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1"/>
  </p:notesMasterIdLst>
  <p:sldIdLst>
    <p:sldId id="256" r:id="rId2"/>
    <p:sldId id="257" r:id="rId3"/>
    <p:sldId id="280" r:id="rId4"/>
    <p:sldId id="263" r:id="rId5"/>
    <p:sldId id="271" r:id="rId6"/>
    <p:sldId id="283" r:id="rId7"/>
    <p:sldId id="272" r:id="rId8"/>
    <p:sldId id="264" r:id="rId9"/>
    <p:sldId id="259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5" r:id="rId19"/>
    <p:sldId id="277" r:id="rId20"/>
    <p:sldId id="285" r:id="rId21"/>
    <p:sldId id="276" r:id="rId22"/>
    <p:sldId id="286" r:id="rId23"/>
    <p:sldId id="288" r:id="rId24"/>
    <p:sldId id="289" r:id="rId25"/>
    <p:sldId id="290" r:id="rId26"/>
    <p:sldId id="291" r:id="rId27"/>
    <p:sldId id="278" r:id="rId28"/>
    <p:sldId id="279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885E1-035E-93AF-F29A-07FEBDE6EA9A}" v="502" dt="2024-01-31T23:59:16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CD90E-4A3B-4888-8EF0-CA3EF2EA39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35ABE-CF30-405D-AB66-3E49D625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5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35ABE-CF30-405D-AB66-3E49D6256C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7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8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94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analysis.com/analysts/top-stocks/" TargetMode="External"/><Relationship Id="rId2" Type="http://schemas.openxmlformats.org/officeDocument/2006/relationships/hyperlink" Target="https://www.sustainalytics.com/esg-rating/alphabet-inc/100790734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urweekmba.com/how-does-google-make-money/" TargetMode="External"/><Relationship Id="rId4" Type="http://schemas.openxmlformats.org/officeDocument/2006/relationships/hyperlink" Target="https://www.cbinsights.com/research/report/industries-disruption-alphabe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13" Type="http://schemas.openxmlformats.org/officeDocument/2006/relationships/hyperlink" Target="https://iblnews.es/meta-lanzo-llama-un-modelo-abierto-de-lenguaje-grande-con-65-mil-millones-de-parametros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ro.wikipedia.org/wiki/Alphabet_Inc." TargetMode="External"/><Relationship Id="rId12" Type="http://schemas.openxmlformats.org/officeDocument/2006/relationships/hyperlink" Target="https://pngimg.com/download/1983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hyperlink" Target="https://creativecommons.org/licenses/by-nc/3.0/" TargetMode="External"/><Relationship Id="rId15" Type="http://schemas.openxmlformats.org/officeDocument/2006/relationships/image" Target="../media/image7.jpeg"/><Relationship Id="rId10" Type="http://schemas.openxmlformats.org/officeDocument/2006/relationships/hyperlink" Target="https://commons.wikimedia.org/wiki/File:Amazon.com-Logo.svg" TargetMode="External"/><Relationship Id="rId4" Type="http://schemas.openxmlformats.org/officeDocument/2006/relationships/hyperlink" Target="https://pngimg.com/download/19674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A8AC-6179-0CA0-71CD-9C1A8F943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ALPHABET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76CB0-4BAC-3D19-0229-FC1C9704B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6"/>
            <a:ext cx="5054196" cy="8463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ANALYSIS OF FINANCIAL STATEMENT YEAR 2021- 2022</a:t>
            </a:r>
          </a:p>
        </p:txBody>
      </p:sp>
      <p:pic>
        <p:nvPicPr>
          <p:cNvPr id="4" name="Picture 3" descr="A blue and white triangle pattern&#10;&#10;Description automatically generated">
            <a:extLst>
              <a:ext uri="{FF2B5EF4-FFF2-40B4-BE49-F238E27FC236}">
                <a16:creationId xmlns:a16="http://schemas.microsoft.com/office/drawing/2014/main" id="{D18BD840-9501-A729-AF23-5EAD678DA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" r="42142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147BF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147BF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147BF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CD7EE3-C328-EDF6-C128-8F5ECCE9A8A0}"/>
              </a:ext>
            </a:extLst>
          </p:cNvPr>
          <p:cNvSpPr txBox="1"/>
          <p:nvPr/>
        </p:nvSpPr>
        <p:spPr>
          <a:xfrm>
            <a:off x="5767438" y="5525729"/>
            <a:ext cx="57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</a:t>
            </a:r>
            <a:r>
              <a:rPr lang="en-US"/>
              <a:t>: Swagat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55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CE60-78E7-E92C-0C38-DCFEBED6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2" name="Graphic 11" descr="Venn Diagram">
            <a:extLst>
              <a:ext uri="{FF2B5EF4-FFF2-40B4-BE49-F238E27FC236}">
                <a16:creationId xmlns:a16="http://schemas.microsoft.com/office/drawing/2014/main" id="{92A833B0-0CAB-583C-D371-52BDC32F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DF3867-E6B6-47C7-C84D-EBC772C9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076" y="2880452"/>
            <a:ext cx="5097325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ea typeface="+mn-lt"/>
                <a:cs typeface="+mn-lt"/>
              </a:rPr>
              <a:t>ALPHABET Inc. Horizontal analysis – Balance Sheet (2021-2022)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2D55-CB68-7834-A73B-EE3BD8BA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4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2EBEBEF-2B97-0691-F4DD-F972C505A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" y="50461"/>
            <a:ext cx="12193893" cy="68042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8BCB-D3DA-46FA-95EF-33776906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BF98-64EA-8AF9-BFC6-06F18E3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dirty="0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32478-79C7-A404-2035-0BBC993768A8}"/>
              </a:ext>
            </a:extLst>
          </p:cNvPr>
          <p:cNvSpPr txBox="1"/>
          <p:nvPr/>
        </p:nvSpPr>
        <p:spPr>
          <a:xfrm>
            <a:off x="-1939637" y="5047012"/>
            <a:ext cx="1583376" cy="296883"/>
          </a:xfrm>
          <a:prstGeom prst="rect">
            <a:avLst/>
          </a:prstGeom>
          <a:solidFill>
            <a:srgbClr val="F3F0E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4EFC-E808-03B3-CABE-710C1AA3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1" name="Graphic 60" descr="Pound">
            <a:extLst>
              <a:ext uri="{FF2B5EF4-FFF2-40B4-BE49-F238E27FC236}">
                <a16:creationId xmlns:a16="http://schemas.microsoft.com/office/drawing/2014/main" id="{6DACA56A-3072-6112-3CC8-4D882E41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4663-AAC0-FBE0-2332-A51DB0DC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417" y="2880452"/>
            <a:ext cx="5799168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ALPHABET Inc.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Horizontal analysis- Income statement  (2021-2022)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8A0F-6004-844C-773B-6F21DBF2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86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E88B9A-98F5-C3E1-5C77-FA866948C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7" y="36478"/>
            <a:ext cx="12081710" cy="67720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BDAA-9F36-6C7F-F0F9-7CFED195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F08A-60C8-A061-BFA4-925E4885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C57B-9914-E7B8-F356-989BC2C6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Graphic 9" descr="Bank">
            <a:extLst>
              <a:ext uri="{FF2B5EF4-FFF2-40B4-BE49-F238E27FC236}">
                <a16:creationId xmlns:a16="http://schemas.microsoft.com/office/drawing/2014/main" id="{B4C8B192-FA73-C0AE-2F5F-8B7D7CBA8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29B4-58E1-9AC4-2618-035AB869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ALPHABET Inc. common-size financial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C00A-53D9-55F8-0833-3B3D74AC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1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BC217-BEB6-03E2-257F-AF5294B92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0" y="-925"/>
            <a:ext cx="12195848" cy="68579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BFE5-398C-CEE0-4BBC-CB509B3D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A18D4-6F19-2F7C-494C-673D0747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4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2CED-BF43-173B-D767-96E6F019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267597BF-78F3-21A5-A97D-25A1B13B2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D37A-5693-5FAD-C377-C9D5E399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ALPHABET Inc.  Common Financial Ratio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9E00-1585-20D4-657D-E15CA6FB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3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81456-4781-2AF0-CC68-189119EEA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" y="-11811"/>
            <a:ext cx="12183726" cy="68688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8AE6-1BCC-5C26-9653-41470962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C99E-D9EA-6FD4-2E78-C63E8BAD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A9C2BA-0A28-BCEE-0D1D-D2DD6D2D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9D27-985F-0720-5D14-A12EA341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055E47D6-1C77-290A-7AC0-9051B2DE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5A1B-8653-AC64-FCCC-41591566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ALPHABET Inc. ESG Rating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73FF4-1394-6DBF-1468-939A9F4E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9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4D37D-3176-9F10-F009-C81D1B71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1F46-0E85-EBDC-C91C-F9A0F148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20" y="4178"/>
            <a:ext cx="10535652" cy="954590"/>
          </a:xfrm>
        </p:spPr>
        <p:txBody>
          <a:bodyPr/>
          <a:lstStyle/>
          <a:p>
            <a:pPr algn="ctr"/>
            <a:r>
              <a:rPr lang="en-US" dirty="0"/>
              <a:t>Morningstar Vs. Sustainalytics</a:t>
            </a:r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68EC06-2BB6-7138-1917-9366A94D0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326276"/>
              </p:ext>
            </p:extLst>
          </p:nvPr>
        </p:nvGraphicFramePr>
        <p:xfrm>
          <a:off x="962109" y="1063625"/>
          <a:ext cx="1051560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83624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1646463"/>
                    </a:ext>
                  </a:extLst>
                </a:gridCol>
              </a:tblGrid>
              <a:tr h="2230855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Morningstar Rating:</a:t>
                      </a:r>
                    </a:p>
                    <a:p>
                      <a:pPr lvl="0"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just"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Morningstar is a broader financial services company that provides a range of investment research, including fund ratings, stock analysis, and economic research. While they do consider ESG factors, their ratings encompass a wider array of financial metrics.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 dirty="0">
                        <a:solidFill>
                          <a:schemeClr val="tx1"/>
                        </a:solidFill>
                        <a:effectLst/>
                        <a:latin typeface="Georgia Pr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Georgia Pro"/>
                          <a:ea typeface="+mn-ea"/>
                          <a:cs typeface="+mn-cs"/>
                        </a:rPr>
                        <a:t>Sustainalytics Rating:</a:t>
                      </a:r>
                    </a:p>
                    <a:p>
                      <a:pPr lvl="0" algn="just">
                        <a:spcAft>
                          <a:spcPts val="0"/>
                        </a:spcAft>
                        <a:buNone/>
                      </a:pP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Sustainalytics primarily specializes in environmental, social, and governance (ESG) research and ratings. They evaluate how well companies address ESG risks and opportunities.</a:t>
                      </a:r>
                      <a:endParaRPr lang="en-US" sz="1800" b="1" i="0" u="none" strike="noStrike" kern="1200" noProof="0">
                        <a:solidFill>
                          <a:schemeClr val="tx1"/>
                        </a:solidFill>
                        <a:effectLst/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21721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7383-622F-C193-28BC-F6DEC4BF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1BC0-D934-70AC-22DF-DE10BF4F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8602A-2F35-227A-9090-52666BFDE59E}"/>
              </a:ext>
            </a:extLst>
          </p:cNvPr>
          <p:cNvSpPr txBox="1"/>
          <p:nvPr/>
        </p:nvSpPr>
        <p:spPr>
          <a:xfrm>
            <a:off x="394137" y="6355474"/>
            <a:ext cx="1790043" cy="312025"/>
          </a:xfrm>
          <a:prstGeom prst="rect">
            <a:avLst/>
          </a:prstGeom>
          <a:solidFill>
            <a:srgbClr val="F3F0E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34ECA-D3B4-F638-33D9-9A56FEB2EA55}"/>
              </a:ext>
            </a:extLst>
          </p:cNvPr>
          <p:cNvSpPr txBox="1"/>
          <p:nvPr/>
        </p:nvSpPr>
        <p:spPr>
          <a:xfrm>
            <a:off x="4844717" y="7439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Focus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B6B845-16D4-F1A9-AB0C-748111856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2351"/>
              </p:ext>
            </p:extLst>
          </p:nvPr>
        </p:nvGraphicFramePr>
        <p:xfrm>
          <a:off x="962526" y="3960394"/>
          <a:ext cx="10536902" cy="2629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8451">
                  <a:extLst>
                    <a:ext uri="{9D8B030D-6E8A-4147-A177-3AD203B41FA5}">
                      <a16:colId xmlns:a16="http://schemas.microsoft.com/office/drawing/2014/main" val="3868354002"/>
                    </a:ext>
                  </a:extLst>
                </a:gridCol>
                <a:gridCol w="5268451">
                  <a:extLst>
                    <a:ext uri="{9D8B030D-6E8A-4147-A177-3AD203B41FA5}">
                      <a16:colId xmlns:a16="http://schemas.microsoft.com/office/drawing/2014/main" val="197397765"/>
                    </a:ext>
                  </a:extLst>
                </a:gridCol>
              </a:tblGrid>
              <a:tr h="2456748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Morningstar Rating:</a:t>
                      </a: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Morningstar's methodology is not solely focused on ESG criteria. They evaluate various financial factors, including past performance, risk, fees, and management quality. ESG is considered as part of a broader investment analysis.</a:t>
                      </a:r>
                      <a:b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1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Sustainalytics Rating: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Sustainalytics uses a comprehensive methodology to assess a company's performance across a wide range of ESG criteria. They consider factors such as environmental impact, labor practices, human rights, product safety, governance structure, and more.</a:t>
                      </a:r>
                      <a:endParaRPr lang="en-US" sz="18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0690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CE64CB5-160A-C675-C4CC-11AE2BF6F6CD}"/>
              </a:ext>
            </a:extLst>
          </p:cNvPr>
          <p:cNvSpPr txBox="1"/>
          <p:nvPr/>
        </p:nvSpPr>
        <p:spPr>
          <a:xfrm>
            <a:off x="4844716" y="3631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4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AA7D-DEBD-FA33-2315-B972DA93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F9EC-93E3-06CD-18E6-7F423A68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Calibri"/>
                <a:ea typeface="Calibri"/>
                <a:cs typeface="Times New Roman"/>
              </a:rPr>
              <a:t>Alphabet Inc. </a:t>
            </a:r>
            <a:r>
              <a:rPr lang="en-US" sz="2200" kern="100" dirty="0">
                <a:latin typeface="Calibri"/>
                <a:ea typeface="Calibri"/>
                <a:cs typeface="Times New Roman"/>
              </a:rPr>
              <a:t>(founded on 2nd Oct. 2015) is</a:t>
            </a:r>
            <a:r>
              <a:rPr lang="en-US" sz="2200" kern="100" dirty="0">
                <a:effectLst/>
                <a:latin typeface="Calibri"/>
                <a:ea typeface="Calibri"/>
                <a:cs typeface="Times New Roman"/>
              </a:rPr>
              <a:t> an American multinational technology conglomerate holding company headquartered in Mountain View, California.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Calibri"/>
                <a:ea typeface="Calibri"/>
                <a:cs typeface="Times New Roman"/>
              </a:rPr>
              <a:t>It is the world's third-largest technology company by revenue and one of the world's most valuable companies.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Calibri"/>
                <a:ea typeface="Calibri"/>
                <a:cs typeface="Times New Roman"/>
              </a:rPr>
              <a:t>On August 10, 2015, Google announced plans to create a new public holding company, Alphabet Inc.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Calibri"/>
                <a:ea typeface="Calibri"/>
                <a:cs typeface="Times New Roman"/>
              </a:rPr>
              <a:t>Alphabet was created to restructure Google by moving subsidiaries from Google to Alphabet, thus narrowing Google's scope.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Calibri"/>
                <a:ea typeface="Calibri"/>
                <a:cs typeface="Times New Roman"/>
              </a:rPr>
              <a:t>Alphabet is currently trading under Google’s former ticker symbols "GOOG" and "GOOGL" with S&amp;P 500 and NASDAQ.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effectLst/>
                <a:latin typeface="Calibri"/>
                <a:ea typeface="Calibri"/>
                <a:cs typeface="Times New Roman"/>
              </a:rPr>
              <a:t>As of 2022 Alphabet stands with a revenue of $282.83 billion.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CCE5-D8CB-0701-2EB6-8D09A9FE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92B-78DE-445F-1582-A532CDCD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5ABE4-A025-70FE-2831-8926EE5047C4}"/>
              </a:ext>
            </a:extLst>
          </p:cNvPr>
          <p:cNvSpPr txBox="1"/>
          <p:nvPr/>
        </p:nvSpPr>
        <p:spPr>
          <a:xfrm>
            <a:off x="448235" y="6401359"/>
            <a:ext cx="1624852" cy="280147"/>
          </a:xfrm>
          <a:prstGeom prst="rect">
            <a:avLst/>
          </a:prstGeom>
          <a:solidFill>
            <a:srgbClr val="F3F0E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1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EA737-4E66-9AEB-42C0-B16CB5DB8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DC08-B735-4A12-88F8-52C58311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4178"/>
            <a:ext cx="10515600" cy="1034800"/>
          </a:xfrm>
        </p:spPr>
        <p:txBody>
          <a:bodyPr/>
          <a:lstStyle/>
          <a:p>
            <a:pPr algn="ctr"/>
            <a:r>
              <a:rPr lang="en-US" dirty="0"/>
              <a:t>Morningstar Vs. Sustainalytics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698-B212-C5F3-8655-5DE89E3C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B2DC-2467-2FDA-F19A-52BF3269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394A0-DDD2-3D52-9E10-E947DB9AD522}"/>
              </a:ext>
            </a:extLst>
          </p:cNvPr>
          <p:cNvSpPr txBox="1"/>
          <p:nvPr/>
        </p:nvSpPr>
        <p:spPr>
          <a:xfrm>
            <a:off x="394137" y="6355474"/>
            <a:ext cx="1790043" cy="312025"/>
          </a:xfrm>
          <a:prstGeom prst="rect">
            <a:avLst/>
          </a:prstGeom>
          <a:solidFill>
            <a:srgbClr val="F3F0E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D861D4-B400-BAA0-72F6-94A124FE2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16615"/>
              </p:ext>
            </p:extLst>
          </p:nvPr>
        </p:nvGraphicFramePr>
        <p:xfrm>
          <a:off x="982579" y="1363579"/>
          <a:ext cx="10511836" cy="2335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5918">
                  <a:extLst>
                    <a:ext uri="{9D8B030D-6E8A-4147-A177-3AD203B41FA5}">
                      <a16:colId xmlns:a16="http://schemas.microsoft.com/office/drawing/2014/main" val="2411699928"/>
                    </a:ext>
                  </a:extLst>
                </a:gridCol>
                <a:gridCol w="5255918">
                  <a:extLst>
                    <a:ext uri="{9D8B030D-6E8A-4147-A177-3AD203B41FA5}">
                      <a16:colId xmlns:a16="http://schemas.microsoft.com/office/drawing/2014/main" val="2498653903"/>
                    </a:ext>
                  </a:extLst>
                </a:gridCol>
              </a:tblGrid>
              <a:tr h="2017796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Morningstar Rating: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Morningstar typically provides star ratings for mutual funds and ETFs, with a higher number of stars indicating better historical performance. For stocks, Morningstar may use a similar rating system, considering both financial and ESG factors.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Sustainalytics Rating: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Sustainalytics typically provides a numeric ESG score or rating for companies, allowing investors to compare them based on their sustainability and responsible business practices.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1641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FD5DDAC-B51A-B910-AE87-427E60EADD84}"/>
              </a:ext>
            </a:extLst>
          </p:cNvPr>
          <p:cNvSpPr txBox="1"/>
          <p:nvPr/>
        </p:nvSpPr>
        <p:spPr>
          <a:xfrm>
            <a:off x="4764506" y="9043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Scoring System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E83AF3-BB5A-6890-5FE6-B8C5B3BAB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56009"/>
              </p:ext>
            </p:extLst>
          </p:nvPr>
        </p:nvGraphicFramePr>
        <p:xfrm>
          <a:off x="972552" y="4040605"/>
          <a:ext cx="10536900" cy="2143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8450">
                  <a:extLst>
                    <a:ext uri="{9D8B030D-6E8A-4147-A177-3AD203B41FA5}">
                      <a16:colId xmlns:a16="http://schemas.microsoft.com/office/drawing/2014/main" val="9749120"/>
                    </a:ext>
                  </a:extLst>
                </a:gridCol>
                <a:gridCol w="5268450">
                  <a:extLst>
                    <a:ext uri="{9D8B030D-6E8A-4147-A177-3AD203B41FA5}">
                      <a16:colId xmlns:a16="http://schemas.microsoft.com/office/drawing/2014/main" val="3101090659"/>
                    </a:ext>
                  </a:extLst>
                </a:gridCol>
              </a:tblGrid>
              <a:tr h="2143062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Morningstar Rating:</a:t>
                      </a:r>
                      <a:b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Morningstar relies on a combination of company financial reports, market data, and proprietary analysis for its ratings.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Sustainalytics Rating:</a:t>
                      </a:r>
                      <a:b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Sustainalytics relies on a combination of company disclosures, public information, and proprietary research to generate their ESG ratings.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8630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F823E80-7F1E-11D8-FE53-36439DCCEA72}"/>
              </a:ext>
            </a:extLst>
          </p:cNvPr>
          <p:cNvSpPr txBox="1"/>
          <p:nvPr/>
        </p:nvSpPr>
        <p:spPr>
          <a:xfrm>
            <a:off x="5065295" y="36716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76555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CE2E37-2AA0-BF65-ED73-40F3EFB09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" y="-3174"/>
            <a:ext cx="12193476" cy="68733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D5EE-DA0F-4043-1F3C-7AB48C02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2D33-7C1D-EC9E-4602-31A05484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57703-A30B-7DC5-5720-5B3A4562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competitive rivalry&#10;&#10;Description automatically generated">
            <a:extLst>
              <a:ext uri="{FF2B5EF4-FFF2-40B4-BE49-F238E27FC236}">
                <a16:creationId xmlns:a16="http://schemas.microsoft.com/office/drawing/2014/main" id="{C35AF43D-44D7-1BB3-CFD4-494593E35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095" y="9282"/>
            <a:ext cx="7310550" cy="68620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1C70-A9C9-2CB6-1D91-CF08EC14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8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" name="Graphic 9" descr="Network">
            <a:extLst>
              <a:ext uri="{FF2B5EF4-FFF2-40B4-BE49-F238E27FC236}">
                <a16:creationId xmlns:a16="http://schemas.microsoft.com/office/drawing/2014/main" id="{C8A47C52-7945-A326-9C12-7207BD5A0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5405" y="-633858"/>
            <a:ext cx="5452031" cy="54520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07F3C4-9351-230F-FF5B-80001C43F4CE}"/>
              </a:ext>
            </a:extLst>
          </p:cNvPr>
          <p:cNvSpPr txBox="1"/>
          <p:nvPr/>
        </p:nvSpPr>
        <p:spPr>
          <a:xfrm>
            <a:off x="408571" y="4283743"/>
            <a:ext cx="45369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ea typeface="+mn-lt"/>
                <a:cs typeface="+mn-lt"/>
              </a:rPr>
              <a:t>Porter's Five Forces</a:t>
            </a:r>
          </a:p>
        </p:txBody>
      </p:sp>
    </p:spTree>
    <p:extLst>
      <p:ext uri="{BB962C8B-B14F-4D97-AF65-F5344CB8AC3E}">
        <p14:creationId xmlns:p14="http://schemas.microsoft.com/office/powerpoint/2010/main" val="3606451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58EF5-94A2-C86A-BFD0-476D7D5C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6C9B-D980-199D-B8A7-3470D799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7CA17EB0-EF3E-C372-13FD-D034EA81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D214-CF56-4EBC-BEAB-0BF367A0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Recommendations from Firms / Analysts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32FB-CA4B-5902-48B9-78B65EC4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3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web page">
            <a:extLst>
              <a:ext uri="{FF2B5EF4-FFF2-40B4-BE49-F238E27FC236}">
                <a16:creationId xmlns:a16="http://schemas.microsoft.com/office/drawing/2014/main" id="{061F5E7B-1363-6481-A2C3-9BD3DC4F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8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EB85939-33F0-3BEB-ADF6-923B6E5D1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76E65-C6B2-3AB4-9FB5-0A32C291D4D4}"/>
              </a:ext>
            </a:extLst>
          </p:cNvPr>
          <p:cNvSpPr txBox="1"/>
          <p:nvPr/>
        </p:nvSpPr>
        <p:spPr>
          <a:xfrm>
            <a:off x="3952567" y="5934670"/>
            <a:ext cx="8032955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_sans_prolight"/>
              </a:rPr>
              <a:t>Based on </a:t>
            </a:r>
            <a:r>
              <a:rPr lang="en-US" b="1" i="0" dirty="0">
                <a:solidFill>
                  <a:srgbClr val="000000"/>
                </a:solidFill>
                <a:effectLst/>
                <a:latin typeface="source_sans_prosemibold"/>
              </a:rPr>
              <a:t>analysts</a:t>
            </a:r>
            <a:r>
              <a:rPr lang="en-US" b="0" i="0" dirty="0">
                <a:solidFill>
                  <a:srgbClr val="000000"/>
                </a:solidFill>
                <a:effectLst/>
                <a:latin typeface="source_sans_prolight"/>
              </a:rPr>
              <a:t> offering 12-month price targets for </a:t>
            </a:r>
            <a:r>
              <a:rPr lang="en-US" b="1" i="0" cap="all" dirty="0">
                <a:solidFill>
                  <a:srgbClr val="000000"/>
                </a:solidFill>
                <a:effectLst/>
                <a:latin typeface="source_sans_prosemibold"/>
              </a:rPr>
              <a:t>GOOGL</a:t>
            </a:r>
            <a:r>
              <a:rPr lang="en-US" b="0" i="0" dirty="0">
                <a:solidFill>
                  <a:srgbClr val="000000"/>
                </a:solidFill>
                <a:effectLst/>
                <a:latin typeface="source_sans_prolight"/>
              </a:rPr>
              <a:t> in the last 3 months. The average price target is </a:t>
            </a:r>
            <a:r>
              <a:rPr lang="en-US" b="1" i="0" dirty="0">
                <a:solidFill>
                  <a:srgbClr val="000000"/>
                </a:solidFill>
                <a:effectLst/>
                <a:latin typeface="source_sans_prosemibold"/>
              </a:rPr>
              <a:t>$164</a:t>
            </a:r>
            <a:r>
              <a:rPr lang="en-US" b="0" i="0" dirty="0">
                <a:solidFill>
                  <a:srgbClr val="000000"/>
                </a:solidFill>
                <a:effectLst/>
                <a:latin typeface="source_sans_prolight"/>
              </a:rPr>
              <a:t> with a high estimate of </a:t>
            </a:r>
            <a:r>
              <a:rPr lang="en-US" b="1" i="0" dirty="0">
                <a:solidFill>
                  <a:srgbClr val="00BFD5"/>
                </a:solidFill>
                <a:effectLst/>
                <a:latin typeface="source_sans_prosemibold"/>
              </a:rPr>
              <a:t>$180</a:t>
            </a:r>
            <a:r>
              <a:rPr lang="en-US" b="0" i="0" dirty="0">
                <a:solidFill>
                  <a:srgbClr val="000000"/>
                </a:solidFill>
                <a:effectLst/>
                <a:latin typeface="source_sans_prolight"/>
              </a:rPr>
              <a:t> and a low estimate of </a:t>
            </a:r>
            <a:r>
              <a:rPr lang="en-US" b="1" i="0" dirty="0">
                <a:solidFill>
                  <a:srgbClr val="AD208E"/>
                </a:solidFill>
                <a:effectLst/>
                <a:latin typeface="source_sans_prosemibold"/>
              </a:rPr>
              <a:t>$140</a:t>
            </a:r>
            <a:r>
              <a:rPr lang="en-US" b="0" i="0" dirty="0">
                <a:solidFill>
                  <a:srgbClr val="000000"/>
                </a:solidFill>
                <a:effectLst/>
                <a:latin typeface="source_sans_prolight"/>
              </a:rPr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C357EF-CF2D-D8EF-D8E6-81DF71E6B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67" y="776748"/>
            <a:ext cx="8160775" cy="46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4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qr code with a dinosaur&#10;&#10;Description automatically generated">
            <a:extLst>
              <a:ext uri="{FF2B5EF4-FFF2-40B4-BE49-F238E27FC236}">
                <a16:creationId xmlns:a16="http://schemas.microsoft.com/office/drawing/2014/main" id="{7EEA815E-1D5E-989C-0BDF-ED313CBA7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52" y="228600"/>
            <a:ext cx="942229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7457C-6F86-507E-F2B9-9B794399C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1B59-C296-2C4D-DBF1-3203DE4B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7D4D77DC-0192-DA57-C8CA-B5CAB22A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6B5B-E7E4-2631-75FD-A850A540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a typeface="+mn-lt"/>
                <a:cs typeface="+mn-lt"/>
              </a:rPr>
              <a:t>Bibliography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18F3-0230-0D45-01CA-22A5E8E3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7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5C50-909F-B56D-DBFD-F44132A7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B11F-FD22-5360-2EBB-7EDD89D5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96" y="149225"/>
            <a:ext cx="11952513" cy="58827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Content Source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Wikipedia - </a:t>
            </a:r>
            <a:r>
              <a:rPr lang="en-US" sz="2000" dirty="0">
                <a:ea typeface="+mn-lt"/>
                <a:cs typeface="+mn-lt"/>
              </a:rPr>
              <a:t>https://en.wikipedia.org/wiki/Alphabet_Inc.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EDGAR - </a:t>
            </a:r>
            <a:r>
              <a:rPr lang="en-US" sz="2000" dirty="0">
                <a:ea typeface="+mn-lt"/>
                <a:cs typeface="+mn-lt"/>
              </a:rPr>
              <a:t>https://www.sec.gov/ix?doc=/Archives/edgar/data/1652044/000165204423000016/goog-20221231.htm</a:t>
            </a:r>
          </a:p>
          <a:p>
            <a:pPr marL="0" indent="0">
              <a:buNone/>
            </a:pPr>
            <a:r>
              <a:rPr lang="en-US" sz="2000" dirty="0"/>
              <a:t>ALPHABET – </a:t>
            </a:r>
            <a:r>
              <a:rPr lang="en-US" sz="2000" dirty="0" err="1"/>
              <a:t>abc.xyz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Morningstar/</a:t>
            </a:r>
            <a:r>
              <a:rPr lang="en-US" sz="2000" dirty="0">
                <a:ea typeface="+mn-lt"/>
                <a:cs typeface="+mn-lt"/>
              </a:rPr>
              <a:t>Sustainalytics - </a:t>
            </a:r>
            <a:r>
              <a:rPr lang="en-US" sz="2000" dirty="0">
                <a:ea typeface="+mn-lt"/>
                <a:cs typeface="+mn-lt"/>
                <a:hlinkClick r:id="rId2"/>
              </a:rPr>
              <a:t>https://www.sustainalytics.com/esg-rating/alphabet-inc/1007907342</a:t>
            </a:r>
          </a:p>
          <a:p>
            <a:pPr marL="0" indent="0">
              <a:buNone/>
            </a:pPr>
            <a:r>
              <a:rPr lang="en-US" sz="2000"/>
              <a:t>Stock Analysis - </a:t>
            </a:r>
            <a:r>
              <a:rPr lang="en-US" sz="2000" dirty="0">
                <a:ea typeface="+mn-lt"/>
                <a:cs typeface="+mn-lt"/>
                <a:hlinkClick r:id="rId3"/>
              </a:rPr>
              <a:t>https://stockanalysis.com/analysts/top-stocks/</a:t>
            </a:r>
          </a:p>
          <a:p>
            <a:pPr marL="0" indent="0">
              <a:buNone/>
            </a:pPr>
            <a:r>
              <a:rPr lang="en-US" sz="2000" dirty="0"/>
              <a:t>Porter's 5 forces - </a:t>
            </a:r>
            <a:r>
              <a:rPr lang="en-US" sz="2000" dirty="0">
                <a:ea typeface="+mn-lt"/>
                <a:cs typeface="+mn-lt"/>
              </a:rPr>
              <a:t>custom-writing.org</a:t>
            </a:r>
            <a:endParaRPr lang="en-US" sz="2000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u="sng" dirty="0"/>
              <a:t>Image Source</a:t>
            </a:r>
            <a:r>
              <a:rPr lang="en-US" sz="2000" dirty="0"/>
              <a:t>:</a:t>
            </a:r>
            <a:endParaRPr lang="en-US"/>
          </a:p>
          <a:p>
            <a:pPr marL="0" indent="0">
              <a:buNone/>
            </a:pPr>
            <a:r>
              <a:rPr lang="en-US" sz="2000" err="1">
                <a:ea typeface="+mn-lt"/>
                <a:cs typeface="+mn-lt"/>
              </a:rPr>
              <a:t>CBInsights</a:t>
            </a:r>
            <a:r>
              <a:rPr lang="en-US" sz="2000" dirty="0">
                <a:ea typeface="+mn-lt"/>
                <a:cs typeface="+mn-lt"/>
              </a:rPr>
              <a:t> - </a:t>
            </a:r>
            <a:r>
              <a:rPr lang="en-US" sz="2000" dirty="0">
                <a:latin typeface="Segoe UI"/>
                <a:cs typeface="Segoe UI"/>
                <a:hlinkClick r:id="rId4"/>
              </a:rPr>
              <a:t>https://www.cbinsights.com/research/report/industries-disruption-alphabet/</a:t>
            </a:r>
          </a:p>
          <a:p>
            <a:pPr marL="0" indent="0">
              <a:buNone/>
            </a:pPr>
            <a:r>
              <a:rPr lang="en-US" sz="2000" err="1">
                <a:ea typeface="+mn-lt"/>
                <a:cs typeface="+mn-lt"/>
              </a:rPr>
              <a:t>FourWeekMBA</a:t>
            </a:r>
            <a:r>
              <a:rPr lang="en-US" sz="2000" dirty="0">
                <a:ea typeface="+mn-lt"/>
                <a:cs typeface="+mn-lt"/>
              </a:rPr>
              <a:t> - </a:t>
            </a:r>
            <a:r>
              <a:rPr lang="en-US" sz="2000" dirty="0">
                <a:latin typeface="Segoe UI"/>
                <a:cs typeface="Segoe UI"/>
                <a:hlinkClick r:id="rId5"/>
              </a:rPr>
              <a:t>https://fourweekmba.com/how-does-google-make-money/</a:t>
            </a:r>
          </a:p>
          <a:p>
            <a:pPr marL="0" indent="0">
              <a:buNone/>
            </a:pPr>
            <a:r>
              <a:rPr lang="en-US" sz="2000" dirty="0">
                <a:latin typeface="Segoe UI"/>
                <a:cs typeface="Segoe UI"/>
              </a:rPr>
              <a:t>Business Model Canvas - </a:t>
            </a:r>
            <a:r>
              <a:rPr lang="en-US" sz="2000" dirty="0">
                <a:ea typeface="+mn-lt"/>
                <a:cs typeface="+mn-lt"/>
              </a:rPr>
              <a:t>businessmodelanalyst.com</a:t>
            </a:r>
          </a:p>
          <a:p>
            <a:pPr marL="0" indent="0">
              <a:buNone/>
            </a:pPr>
            <a:r>
              <a:rPr lang="en-US" sz="2000" dirty="0">
                <a:latin typeface="Segoe UI"/>
                <a:cs typeface="Segoe UI"/>
              </a:rPr>
              <a:t>(Stock Image: source – Google.com)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19C2-7DC0-01FE-6343-18A8765B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6DF1-762B-D800-D9E0-8CD1F756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174E8-AB29-B9D4-8716-ACDC55E56FC6}"/>
              </a:ext>
            </a:extLst>
          </p:cNvPr>
          <p:cNvSpPr txBox="1"/>
          <p:nvPr/>
        </p:nvSpPr>
        <p:spPr>
          <a:xfrm>
            <a:off x="461991" y="6361242"/>
            <a:ext cx="1719448" cy="333993"/>
          </a:xfrm>
          <a:prstGeom prst="rect">
            <a:avLst/>
          </a:prstGeom>
          <a:solidFill>
            <a:srgbClr val="F3F0E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7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9608-7EF3-330B-948D-8DC8BC9B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CA139E79-FAB2-D14E-8C1A-38CBD9220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C0C8-E674-7763-5A3A-7E70406C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Thank you..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B1FF-B9BB-4655-B77D-776C3B51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3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F4A068-C95D-486B-AB65-28A5F70A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473F7-A24A-427B-B9CE-C1A94B6F2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3"/>
            <a:ext cx="1446277" cy="3599018"/>
          </a:xfrm>
          <a:prstGeom prst="rect">
            <a:avLst/>
          </a:prstGeom>
          <a:solidFill>
            <a:srgbClr val="D2D81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8A50E-2E17-40A4-8E3C-25CC6DF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C54B-B5FC-D75C-FCFE-11B53CAF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dirty="0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5" name="Picture 14" descr="Toy cars lined up in a row on floor">
            <a:extLst>
              <a:ext uri="{FF2B5EF4-FFF2-40B4-BE49-F238E27FC236}">
                <a16:creationId xmlns:a16="http://schemas.microsoft.com/office/drawing/2014/main" id="{900D3768-93EE-B561-36E7-A4C8B990D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11" r="4" b="5043"/>
          <a:stretch/>
        </p:blipFill>
        <p:spPr>
          <a:xfrm>
            <a:off x="6314" y="10"/>
            <a:ext cx="12184162" cy="3599011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FD71C0E4-2CB4-D7F6-AE36-3ADBC524E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558726" y="3286809"/>
            <a:ext cx="2177444" cy="18589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D502-05B8-C33F-4710-4E7830F3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181E9-8FE4-417B-A80B-0A099C6B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2D8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EB5B0D-CAAF-4A5A-8339-8CCEA2AE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2D8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5245C0-E57E-97E5-62E7-490287432AAA}"/>
              </a:ext>
            </a:extLst>
          </p:cNvPr>
          <p:cNvSpPr txBox="1"/>
          <p:nvPr/>
        </p:nvSpPr>
        <p:spPr>
          <a:xfrm>
            <a:off x="1578428" y="149678"/>
            <a:ext cx="974271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ALPHABET Inc.'s major competitors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DD7BF-E73B-C855-A2F2-4C304F0C5FD0}"/>
              </a:ext>
            </a:extLst>
          </p:cNvPr>
          <p:cNvSpPr txBox="1"/>
          <p:nvPr/>
        </p:nvSpPr>
        <p:spPr>
          <a:xfrm>
            <a:off x="180973" y="7050771"/>
            <a:ext cx="1536247" cy="20864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dirty="0">
                <a:hlinkClick r:id="rId4"/>
              </a:rPr>
              <a:t>This Photo</a:t>
            </a:r>
            <a:r>
              <a:rPr lang="en-US" dirty="0"/>
              <a:t> by Unknown author is licensed under </a:t>
            </a:r>
            <a:r>
              <a:rPr lang="en-US" dirty="0">
                <a:hlinkClick r:id="rId5"/>
              </a:rPr>
              <a:t>CC BY-NC</a:t>
            </a:r>
            <a:r>
              <a:rPr lang="en-US" dirty="0"/>
              <a:t>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804AD1-AD80-8B6F-5C06-990EA5E29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18757" y="4486956"/>
            <a:ext cx="4191000" cy="10082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9B5930-290B-E155-7AF5-07AB47C6AE8D}"/>
              </a:ext>
            </a:extLst>
          </p:cNvPr>
          <p:cNvSpPr txBox="1"/>
          <p:nvPr/>
        </p:nvSpPr>
        <p:spPr>
          <a:xfrm>
            <a:off x="4250871" y="5636759"/>
            <a:ext cx="4191000" cy="263072"/>
          </a:xfrm>
          <a:prstGeom prst="rect">
            <a:avLst/>
          </a:prstGeom>
        </p:spPr>
        <p:txBody>
          <a:bodyPr lIns="91440" tIns="45720" rIns="91440" bIns="45720" anchor="t"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/>
                </a:solidFill>
              </a:rPr>
              <a:t> by Unknown author is licensed under </a:t>
            </a:r>
            <a:r>
              <a:rPr lang="en-US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BE8911E-BB12-21F7-784F-5C806BBE7C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750629" y="3646374"/>
            <a:ext cx="4376057" cy="178593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87E17F5-2EB8-6F82-7CE5-175B5AF0A1F7}"/>
              </a:ext>
            </a:extLst>
          </p:cNvPr>
          <p:cNvSpPr txBox="1"/>
          <p:nvPr/>
        </p:nvSpPr>
        <p:spPr>
          <a:xfrm>
            <a:off x="10025743" y="6946220"/>
            <a:ext cx="4060372" cy="317500"/>
          </a:xfrm>
          <a:prstGeom prst="rect">
            <a:avLst/>
          </a:prstGeom>
        </p:spPr>
        <p:txBody>
          <a:bodyPr lIns="91440" tIns="45720" rIns="91440" bIns="45720" anchor="t"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/>
                </a:solidFill>
              </a:rPr>
              <a:t> by Unknown author is licensed under </a:t>
            </a:r>
            <a:r>
              <a:rPr lang="en-US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7422BC2-C116-D7AE-2251-F5E369107C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-691243" y="4796118"/>
            <a:ext cx="4103915" cy="16773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CA9B80-D740-2445-F843-FD4A685F70BD}"/>
              </a:ext>
            </a:extLst>
          </p:cNvPr>
          <p:cNvSpPr txBox="1"/>
          <p:nvPr/>
        </p:nvSpPr>
        <p:spPr>
          <a:xfrm>
            <a:off x="1366157" y="7157356"/>
            <a:ext cx="4103915" cy="241302"/>
          </a:xfrm>
          <a:prstGeom prst="rect">
            <a:avLst/>
          </a:prstGeom>
        </p:spPr>
        <p:txBody>
          <a:bodyPr lIns="91440" tIns="45720" rIns="91440" bIns="45720" anchor="t"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/>
                </a:solidFill>
              </a:rPr>
              <a:t> by Unknown author is licensed under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75FFB-1023-8F27-7A6B-34B7BF62A26C}"/>
              </a:ext>
            </a:extLst>
          </p:cNvPr>
          <p:cNvSpPr txBox="1"/>
          <p:nvPr/>
        </p:nvSpPr>
        <p:spPr>
          <a:xfrm>
            <a:off x="2827564" y="6968899"/>
            <a:ext cx="81915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/>
                </a:solidFill>
              </a:rPr>
              <a:t> by Unknown author is licensed under </a:t>
            </a:r>
            <a:r>
              <a:rPr lang="en-US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E0783CE-5C64-0DEE-58D3-243DE7E5B2D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23036" t="33386" r="37084" b="37795"/>
          <a:stretch/>
        </p:blipFill>
        <p:spPr>
          <a:xfrm>
            <a:off x="8705850" y="5434285"/>
            <a:ext cx="3288891" cy="6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458EF-271B-709F-B66B-91FCAABF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0696B-48B6-08B9-CA2F-C359AED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969" y="2244641"/>
            <a:ext cx="4375432" cy="2135867"/>
          </a:xfrm>
        </p:spPr>
        <p:txBody>
          <a:bodyPr anchor="b">
            <a:normAutofit fontScale="90000"/>
          </a:bodyPr>
          <a:lstStyle/>
          <a:p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  <a:ea typeface="+mj-lt"/>
                <a:cs typeface="+mj-lt"/>
              </a:rPr>
              <a:t>ALPHABET </a:t>
            </a:r>
            <a:r>
              <a:rPr lang="en-US" sz="4800" dirty="0" err="1">
                <a:solidFill>
                  <a:schemeClr val="tx1"/>
                </a:solidFill>
                <a:ea typeface="+mj-lt"/>
                <a:cs typeface="+mj-lt"/>
              </a:rPr>
              <a:t>Inc.</a:t>
            </a:r>
            <a:r>
              <a:rPr lang="en-US" sz="4800" dirty="0" err="1">
                <a:solidFill>
                  <a:schemeClr val="tx1"/>
                </a:solidFill>
              </a:rPr>
              <a:t>Business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E0D7-AA89-C23A-AB42-E15F1C1A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6" name="Graphic 25" descr="Handshake">
            <a:extLst>
              <a:ext uri="{FF2B5EF4-FFF2-40B4-BE49-F238E27FC236}">
                <a16:creationId xmlns:a16="http://schemas.microsoft.com/office/drawing/2014/main" id="{2DE349D0-B60F-5760-4DF2-8EAA6490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657" y="-272653"/>
            <a:ext cx="5031557" cy="503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EC8F-50F3-F5DB-AA6D-DD12D116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1334-4169-C389-7DE5-E8C62879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8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3F8BD6-56D2-1C06-86B5-C99087176A63}"/>
              </a:ext>
            </a:extLst>
          </p:cNvPr>
          <p:cNvSpPr txBox="1"/>
          <p:nvPr/>
        </p:nvSpPr>
        <p:spPr>
          <a:xfrm>
            <a:off x="1478881" y="4963026"/>
            <a:ext cx="106278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9302A"/>
                </a:solidFill>
                <a:ea typeface="+mn-lt"/>
                <a:cs typeface="+mn-lt"/>
              </a:rPr>
              <a:t>Alphabet leverages its search, web browsing, mobile operating systems, and cloud computing to make money through the sale of advertising and various service fees.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C52B2E-9525-A515-81BB-342D19FB6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8F32D0-36D5-3736-D88D-91C6FCC1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10891-6910-573B-7CAE-3B922D145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2E616-8409-CA6F-8CE8-5653A116F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52EF-317D-0923-9B25-F5947DD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D498-7802-716C-9364-0618E2E1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F553-C2E5-9DEE-4783-FCE93AE7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8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84D886-C351-F927-BB88-AA35025C8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2658FA-8C3A-B8CE-A584-E3F6447D7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2DA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731634-E258-EFFE-6C9D-9034D2C1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2DA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diagram of a company&amp;#39;s business model&#10;&#10;Description automatically generated">
            <a:extLst>
              <a:ext uri="{FF2B5EF4-FFF2-40B4-BE49-F238E27FC236}">
                <a16:creationId xmlns:a16="http://schemas.microsoft.com/office/drawing/2014/main" id="{D55DB5BA-8F1E-348C-D2DF-1ECDFC99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1" y="0"/>
            <a:ext cx="12190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1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business model canvas&#10;&#10;Description automatically generated">
            <a:extLst>
              <a:ext uri="{FF2B5EF4-FFF2-40B4-BE49-F238E27FC236}">
                <a16:creationId xmlns:a16="http://schemas.microsoft.com/office/drawing/2014/main" id="{A8818EF5-5EA9-967F-166C-F1C4B3836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" y="-13128"/>
            <a:ext cx="12298567" cy="68724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5F14-B79D-70C4-A7CE-40ACA4AF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FEF5-C357-58F7-6116-64207C51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9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B436-C3DA-BBE1-FC6F-3990E68B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dirty="0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Graphic 9" descr="Work">
            <a:extLst>
              <a:ext uri="{FF2B5EF4-FFF2-40B4-BE49-F238E27FC236}">
                <a16:creationId xmlns:a16="http://schemas.microsoft.com/office/drawing/2014/main" id="{F4569A9B-2B4A-3420-8A56-FBBD348DA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93A0-CA0A-CDCF-2F5F-89792765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606" y="2163276"/>
            <a:ext cx="4816589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000" dirty="0">
                <a:solidFill>
                  <a:schemeClr val="tx1"/>
                </a:solidFill>
                <a:ea typeface="+mn-lt"/>
                <a:cs typeface="+mn-lt"/>
              </a:rPr>
              <a:t>ALPHABET Inc. Is the parent of a diverse set of subsidiaries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ABA2F-46C2-142A-1571-351C494E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6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C71B9-6454-9B6B-9930-418FD1E17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9E8143-B486-9A2D-AF72-AD25E3431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EB875-CE64-CD82-2069-3A6CC206D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F27ABE-1BA4-336B-EDD3-8E2349EF1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5E43-31B3-60BC-B620-62911DC9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dirty="0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6997-AFC7-D286-B0EB-7F4595C9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April 15, 2024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5DA84B-AD9A-455B-D959-417EF73DB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2028" y="-14198"/>
            <a:ext cx="0" cy="6858000"/>
          </a:xfrm>
          <a:prstGeom prst="line">
            <a:avLst/>
          </a:prstGeom>
          <a:ln w="9525" cap="rnd">
            <a:solidFill>
              <a:srgbClr val="FFB1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0825AE-39D2-10C4-4DA6-2BA1B484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" y="-10851"/>
            <a:ext cx="12186913" cy="686099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2FF3D6-1BFB-E970-E4F6-AA3B1D8A3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FB1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723A7E2-7F41-AEB5-C31E-4544B72AE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2" y="685799"/>
            <a:ext cx="694291" cy="5492009"/>
          </a:xfrm>
          <a:prstGeom prst="rect">
            <a:avLst/>
          </a:prstGeom>
          <a:solidFill>
            <a:srgbClr val="FFB10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243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F6AD-B039-CDAF-E540-82DF7DA5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906F-6B44-B0DE-5A0A-72E55AE0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kern="100">
                <a:latin typeface="Calibri"/>
                <a:ea typeface="Calibri"/>
                <a:cs typeface="Times New Roman"/>
              </a:rPr>
              <a:t>Basic horizontal and vertical analysis of the obtained financial statements </a:t>
            </a:r>
            <a:r>
              <a:rPr lang="en-US" sz="2200" kern="100" dirty="0">
                <a:latin typeface="Calibri"/>
                <a:ea typeface="Calibri"/>
                <a:cs typeface="Times New Roman"/>
              </a:rPr>
              <a:t>(Balance sheet and Income statement)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and analyze common-size financial statements.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Preparing financial ratio analysis (Until ROE measure)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ESG rating of your company (Sustainalytics)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9F83-ABF1-3431-0CFD-9D073438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2A05-DDE2-91BE-5528-4E6CDE2F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533F7-8D76-4D78-A666-31E95A57FEDF}"/>
              </a:ext>
            </a:extLst>
          </p:cNvPr>
          <p:cNvSpPr txBox="1"/>
          <p:nvPr/>
        </p:nvSpPr>
        <p:spPr>
          <a:xfrm>
            <a:off x="426982" y="6421163"/>
            <a:ext cx="1707931" cy="213491"/>
          </a:xfrm>
          <a:prstGeom prst="rect">
            <a:avLst/>
          </a:prstGeom>
          <a:solidFill>
            <a:srgbClr val="F3F0E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Widescreen</PresentationFormat>
  <Paragraphs>124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Dante (Headings)2</vt:lpstr>
      <vt:lpstr>Georgia Pro</vt:lpstr>
      <vt:lpstr>Helvetica Neue Medium</vt:lpstr>
      <vt:lpstr>Segoe UI</vt:lpstr>
      <vt:lpstr>source_sans_prolight</vt:lpstr>
      <vt:lpstr>source_sans_prosemibold</vt:lpstr>
      <vt:lpstr>Symbol</vt:lpstr>
      <vt:lpstr>Wingdings 2</vt:lpstr>
      <vt:lpstr>OffsetVTI</vt:lpstr>
      <vt:lpstr>ALPHABET Inc.</vt:lpstr>
      <vt:lpstr>Background</vt:lpstr>
      <vt:lpstr>PowerPoint Presentation</vt:lpstr>
      <vt:lpstr> ALPHABET Inc.Business model</vt:lpstr>
      <vt:lpstr>PowerPoint Presentation</vt:lpstr>
      <vt:lpstr>PowerPoint Presentation</vt:lpstr>
      <vt:lpstr>PowerPoint Presentation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Morningstar Vs. Sustainalytics</vt:lpstr>
      <vt:lpstr>Morningstar Vs. Sustainalytics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ALPHABET</dc:title>
  <dc:creator>Pruseth Swagat</dc:creator>
  <cp:lastModifiedBy>Pruseth Swagat</cp:lastModifiedBy>
  <cp:revision>758</cp:revision>
  <dcterms:created xsi:type="dcterms:W3CDTF">2024-01-10T14:10:20Z</dcterms:created>
  <dcterms:modified xsi:type="dcterms:W3CDTF">2024-04-15T20:15:31Z</dcterms:modified>
</cp:coreProperties>
</file>