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4C019-EB97-4003-A5D3-7870A6D505CF}" v="1" dt="2024-02-08T17:14:17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Hermans" userId="8a42a38303050dd6" providerId="LiveId" clId="{BA54C019-EB97-4003-A5D3-7870A6D505CF}"/>
    <pc:docChg chg="custSel addSld modSld sldOrd">
      <pc:chgData name="Hans Hermans" userId="8a42a38303050dd6" providerId="LiveId" clId="{BA54C019-EB97-4003-A5D3-7870A6D505CF}" dt="2024-02-08T17:35:36.846" v="1718" actId="20577"/>
      <pc:docMkLst>
        <pc:docMk/>
      </pc:docMkLst>
      <pc:sldChg chg="modSp mod">
        <pc:chgData name="Hans Hermans" userId="8a42a38303050dd6" providerId="LiveId" clId="{BA54C019-EB97-4003-A5D3-7870A6D505CF}" dt="2024-02-08T17:29:51.592" v="1717" actId="27636"/>
        <pc:sldMkLst>
          <pc:docMk/>
          <pc:sldMk cId="4066419381" sldId="257"/>
        </pc:sldMkLst>
        <pc:spChg chg="mod">
          <ac:chgData name="Hans Hermans" userId="8a42a38303050dd6" providerId="LiveId" clId="{BA54C019-EB97-4003-A5D3-7870A6D505CF}" dt="2024-02-08T17:29:51.592" v="1717" actId="27636"/>
          <ac:spMkLst>
            <pc:docMk/>
            <pc:sldMk cId="4066419381" sldId="257"/>
            <ac:spMk id="3" creationId="{BD44FFB3-5353-C0F9-B065-06040670C195}"/>
          </ac:spMkLst>
        </pc:spChg>
      </pc:sldChg>
      <pc:sldChg chg="modSp mod">
        <pc:chgData name="Hans Hermans" userId="8a42a38303050dd6" providerId="LiveId" clId="{BA54C019-EB97-4003-A5D3-7870A6D505CF}" dt="2024-02-08T16:50:20.961" v="21" actId="20577"/>
        <pc:sldMkLst>
          <pc:docMk/>
          <pc:sldMk cId="1721521961" sldId="262"/>
        </pc:sldMkLst>
        <pc:spChg chg="mod">
          <ac:chgData name="Hans Hermans" userId="8a42a38303050dd6" providerId="LiveId" clId="{BA54C019-EB97-4003-A5D3-7870A6D505CF}" dt="2024-02-08T16:50:20.961" v="21" actId="20577"/>
          <ac:spMkLst>
            <pc:docMk/>
            <pc:sldMk cId="1721521961" sldId="262"/>
            <ac:spMk id="3" creationId="{94A182CC-625C-2057-9233-B699F02EC655}"/>
          </ac:spMkLst>
        </pc:spChg>
      </pc:sldChg>
      <pc:sldChg chg="modSp mod">
        <pc:chgData name="Hans Hermans" userId="8a42a38303050dd6" providerId="LiveId" clId="{BA54C019-EB97-4003-A5D3-7870A6D505CF}" dt="2024-02-08T17:02:19.397" v="38" actId="20577"/>
        <pc:sldMkLst>
          <pc:docMk/>
          <pc:sldMk cId="4015091528" sldId="270"/>
        </pc:sldMkLst>
        <pc:spChg chg="mod">
          <ac:chgData name="Hans Hermans" userId="8a42a38303050dd6" providerId="LiveId" clId="{BA54C019-EB97-4003-A5D3-7870A6D505CF}" dt="2024-02-08T17:02:19.397" v="38" actId="20577"/>
          <ac:spMkLst>
            <pc:docMk/>
            <pc:sldMk cId="4015091528" sldId="270"/>
            <ac:spMk id="3" creationId="{8488C77C-A595-D64E-77F3-B65637A212A4}"/>
          </ac:spMkLst>
        </pc:spChg>
      </pc:sldChg>
      <pc:sldChg chg="modSp mod">
        <pc:chgData name="Hans Hermans" userId="8a42a38303050dd6" providerId="LiveId" clId="{BA54C019-EB97-4003-A5D3-7870A6D505CF}" dt="2024-02-08T17:09:25.330" v="353" actId="20577"/>
        <pc:sldMkLst>
          <pc:docMk/>
          <pc:sldMk cId="4215833775" sldId="271"/>
        </pc:sldMkLst>
        <pc:spChg chg="mod">
          <ac:chgData name="Hans Hermans" userId="8a42a38303050dd6" providerId="LiveId" clId="{BA54C019-EB97-4003-A5D3-7870A6D505CF}" dt="2024-02-08T17:09:25.330" v="353" actId="20577"/>
          <ac:spMkLst>
            <pc:docMk/>
            <pc:sldMk cId="4215833775" sldId="271"/>
            <ac:spMk id="3" creationId="{EF4D5584-31C2-A96C-122A-E143351A7FDB}"/>
          </ac:spMkLst>
        </pc:spChg>
      </pc:sldChg>
      <pc:sldChg chg="modSp add mod ord">
        <pc:chgData name="Hans Hermans" userId="8a42a38303050dd6" providerId="LiveId" clId="{BA54C019-EB97-4003-A5D3-7870A6D505CF}" dt="2024-02-08T17:10:28.539" v="443" actId="20577"/>
        <pc:sldMkLst>
          <pc:docMk/>
          <pc:sldMk cId="2091262785" sldId="272"/>
        </pc:sldMkLst>
        <pc:spChg chg="mod">
          <ac:chgData name="Hans Hermans" userId="8a42a38303050dd6" providerId="LiveId" clId="{BA54C019-EB97-4003-A5D3-7870A6D505CF}" dt="2024-02-08T17:10:28.539" v="443" actId="20577"/>
          <ac:spMkLst>
            <pc:docMk/>
            <pc:sldMk cId="2091262785" sldId="272"/>
            <ac:spMk id="2" creationId="{9A257EA8-5B0B-CDAA-11AF-125ED74DB940}"/>
          </ac:spMkLst>
        </pc:spChg>
      </pc:sldChg>
      <pc:sldChg chg="modSp new mod">
        <pc:chgData name="Hans Hermans" userId="8a42a38303050dd6" providerId="LiveId" clId="{BA54C019-EB97-4003-A5D3-7870A6D505CF}" dt="2024-02-08T17:19:17.266" v="968" actId="20577"/>
        <pc:sldMkLst>
          <pc:docMk/>
          <pc:sldMk cId="436474723" sldId="273"/>
        </pc:sldMkLst>
        <pc:spChg chg="mod">
          <ac:chgData name="Hans Hermans" userId="8a42a38303050dd6" providerId="LiveId" clId="{BA54C019-EB97-4003-A5D3-7870A6D505CF}" dt="2024-02-08T17:14:13.311" v="546" actId="20577"/>
          <ac:spMkLst>
            <pc:docMk/>
            <pc:sldMk cId="436474723" sldId="273"/>
            <ac:spMk id="2" creationId="{14182D56-1A3C-315C-7CD8-EDBA43E1CBEA}"/>
          </ac:spMkLst>
        </pc:spChg>
        <pc:spChg chg="mod">
          <ac:chgData name="Hans Hermans" userId="8a42a38303050dd6" providerId="LiveId" clId="{BA54C019-EB97-4003-A5D3-7870A6D505CF}" dt="2024-02-08T17:19:17.266" v="968" actId="20577"/>
          <ac:spMkLst>
            <pc:docMk/>
            <pc:sldMk cId="436474723" sldId="273"/>
            <ac:spMk id="3" creationId="{C87A6F7E-6781-D79E-DE9C-FB07952FABB3}"/>
          </ac:spMkLst>
        </pc:spChg>
      </pc:sldChg>
      <pc:sldChg chg="modSp add mod">
        <pc:chgData name="Hans Hermans" userId="8a42a38303050dd6" providerId="LiveId" clId="{BA54C019-EB97-4003-A5D3-7870A6D505CF}" dt="2024-02-08T17:18:38.197" v="948" actId="20577"/>
        <pc:sldMkLst>
          <pc:docMk/>
          <pc:sldMk cId="809017203" sldId="274"/>
        </pc:sldMkLst>
        <pc:spChg chg="mod">
          <ac:chgData name="Hans Hermans" userId="8a42a38303050dd6" providerId="LiveId" clId="{BA54C019-EB97-4003-A5D3-7870A6D505CF}" dt="2024-02-08T17:14:30.041" v="549" actId="313"/>
          <ac:spMkLst>
            <pc:docMk/>
            <pc:sldMk cId="809017203" sldId="274"/>
            <ac:spMk id="2" creationId="{E560CF6D-7D4F-19AB-5CE8-C0644D53AD8A}"/>
          </ac:spMkLst>
        </pc:spChg>
        <pc:spChg chg="mod">
          <ac:chgData name="Hans Hermans" userId="8a42a38303050dd6" providerId="LiveId" clId="{BA54C019-EB97-4003-A5D3-7870A6D505CF}" dt="2024-02-08T17:18:38.197" v="948" actId="20577"/>
          <ac:spMkLst>
            <pc:docMk/>
            <pc:sldMk cId="809017203" sldId="274"/>
            <ac:spMk id="3" creationId="{56AA5305-CC39-E532-09F0-008271FC15EB}"/>
          </ac:spMkLst>
        </pc:spChg>
      </pc:sldChg>
      <pc:sldChg chg="modSp add mod ord">
        <pc:chgData name="Hans Hermans" userId="8a42a38303050dd6" providerId="LiveId" clId="{BA54C019-EB97-4003-A5D3-7870A6D505CF}" dt="2024-02-08T17:20:52.180" v="1014" actId="20577"/>
        <pc:sldMkLst>
          <pc:docMk/>
          <pc:sldMk cId="3098883508" sldId="275"/>
        </pc:sldMkLst>
        <pc:spChg chg="mod">
          <ac:chgData name="Hans Hermans" userId="8a42a38303050dd6" providerId="LiveId" clId="{BA54C019-EB97-4003-A5D3-7870A6D505CF}" dt="2024-02-08T17:20:52.180" v="1014" actId="20577"/>
          <ac:spMkLst>
            <pc:docMk/>
            <pc:sldMk cId="3098883508" sldId="275"/>
            <ac:spMk id="2" creationId="{05C20AA7-7EDF-6CE2-82D6-FF27B8B224BB}"/>
          </ac:spMkLst>
        </pc:spChg>
      </pc:sldChg>
      <pc:sldChg chg="modSp new mod">
        <pc:chgData name="Hans Hermans" userId="8a42a38303050dd6" providerId="LiveId" clId="{BA54C019-EB97-4003-A5D3-7870A6D505CF}" dt="2024-02-08T17:35:36.846" v="1718" actId="20577"/>
        <pc:sldMkLst>
          <pc:docMk/>
          <pc:sldMk cId="3226100056" sldId="276"/>
        </pc:sldMkLst>
        <pc:spChg chg="mod">
          <ac:chgData name="Hans Hermans" userId="8a42a38303050dd6" providerId="LiveId" clId="{BA54C019-EB97-4003-A5D3-7870A6D505CF}" dt="2024-02-08T17:21:39.145" v="1088" actId="790"/>
          <ac:spMkLst>
            <pc:docMk/>
            <pc:sldMk cId="3226100056" sldId="276"/>
            <ac:spMk id="2" creationId="{C7E206D6-00F6-DB77-37C6-BECB08FEC941}"/>
          </ac:spMkLst>
        </pc:spChg>
        <pc:spChg chg="mod">
          <ac:chgData name="Hans Hermans" userId="8a42a38303050dd6" providerId="LiveId" clId="{BA54C019-EB97-4003-A5D3-7870A6D505CF}" dt="2024-02-08T17:35:36.846" v="1718" actId="20577"/>
          <ac:spMkLst>
            <pc:docMk/>
            <pc:sldMk cId="3226100056" sldId="276"/>
            <ac:spMk id="3" creationId="{2F10C0A5-D4AB-3EF6-B37C-0E205EC458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F1260-FFE8-5E99-E400-E189BBBB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536" y="2514598"/>
            <a:ext cx="10617843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Financial Management:</a:t>
            </a:r>
            <a:br>
              <a:rPr lang="en-US" dirty="0"/>
            </a:br>
            <a:r>
              <a:rPr lang="en-US" dirty="0"/>
              <a:t>Amazon: The Brink of Bankruptcy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FD6F71-8495-514A-B4A6-128A132C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Swagat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8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2DE1F-07B0-2601-59F6-2B8A7CD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Acquisition of ‘Toys “R” Us’</a:t>
            </a:r>
            <a:br>
              <a:rPr lang="en-US" dirty="0"/>
            </a:br>
            <a:r>
              <a:rPr lang="en-US" sz="2400" dirty="0"/>
              <a:t>a) Why did they do the deal?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A76082-3844-07B2-F10A-16B7DF8C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made ‘Toys “R” Us’ a partner instead of a competitor</a:t>
            </a:r>
          </a:p>
          <a:p>
            <a:r>
              <a:rPr lang="en-US" dirty="0"/>
              <a:t>To fill capacity in the fulfilment centers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Everything would run through the Amazon distribution and customer centers</a:t>
            </a:r>
          </a:p>
          <a:p>
            <a:r>
              <a:rPr lang="en-US" dirty="0"/>
              <a:t>Further expand Amazon’s service offerings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Hosting both physical and online customer-facing and logistics services</a:t>
            </a:r>
          </a:p>
        </p:txBody>
      </p:sp>
    </p:spTree>
    <p:extLst>
      <p:ext uri="{BB962C8B-B14F-4D97-AF65-F5344CB8AC3E}">
        <p14:creationId xmlns:p14="http://schemas.microsoft.com/office/powerpoint/2010/main" val="146819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8C493-AFC7-A808-D998-EF1A1CAD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Acquisition of ‘Toys “R” Us’</a:t>
            </a:r>
            <a:br>
              <a:rPr lang="en-US" dirty="0"/>
            </a:br>
            <a:r>
              <a:rPr lang="en-US" sz="2400" dirty="0"/>
              <a:t>b) Should they do more deals like this?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F17739-355E-9C81-5059-19495548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both companies benefit from the deal, Yes</a:t>
            </a:r>
          </a:p>
          <a:p>
            <a:r>
              <a:rPr lang="en-US" dirty="0"/>
              <a:t>Andretti F1 example </a:t>
            </a:r>
          </a:p>
        </p:txBody>
      </p:sp>
    </p:spTree>
    <p:extLst>
      <p:ext uri="{BB962C8B-B14F-4D97-AF65-F5344CB8AC3E}">
        <p14:creationId xmlns:p14="http://schemas.microsoft.com/office/powerpoint/2010/main" val="404462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8DBF3-3B7C-C288-D59A-43E4E097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Amazon’s Acquisition of ‘Toys “R” Us’</a:t>
            </a:r>
            <a:br>
              <a:rPr lang="en-US" dirty="0"/>
            </a:br>
            <a:r>
              <a:rPr lang="en-US" sz="2400" dirty="0"/>
              <a:t>c) What was the impact of this transaction of the business model of Amazon.com in 2000?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A17DEF-C9FE-9D46-A793-85D00385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Logistics Services to the business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(Retail, marketplace, auction and now logistics services)</a:t>
            </a:r>
          </a:p>
          <a:p>
            <a:r>
              <a:rPr lang="en-US" dirty="0"/>
              <a:t>Created a “tipping point” enabling exponential growth in return</a:t>
            </a:r>
          </a:p>
          <a:p>
            <a:r>
              <a:rPr lang="en-US" dirty="0"/>
              <a:t>New platform allowed them to launch e-commerce businesses: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quality of customer experience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incremental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chance of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Clearer path to scale and profitability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2550-C49C-DACD-AA65-7C92EB51B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5FF1F-1134-4165-462F-53BAC2DCF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78" y="2514598"/>
            <a:ext cx="10617843" cy="2262781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Part III</a:t>
            </a:r>
            <a:br>
              <a:rPr lang="en-US" sz="2800" dirty="0"/>
            </a:br>
            <a:r>
              <a:rPr lang="en-US" sz="2800" dirty="0"/>
              <a:t>Amazon: 2001 Challenges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58589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6771A-2F1E-B614-9E3D-BEC42032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major Challenges in 2001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88C77C-A595-D64E-77F3-B65637A2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Becoming profitable/ Cash positive by the end of 2001</a:t>
            </a:r>
          </a:p>
          <a:p>
            <a:r>
              <a:rPr lang="en-US" dirty="0"/>
              <a:t>Thomas Weisel Partner: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Analysts question the ability to gain the scale and operating efficiency to compete in the long run</a:t>
            </a:r>
          </a:p>
          <a:p>
            <a:pPr marL="0" indent="0">
              <a:buNone/>
            </a:pPr>
            <a:r>
              <a:rPr lang="en-US" dirty="0"/>
              <a:t>     *Other analysts were more optimistic*</a:t>
            </a:r>
          </a:p>
          <a:p>
            <a:r>
              <a:rPr lang="en-US" dirty="0"/>
              <a:t>Dot-com bubble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9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563E5-F8D2-9D04-AD88-66F8E401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Actions for Amazon to Meet the Challenges in 2001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4D5584-31C2-A96C-122A-E143351A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the core business: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 e-commerce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Streamline operations to reduce costs</a:t>
            </a:r>
          </a:p>
          <a:p>
            <a:r>
              <a:rPr lang="en-US" dirty="0"/>
              <a:t>Cost Reduction</a:t>
            </a:r>
          </a:p>
          <a:p>
            <a:r>
              <a:rPr lang="en-US" dirty="0"/>
              <a:t>Improve operational Efficiency </a:t>
            </a:r>
          </a:p>
          <a:p>
            <a:r>
              <a:rPr lang="en-US" dirty="0"/>
              <a:t>Strategic Partnerships and Alliances </a:t>
            </a:r>
          </a:p>
          <a:p>
            <a:r>
              <a:rPr lang="en-US" dirty="0"/>
              <a:t>Financial Discipline </a:t>
            </a:r>
          </a:p>
        </p:txBody>
      </p:sp>
    </p:spTree>
    <p:extLst>
      <p:ext uri="{BB962C8B-B14F-4D97-AF65-F5344CB8AC3E}">
        <p14:creationId xmlns:p14="http://schemas.microsoft.com/office/powerpoint/2010/main" val="421583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03785-9D59-4BAD-36FC-3A1997615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57EA8-5B0B-CDAA-11AF-125ED74D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78" y="2514598"/>
            <a:ext cx="10617843" cy="2262781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Part IV</a:t>
            </a:r>
            <a:br>
              <a:rPr lang="en-US" sz="2800" dirty="0"/>
            </a:br>
            <a:r>
              <a:rPr lang="en-US" sz="2800" dirty="0"/>
              <a:t>Amazon’s Jeff Bezos and His Performance as an Entrepreneur and Operating Manager</a:t>
            </a:r>
          </a:p>
        </p:txBody>
      </p:sp>
    </p:spTree>
    <p:extLst>
      <p:ext uri="{BB962C8B-B14F-4D97-AF65-F5344CB8AC3E}">
        <p14:creationId xmlns:p14="http://schemas.microsoft.com/office/powerpoint/2010/main" val="209126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2D56-1A3C-315C-7CD8-EDBA43E1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Creator Jeff Bezos</a:t>
            </a:r>
            <a:br>
              <a:rPr lang="en-US" dirty="0"/>
            </a:br>
            <a:r>
              <a:rPr lang="en-US" sz="2400" dirty="0"/>
              <a:t>Was Bezos a good operating manager?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7A6F7E-6781-D79E-DE9C-FB07952F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 on approach </a:t>
            </a:r>
          </a:p>
          <a:p>
            <a:r>
              <a:rPr lang="en-US" dirty="0"/>
              <a:t>Takes calculated decisions </a:t>
            </a:r>
          </a:p>
          <a:p>
            <a:r>
              <a:rPr lang="en-US" dirty="0"/>
              <a:t>Remains focused on the core objectives in difficult times</a:t>
            </a:r>
          </a:p>
          <a:p>
            <a:r>
              <a:rPr lang="en-US" dirty="0"/>
              <a:t>Makes strategic business model changes when a great opportunity arrives </a:t>
            </a:r>
          </a:p>
        </p:txBody>
      </p:sp>
    </p:spTree>
    <p:extLst>
      <p:ext uri="{BB962C8B-B14F-4D97-AF65-F5344CB8AC3E}">
        <p14:creationId xmlns:p14="http://schemas.microsoft.com/office/powerpoint/2010/main" val="43647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E0B3-F347-097C-B16F-D5A7D39B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0CF6D-7D4F-19AB-5CE8-C0644D53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Creator Jeff Bezos</a:t>
            </a:r>
            <a:br>
              <a:rPr lang="en-US" dirty="0"/>
            </a:br>
            <a:r>
              <a:rPr lang="en-US" sz="2400" dirty="0"/>
              <a:t>Was Bezos a good Entrepreneur?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AA5305-CC39-E532-09F0-008271FC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 and Mission oriented </a:t>
            </a:r>
          </a:p>
          <a:p>
            <a:r>
              <a:rPr lang="en-US" dirty="0"/>
              <a:t>Determined to make Amazon successful</a:t>
            </a:r>
          </a:p>
          <a:p>
            <a:r>
              <a:rPr lang="en-US" dirty="0"/>
              <a:t>Risk taker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risk, high reward </a:t>
            </a:r>
          </a:p>
          <a:p>
            <a:r>
              <a:rPr lang="en-US" dirty="0"/>
              <a:t>Makes strategic business model changes when a great opportunity arrives</a:t>
            </a:r>
          </a:p>
          <a:p>
            <a:r>
              <a:rPr lang="en-US" dirty="0"/>
              <a:t>Revolutionized shopping and online shopping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1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9E22D-A377-0F46-0990-482383923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20AA7-7EDF-6CE2-82D6-FF27B8B2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78" y="2514598"/>
            <a:ext cx="10617843" cy="2262781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Part V</a:t>
            </a:r>
            <a:br>
              <a:rPr lang="en-US" sz="2800" dirty="0"/>
            </a:br>
            <a:r>
              <a:rPr lang="en-US" sz="2800" dirty="0"/>
              <a:t>Amazon: Key Take Aways</a:t>
            </a:r>
          </a:p>
        </p:txBody>
      </p:sp>
    </p:spTree>
    <p:extLst>
      <p:ext uri="{BB962C8B-B14F-4D97-AF65-F5344CB8AC3E}">
        <p14:creationId xmlns:p14="http://schemas.microsoft.com/office/powerpoint/2010/main" val="30988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2D91A-60C6-4E0F-9F28-AA8D43F4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– Case 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44FFB3-5353-C0F9-B065-06040670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GB" dirty="0"/>
              <a:t>Trace the evolution of the Amazon.com business from its launch in 1995 to the dot.com-collapse in 2000</a:t>
            </a:r>
          </a:p>
          <a:p>
            <a:pPr>
              <a:buAutoNum type="alphaLcParenR"/>
            </a:pPr>
            <a:r>
              <a:rPr lang="en-GB" dirty="0"/>
              <a:t>How did the company’s strategy chance over time?</a:t>
            </a:r>
          </a:p>
          <a:p>
            <a:pPr>
              <a:buAutoNum type="alphaLcParenR"/>
            </a:pPr>
            <a:r>
              <a:rPr lang="en-GB" dirty="0"/>
              <a:t>How did capabilities evolve?</a:t>
            </a:r>
          </a:p>
          <a:p>
            <a:pPr>
              <a:buAutoNum type="alphaLcParenR"/>
            </a:pPr>
            <a:r>
              <a:rPr lang="en-GB" dirty="0"/>
              <a:t>What value did the company deliver to all stakeholders</a:t>
            </a:r>
          </a:p>
          <a:p>
            <a:pPr>
              <a:buFont typeface="+mj-lt"/>
              <a:buAutoNum type="arabicPeriod" startAt="2"/>
            </a:pPr>
            <a:r>
              <a:rPr lang="en-GB" dirty="0"/>
              <a:t>Did you agree with the decision to pursue the ‘Toys “R” Us’ deal? </a:t>
            </a:r>
          </a:p>
          <a:p>
            <a:pPr>
              <a:buAutoNum type="alphaLcParenR"/>
            </a:pPr>
            <a:r>
              <a:rPr lang="en-GB" dirty="0"/>
              <a:t>Why did they do the deal? </a:t>
            </a:r>
          </a:p>
          <a:p>
            <a:pPr>
              <a:buAutoNum type="alphaLcParenR"/>
            </a:pPr>
            <a:r>
              <a:rPr lang="en-GB" dirty="0"/>
              <a:t>Should they do more deals like this? </a:t>
            </a:r>
          </a:p>
          <a:p>
            <a:pPr>
              <a:buAutoNum type="alphaLcParenR"/>
            </a:pPr>
            <a:r>
              <a:rPr lang="en-GB" dirty="0"/>
              <a:t>What was the impact of this transactions of the business model of Amazon.com in 2000? </a:t>
            </a:r>
          </a:p>
        </p:txBody>
      </p:sp>
    </p:spTree>
    <p:extLst>
      <p:ext uri="{BB962C8B-B14F-4D97-AF65-F5344CB8AC3E}">
        <p14:creationId xmlns:p14="http://schemas.microsoft.com/office/powerpoint/2010/main" val="4066419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206D6-00F6-DB77-37C6-BECB08FE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Based on Amazon’s Start-up Phase in the Old Times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10C0A5-D4AB-3EF6-B37C-0E205EC4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took calculated risks to build its business model and grow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adapting the business model to new situations/ opportunities</a:t>
            </a:r>
          </a:p>
          <a:p>
            <a:r>
              <a:rPr lang="en-US" dirty="0"/>
              <a:t>Making use of your skills to partner up with the competition for mutual benefits </a:t>
            </a:r>
          </a:p>
          <a:p>
            <a:r>
              <a:rPr lang="en-US" dirty="0"/>
              <a:t>Implementing technology to innovate the warehouse management and customer service operations</a:t>
            </a:r>
          </a:p>
          <a:p>
            <a:r>
              <a:rPr lang="en-US" dirty="0"/>
              <a:t>Remain determent in the face of adversity </a:t>
            </a:r>
          </a:p>
          <a:p>
            <a:r>
              <a:rPr lang="en-US" dirty="0"/>
              <a:t>Be born earlier</a:t>
            </a:r>
          </a:p>
        </p:txBody>
      </p:sp>
    </p:spTree>
    <p:extLst>
      <p:ext uri="{BB962C8B-B14F-4D97-AF65-F5344CB8AC3E}">
        <p14:creationId xmlns:p14="http://schemas.microsoft.com/office/powerpoint/2010/main" val="322610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BEF05-2879-F05E-0CD8-0CAF994C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– Case 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59CE66-3573-D420-4D7C-11DA2940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dirty="0"/>
              <a:t>As a member of the Amazon.com board of directors in early 2001, what challenges did the company face and what actions would you take?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 startAt="4"/>
            </a:pPr>
            <a:r>
              <a:rPr lang="en-US" dirty="0"/>
              <a:t>Was Jeff Bezos a good operating manager? How was he as an entrepreneur?</a:t>
            </a:r>
          </a:p>
        </p:txBody>
      </p:sp>
    </p:spTree>
    <p:extLst>
      <p:ext uri="{BB962C8B-B14F-4D97-AF65-F5344CB8AC3E}">
        <p14:creationId xmlns:p14="http://schemas.microsoft.com/office/powerpoint/2010/main" val="338780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3CBB2-2D20-7F90-7B71-9C708606C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A4EF4-8916-6719-395A-E575A0D8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78" y="2514598"/>
            <a:ext cx="10617843" cy="2262781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Part I</a:t>
            </a:r>
            <a:br>
              <a:rPr lang="en-US" sz="2800" dirty="0"/>
            </a:br>
            <a:r>
              <a:rPr lang="en-US" sz="2800" dirty="0"/>
              <a:t>Amazon: The Evolution of the Amazon.com</a:t>
            </a:r>
            <a:br>
              <a:rPr lang="en-US" sz="2800" dirty="0"/>
            </a:br>
            <a:r>
              <a:rPr lang="en-US" sz="2800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303064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CA47F-6C28-6C43-A92B-9EBF965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AEABE4-89B3-6833-C03E-3C7D853F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1994 by Jeff Bezos</a:t>
            </a:r>
          </a:p>
          <a:p>
            <a:r>
              <a:rPr lang="en-US" dirty="0"/>
              <a:t>Initially an online bookstore</a:t>
            </a:r>
          </a:p>
          <a:p>
            <a:r>
              <a:rPr lang="en-US" dirty="0"/>
              <a:t>Venture capitalist investments </a:t>
            </a:r>
          </a:p>
          <a:p>
            <a:r>
              <a:rPr lang="en-US" dirty="0"/>
              <a:t>Launched its IPO in 1997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Raised $54 million</a:t>
            </a:r>
          </a:p>
          <a:p>
            <a:r>
              <a:rPr lang="en-US" dirty="0"/>
              <a:t>Used this money to purchase internet e-commerce startups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Helped with the transformation into an online superstore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Nickname: “The Everything Store”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KINDL and AWS are two of the best-known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7FA1C-EDBF-CD3D-30DD-6AE79A46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Amazon’s Business Model: </a:t>
            </a:r>
            <a:br>
              <a:rPr lang="en-US" dirty="0"/>
            </a:br>
            <a:r>
              <a:rPr lang="en-US" sz="2700" dirty="0"/>
              <a:t>a) How did the company’s strategy chance over time?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A182CC-625C-2057-9233-B699F02E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15114"/>
          </a:xfrm>
        </p:spPr>
        <p:txBody>
          <a:bodyPr>
            <a:normAutofit/>
          </a:bodyPr>
          <a:lstStyle/>
          <a:p>
            <a:r>
              <a:rPr lang="en-US" dirty="0"/>
              <a:t>1995: online bookstore</a:t>
            </a:r>
          </a:p>
          <a:p>
            <a:r>
              <a:rPr lang="en-US" dirty="0"/>
              <a:t>1997: Online superstore (selling a bit of everything)</a:t>
            </a:r>
          </a:p>
          <a:p>
            <a:r>
              <a:rPr lang="en-US" dirty="0"/>
              <a:t>Explore new business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auctions and an online marketplace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and small businesses can access Amazon’s customers </a:t>
            </a:r>
          </a:p>
          <a:p>
            <a:r>
              <a:rPr lang="en-US" dirty="0"/>
              <a:t>1998 – 1999: Invest heavily in retailing, fulfillment and customer service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State-of-the-art business infrastructure and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Linked 9 distribution centers and 6 customer service centers located in the USA, EU and Asia</a:t>
            </a:r>
          </a:p>
          <a:p>
            <a:r>
              <a:rPr lang="en-US" dirty="0"/>
              <a:t>2000: Partnership with ‘Toys “R” Us’</a:t>
            </a:r>
          </a:p>
        </p:txBody>
      </p:sp>
    </p:spTree>
    <p:extLst>
      <p:ext uri="{BB962C8B-B14F-4D97-AF65-F5344CB8AC3E}">
        <p14:creationId xmlns:p14="http://schemas.microsoft.com/office/powerpoint/2010/main" val="172152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1EFAB-E53A-CEA8-DB0D-475E5D4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147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Amazon’s Business Model: </a:t>
            </a:r>
            <a:br>
              <a:rPr lang="en-US" dirty="0"/>
            </a:br>
            <a:r>
              <a:rPr lang="en-US" sz="2400" dirty="0"/>
              <a:t>b) How did capabilities evolve? 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05A409-2FDC-9823-4EA3-16A1EF20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picking orders by hand in Bezos’ home</a:t>
            </a:r>
          </a:p>
          <a:p>
            <a:r>
              <a:rPr lang="en-US" dirty="0"/>
              <a:t>Build fulfilment centers</a:t>
            </a:r>
          </a:p>
          <a:p>
            <a:r>
              <a:rPr lang="en-US" dirty="0"/>
              <a:t>Digital business infrastructure</a:t>
            </a:r>
          </a:p>
          <a:p>
            <a:r>
              <a:rPr lang="en-US" dirty="0"/>
              <a:t>Linked Customer-facing processes to the back-end processes</a:t>
            </a:r>
          </a:p>
          <a:p>
            <a:r>
              <a:rPr lang="en-US" dirty="0"/>
              <a:t>Provided a sustainable advantage </a:t>
            </a:r>
          </a:p>
          <a:p>
            <a:r>
              <a:rPr lang="en-US" dirty="0"/>
              <a:t>Picking-and-packing supported by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Enabled reducing fulfilment costs </a:t>
            </a:r>
          </a:p>
        </p:txBody>
      </p:sp>
    </p:spTree>
    <p:extLst>
      <p:ext uri="{BB962C8B-B14F-4D97-AF65-F5344CB8AC3E}">
        <p14:creationId xmlns:p14="http://schemas.microsoft.com/office/powerpoint/2010/main" val="263551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8B863-561F-8C80-31CF-6175254D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Amazon’s Business Model: </a:t>
            </a:r>
            <a:br>
              <a:rPr lang="en-US" dirty="0"/>
            </a:br>
            <a:r>
              <a:rPr lang="en-US" sz="2700" dirty="0"/>
              <a:t>c) What value did the company deliver to all stakeholders?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249B51-A1F6-9533-BD19-77BE468C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  <a:p>
            <a:r>
              <a:rPr lang="en-US" dirty="0"/>
              <a:t>Accessibility </a:t>
            </a:r>
          </a:p>
          <a:p>
            <a:r>
              <a:rPr lang="en-US" dirty="0"/>
              <a:t>Fast delivery </a:t>
            </a:r>
          </a:p>
          <a:p>
            <a:r>
              <a:rPr lang="en-US" dirty="0"/>
              <a:t>Time saving </a:t>
            </a:r>
          </a:p>
          <a:p>
            <a:r>
              <a:rPr lang="en-US" dirty="0"/>
              <a:t>Personalized shopping experience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E15A-9435-6B64-1EBA-0318A28A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5979-E5BE-1B2C-EBBB-B6F691D1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078" y="2514598"/>
            <a:ext cx="10617843" cy="2262781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/>
              <a:t>Part II</a:t>
            </a:r>
            <a:br>
              <a:rPr lang="en-US" sz="2800" dirty="0"/>
            </a:br>
            <a:r>
              <a:rPr lang="en-US" sz="2800" dirty="0"/>
              <a:t>Amazon and The ‘Toys “R” Us’ Deal</a:t>
            </a:r>
          </a:p>
        </p:txBody>
      </p:sp>
    </p:spTree>
    <p:extLst>
      <p:ext uri="{BB962C8B-B14F-4D97-AF65-F5344CB8AC3E}">
        <p14:creationId xmlns:p14="http://schemas.microsoft.com/office/powerpoint/2010/main" val="2436941386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861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Sliert</vt:lpstr>
      <vt:lpstr>Applied Financial Management: Amazon: The Brink of Bankruptcy</vt:lpstr>
      <vt:lpstr>Amazon – Case Questions</vt:lpstr>
      <vt:lpstr>Amazon – Case Questions</vt:lpstr>
      <vt:lpstr>Part I Amazon: The Evolution of the Amazon.com Business Model</vt:lpstr>
      <vt:lpstr>What is Amazon?</vt:lpstr>
      <vt:lpstr>Amazon’s Business Model:  a) How did the company’s strategy chance over time?</vt:lpstr>
      <vt:lpstr>Amazon’s Business Model:  b) How did capabilities evolve? </vt:lpstr>
      <vt:lpstr>Amazon’s Business Model:  c) What value did the company deliver to all stakeholders?</vt:lpstr>
      <vt:lpstr>Part II Amazon and The ‘Toys “R” Us’ Deal</vt:lpstr>
      <vt:lpstr>Amazon’s Acquisition of ‘Toys “R” Us’ a) Why did they do the deal?</vt:lpstr>
      <vt:lpstr>Amazon’s Acquisition of ‘Toys “R” Us’ b) Should they do more deals like this?</vt:lpstr>
      <vt:lpstr>Amazon’s Acquisition of ‘Toys “R” Us’ c) What was the impact of this transaction of the business model of Amazon.com in 2000?</vt:lpstr>
      <vt:lpstr>Part III Amazon: 2001 Challenges and Actions</vt:lpstr>
      <vt:lpstr>Amazon’s major Challenges in 2001</vt:lpstr>
      <vt:lpstr>Recommended Actions for Amazon to Meet the Challenges in 2001</vt:lpstr>
      <vt:lpstr>Part IV Amazon’s Jeff Bezos and His Performance as an Entrepreneur and Operating Manager</vt:lpstr>
      <vt:lpstr>Amazon’s Creator Jeff Bezos Was Bezos a good operating manager?</vt:lpstr>
      <vt:lpstr>Amazon’s Creator Jeff Bezos Was Bezos a good Entrepreneur?</vt:lpstr>
      <vt:lpstr>Part V Amazon: Key Take Aways</vt:lpstr>
      <vt:lpstr>Lessons Learned Based on Amazon’s Start-up Phase in the Old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Financial Management: Amazon: The Brink of Bankruptcy</dc:title>
  <dc:creator>Hans Hermans</dc:creator>
  <cp:lastModifiedBy>Pruseth Swagat</cp:lastModifiedBy>
  <cp:revision>2</cp:revision>
  <dcterms:created xsi:type="dcterms:W3CDTF">2024-02-08T14:54:41Z</dcterms:created>
  <dcterms:modified xsi:type="dcterms:W3CDTF">2024-04-15T20:15:08Z</dcterms:modified>
</cp:coreProperties>
</file>