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4"/>
  </p:notesMasterIdLst>
  <p:sldIdLst>
    <p:sldId id="259" r:id="rId5"/>
    <p:sldId id="281" r:id="rId6"/>
    <p:sldId id="295" r:id="rId7"/>
    <p:sldId id="311" r:id="rId8"/>
    <p:sldId id="312" r:id="rId9"/>
    <p:sldId id="318" r:id="rId10"/>
    <p:sldId id="317" r:id="rId11"/>
    <p:sldId id="319" r:id="rId12"/>
    <p:sldId id="315" r:id="rId13"/>
    <p:sldId id="294" r:id="rId14"/>
    <p:sldId id="320" r:id="rId15"/>
    <p:sldId id="321" r:id="rId16"/>
    <p:sldId id="322" r:id="rId17"/>
    <p:sldId id="327" r:id="rId18"/>
    <p:sldId id="328" r:id="rId19"/>
    <p:sldId id="329" r:id="rId20"/>
    <p:sldId id="330" r:id="rId21"/>
    <p:sldId id="300" r:id="rId22"/>
    <p:sldId id="30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1916"/>
    <a:srgbClr val="3B2D20"/>
    <a:srgbClr val="231C1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4598" autoAdjust="0"/>
  </p:normalViewPr>
  <p:slideViewPr>
    <p:cSldViewPr snapToGrid="0">
      <p:cViewPr varScale="1">
        <p:scale>
          <a:sx n="82" d="100"/>
          <a:sy n="82" d="100"/>
        </p:scale>
        <p:origin x="629" y="72"/>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13T12:07:56.710"/>
    </inkml:context>
    <inkml:brush xml:id="br0">
      <inkml:brushProperty name="width" value="0.035" units="cm"/>
      <inkml:brushProperty name="height" value="0.035" units="cm"/>
      <inkml:brushProperty name="ignorePressure" value="1"/>
    </inkml:brush>
  </inkml:definitions>
  <inkml:trace contextRef="#ctx0" brushRef="#br0">479 0,'1587'0,"-3653"0,4154 0,-2066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13T12:08:01.557"/>
    </inkml:context>
    <inkml:brush xml:id="br0">
      <inkml:brushProperty name="width" value="0.035" units="cm"/>
      <inkml:brushProperty name="height" value="0.035" units="cm"/>
      <inkml:brushProperty name="ignorePressure" value="1"/>
    </inkml:brush>
  </inkml:definitions>
  <inkml:trace contextRef="#ctx0" brushRef="#br0">230 0,'1688'0,"-3584"0,1874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13T12:08:05.076"/>
    </inkml:context>
    <inkml:brush xml:id="br0">
      <inkml:brushProperty name="width" value="0.035" units="cm"/>
      <inkml:brushProperty name="height" value="0.035" units="cm"/>
      <inkml:brushProperty name="ignorePressure" value="1"/>
    </inkml:brush>
  </inkml:definitions>
  <inkml:trace contextRef="#ctx0" brushRef="#br0">1 0,'1451'0,"-1429"0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13T12:09:09.459"/>
    </inkml:context>
    <inkml:brush xml:id="br0">
      <inkml:brushProperty name="width" value="0.035" units="cm"/>
      <inkml:brushProperty name="height" value="0.035" units="cm"/>
      <inkml:brushProperty name="ignorePressure" value="1"/>
    </inkml:brush>
  </inkml:definitions>
  <inkml:trace contextRef="#ctx0" brushRef="#br0">0 1,'0'571,"0"-549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2/15/2024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a:t>2/7/20XX</a:t>
            </a:r>
            <a:endParaRPr lang="en-US" dirty="0"/>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dt="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ww.statista.com/statistics/531138/worldwide-ibm-global-revenue-by-region/" TargetMode="External"/><Relationship Id="rId7" Type="http://schemas.openxmlformats.org/officeDocument/2006/relationships/image" Target="../media/image17.jpeg"/><Relationship Id="rId2" Type="http://schemas.openxmlformats.org/officeDocument/2006/relationships/hyperlink" Target="https://en.wikipedia.org/wiki/IBM" TargetMode="External"/><Relationship Id="rId1" Type="http://schemas.openxmlformats.org/officeDocument/2006/relationships/slideLayout" Target="../slideLayouts/slideLayout12.xml"/><Relationship Id="rId6" Type="http://schemas.openxmlformats.org/officeDocument/2006/relationships/image" Target="../media/image16.jpeg"/><Relationship Id="rId5" Type="http://schemas.openxmlformats.org/officeDocument/2006/relationships/hyperlink" Target="https://fourweekmba.com/ibm-competitors/" TargetMode="External"/><Relationship Id="rId4" Type="http://schemas.openxmlformats.org/officeDocument/2006/relationships/hyperlink" Target="http://www.denis-oakley.co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heinecke-/4406341989/" TargetMode="External"/><Relationship Id="rId2" Type="http://schemas.openxmlformats.org/officeDocument/2006/relationships/image" Target="../media/image4.jpg"/><Relationship Id="rId1" Type="http://schemas.openxmlformats.org/officeDocument/2006/relationships/slideLayout" Target="../slideLayouts/slideLayout3.xml"/><Relationship Id="rId6" Type="http://schemas.openxmlformats.org/officeDocument/2006/relationships/hyperlink" Target="https://creativecommons.org/licenses/by-sa/3.0/" TargetMode="External"/><Relationship Id="rId5" Type="http://schemas.openxmlformats.org/officeDocument/2006/relationships/hyperlink" Target="https://editoy.com/posts/19163"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6.jpg"/><Relationship Id="rId1" Type="http://schemas.openxmlformats.org/officeDocument/2006/relationships/slideLayout" Target="../slideLayouts/slideLayout19.xml"/><Relationship Id="rId6" Type="http://schemas.openxmlformats.org/officeDocument/2006/relationships/image" Target="../media/image7.png"/><Relationship Id="rId5" Type="http://schemas.openxmlformats.org/officeDocument/2006/relationships/customXml" Target="../ink/ink2.xm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customXml" Target="../ink/ink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3526971" y="3307340"/>
            <a:ext cx="8665029" cy="555533"/>
          </a:xfrm>
          <a:solidFill>
            <a:srgbClr val="FFFFFF">
              <a:alpha val="40000"/>
            </a:srgbClr>
          </a:solidFill>
        </p:spPr>
        <p:txBody>
          <a:bodyPr>
            <a:noAutofit/>
          </a:bodyPr>
          <a:lstStyle/>
          <a:p>
            <a:pPr algn="ctr"/>
            <a:r>
              <a:rPr lang="en-US" sz="44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IBM CASE STUDY</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7" y="4240213"/>
            <a:ext cx="2504589" cy="378440"/>
          </a:xfrm>
        </p:spPr>
        <p:txBody>
          <a:bodyPr>
            <a:normAutofit fontScale="92500" lnSpcReduction="20000"/>
          </a:bodyPr>
          <a:lstStyle/>
          <a:p>
            <a:r>
              <a:rPr lang="en-US" dirty="0">
                <a:latin typeface="Calibri" panose="020F0502020204030204" pitchFamily="34" charset="0"/>
                <a:ea typeface="Calibri" panose="020F0502020204030204" pitchFamily="34" charset="0"/>
                <a:cs typeface="Calibri" panose="020F0502020204030204" pitchFamily="34" charset="0"/>
              </a:rPr>
              <a:t>By: Swagat Pruseth</a:t>
            </a:r>
          </a:p>
        </p:txBody>
      </p:sp>
    </p:spTree>
    <p:extLst>
      <p:ext uri="{BB962C8B-B14F-4D97-AF65-F5344CB8AC3E}">
        <p14:creationId xmlns:p14="http://schemas.microsoft.com/office/powerpoint/2010/main" val="170963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a:normAutofit/>
          </a:bodyPr>
          <a:lstStyle/>
          <a:p>
            <a:r>
              <a:rPr lang="en-US" sz="5400" dirty="0">
                <a:latin typeface="Calibri" panose="020F0502020204030204" pitchFamily="34" charset="0"/>
                <a:ea typeface="Calibri" panose="020F0502020204030204" pitchFamily="34" charset="0"/>
                <a:cs typeface="Calibri" panose="020F0502020204030204" pitchFamily="34" charset="0"/>
              </a:rPr>
              <a:t>Questionnaire</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7C44-C956-D9E7-7E0C-CF26A2511B87}"/>
              </a:ext>
            </a:extLst>
          </p:cNvPr>
          <p:cNvSpPr>
            <a:spLocks noGrp="1"/>
          </p:cNvSpPr>
          <p:nvPr>
            <p:ph type="title"/>
          </p:nvPr>
        </p:nvSpPr>
        <p:spPr>
          <a:xfrm>
            <a:off x="83976" y="726947"/>
            <a:ext cx="11989388" cy="1176497"/>
          </a:xfrm>
        </p:spPr>
        <p:txBody>
          <a:bodyPr>
            <a:normAutofit fontScale="90000"/>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Why did IBM prepare and publicly announce the 2010 EPS Roadmap in May 2007?</a:t>
            </a:r>
            <a:br>
              <a:rPr lang="en-US" sz="4400" dirty="0"/>
            </a:br>
            <a:endParaRPr lang="en-US" dirty="0"/>
          </a:p>
        </p:txBody>
      </p:sp>
      <p:sp>
        <p:nvSpPr>
          <p:cNvPr id="3" name="Content Placeholder 2">
            <a:extLst>
              <a:ext uri="{FF2B5EF4-FFF2-40B4-BE49-F238E27FC236}">
                <a16:creationId xmlns:a16="http://schemas.microsoft.com/office/drawing/2014/main" id="{AB85A95F-2123-C85E-173A-BACE98377DA6}"/>
              </a:ext>
            </a:extLst>
          </p:cNvPr>
          <p:cNvSpPr>
            <a:spLocks noGrp="1"/>
          </p:cNvSpPr>
          <p:nvPr>
            <p:ph idx="1"/>
          </p:nvPr>
        </p:nvSpPr>
        <p:spPr>
          <a:xfrm>
            <a:off x="231710" y="3419671"/>
            <a:ext cx="11728580" cy="2668554"/>
          </a:xfrm>
        </p:spPr>
        <p:txBody>
          <a:bodyPr>
            <a:normAutofit fontScale="92500" lnSpcReduction="20000"/>
          </a:bodyPr>
          <a:lstStyle/>
          <a:p>
            <a:r>
              <a:rPr lang="en-US" dirty="0"/>
              <a:t>	</a:t>
            </a:r>
            <a:r>
              <a:rPr lang="en-US" sz="2600" dirty="0">
                <a:latin typeface="Calibri" panose="020F0502020204030204" pitchFamily="34" charset="0"/>
                <a:ea typeface="Calibri" panose="020F0502020204030204" pitchFamily="34" charset="0"/>
                <a:cs typeface="Calibri" panose="020F0502020204030204" pitchFamily="34" charset="0"/>
              </a:rPr>
              <a:t>IBM prepared and publicly announced the 2010 EPS Roadmap in May 2007 to provide investors and stakeholders with a clear and transparent view of the company's long-term financial objectives and strategic direction. The roadmap was intended to communicate IBM's commitment to achieving specific earnings per share targets by 2010, with a goal of reaching $11.00 EPS from a baseline diluted EPS figure of $6.11 in 2006. This initiative aimed to build confidence in the company's ability to drive sustainable top and bottom-line growth, as well as to provide clarity on the strategies and initiatives that would enable IBM to meet its financial goals.</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3109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B09B7-9C7E-D302-67F4-2D480F4F40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5F7118-A617-D048-A479-9BD7DEDDBF28}"/>
              </a:ext>
            </a:extLst>
          </p:cNvPr>
          <p:cNvSpPr>
            <a:spLocks noGrp="1"/>
          </p:cNvSpPr>
          <p:nvPr>
            <p:ph type="title"/>
          </p:nvPr>
        </p:nvSpPr>
        <p:spPr>
          <a:xfrm>
            <a:off x="83976" y="726948"/>
            <a:ext cx="11989388" cy="1195158"/>
          </a:xfrm>
        </p:spPr>
        <p:txBody>
          <a:bodyPr>
            <a:normAutofit fontScale="90000"/>
          </a:bodyPr>
          <a:lstStyle/>
          <a:p>
            <a:pPr algn="ctr"/>
            <a:r>
              <a:rPr lang="en-US" sz="3100" dirty="0">
                <a:latin typeface="Calibri" panose="020F0502020204030204" pitchFamily="34" charset="0"/>
                <a:ea typeface="Calibri" panose="020F0502020204030204" pitchFamily="34" charset="0"/>
                <a:cs typeface="Calibri" panose="020F0502020204030204" pitchFamily="34" charset="0"/>
              </a:rPr>
              <a:t>How would you assess IBM’s financial performance before (from 2004-2006) and after (from 2007-2009) the Roadmap Announcement? Hint: Why and how did the ROE and the cash flow changed in the 10 years?</a:t>
            </a:r>
            <a:br>
              <a:rPr lang="en-US" sz="3600" dirty="0"/>
            </a:br>
            <a:br>
              <a:rPr lang="en-US" sz="4400" dirty="0"/>
            </a:br>
            <a:endParaRPr lang="en-US" dirty="0"/>
          </a:p>
        </p:txBody>
      </p:sp>
      <p:sp>
        <p:nvSpPr>
          <p:cNvPr id="3" name="Content Placeholder 2">
            <a:extLst>
              <a:ext uri="{FF2B5EF4-FFF2-40B4-BE49-F238E27FC236}">
                <a16:creationId xmlns:a16="http://schemas.microsoft.com/office/drawing/2014/main" id="{024E617B-497C-F964-2C24-E6C2CEC2542E}"/>
              </a:ext>
            </a:extLst>
          </p:cNvPr>
          <p:cNvSpPr>
            <a:spLocks noGrp="1"/>
          </p:cNvSpPr>
          <p:nvPr>
            <p:ph idx="1"/>
          </p:nvPr>
        </p:nvSpPr>
        <p:spPr>
          <a:xfrm>
            <a:off x="251927" y="1791478"/>
            <a:ext cx="11728579" cy="4833257"/>
          </a:xfrm>
        </p:spPr>
        <p:txBody>
          <a:bodyPr>
            <a:normAutofit fontScale="92500"/>
          </a:bodyPr>
          <a:lstStyle/>
          <a:p>
            <a:pPr algn="just"/>
            <a:r>
              <a:rPr lang="en-US" sz="1800" kern="100" dirty="0">
                <a:solidFill>
                  <a:srgbClr val="000000"/>
                </a:solidFill>
                <a:effectLst/>
                <a:latin typeface="Poppins" panose="00000500000000000000" pitchFamily="2"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Calibri" panose="020F0502020204030204" pitchFamily="34" charset="0"/>
              </a:rPr>
              <a:t>IBM's financial performance before the Roadmap Announcement (from 2004-2006) and after (from 2007-2009) showed significant improvements. Before the announcement, IBM experienced a rise in leverage ratio from 43% to 63%, distributing $140 billion of cash to shareholders through dividends and share repurchases. The company's financial performance from 2006 to 2009 demonstrated substantial growth, with revenues increasing by 5% to $95.8 billion and net income rising by 41% to $13.4 billion. This improvement was attributed to efficiency enhancements, margin improvements, and a more profitable business mix due to acquisitions, divestitures, and organic growth. Additionally, the number of shares outstanding decreased due to buybacks, leading to a rise in diluted EPS from $6.05 in 2006 to $10.01 in 2009. The financial model underlying the roadmap included cash flow generation and distribution through dividends and share repurchases, contributing to the company's improved financial performance. Overall, the financial performance before and after the roadmap announcement showcased IBM's successful execution of its strategic initiatives, resulting in enhanced profitability and shareholder value.</a:t>
            </a:r>
          </a:p>
          <a:p>
            <a:endParaRPr lang="en-US" dirty="0"/>
          </a:p>
        </p:txBody>
      </p:sp>
    </p:spTree>
    <p:extLst>
      <p:ext uri="{BB962C8B-B14F-4D97-AF65-F5344CB8AC3E}">
        <p14:creationId xmlns:p14="http://schemas.microsoft.com/office/powerpoint/2010/main" val="3073460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8B88A-126A-89B2-74C8-33E015092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1C5A1A-7C9D-F4E7-73D4-A0814863B39E}"/>
              </a:ext>
            </a:extLst>
          </p:cNvPr>
          <p:cNvSpPr>
            <a:spLocks noGrp="1"/>
          </p:cNvSpPr>
          <p:nvPr>
            <p:ph type="title"/>
          </p:nvPr>
        </p:nvSpPr>
        <p:spPr>
          <a:xfrm>
            <a:off x="83976" y="961053"/>
            <a:ext cx="11989388" cy="83977"/>
          </a:xfrm>
        </p:spPr>
        <p:txBody>
          <a:bodyPr>
            <a:normAutofit fontScale="90000"/>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Was the 2010 Roadmap successful?</a:t>
            </a:r>
            <a:br>
              <a:rPr lang="en-US" sz="3600" dirty="0">
                <a:latin typeface="Calibri" panose="020F0502020204030204" pitchFamily="34" charset="0"/>
                <a:ea typeface="Calibri" panose="020F0502020204030204" pitchFamily="34" charset="0"/>
                <a:cs typeface="Calibri" panose="020F0502020204030204" pitchFamily="34" charset="0"/>
              </a:rPr>
            </a:br>
            <a:br>
              <a:rPr lang="en-US" sz="4400" dirty="0"/>
            </a:br>
            <a:endParaRPr lang="en-US" dirty="0"/>
          </a:p>
        </p:txBody>
      </p:sp>
      <p:sp>
        <p:nvSpPr>
          <p:cNvPr id="3" name="Content Placeholder 2">
            <a:extLst>
              <a:ext uri="{FF2B5EF4-FFF2-40B4-BE49-F238E27FC236}">
                <a16:creationId xmlns:a16="http://schemas.microsoft.com/office/drawing/2014/main" id="{1A269BAF-77AE-924B-3508-D5429C606516}"/>
              </a:ext>
            </a:extLst>
          </p:cNvPr>
          <p:cNvSpPr>
            <a:spLocks noGrp="1"/>
          </p:cNvSpPr>
          <p:nvPr>
            <p:ph idx="1"/>
          </p:nvPr>
        </p:nvSpPr>
        <p:spPr>
          <a:xfrm>
            <a:off x="195943" y="1651518"/>
            <a:ext cx="11803223" cy="4385388"/>
          </a:xfrm>
        </p:spPr>
        <p:txBody>
          <a:bodyPr/>
          <a:lstStyle/>
          <a:p>
            <a:pPr algn="just"/>
            <a:r>
              <a:rPr lang="en-US" sz="2200" dirty="0">
                <a:latin typeface="Calibri" panose="020F0502020204030204" pitchFamily="34" charset="0"/>
                <a:ea typeface="Calibri" panose="020F0502020204030204" pitchFamily="34" charset="0"/>
                <a:cs typeface="Calibri" panose="020F0502020204030204" pitchFamily="34" charset="0"/>
              </a:rPr>
              <a:t>	In general, the 2010 Roadmap was effective in accomplishing its goals. Analysts and investors embraced the roadmap, which sought to clarify internal goal-setting and give clarity for investors by articulating both strategic and tactical aims. It provided a clear roadmap for IBM to reach its 2010 EPS target of $11.00, and the business made considerable strides in that direction. The roadmap also showed IBM's dedication to long-term value generation and offered transparency on the company's capital allocation approach. </a:t>
            </a:r>
          </a:p>
          <a:p>
            <a:pPr algn="just"/>
            <a:r>
              <a:rPr lang="en-US" sz="2200" dirty="0">
                <a:latin typeface="Calibri" panose="020F0502020204030204" pitchFamily="34" charset="0"/>
                <a:ea typeface="Calibri" panose="020F0502020204030204" pitchFamily="34" charset="0"/>
                <a:cs typeface="Calibri" panose="020F0502020204030204" pitchFamily="34" charset="0"/>
              </a:rPr>
              <a:t>	Between 2010 and 2013, IBM's financial performance was in line with the stated objective; sales were unchanged, but net income increased by 11% and operating profit by 20%. Furthermore, the company's operational, net, and gross margins all increased, and the quantity of outstanding shares kept rising.</a:t>
            </a:r>
          </a:p>
        </p:txBody>
      </p:sp>
    </p:spTree>
    <p:extLst>
      <p:ext uri="{BB962C8B-B14F-4D97-AF65-F5344CB8AC3E}">
        <p14:creationId xmlns:p14="http://schemas.microsoft.com/office/powerpoint/2010/main" val="3527673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AF77-AC6B-8263-AC9E-5F7C1F5E81CF}"/>
              </a:ext>
            </a:extLst>
          </p:cNvPr>
          <p:cNvSpPr>
            <a:spLocks noGrp="1"/>
          </p:cNvSpPr>
          <p:nvPr>
            <p:ph type="title"/>
          </p:nvPr>
        </p:nvSpPr>
        <p:spPr>
          <a:xfrm>
            <a:off x="154430" y="747139"/>
            <a:ext cx="11918934" cy="729916"/>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How does the 2015 Roadmap differ from the 2010 Roadmap?</a:t>
            </a:r>
          </a:p>
        </p:txBody>
      </p:sp>
      <p:sp>
        <p:nvSpPr>
          <p:cNvPr id="3" name="Content Placeholder 2">
            <a:extLst>
              <a:ext uri="{FF2B5EF4-FFF2-40B4-BE49-F238E27FC236}">
                <a16:creationId xmlns:a16="http://schemas.microsoft.com/office/drawing/2014/main" id="{2689EEDC-CC2A-7143-0FFC-450ED678C795}"/>
              </a:ext>
            </a:extLst>
          </p:cNvPr>
          <p:cNvSpPr>
            <a:spLocks noGrp="1"/>
          </p:cNvSpPr>
          <p:nvPr>
            <p:ph idx="1"/>
          </p:nvPr>
        </p:nvSpPr>
        <p:spPr>
          <a:xfrm>
            <a:off x="154430" y="2416627"/>
            <a:ext cx="11918933" cy="3508311"/>
          </a:xfrm>
        </p:spPr>
        <p:txBody>
          <a:bodyPr/>
          <a:lstStyle/>
          <a:p>
            <a:r>
              <a:rPr lang="en-US" dirty="0"/>
              <a:t>	</a:t>
            </a:r>
            <a:r>
              <a:rPr lang="en-US" sz="2200" dirty="0">
                <a:latin typeface="Calibri" panose="020F0502020204030204" pitchFamily="34" charset="0"/>
                <a:ea typeface="Calibri" panose="020F0502020204030204" pitchFamily="34" charset="0"/>
                <a:cs typeface="Calibri" panose="020F0502020204030204" pitchFamily="34" charset="0"/>
              </a:rPr>
              <a:t>There are numerous significant differences between the 2010 and 2015 Roadmaps. The main purpose of the 2010 Roadmap, which was first developed as a communications tool to explain strategic and tactical goals to investors, was to hit the $11.00 EPS target by the year 2010. It was created top-down and utilized internally for goal-setting, offering a perspective that extended beyond the upcoming quarter. Every business executive who was responsible for outcomes owned the roadmap, which was an expression of IBM's business strategy.</a:t>
            </a:r>
            <a:br>
              <a:rPr lang="en-US" sz="2200" dirty="0">
                <a:latin typeface="Calibri" panose="020F0502020204030204" pitchFamily="34" charset="0"/>
                <a:ea typeface="Calibri" panose="020F0502020204030204" pitchFamily="34" charset="0"/>
                <a:cs typeface="Calibri" panose="020F0502020204030204" pitchFamily="34" charset="0"/>
              </a:rPr>
            </a:b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On the other hand, the 2015 Roadmap was unveiled during the investor briefing in May 2010 and was created from the bottom up. It was predicated on anticipated 2010 financial performance, with a minimum operational profit per share target for 2015.</a:t>
            </a:r>
          </a:p>
        </p:txBody>
      </p:sp>
    </p:spTree>
    <p:extLst>
      <p:ext uri="{BB962C8B-B14F-4D97-AF65-F5344CB8AC3E}">
        <p14:creationId xmlns:p14="http://schemas.microsoft.com/office/powerpoint/2010/main" val="320100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277B-767D-C6D1-B57D-E205CD1C6E04}"/>
              </a:ext>
            </a:extLst>
          </p:cNvPr>
          <p:cNvSpPr>
            <a:spLocks noGrp="1"/>
          </p:cNvSpPr>
          <p:nvPr>
            <p:ph type="title"/>
          </p:nvPr>
        </p:nvSpPr>
        <p:spPr>
          <a:xfrm>
            <a:off x="136532" y="571374"/>
            <a:ext cx="11918935" cy="691078"/>
          </a:xfrm>
        </p:spPr>
        <p: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Has the Roadmap been successful until May 2014?</a:t>
            </a:r>
          </a:p>
        </p:txBody>
      </p:sp>
      <p:sp>
        <p:nvSpPr>
          <p:cNvPr id="3" name="Content Placeholder 2">
            <a:extLst>
              <a:ext uri="{FF2B5EF4-FFF2-40B4-BE49-F238E27FC236}">
                <a16:creationId xmlns:a16="http://schemas.microsoft.com/office/drawing/2014/main" id="{16092FB3-0FD3-3C7F-7841-F1EF436263AE}"/>
              </a:ext>
            </a:extLst>
          </p:cNvPr>
          <p:cNvSpPr>
            <a:spLocks noGrp="1"/>
          </p:cNvSpPr>
          <p:nvPr>
            <p:ph idx="1"/>
          </p:nvPr>
        </p:nvSpPr>
        <p:spPr>
          <a:xfrm>
            <a:off x="136532" y="2560894"/>
            <a:ext cx="11918935" cy="4024312"/>
          </a:xfrm>
        </p:spPr>
        <p:txBody>
          <a:bodyPr/>
          <a:lstStyle/>
          <a:p>
            <a:pPr algn="just"/>
            <a:r>
              <a:rPr lang="en-US" sz="1800" kern="0" dirty="0">
                <a:solidFill>
                  <a:srgbClr val="000000"/>
                </a:solidFill>
                <a:effectLst/>
                <a:latin typeface="Poppins" panose="00000500000000000000" pitchFamily="2" charset="0"/>
                <a:ea typeface="Times New Roman" panose="02020603050405020304" pitchFamily="18" charset="0"/>
              </a:rPr>
              <a:t>	</a:t>
            </a:r>
            <a:r>
              <a:rPr lang="en-US" sz="2200" dirty="0">
                <a:latin typeface="Calibri" panose="020F0502020204030204" pitchFamily="34" charset="0"/>
                <a:ea typeface="Calibri" panose="020F0502020204030204" pitchFamily="34" charset="0"/>
                <a:cs typeface="Calibri" panose="020F0502020204030204" pitchFamily="34" charset="0"/>
              </a:rPr>
              <a:t>IBM's financial performance from 2010 to 2013 showed progress towards the stated goal, with revenues remaining flat, net income increasing by 11%, and operating profit rising by 20%. The company's gross, operating, and net margins improved, and the number of shares outstanding continued to decrease due to share repurchases. Operating EPS rose from $11.67 per share in 2010 to $16.28 in 2013, representing a 40% increase in three years. However, the first quarter of 2014 showed relatively weak financial results, with a decrease in net income and total revenues.</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In conclusion, the success of the roadmap until May 2014 was mixed, with some progress towards the EPS target but also challenges and skepticism from analysts.</a:t>
            </a:r>
          </a:p>
        </p:txBody>
      </p:sp>
    </p:spTree>
    <p:extLst>
      <p:ext uri="{BB962C8B-B14F-4D97-AF65-F5344CB8AC3E}">
        <p14:creationId xmlns:p14="http://schemas.microsoft.com/office/powerpoint/2010/main" val="3275143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3B216-BDBD-1D07-4543-78D1927A9B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4963E2-837B-6BCF-636C-396831E31700}"/>
              </a:ext>
            </a:extLst>
          </p:cNvPr>
          <p:cNvSpPr>
            <a:spLocks noGrp="1"/>
          </p:cNvSpPr>
          <p:nvPr>
            <p:ph type="title"/>
          </p:nvPr>
        </p:nvSpPr>
        <p:spPr>
          <a:xfrm>
            <a:off x="1143000" y="373224"/>
            <a:ext cx="9906000" cy="690466"/>
          </a:xfrm>
        </p:spPr>
        <p:txBody>
          <a:bodyPr>
            <a:normAutofit fontScale="90000"/>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What should CEO and CFO do as of May 2014?</a:t>
            </a:r>
            <a:br>
              <a:rPr lang="en-US" sz="4400" dirty="0"/>
            </a:br>
            <a:endParaRPr lang="en-US" dirty="0"/>
          </a:p>
        </p:txBody>
      </p:sp>
      <p:sp>
        <p:nvSpPr>
          <p:cNvPr id="3" name="Content Placeholder 2">
            <a:extLst>
              <a:ext uri="{FF2B5EF4-FFF2-40B4-BE49-F238E27FC236}">
                <a16:creationId xmlns:a16="http://schemas.microsoft.com/office/drawing/2014/main" id="{F041B3DA-BF4A-935F-47A9-6190DE4CD6B1}"/>
              </a:ext>
            </a:extLst>
          </p:cNvPr>
          <p:cNvSpPr>
            <a:spLocks noGrp="1"/>
          </p:cNvSpPr>
          <p:nvPr>
            <p:ph idx="1"/>
          </p:nvPr>
        </p:nvSpPr>
        <p:spPr>
          <a:xfrm>
            <a:off x="408992" y="1575464"/>
            <a:ext cx="11374016" cy="4024312"/>
          </a:xfrm>
        </p:spPr>
        <p:txBody>
          <a:bodyPr>
            <a:normAutofit lnSpcReduction="10000"/>
          </a:bodyPr>
          <a:lstStyle/>
          <a:p>
            <a:pPr algn="just"/>
            <a:r>
              <a:rPr lang="en-US" sz="1800" kern="0" dirty="0">
                <a:solidFill>
                  <a:srgbClr val="000000"/>
                </a:solidFill>
                <a:effectLst/>
                <a:latin typeface="Poppins" panose="00000500000000000000" pitchFamily="2" charset="0"/>
                <a:ea typeface="Times New Roman" panose="02020603050405020304" pitchFamily="18" charset="0"/>
              </a:rPr>
              <a:t>	</a:t>
            </a:r>
            <a:r>
              <a:rPr lang="en-US" sz="2200" dirty="0">
                <a:latin typeface="Calibri" panose="020F0502020204030204" pitchFamily="34" charset="0"/>
                <a:ea typeface="Calibri" panose="020F0502020204030204" pitchFamily="34" charset="0"/>
                <a:cs typeface="Calibri" panose="020F0502020204030204" pitchFamily="34" charset="0"/>
              </a:rPr>
              <a:t>As of May 2014, the CEO and CFO of IBM should continue to focus on the company's transformation strategy and its goal of achieving EPS of at least $20.00 by 2015. Despite reporting relatively weak financial results for the first quarter of 2014, the leadership team, including CEO Virginia Rometty and CFO Martin </a:t>
            </a:r>
            <a:r>
              <a:rPr lang="en-US" sz="2200" dirty="0" err="1">
                <a:latin typeface="Calibri" panose="020F0502020204030204" pitchFamily="34" charset="0"/>
                <a:ea typeface="Calibri" panose="020F0502020204030204" pitchFamily="34" charset="0"/>
                <a:cs typeface="Calibri" panose="020F0502020204030204" pitchFamily="34" charset="0"/>
              </a:rPr>
              <a:t>Schroeter</a:t>
            </a:r>
            <a:r>
              <a:rPr lang="en-US" sz="2200" dirty="0">
                <a:latin typeface="Calibri" panose="020F0502020204030204" pitchFamily="34" charset="0"/>
                <a:ea typeface="Calibri" panose="020F0502020204030204" pitchFamily="34" charset="0"/>
                <a:cs typeface="Calibri" panose="020F0502020204030204" pitchFamily="34" charset="0"/>
              </a:rPr>
              <a:t>, reaffirmed the company's plans to transform itself and meet its 2015 EPS target. The CFO assured analysts that the challenges were being addressed and that the firm was still on track to achieve its EPS goal.</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Given the company's history of strong financial performance and its ongoing efforts to address challenges and transform the business, the CEO and CFO should continue to communicate the long-term vision and strategy to investors and stakeholders. They should emphasize the company's commitment to generating higher value, its focus on strategic growth areas such as cloud, big data analytics, social, mobile, and security, and the benefits expected from these actions in the long term.</a:t>
            </a:r>
            <a:endParaRPr lang="en-US" dirty="0"/>
          </a:p>
        </p:txBody>
      </p:sp>
    </p:spTree>
    <p:extLst>
      <p:ext uri="{BB962C8B-B14F-4D97-AF65-F5344CB8AC3E}">
        <p14:creationId xmlns:p14="http://schemas.microsoft.com/office/powerpoint/2010/main" val="1830415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7133-D352-32F1-E3F5-81928AF62E06}"/>
              </a:ext>
            </a:extLst>
          </p:cNvPr>
          <p:cNvSpPr>
            <a:spLocks noGrp="1"/>
          </p:cNvSpPr>
          <p:nvPr>
            <p:ph type="title"/>
          </p:nvPr>
        </p:nvSpPr>
        <p:spPr>
          <a:xfrm>
            <a:off x="154429" y="93997"/>
            <a:ext cx="11918935" cy="997685"/>
          </a:xfrm>
        </p:spPr>
        <p:txBody>
          <a:bodyPr>
            <a:normAutofit/>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What should Sofia Johnson recommend to her clients – buy, 	hold, or sell IBM shares?</a:t>
            </a:r>
          </a:p>
        </p:txBody>
      </p:sp>
      <p:sp>
        <p:nvSpPr>
          <p:cNvPr id="3" name="Content Placeholder 2">
            <a:extLst>
              <a:ext uri="{FF2B5EF4-FFF2-40B4-BE49-F238E27FC236}">
                <a16:creationId xmlns:a16="http://schemas.microsoft.com/office/drawing/2014/main" id="{1E88123F-1708-640C-0CCE-0338CCC28547}"/>
              </a:ext>
            </a:extLst>
          </p:cNvPr>
          <p:cNvSpPr>
            <a:spLocks noGrp="1"/>
          </p:cNvSpPr>
          <p:nvPr>
            <p:ph idx="1"/>
          </p:nvPr>
        </p:nvSpPr>
        <p:spPr>
          <a:xfrm>
            <a:off x="154429" y="2009775"/>
            <a:ext cx="11918935" cy="4024312"/>
          </a:xfrm>
        </p:spPr>
        <p:txBody>
          <a:bodyPr/>
          <a:lstStyle/>
          <a:p>
            <a:r>
              <a:rPr lang="en-US" dirty="0"/>
              <a:t>	</a:t>
            </a:r>
            <a:r>
              <a:rPr lang="en-US" sz="2200" dirty="0">
                <a:latin typeface="Calibri" panose="020F0502020204030204" pitchFamily="34" charset="0"/>
                <a:ea typeface="Calibri" panose="020F0502020204030204" pitchFamily="34" charset="0"/>
                <a:cs typeface="Calibri" panose="020F0502020204030204" pitchFamily="34" charset="0"/>
              </a:rPr>
              <a:t>Sophia Johnson - equity analyst at Technology Research Group</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should consider recommending a "hold" on IBM shares to her clients.</a:t>
            </a:r>
            <a:br>
              <a:rPr lang="en-US" sz="2200" dirty="0">
                <a:latin typeface="Calibri" panose="020F0502020204030204" pitchFamily="34" charset="0"/>
                <a:ea typeface="Calibri" panose="020F0502020204030204" pitchFamily="34" charset="0"/>
                <a:cs typeface="Calibri" panose="020F0502020204030204" pitchFamily="34" charset="0"/>
              </a:rPr>
            </a:b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REASONS:</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(A) IBM's senior leaders, including CEO Virginia Rometty and CFO Martin </a:t>
            </a:r>
            <a:r>
              <a:rPr lang="en-US" sz="2200" dirty="0" err="1">
                <a:latin typeface="Calibri" panose="020F0502020204030204" pitchFamily="34" charset="0"/>
                <a:ea typeface="Calibri" panose="020F0502020204030204" pitchFamily="34" charset="0"/>
                <a:cs typeface="Calibri" panose="020F0502020204030204" pitchFamily="34" charset="0"/>
              </a:rPr>
              <a:t>Schroeter</a:t>
            </a:r>
            <a:r>
              <a:rPr lang="en-US" sz="2200" dirty="0">
                <a:latin typeface="Calibri" panose="020F0502020204030204" pitchFamily="34" charset="0"/>
                <a:ea typeface="Calibri" panose="020F0502020204030204" pitchFamily="34" charset="0"/>
                <a:cs typeface="Calibri" panose="020F0502020204030204" pitchFamily="34" charset="0"/>
              </a:rPr>
              <a:t>, have reaffirmed the company's plans to transform itself and achieve EPS of at least $20.00 in 2015.</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(B) IBM's stock price has experienced fluctuations, with a slight decrease from its all-time high and a recent decline from $192 to $189 per share. It is not a bad dip, so we should hold.</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(C) Sofia’s peers have issued "hold" recommendations before the investor briefing, and many made only minor revisions</a:t>
            </a:r>
            <a:br>
              <a:rPr lang="en-US" sz="2200" dirty="0">
                <a:latin typeface="Calibri" panose="020F0502020204030204" pitchFamily="34" charset="0"/>
                <a:ea typeface="Calibri" panose="020F0502020204030204" pitchFamily="34" charset="0"/>
                <a:cs typeface="Calibri" panose="020F0502020204030204" pitchFamily="34" charset="0"/>
              </a:rPr>
            </a:b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0053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54429" y="28602"/>
            <a:ext cx="6485208" cy="778308"/>
          </a:xfrm>
        </p:spPr>
        <p:txBody>
          <a:bodyPr/>
          <a:lstStyle/>
          <a:p>
            <a:r>
              <a:rPr lang="en-US" dirty="0"/>
              <a:t>BIBLIOGRAPH</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0" y="877078"/>
            <a:ext cx="9573208" cy="5952319"/>
          </a:xfrm>
        </p:spPr>
        <p:txBody>
          <a:bodyPr/>
          <a:lstStyle/>
          <a:p>
            <a:r>
              <a:rPr lang="en-US" dirty="0"/>
              <a:t>Content:</a:t>
            </a:r>
          </a:p>
          <a:p>
            <a:r>
              <a:rPr lang="en-US" dirty="0">
                <a:hlinkClick r:id="rId2"/>
              </a:rPr>
              <a:t>https://en.wikipedia.org/wiki/IBM</a:t>
            </a:r>
            <a:r>
              <a:rPr lang="en-US" dirty="0"/>
              <a:t> : Wikipedia IBM</a:t>
            </a:r>
            <a:br>
              <a:rPr lang="en-US" dirty="0"/>
            </a:br>
            <a:r>
              <a:rPr lang="en-US" dirty="0">
                <a:hlinkClick r:id="rId3"/>
              </a:rPr>
              <a:t>https://www.statista.com/statistics/531138/worldwide-ibm-global-revenue-by-region/</a:t>
            </a:r>
            <a:r>
              <a:rPr lang="en-US" dirty="0"/>
              <a:t> : Statista</a:t>
            </a:r>
          </a:p>
          <a:p>
            <a:endParaRPr lang="en-US" dirty="0"/>
          </a:p>
          <a:p>
            <a:r>
              <a:rPr lang="en-US" dirty="0"/>
              <a:t>Image:</a:t>
            </a:r>
          </a:p>
          <a:p>
            <a:r>
              <a:rPr lang="en-US" dirty="0">
                <a:hlinkClick r:id="rId4"/>
              </a:rPr>
              <a:t>www.Denis-Oakley.com</a:t>
            </a:r>
            <a:r>
              <a:rPr lang="en-US" dirty="0"/>
              <a:t> : Denis-Oakley</a:t>
            </a:r>
          </a:p>
          <a:p>
            <a:r>
              <a:rPr lang="en-US" dirty="0">
                <a:hlinkClick r:id="rId5"/>
              </a:rPr>
              <a:t>https://fourweekmba.com/ibm-competitors/</a:t>
            </a:r>
            <a:r>
              <a:rPr lang="en-US" dirty="0"/>
              <a:t> :4weekMBA </a:t>
            </a:r>
          </a:p>
          <a:p>
            <a:endParaRPr lang="en-US" dirty="0"/>
          </a:p>
        </p:txBody>
      </p:sp>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6">
            <a:extLst>
              <a:ext uri="{28A0092B-C50C-407E-A947-70E740481C1C}">
                <a14:useLocalDpi xmlns:a14="http://schemas.microsoft.com/office/drawing/2010/main"/>
              </a:ext>
            </a:extLst>
          </a:blip>
          <a:srcRect/>
          <a:stretch/>
        </p:blipFill>
        <p:spPr>
          <a:xfrm>
            <a:off x="9649155" y="0"/>
            <a:ext cx="2539797" cy="342900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7">
            <a:extLst>
              <a:ext uri="{28A0092B-C50C-407E-A947-70E740481C1C}">
                <a14:useLocalDpi xmlns:a14="http://schemas.microsoft.com/office/drawing/2010/main"/>
              </a:ext>
            </a:extLst>
          </a:blip>
          <a:srcRect/>
          <a:stretch/>
        </p:blipFill>
        <p:spPr>
          <a:xfrm>
            <a:off x="9649155" y="3383280"/>
            <a:ext cx="2539797" cy="3474720"/>
          </a:xfrm>
        </p:spPr>
      </p:pic>
    </p:spTree>
    <p:extLst>
      <p:ext uri="{BB962C8B-B14F-4D97-AF65-F5344CB8AC3E}">
        <p14:creationId xmlns:p14="http://schemas.microsoft.com/office/powerpoint/2010/main" val="3495264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4966447" y="3415753"/>
            <a:ext cx="6238688" cy="1382233"/>
          </a:xfrm>
        </p:spPr>
        <p:txBody>
          <a:bodyPr/>
          <a:lstStyle/>
          <a:p>
            <a:r>
              <a:rPr lang="en-US"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4" y="675167"/>
            <a:ext cx="3971259" cy="612457"/>
          </a:xfrm>
        </p:spPr>
        <p:txBody>
          <a:bodyPr>
            <a:normAutofit fontScale="90000"/>
          </a:bodyPr>
          <a:lstStyle/>
          <a:p>
            <a:r>
              <a:rPr lang="en-US" dirty="0">
                <a:latin typeface="Calibri" panose="020F0502020204030204" pitchFamily="34" charset="0"/>
                <a:ea typeface="Calibri" panose="020F0502020204030204" pitchFamily="34" charset="0"/>
                <a:cs typeface="Calibri" panose="020F0502020204030204" pitchFamily="34" charset="0"/>
              </a:rPr>
              <a:t>OBJECTIVES</a:t>
            </a:r>
            <a:r>
              <a:rPr lang="en-US" dirty="0"/>
              <a:t>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251927" y="1287624"/>
            <a:ext cx="9162661" cy="5043013"/>
          </a:xfrm>
        </p:spPr>
        <p:txBody>
          <a:bodyPr/>
          <a:lstStyle/>
          <a:p>
            <a:pPr marL="342900" indent="-34290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Background</a:t>
            </a:r>
          </a:p>
          <a:p>
            <a:pPr marL="342900" indent="-34290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Business Model</a:t>
            </a:r>
          </a:p>
          <a:p>
            <a:pPr marL="342900" indent="-34290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Key Driver of Success</a:t>
            </a:r>
          </a:p>
          <a:p>
            <a:pPr marL="342900" indent="-34290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Competitors</a:t>
            </a:r>
          </a:p>
          <a:p>
            <a:pPr marL="342900" indent="-34290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Revenue by Region</a:t>
            </a:r>
          </a:p>
          <a:p>
            <a:pPr marL="342900" indent="-34290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Revenue Breakdown</a:t>
            </a:r>
          </a:p>
          <a:p>
            <a:pPr marL="342900" indent="-34290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Brief Summary</a:t>
            </a:r>
          </a:p>
          <a:p>
            <a:pPr marL="342900" indent="-342900">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Questionnaire</a:t>
            </a:r>
          </a:p>
          <a:p>
            <a:pPr marL="342900" indent="-34290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Bibliography</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4419600" y="89945"/>
            <a:ext cx="7653764" cy="692376"/>
          </a:xfrm>
        </p:spPr>
        <p:txBody>
          <a:bodyPr anchor="ctr">
            <a:norm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BACKGROUND</a:t>
            </a:r>
          </a:p>
        </p:txBody>
      </p:sp>
      <p:pic>
        <p:nvPicPr>
          <p:cNvPr id="25" name="Content Placeholder 24" descr="A close-up of a logo&#10;&#10;Description automatically generated">
            <a:extLst>
              <a:ext uri="{FF2B5EF4-FFF2-40B4-BE49-F238E27FC236}">
                <a16:creationId xmlns:a16="http://schemas.microsoft.com/office/drawing/2014/main" id="{5EA79723-0CE1-F0EF-D441-5E6EBE651EA6}"/>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l="7486" r="3" b="3"/>
          <a:stretch/>
        </p:blipFill>
        <p:spPr>
          <a:xfrm>
            <a:off x="1" y="10"/>
            <a:ext cx="4742121" cy="3962390"/>
          </a:xfrm>
          <a:noFill/>
        </p:spPr>
      </p:pic>
      <p:pic>
        <p:nvPicPr>
          <p:cNvPr id="4" name="Picture Placeholder 3" descr="A person in a suit with his arms crossed&#10;&#10;Description automatically generated">
            <a:extLst>
              <a:ext uri="{FF2B5EF4-FFF2-40B4-BE49-F238E27FC236}">
                <a16:creationId xmlns:a16="http://schemas.microsoft.com/office/drawing/2014/main" id="{6311F669-4D6F-1DE4-B3C7-2872F15AD586}"/>
              </a:ext>
            </a:extLst>
          </p:cNvPr>
          <p:cNvPicPr>
            <a:picLocks noGrp="1" noChangeAspect="1"/>
          </p:cNvPicPr>
          <p:nvPr>
            <p:ph type="pic" sz="quarter" idx="14"/>
          </p:nvPr>
        </p:nvPicPr>
        <p:blipFill>
          <a:blip r:embed="rId4">
            <a:extLst>
              <a:ext uri="{837473B0-CC2E-450A-ABE3-18F120FF3D39}">
                <a1611:picAttrSrcUrl xmlns:a1611="http://schemas.microsoft.com/office/drawing/2016/11/main" r:id="rId5"/>
              </a:ext>
            </a:extLst>
          </a:blip>
          <a:srcRect t="2869" b="2869"/>
          <a:stretch>
            <a:fillRect/>
          </a:stretch>
        </p:blipFill>
        <p:spPr>
          <a:xfrm>
            <a:off x="-1" y="3233728"/>
            <a:ext cx="5121275" cy="3624262"/>
          </a:xfrm>
          <a:solidFill>
            <a:srgbClr val="231C16"/>
          </a:solidFill>
        </p:spPr>
      </p:pic>
      <p:sp>
        <p:nvSpPr>
          <p:cNvPr id="190" name="Content Placeholder 4">
            <a:extLst>
              <a:ext uri="{FF2B5EF4-FFF2-40B4-BE49-F238E27FC236}">
                <a16:creationId xmlns:a16="http://schemas.microsoft.com/office/drawing/2014/main" id="{5E7A8F4B-CB69-DBC7-732D-260ACDAD033B}"/>
              </a:ext>
            </a:extLst>
          </p:cNvPr>
          <p:cNvSpPr>
            <a:spLocks noGrp="1"/>
          </p:cNvSpPr>
          <p:nvPr>
            <p:ph idx="1"/>
          </p:nvPr>
        </p:nvSpPr>
        <p:spPr>
          <a:xfrm>
            <a:off x="4998720" y="782321"/>
            <a:ext cx="7074644" cy="5344159"/>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The International Business Machines Corporation (using Ticker IBM), nicknamed Big Blue, is an American multinational technology corporation headquartered in Armonk, New York and is present in over 175 countries. IBM is the largest industrial research organization in the world, with 19 research facilities across a dozen countries, and held the record for most annual U.S. patents generated by a business for 29 consecutive years from 1993 to 2021. Current CEO position held by Arvind Krishna.</a:t>
            </a:r>
          </a:p>
          <a:p>
            <a:r>
              <a:rPr lang="en-US" dirty="0">
                <a:latin typeface="Calibri" panose="020F0502020204030204" pitchFamily="34" charset="0"/>
                <a:ea typeface="Calibri" panose="020F0502020204030204" pitchFamily="34" charset="0"/>
                <a:cs typeface="Calibri" panose="020F0502020204030204" pitchFamily="34" charset="0"/>
              </a:rPr>
              <a:t>Rev. $60.53 Billion (as of 2022)</a:t>
            </a:r>
          </a:p>
          <a:p>
            <a:r>
              <a:rPr lang="en-US" i="1" dirty="0">
                <a:latin typeface="Calibri" panose="020F0502020204030204" pitchFamily="34" charset="0"/>
                <a:ea typeface="Calibri" panose="020F0502020204030204" pitchFamily="34" charset="0"/>
                <a:cs typeface="Calibri" panose="020F0502020204030204" pitchFamily="34" charset="0"/>
              </a:rPr>
              <a:t>SIC Code: 7373, which corresponds to the category "Computer Integrated Systems Design."</a:t>
            </a:r>
          </a:p>
        </p:txBody>
      </p:sp>
      <p:sp>
        <p:nvSpPr>
          <p:cNvPr id="5" name="TextBox 4">
            <a:extLst>
              <a:ext uri="{FF2B5EF4-FFF2-40B4-BE49-F238E27FC236}">
                <a16:creationId xmlns:a16="http://schemas.microsoft.com/office/drawing/2014/main" id="{83627C14-42CB-8021-A358-184279FD07B5}"/>
              </a:ext>
            </a:extLst>
          </p:cNvPr>
          <p:cNvSpPr txBox="1"/>
          <p:nvPr/>
        </p:nvSpPr>
        <p:spPr>
          <a:xfrm>
            <a:off x="0" y="6858000"/>
            <a:ext cx="5121275" cy="230832"/>
          </a:xfrm>
          <a:prstGeom prst="rect">
            <a:avLst/>
          </a:prstGeom>
          <a:noFill/>
        </p:spPr>
        <p:txBody>
          <a:bodyPr wrap="square" rtlCol="0">
            <a:spAutoFit/>
          </a:bodyPr>
          <a:lstStyle/>
          <a:p>
            <a:r>
              <a:rPr lang="en-US" sz="900">
                <a:hlinkClick r:id="rId5" tooltip="https://editoy.com/posts/19163"/>
              </a:rPr>
              <a:t>This Photo</a:t>
            </a:r>
            <a:r>
              <a:rPr lang="en-US" sz="900"/>
              <a:t> by Unknown Author is licensed under </a:t>
            </a:r>
            <a:r>
              <a:rPr lang="en-US" sz="900">
                <a:hlinkClick r:id="rId6" tooltip="https://creativecommons.org/licenses/by-sa/3.0/"/>
              </a:rPr>
              <a:t>CC BY-SA</a:t>
            </a:r>
            <a:endParaRPr lang="en-US" sz="90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2C8675-FEB0-0375-5F0F-8EE57053C879}"/>
              </a:ext>
            </a:extLst>
          </p:cNvPr>
          <p:cNvPicPr>
            <a:picLocks noChangeAspect="1"/>
          </p:cNvPicPr>
          <p:nvPr/>
        </p:nvPicPr>
        <p:blipFill>
          <a:blip r:embed="rId2"/>
          <a:srcRect/>
          <a:stretch/>
        </p:blipFill>
        <p:spPr>
          <a:xfrm>
            <a:off x="0" y="597865"/>
            <a:ext cx="12191999" cy="6260136"/>
          </a:xfrm>
          <a:prstGeom prst="rect">
            <a:avLst/>
          </a:prstGeom>
        </p:spPr>
      </p:pic>
      <p:sp>
        <p:nvSpPr>
          <p:cNvPr id="6" name="TextBox 5">
            <a:extLst>
              <a:ext uri="{FF2B5EF4-FFF2-40B4-BE49-F238E27FC236}">
                <a16:creationId xmlns:a16="http://schemas.microsoft.com/office/drawing/2014/main" id="{8A004F40-3E6B-1BD7-4C30-66AA17CD61AF}"/>
              </a:ext>
            </a:extLst>
          </p:cNvPr>
          <p:cNvSpPr txBox="1"/>
          <p:nvPr/>
        </p:nvSpPr>
        <p:spPr>
          <a:xfrm>
            <a:off x="8238930" y="858417"/>
            <a:ext cx="569167" cy="369332"/>
          </a:xfrm>
          <a:prstGeom prst="rect">
            <a:avLst/>
          </a:prstGeom>
          <a:solidFill>
            <a:schemeClr val="bg1"/>
          </a:solidFill>
        </p:spPr>
        <p:txBody>
          <a:bodyPr wrap="square" rtlCol="0">
            <a:spAutoFit/>
          </a:bodyPr>
          <a:lstStyle/>
          <a:p>
            <a:endParaRPr lang="en-US"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63F16DA-95F5-C406-50F2-5C99B4AFF853}"/>
                  </a:ext>
                </a:extLst>
              </p14:cNvPr>
              <p14:cNvContentPartPr/>
              <p14:nvPr/>
            </p14:nvContentPartPr>
            <p14:xfrm>
              <a:off x="8085490" y="1156430"/>
              <a:ext cx="759960" cy="360"/>
            </p14:xfrm>
          </p:contentPart>
        </mc:Choice>
        <mc:Fallback xmlns="">
          <p:pic>
            <p:nvPicPr>
              <p:cNvPr id="7" name="Ink 6">
                <a:extLst>
                  <a:ext uri="{FF2B5EF4-FFF2-40B4-BE49-F238E27FC236}">
                    <a16:creationId xmlns:a16="http://schemas.microsoft.com/office/drawing/2014/main" id="{E63F16DA-95F5-C406-50F2-5C99B4AFF853}"/>
                  </a:ext>
                </a:extLst>
              </p:cNvPr>
              <p:cNvPicPr/>
              <p:nvPr/>
            </p:nvPicPr>
            <p:blipFill>
              <a:blip r:embed="rId4"/>
              <a:stretch>
                <a:fillRect/>
              </a:stretch>
            </p:blipFill>
            <p:spPr>
              <a:xfrm>
                <a:off x="8079370" y="1150310"/>
                <a:ext cx="7722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16F0E0C0-04CB-990B-E15A-7804DEC6B444}"/>
                  </a:ext>
                </a:extLst>
              </p14:cNvPr>
              <p14:cNvContentPartPr/>
              <p14:nvPr/>
            </p14:nvContentPartPr>
            <p14:xfrm>
              <a:off x="8156050" y="1156430"/>
              <a:ext cx="690840" cy="360"/>
            </p14:xfrm>
          </p:contentPart>
        </mc:Choice>
        <mc:Fallback xmlns="">
          <p:pic>
            <p:nvPicPr>
              <p:cNvPr id="8" name="Ink 7">
                <a:extLst>
                  <a:ext uri="{FF2B5EF4-FFF2-40B4-BE49-F238E27FC236}">
                    <a16:creationId xmlns:a16="http://schemas.microsoft.com/office/drawing/2014/main" id="{16F0E0C0-04CB-990B-E15A-7804DEC6B444}"/>
                  </a:ext>
                </a:extLst>
              </p:cNvPr>
              <p:cNvPicPr/>
              <p:nvPr/>
            </p:nvPicPr>
            <p:blipFill>
              <a:blip r:embed="rId6"/>
              <a:stretch>
                <a:fillRect/>
              </a:stretch>
            </p:blipFill>
            <p:spPr>
              <a:xfrm>
                <a:off x="8149930" y="1150310"/>
                <a:ext cx="7030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643FD191-5BB6-2802-B630-DC2B3B2A1815}"/>
                  </a:ext>
                </a:extLst>
              </p14:cNvPr>
              <p14:cNvContentPartPr/>
              <p14:nvPr/>
            </p14:nvContentPartPr>
            <p14:xfrm>
              <a:off x="8257570" y="1156430"/>
              <a:ext cx="531000" cy="360"/>
            </p14:xfrm>
          </p:contentPart>
        </mc:Choice>
        <mc:Fallback xmlns="">
          <p:pic>
            <p:nvPicPr>
              <p:cNvPr id="9" name="Ink 8">
                <a:extLst>
                  <a:ext uri="{FF2B5EF4-FFF2-40B4-BE49-F238E27FC236}">
                    <a16:creationId xmlns:a16="http://schemas.microsoft.com/office/drawing/2014/main" id="{643FD191-5BB6-2802-B630-DC2B3B2A1815}"/>
                  </a:ext>
                </a:extLst>
              </p:cNvPr>
              <p:cNvPicPr/>
              <p:nvPr/>
            </p:nvPicPr>
            <p:blipFill>
              <a:blip r:embed="rId8"/>
              <a:stretch>
                <a:fillRect/>
              </a:stretch>
            </p:blipFill>
            <p:spPr>
              <a:xfrm>
                <a:off x="8251450" y="1150310"/>
                <a:ext cx="5432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3BAE394C-AF39-0CE8-CB27-FBB1DE2BC003}"/>
                  </a:ext>
                </a:extLst>
              </p14:cNvPr>
              <p14:cNvContentPartPr/>
              <p14:nvPr/>
            </p14:nvContentPartPr>
            <p14:xfrm>
              <a:off x="8727370" y="1147430"/>
              <a:ext cx="360" cy="213840"/>
            </p14:xfrm>
          </p:contentPart>
        </mc:Choice>
        <mc:Fallback xmlns="">
          <p:pic>
            <p:nvPicPr>
              <p:cNvPr id="10" name="Ink 9">
                <a:extLst>
                  <a:ext uri="{FF2B5EF4-FFF2-40B4-BE49-F238E27FC236}">
                    <a16:creationId xmlns:a16="http://schemas.microsoft.com/office/drawing/2014/main" id="{3BAE394C-AF39-0CE8-CB27-FBB1DE2BC003}"/>
                  </a:ext>
                </a:extLst>
              </p:cNvPr>
              <p:cNvPicPr/>
              <p:nvPr/>
            </p:nvPicPr>
            <p:blipFill>
              <a:blip r:embed="rId10"/>
              <a:stretch>
                <a:fillRect/>
              </a:stretch>
            </p:blipFill>
            <p:spPr>
              <a:xfrm>
                <a:off x="8721250" y="1141310"/>
                <a:ext cx="12600" cy="226080"/>
              </a:xfrm>
              <a:prstGeom prst="rect">
                <a:avLst/>
              </a:prstGeom>
            </p:spPr>
          </p:pic>
        </mc:Fallback>
      </mc:AlternateContent>
      <p:sp>
        <p:nvSpPr>
          <p:cNvPr id="11" name="TextBox 10">
            <a:extLst>
              <a:ext uri="{FF2B5EF4-FFF2-40B4-BE49-F238E27FC236}">
                <a16:creationId xmlns:a16="http://schemas.microsoft.com/office/drawing/2014/main" id="{2EFB4387-927E-8214-3464-5B713DFD80A9}"/>
              </a:ext>
            </a:extLst>
          </p:cNvPr>
          <p:cNvSpPr txBox="1"/>
          <p:nvPr/>
        </p:nvSpPr>
        <p:spPr>
          <a:xfrm>
            <a:off x="251927" y="74645"/>
            <a:ext cx="11644604" cy="523220"/>
          </a:xfrm>
          <a:prstGeom prst="rect">
            <a:avLst/>
          </a:prstGeom>
          <a:noFill/>
        </p:spPr>
        <p:txBody>
          <a:bodyPr wrap="square" rtlCol="0">
            <a:spAutoFit/>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BUSINESS MODEL CANVAS: IBM</a:t>
            </a:r>
          </a:p>
        </p:txBody>
      </p:sp>
      <p:sp>
        <p:nvSpPr>
          <p:cNvPr id="12" name="TextBox 11">
            <a:extLst>
              <a:ext uri="{FF2B5EF4-FFF2-40B4-BE49-F238E27FC236}">
                <a16:creationId xmlns:a16="http://schemas.microsoft.com/office/drawing/2014/main" id="{1DE404E2-F1E9-0677-5B1D-637E3B9B9FB9}"/>
              </a:ext>
            </a:extLst>
          </p:cNvPr>
          <p:cNvSpPr txBox="1"/>
          <p:nvPr/>
        </p:nvSpPr>
        <p:spPr>
          <a:xfrm>
            <a:off x="8784316" y="787098"/>
            <a:ext cx="75996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84720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3003-9D6C-D5A1-DBEB-0F3ED657326A}"/>
              </a:ext>
            </a:extLst>
          </p:cNvPr>
          <p:cNvSpPr>
            <a:spLocks noGrp="1"/>
          </p:cNvSpPr>
          <p:nvPr>
            <p:ph type="title"/>
          </p:nvPr>
        </p:nvSpPr>
        <p:spPr>
          <a:xfrm>
            <a:off x="154428" y="93997"/>
            <a:ext cx="11918935" cy="744213"/>
          </a:xfrm>
        </p:spPr>
        <p:txBody>
          <a:bodyPr>
            <a:normAutofit fontScale="90000"/>
          </a:bodyPr>
          <a:lstStyle/>
          <a:p>
            <a:pPr algn="ctr"/>
            <a:r>
              <a:rPr lang="en-US" dirty="0">
                <a:latin typeface="Calibri" panose="020F0502020204030204" pitchFamily="34" charset="0"/>
                <a:ea typeface="Calibri" panose="020F0502020204030204" pitchFamily="34" charset="0"/>
                <a:cs typeface="Calibri" panose="020F0502020204030204" pitchFamily="34" charset="0"/>
              </a:rPr>
              <a:t>KEY DRIVERS OF SUCCESS</a:t>
            </a:r>
          </a:p>
        </p:txBody>
      </p:sp>
      <p:sp>
        <p:nvSpPr>
          <p:cNvPr id="3" name="Text Placeholder 2">
            <a:extLst>
              <a:ext uri="{FF2B5EF4-FFF2-40B4-BE49-F238E27FC236}">
                <a16:creationId xmlns:a16="http://schemas.microsoft.com/office/drawing/2014/main" id="{39CBCAF9-B9EA-8246-A756-D036E0A4EE4E}"/>
              </a:ext>
            </a:extLst>
          </p:cNvPr>
          <p:cNvSpPr>
            <a:spLocks noGrp="1"/>
          </p:cNvSpPr>
          <p:nvPr>
            <p:ph type="body" idx="1"/>
          </p:nvPr>
        </p:nvSpPr>
        <p:spPr>
          <a:xfrm>
            <a:off x="369030" y="1307169"/>
            <a:ext cx="5726969" cy="2947589"/>
          </a:xfrm>
        </p:spPr>
        <p:txBody>
          <a:bodyPr>
            <a:normAutofit lnSpcReduction="10000"/>
          </a:bodyPr>
          <a:lstStyle/>
          <a:p>
            <a:pPr marL="342900" indent="-342900">
              <a:buFont typeface="Wingdings" panose="05000000000000000000" pitchFamily="2" charset="2"/>
              <a:buChar char="v"/>
            </a:pPr>
            <a:r>
              <a:rPr lang="en-US" sz="3200" dirty="0">
                <a:latin typeface="Calibri" panose="020F0502020204030204" pitchFamily="34" charset="0"/>
                <a:ea typeface="Calibri" panose="020F0502020204030204" pitchFamily="34" charset="0"/>
                <a:cs typeface="Calibri" panose="020F0502020204030204" pitchFamily="34" charset="0"/>
              </a:rPr>
              <a:t>Innovation and Research </a:t>
            </a:r>
          </a:p>
          <a:p>
            <a:pPr marL="342900" indent="-342900">
              <a:buFont typeface="Wingdings" panose="05000000000000000000" pitchFamily="2" charset="2"/>
              <a:buChar char="v"/>
            </a:pPr>
            <a:r>
              <a:rPr lang="en-US" sz="3200" dirty="0">
                <a:latin typeface="Calibri" panose="020F0502020204030204" pitchFamily="34" charset="0"/>
                <a:ea typeface="Calibri" panose="020F0502020204030204" pitchFamily="34" charset="0"/>
                <a:cs typeface="Calibri" panose="020F0502020204030204" pitchFamily="34" charset="0"/>
              </a:rPr>
              <a:t>Diversified Portfolio</a:t>
            </a:r>
          </a:p>
          <a:p>
            <a:pPr marL="342900" indent="-342900">
              <a:buFont typeface="Wingdings" panose="05000000000000000000" pitchFamily="2" charset="2"/>
              <a:buChar char="v"/>
            </a:pPr>
            <a:r>
              <a:rPr lang="en-US" sz="3200" dirty="0">
                <a:latin typeface="Calibri" panose="020F0502020204030204" pitchFamily="34" charset="0"/>
                <a:ea typeface="Calibri" panose="020F0502020204030204" pitchFamily="34" charset="0"/>
                <a:cs typeface="Calibri" panose="020F0502020204030204" pitchFamily="34" charset="0"/>
              </a:rPr>
              <a:t>Global Presence</a:t>
            </a:r>
          </a:p>
          <a:p>
            <a:pPr marL="342900" indent="-342900">
              <a:buFont typeface="Wingdings" panose="05000000000000000000" pitchFamily="2" charset="2"/>
              <a:buChar char="v"/>
            </a:pPr>
            <a:r>
              <a:rPr lang="en-US" sz="3200" dirty="0">
                <a:latin typeface="Calibri" panose="020F0502020204030204" pitchFamily="34" charset="0"/>
                <a:ea typeface="Calibri" panose="020F0502020204030204" pitchFamily="34" charset="0"/>
                <a:cs typeface="Calibri" panose="020F0502020204030204" pitchFamily="34" charset="0"/>
              </a:rPr>
              <a:t>Strategic Partnerships</a:t>
            </a:r>
          </a:p>
          <a:p>
            <a:pPr marL="342900" indent="-342900">
              <a:buFont typeface="Wingdings" panose="05000000000000000000" pitchFamily="2" charset="2"/>
              <a:buChar char="v"/>
            </a:pPr>
            <a:r>
              <a:rPr lang="en-US" sz="3200" dirty="0">
                <a:latin typeface="Calibri" panose="020F0502020204030204" pitchFamily="34" charset="0"/>
                <a:ea typeface="Calibri" panose="020F0502020204030204" pitchFamily="34" charset="0"/>
                <a:cs typeface="Calibri" panose="020F0502020204030204" pitchFamily="34" charset="0"/>
              </a:rPr>
              <a:t>Client-Centric Approach</a:t>
            </a:r>
          </a:p>
        </p:txBody>
      </p:sp>
      <p:sp>
        <p:nvSpPr>
          <p:cNvPr id="7" name="TextBox 6">
            <a:extLst>
              <a:ext uri="{FF2B5EF4-FFF2-40B4-BE49-F238E27FC236}">
                <a16:creationId xmlns:a16="http://schemas.microsoft.com/office/drawing/2014/main" id="{5C8AA77A-95A0-4AB3-559E-678C8428BAA2}"/>
              </a:ext>
            </a:extLst>
          </p:cNvPr>
          <p:cNvSpPr txBox="1"/>
          <p:nvPr/>
        </p:nvSpPr>
        <p:spPr>
          <a:xfrm>
            <a:off x="6095999" y="4150740"/>
            <a:ext cx="6096001" cy="2862322"/>
          </a:xfrm>
          <a:prstGeom prst="rect">
            <a:avLst/>
          </a:prstGeom>
          <a:noFill/>
        </p:spPr>
        <p:txBody>
          <a:bodyPr wrap="square" rtlCol="0">
            <a:spAutoFit/>
          </a:bodyPr>
          <a:lstStyle/>
          <a:p>
            <a:pPr marL="457200" indent="-457200">
              <a:buFont typeface="Wingdings" panose="05000000000000000000" pitchFamily="2" charset="2"/>
              <a:buChar char="v"/>
            </a:pPr>
            <a:r>
              <a:rPr lang="en-US" sz="3200" dirty="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rPr>
              <a:t>Focus on Emerging Technologies</a:t>
            </a:r>
          </a:p>
          <a:p>
            <a:pPr marL="457200" indent="-457200">
              <a:buFont typeface="Wingdings" panose="05000000000000000000" pitchFamily="2" charset="2"/>
              <a:buChar char="v"/>
            </a:pPr>
            <a:r>
              <a:rPr lang="en-US" sz="3200" dirty="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rPr>
              <a:t>Commitment to Sustainability</a:t>
            </a:r>
          </a:p>
          <a:p>
            <a:pPr marL="457200" indent="-457200">
              <a:buFont typeface="Wingdings" panose="05000000000000000000" pitchFamily="2" charset="2"/>
              <a:buChar char="v"/>
            </a:pPr>
            <a:r>
              <a:rPr lang="en-US" sz="3200" dirty="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rPr>
              <a:t>Adaptability and Transformation</a:t>
            </a:r>
          </a:p>
          <a:p>
            <a:pPr marL="457200" indent="-457200">
              <a:buFont typeface="Wingdings" panose="05000000000000000000" pitchFamily="2" charset="2"/>
              <a:buChar char="v"/>
            </a:pPr>
            <a:r>
              <a:rPr lang="en-US" sz="3200" dirty="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rPr>
              <a:t>Talented Workforce</a:t>
            </a:r>
          </a:p>
          <a:p>
            <a:pPr marL="457200" indent="-457200">
              <a:buFont typeface="Wingdings" panose="05000000000000000000" pitchFamily="2" charset="2"/>
              <a:buChar char="v"/>
            </a:pPr>
            <a:r>
              <a:rPr lang="en-US" sz="3200" dirty="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rPr>
              <a:t>Strong Leadership</a:t>
            </a:r>
          </a:p>
          <a:p>
            <a:endParaRPr lang="en-US" sz="2000" dirty="0"/>
          </a:p>
        </p:txBody>
      </p:sp>
    </p:spTree>
    <p:extLst>
      <p:ext uri="{BB962C8B-B14F-4D97-AF65-F5344CB8AC3E}">
        <p14:creationId xmlns:p14="http://schemas.microsoft.com/office/powerpoint/2010/main" val="425199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E180-913A-0961-17EB-392A9F898D4C}"/>
              </a:ext>
            </a:extLst>
          </p:cNvPr>
          <p:cNvSpPr>
            <a:spLocks noGrp="1"/>
          </p:cNvSpPr>
          <p:nvPr>
            <p:ph type="title"/>
          </p:nvPr>
        </p:nvSpPr>
        <p:spPr>
          <a:xfrm>
            <a:off x="1217645" y="65314"/>
            <a:ext cx="9906000" cy="595603"/>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GLOBAL Competitors</a:t>
            </a:r>
          </a:p>
        </p:txBody>
      </p:sp>
      <p:pic>
        <p:nvPicPr>
          <p:cNvPr id="7" name="Picture 6">
            <a:extLst>
              <a:ext uri="{FF2B5EF4-FFF2-40B4-BE49-F238E27FC236}">
                <a16:creationId xmlns:a16="http://schemas.microsoft.com/office/drawing/2014/main" id="{EF77224F-0DAB-A7C3-DA21-9AF12882DA6C}"/>
              </a:ext>
            </a:extLst>
          </p:cNvPr>
          <p:cNvPicPr>
            <a:picLocks noChangeAspect="1"/>
          </p:cNvPicPr>
          <p:nvPr/>
        </p:nvPicPr>
        <p:blipFill>
          <a:blip r:embed="rId2"/>
          <a:stretch>
            <a:fillRect/>
          </a:stretch>
        </p:blipFill>
        <p:spPr>
          <a:xfrm>
            <a:off x="989045" y="660917"/>
            <a:ext cx="10134599" cy="6131769"/>
          </a:xfrm>
          <a:prstGeom prst="rect">
            <a:avLst/>
          </a:prstGeom>
        </p:spPr>
      </p:pic>
    </p:spTree>
    <p:extLst>
      <p:ext uri="{BB962C8B-B14F-4D97-AF65-F5344CB8AC3E}">
        <p14:creationId xmlns:p14="http://schemas.microsoft.com/office/powerpoint/2010/main" val="3834848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4337-61B9-C5E3-1270-4A75EF0034DF}"/>
              </a:ext>
            </a:extLst>
          </p:cNvPr>
          <p:cNvSpPr>
            <a:spLocks noGrp="1"/>
          </p:cNvSpPr>
          <p:nvPr>
            <p:ph type="title"/>
          </p:nvPr>
        </p:nvSpPr>
        <p:spPr>
          <a:xfrm>
            <a:off x="223935" y="132184"/>
            <a:ext cx="11784563" cy="660917"/>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IBM revenue worldwide by region</a:t>
            </a:r>
          </a:p>
        </p:txBody>
      </p:sp>
      <p:pic>
        <p:nvPicPr>
          <p:cNvPr id="6" name="Picture 5">
            <a:extLst>
              <a:ext uri="{FF2B5EF4-FFF2-40B4-BE49-F238E27FC236}">
                <a16:creationId xmlns:a16="http://schemas.microsoft.com/office/drawing/2014/main" id="{BD85CF21-31AF-DAC0-4A3C-3E00B50D6155}"/>
              </a:ext>
            </a:extLst>
          </p:cNvPr>
          <p:cNvPicPr>
            <a:picLocks noChangeAspect="1"/>
          </p:cNvPicPr>
          <p:nvPr/>
        </p:nvPicPr>
        <p:blipFill>
          <a:blip r:embed="rId2"/>
          <a:stretch>
            <a:fillRect/>
          </a:stretch>
        </p:blipFill>
        <p:spPr>
          <a:xfrm>
            <a:off x="223935" y="914400"/>
            <a:ext cx="11784563" cy="5811416"/>
          </a:xfrm>
          <a:prstGeom prst="rect">
            <a:avLst/>
          </a:prstGeom>
        </p:spPr>
      </p:pic>
    </p:spTree>
    <p:extLst>
      <p:ext uri="{BB962C8B-B14F-4D97-AF65-F5344CB8AC3E}">
        <p14:creationId xmlns:p14="http://schemas.microsoft.com/office/powerpoint/2010/main" val="171365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9EAC-1B42-E3CD-94B5-5FFBEE1D39D8}"/>
              </a:ext>
            </a:extLst>
          </p:cNvPr>
          <p:cNvSpPr>
            <a:spLocks noGrp="1"/>
          </p:cNvSpPr>
          <p:nvPr>
            <p:ph type="title"/>
          </p:nvPr>
        </p:nvSpPr>
        <p:spPr>
          <a:xfrm>
            <a:off x="1143000" y="93997"/>
            <a:ext cx="9906000" cy="643121"/>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IBM revenue breakdown on services offered</a:t>
            </a:r>
          </a:p>
        </p:txBody>
      </p:sp>
      <p:pic>
        <p:nvPicPr>
          <p:cNvPr id="6" name="Picture 5">
            <a:extLst>
              <a:ext uri="{FF2B5EF4-FFF2-40B4-BE49-F238E27FC236}">
                <a16:creationId xmlns:a16="http://schemas.microsoft.com/office/drawing/2014/main" id="{21C51D4C-7334-EBE7-B325-7C9C81145403}"/>
              </a:ext>
            </a:extLst>
          </p:cNvPr>
          <p:cNvPicPr>
            <a:picLocks noChangeAspect="1"/>
          </p:cNvPicPr>
          <p:nvPr/>
        </p:nvPicPr>
        <p:blipFill>
          <a:blip r:embed="rId2"/>
          <a:stretch>
            <a:fillRect/>
          </a:stretch>
        </p:blipFill>
        <p:spPr>
          <a:xfrm>
            <a:off x="1698172" y="905069"/>
            <a:ext cx="8602824" cy="5747658"/>
          </a:xfrm>
          <a:prstGeom prst="rect">
            <a:avLst/>
          </a:prstGeom>
        </p:spPr>
      </p:pic>
    </p:spTree>
    <p:extLst>
      <p:ext uri="{BB962C8B-B14F-4D97-AF65-F5344CB8AC3E}">
        <p14:creationId xmlns:p14="http://schemas.microsoft.com/office/powerpoint/2010/main" val="2895658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5BB1BD-8498-B2CD-9B74-7D7B2EF0BD5C}"/>
              </a:ext>
            </a:extLst>
          </p:cNvPr>
          <p:cNvSpPr>
            <a:spLocks noGrp="1"/>
          </p:cNvSpPr>
          <p:nvPr>
            <p:ph idx="1"/>
          </p:nvPr>
        </p:nvSpPr>
        <p:spPr>
          <a:xfrm>
            <a:off x="261258" y="1950098"/>
            <a:ext cx="11260422" cy="5159926"/>
          </a:xfrm>
        </p:spPr>
        <p:txBody>
          <a:bodyPr>
            <a:normAutofit/>
          </a:bodyPr>
          <a:lstStyle/>
          <a:p>
            <a:pPr algn="just"/>
            <a:r>
              <a:rPr lang="en-US" sz="4400" dirty="0">
                <a:latin typeface="Calibri" panose="020F0502020204030204" pitchFamily="34" charset="0"/>
                <a:ea typeface="Calibri" panose="020F0502020204030204" pitchFamily="34" charset="0"/>
                <a:cs typeface="Calibri" panose="020F0502020204030204" pitchFamily="34" charset="0"/>
              </a:rPr>
              <a:t>T</a:t>
            </a:r>
            <a:r>
              <a:rPr lang="en-US" dirty="0">
                <a:latin typeface="Calibri" panose="020F0502020204030204" pitchFamily="34" charset="0"/>
                <a:ea typeface="Calibri" panose="020F0502020204030204" pitchFamily="34" charset="0"/>
                <a:cs typeface="Calibri" panose="020F0502020204030204" pitchFamily="34" charset="0"/>
              </a:rPr>
              <a:t>he case study offers a thorough examination of IBM's financial results, strategic direction, and historical evolution. It begins with a reflection on IBM's historical progression from a tabulating solutions provider to a major force in information technology. The transformation journey encompasses pivotal moments under influential leaders such as Thomas J. Watson, Louis V. Gerstner, Jr., and Samuel J. Palmisano. The case study also puts IBM's strategy changes—such as its emphasis on network computing and the fusion of software and services—into context. The paper goes into additional detail about IBM's financial performance, especially with regard to its long-term EPS projections and the role that its financial model plays in explaining the company's goals and strategy to potential investors. It also covers the effects of IBM's cash distribution practices, including dividends and share</a:t>
            </a:r>
          </a:p>
        </p:txBody>
      </p:sp>
      <p:sp>
        <p:nvSpPr>
          <p:cNvPr id="3" name="Title 2">
            <a:extLst>
              <a:ext uri="{FF2B5EF4-FFF2-40B4-BE49-F238E27FC236}">
                <a16:creationId xmlns:a16="http://schemas.microsoft.com/office/drawing/2014/main" id="{70E3C81E-807D-6A3F-E7C3-E712ACC42435}"/>
              </a:ext>
            </a:extLst>
          </p:cNvPr>
          <p:cNvSpPr>
            <a:spLocks noGrp="1"/>
          </p:cNvSpPr>
          <p:nvPr>
            <p:ph type="title"/>
          </p:nvPr>
        </p:nvSpPr>
        <p:spPr>
          <a:xfrm>
            <a:off x="154429" y="93997"/>
            <a:ext cx="11918935" cy="848395"/>
          </a:xfrm>
        </p:spPr>
        <p:txBody>
          <a:bodyPr>
            <a:noAutofit/>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CASE study: Generating higher value at IBM.</a:t>
            </a:r>
            <a:br>
              <a:rPr lang="en-US" sz="3200" dirty="0">
                <a:latin typeface="Calibri" panose="020F0502020204030204" pitchFamily="34" charset="0"/>
                <a:ea typeface="Calibri" panose="020F0502020204030204" pitchFamily="34" charset="0"/>
                <a:cs typeface="Calibri" panose="020F0502020204030204" pitchFamily="34" charset="0"/>
              </a:rPr>
            </a:br>
            <a:r>
              <a:rPr lang="en-US" sz="3200" dirty="0">
                <a:latin typeface="Calibri" panose="020F0502020204030204" pitchFamily="34" charset="0"/>
                <a:ea typeface="Calibri" panose="020F0502020204030204" pitchFamily="34" charset="0"/>
                <a:cs typeface="Calibri" panose="020F0502020204030204" pitchFamily="34" charset="0"/>
              </a:rPr>
              <a:t>Case summary</a:t>
            </a:r>
          </a:p>
        </p:txBody>
      </p:sp>
    </p:spTree>
    <p:extLst>
      <p:ext uri="{BB962C8B-B14F-4D97-AF65-F5344CB8AC3E}">
        <p14:creationId xmlns:p14="http://schemas.microsoft.com/office/powerpoint/2010/main" val="2765660232"/>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 lines design" id="{2407D200-3004-4ADD-9D29-6D4C9B951E75}" vid="{22312BCD-9B59-4CBE-B473-4FDC2F04D3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Props1.xml><?xml version="1.0" encoding="utf-8"?>
<ds:datastoreItem xmlns:ds="http://schemas.openxmlformats.org/officeDocument/2006/customXml" ds:itemID="{5462B0DF-AFCF-4681-BDD6-4CC4EE7AE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1F1737-EB5A-49A3-BFCA-A97A8DCDF401}">
  <ds:schemaRefs>
    <ds:schemaRef ds:uri="http://schemas.microsoft.com/sharepoint/v3/contenttype/forms"/>
  </ds:schemaRefs>
</ds:datastoreItem>
</file>

<file path=customXml/itemProps3.xml><?xml version="1.0" encoding="utf-8"?>
<ds:datastoreItem xmlns:ds="http://schemas.openxmlformats.org/officeDocument/2006/customXml" ds:itemID="{AC263D7C-E9CB-4C77-8528-77A30083B7F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{8E410F5C-9BB1-476E-A4BE-E3C8CC7BA306}tf22797433_win32</Template>
  <TotalTime>1337</TotalTime>
  <Words>1575</Words>
  <Application>Microsoft Office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Poppins</vt:lpstr>
      <vt:lpstr>Univers Condensed Light</vt:lpstr>
      <vt:lpstr>Walbaum Display Light</vt:lpstr>
      <vt:lpstr>Wingdings</vt:lpstr>
      <vt:lpstr>AngleLinesVTI</vt:lpstr>
      <vt:lpstr>IBM CASE STUDY</vt:lpstr>
      <vt:lpstr>OBJECTIVES </vt:lpstr>
      <vt:lpstr>BACKGROUND</vt:lpstr>
      <vt:lpstr>PowerPoint Presentation</vt:lpstr>
      <vt:lpstr>KEY DRIVERS OF SUCCESS</vt:lpstr>
      <vt:lpstr>GLOBAL Competitors</vt:lpstr>
      <vt:lpstr>IBM revenue worldwide by region</vt:lpstr>
      <vt:lpstr>IBM revenue breakdown on services offered</vt:lpstr>
      <vt:lpstr>CASE study: Generating higher value at IBM. Case summary</vt:lpstr>
      <vt:lpstr>Questionnaire</vt:lpstr>
      <vt:lpstr>Why did IBM prepare and publicly announce the 2010 EPS Roadmap in May 2007? </vt:lpstr>
      <vt:lpstr>How would you assess IBM’s financial performance before (from 2004-2006) and after (from 2007-2009) the Roadmap Announcement? Hint: Why and how did the ROE and the cash flow changed in the 10 years?  </vt:lpstr>
      <vt:lpstr>Was the 2010 Roadmap successful?  </vt:lpstr>
      <vt:lpstr>How does the 2015 Roadmap differ from the 2010 Roadmap?</vt:lpstr>
      <vt:lpstr>Has the Roadmap been successful until May 2014?</vt:lpstr>
      <vt:lpstr>What should CEO and CFO do as of May 2014? </vt:lpstr>
      <vt:lpstr>What should Sofia Johnson recommend to her clients – buy,  hold, or sell IBM shares?</vt:lpstr>
      <vt:lpstr>BIBLIOGRAPH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CASE STUDY</dc:title>
  <dc:creator>Pruseth Swagat</dc:creator>
  <cp:lastModifiedBy>Pruseth Swagat</cp:lastModifiedBy>
  <cp:revision>4</cp:revision>
  <dcterms:created xsi:type="dcterms:W3CDTF">2024-02-10T11:29:16Z</dcterms:created>
  <dcterms:modified xsi:type="dcterms:W3CDTF">2024-02-15T17:06:54Z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