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9" r:id="rId2"/>
    <p:sldId id="308" r:id="rId3"/>
    <p:sldId id="307" r:id="rId4"/>
    <p:sldId id="316" r:id="rId5"/>
    <p:sldId id="315" r:id="rId6"/>
    <p:sldId id="295" r:id="rId7"/>
    <p:sldId id="271" r:id="rId8"/>
    <p:sldId id="310" r:id="rId9"/>
    <p:sldId id="290" r:id="rId10"/>
    <p:sldId id="293" r:id="rId11"/>
    <p:sldId id="311" r:id="rId12"/>
    <p:sldId id="314" r:id="rId13"/>
    <p:sldId id="296" r:id="rId14"/>
    <p:sldId id="312" r:id="rId15"/>
    <p:sldId id="300" r:id="rId16"/>
    <p:sldId id="301" r:id="rId17"/>
    <p:sldId id="313" r:id="rId18"/>
    <p:sldId id="302" r:id="rId19"/>
    <p:sldId id="303" r:id="rId20"/>
    <p:sldId id="304" r:id="rId21"/>
    <p:sldId id="305" r:id="rId22"/>
    <p:sldId id="306" r:id="rId23"/>
    <p:sldId id="270" r:id="rId24"/>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E5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p:scale>
          <a:sx n="90" d="100"/>
          <a:sy n="90" d="100"/>
        </p:scale>
        <p:origin x="370" y="-77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56F1BD31-9659-4AFB-8AE0-5899F200E034}" type="datetimeFigureOut">
              <a:rPr lang="de-DE" smtClean="0"/>
              <a:t>11.06.2024</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327791F-824E-4DE6-BC68-083FD8A97786}" type="slidenum">
              <a:rPr lang="de-DE" smtClean="0"/>
              <a:t>‹#›</a:t>
            </a:fld>
            <a:endParaRPr lang="de-DE"/>
          </a:p>
        </p:txBody>
      </p:sp>
    </p:spTree>
    <p:extLst>
      <p:ext uri="{BB962C8B-B14F-4D97-AF65-F5344CB8AC3E}">
        <p14:creationId xmlns:p14="http://schemas.microsoft.com/office/powerpoint/2010/main" val="3006109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001DFDE-B26F-49BC-8AF1-8AA8C24E20C6}" type="datetimeFigureOut">
              <a:rPr lang="de-DE" smtClean="0"/>
              <a:t>11.06.2024</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1F5FC93-43FA-4C7F-84C8-466896A29248}" type="slidenum">
              <a:rPr lang="de-DE" smtClean="0"/>
              <a:t>‹#›</a:t>
            </a:fld>
            <a:endParaRPr lang="de-DE"/>
          </a:p>
        </p:txBody>
      </p:sp>
    </p:spTree>
    <p:extLst>
      <p:ext uri="{BB962C8B-B14F-4D97-AF65-F5344CB8AC3E}">
        <p14:creationId xmlns:p14="http://schemas.microsoft.com/office/powerpoint/2010/main" val="260470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sci.com/documents/1296102/14524248/MSCI+ESG+Research+Controversies+Executive+Summary+Methodology+-++July+2020.pdf/b0a2bb88-2360-1728-b70e-2f0a889b6bd4"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F5FC93-43FA-4C7F-84C8-466896A29248}" type="slidenum">
              <a:rPr lang="de-DE" smtClean="0"/>
              <a:t>4</a:t>
            </a:fld>
            <a:endParaRPr lang="de-DE"/>
          </a:p>
        </p:txBody>
      </p:sp>
    </p:spTree>
    <p:extLst>
      <p:ext uri="{BB962C8B-B14F-4D97-AF65-F5344CB8AC3E}">
        <p14:creationId xmlns:p14="http://schemas.microsoft.com/office/powerpoint/2010/main" val="2989409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15</a:t>
            </a:fld>
            <a:endParaRPr lang="de-DE"/>
          </a:p>
        </p:txBody>
      </p:sp>
    </p:spTree>
    <p:extLst>
      <p:ext uri="{BB962C8B-B14F-4D97-AF65-F5344CB8AC3E}">
        <p14:creationId xmlns:p14="http://schemas.microsoft.com/office/powerpoint/2010/main" val="3530095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Interpreting these findings in the context of existing literature, we see both similarities and differences. Many studies have shown a positive correlation between ESG scores and financial performance, consistent with our results. However, specific aspects of the Polish energy sector, such as regulatory and economic factors, may influence these outcomes uniquely. For instance, Poland's heavy reliance on coal and the push towards renewable energy create a distinct context for ESG practices.</a:t>
            </a:r>
          </a:p>
          <a:p>
            <a:endParaRPr lang="en-US" dirty="0"/>
          </a:p>
          <a:p>
            <a:pPr algn="l">
              <a:buFont typeface="+mj-lt"/>
              <a:buAutoNum type="arabicPeriod"/>
            </a:pPr>
            <a:r>
              <a:rPr lang="en-US" b="1" i="0" dirty="0">
                <a:solidFill>
                  <a:srgbClr val="111111"/>
                </a:solidFill>
                <a:effectLst/>
                <a:highlight>
                  <a:srgbClr val="F7F7F7"/>
                </a:highlight>
                <a:latin typeface="-apple-system"/>
              </a:rPr>
              <a:t>KGHM Polska </a:t>
            </a:r>
            <a:r>
              <a:rPr lang="en-US" b="1" i="0" dirty="0" err="1">
                <a:solidFill>
                  <a:srgbClr val="111111"/>
                </a:solidFill>
                <a:effectLst/>
                <a:highlight>
                  <a:srgbClr val="F7F7F7"/>
                </a:highlight>
                <a:latin typeface="-apple-system"/>
              </a:rPr>
              <a:t>Miedź</a:t>
            </a:r>
            <a:r>
              <a:rPr lang="en-US" b="1" i="0" dirty="0">
                <a:solidFill>
                  <a:srgbClr val="111111"/>
                </a:solidFill>
                <a:effectLst/>
                <a:highlight>
                  <a:srgbClr val="F7F7F7"/>
                </a:highlight>
                <a:latin typeface="-apple-system"/>
              </a:rPr>
              <a:t> S.A.:</a:t>
            </a:r>
            <a:endParaRPr lang="en-US" b="0" i="0" dirty="0">
              <a:solidFill>
                <a:srgbClr val="111111"/>
              </a:solidFill>
              <a:effectLst/>
              <a:highlight>
                <a:srgbClr val="F7F7F7"/>
              </a:highlight>
              <a:latin typeface="-apple-system"/>
            </a:endParaRPr>
          </a:p>
          <a:p>
            <a:pPr marL="742950" lvl="1" indent="-285750" algn="l">
              <a:buFont typeface="+mj-lt"/>
              <a:buAutoNum type="arabicPeriod"/>
            </a:pPr>
            <a:r>
              <a:rPr lang="en-US" b="1" i="0" dirty="0">
                <a:solidFill>
                  <a:srgbClr val="111111"/>
                </a:solidFill>
                <a:effectLst/>
                <a:highlight>
                  <a:srgbClr val="F7F7F7"/>
                </a:highlight>
                <a:latin typeface="-apple-system"/>
              </a:rPr>
              <a:t>Return on Equity (ROE)</a:t>
            </a:r>
            <a:r>
              <a:rPr lang="en-US" b="0" i="0" dirty="0">
                <a:solidFill>
                  <a:srgbClr val="111111"/>
                </a:solidFill>
                <a:effectLst/>
                <a:highlight>
                  <a:srgbClr val="F7F7F7"/>
                </a:highlight>
                <a:latin typeface="-apple-system"/>
              </a:rPr>
              <a:t> shows a negative correlation with </a:t>
            </a:r>
            <a:r>
              <a:rPr lang="en-US" b="1" i="0" dirty="0">
                <a:solidFill>
                  <a:srgbClr val="111111"/>
                </a:solidFill>
                <a:effectLst/>
                <a:highlight>
                  <a:srgbClr val="F7F7F7"/>
                </a:highlight>
                <a:latin typeface="-apple-system"/>
              </a:rPr>
              <a:t>ESG Controversy Score</a:t>
            </a:r>
            <a:r>
              <a:rPr lang="en-US" b="0" i="0" dirty="0">
                <a:solidFill>
                  <a:srgbClr val="111111"/>
                </a:solidFill>
                <a:effectLst/>
                <a:highlight>
                  <a:srgbClr val="F7F7F7"/>
                </a:highlight>
                <a:latin typeface="-apple-system"/>
              </a:rPr>
              <a:t> (-0.25). This suggests that as ESG controversies increase, ROE tends to decrease.</a:t>
            </a:r>
          </a:p>
          <a:p>
            <a:pPr marL="742950" lvl="1" indent="-285750" algn="l">
              <a:buFont typeface="+mj-lt"/>
              <a:buAutoNum type="arabicPeriod"/>
            </a:pPr>
            <a:r>
              <a:rPr lang="en-US" b="1" i="0" dirty="0">
                <a:solidFill>
                  <a:srgbClr val="111111"/>
                </a:solidFill>
                <a:effectLst/>
                <a:highlight>
                  <a:srgbClr val="F7F7F7"/>
                </a:highlight>
                <a:latin typeface="-apple-system"/>
              </a:rPr>
              <a:t>Return on Assets (ROA)</a:t>
            </a:r>
            <a:r>
              <a:rPr lang="en-US" b="0" i="0" dirty="0">
                <a:solidFill>
                  <a:srgbClr val="111111"/>
                </a:solidFill>
                <a:effectLst/>
                <a:highlight>
                  <a:srgbClr val="F7F7F7"/>
                </a:highlight>
                <a:latin typeface="-apple-system"/>
              </a:rPr>
              <a:t> exhibits a positive correlation with </a:t>
            </a:r>
            <a:r>
              <a:rPr lang="en-US" b="1" i="0" dirty="0">
                <a:solidFill>
                  <a:srgbClr val="111111"/>
                </a:solidFill>
                <a:effectLst/>
                <a:highlight>
                  <a:srgbClr val="F7F7F7"/>
                </a:highlight>
                <a:latin typeface="-apple-system"/>
              </a:rPr>
              <a:t>ESG Combined Score</a:t>
            </a:r>
            <a:r>
              <a:rPr lang="en-US" b="0" i="0" dirty="0">
                <a:solidFill>
                  <a:srgbClr val="111111"/>
                </a:solidFill>
                <a:effectLst/>
                <a:highlight>
                  <a:srgbClr val="F7F7F7"/>
                </a:highlight>
                <a:latin typeface="-apple-system"/>
              </a:rPr>
              <a:t> (0.51). Higher ESG performance aligns with better ROA.</a:t>
            </a:r>
          </a:p>
          <a:p>
            <a:pPr marL="742950" lvl="1" indent="-285750" algn="l">
              <a:buFont typeface="+mj-lt"/>
              <a:buAutoNum type="arabicPeriod"/>
            </a:pPr>
            <a:r>
              <a:rPr lang="en-US" b="1" i="0" dirty="0">
                <a:solidFill>
                  <a:srgbClr val="111111"/>
                </a:solidFill>
                <a:effectLst/>
                <a:highlight>
                  <a:srgbClr val="F7F7F7"/>
                </a:highlight>
                <a:latin typeface="-apple-system"/>
              </a:rPr>
              <a:t>Return on Sales (ROS)</a:t>
            </a:r>
            <a:r>
              <a:rPr lang="en-US" b="0" i="0" dirty="0">
                <a:solidFill>
                  <a:srgbClr val="111111"/>
                </a:solidFill>
                <a:effectLst/>
                <a:highlight>
                  <a:srgbClr val="F7F7F7"/>
                </a:highlight>
                <a:latin typeface="-apple-system"/>
              </a:rPr>
              <a:t> has a strong negative correlation with </a:t>
            </a:r>
            <a:r>
              <a:rPr lang="en-US" b="1" i="0" dirty="0">
                <a:solidFill>
                  <a:srgbClr val="111111"/>
                </a:solidFill>
                <a:effectLst/>
                <a:highlight>
                  <a:srgbClr val="F7F7F7"/>
                </a:highlight>
                <a:latin typeface="-apple-system"/>
              </a:rPr>
              <a:t>ESG Controversy Score</a:t>
            </a:r>
            <a:r>
              <a:rPr lang="en-US" b="0" i="0" dirty="0">
                <a:solidFill>
                  <a:srgbClr val="111111"/>
                </a:solidFill>
                <a:effectLst/>
                <a:highlight>
                  <a:srgbClr val="F7F7F7"/>
                </a:highlight>
                <a:latin typeface="-apple-system"/>
              </a:rPr>
              <a:t> (-0.60). Companies with controversies tend to have lower ROS.</a:t>
            </a:r>
          </a:p>
          <a:p>
            <a:pPr algn="l">
              <a:buFont typeface="+mj-lt"/>
              <a:buAutoNum type="arabicPeriod"/>
            </a:pPr>
            <a:r>
              <a:rPr lang="en-US" b="1" i="0" dirty="0" err="1">
                <a:solidFill>
                  <a:srgbClr val="111111"/>
                </a:solidFill>
                <a:effectLst/>
                <a:highlight>
                  <a:srgbClr val="F7F7F7"/>
                </a:highlight>
                <a:latin typeface="-apple-system"/>
              </a:rPr>
              <a:t>Grupa</a:t>
            </a:r>
            <a:r>
              <a:rPr lang="en-US" b="1" i="0" dirty="0">
                <a:solidFill>
                  <a:srgbClr val="111111"/>
                </a:solidFill>
                <a:effectLst/>
                <a:highlight>
                  <a:srgbClr val="F7F7F7"/>
                </a:highlight>
                <a:latin typeface="-apple-system"/>
              </a:rPr>
              <a:t> Lotos S.A.:</a:t>
            </a:r>
            <a:endParaRPr lang="en-US" b="0" i="0" dirty="0">
              <a:solidFill>
                <a:srgbClr val="111111"/>
              </a:solidFill>
              <a:effectLst/>
              <a:highlight>
                <a:srgbClr val="F7F7F7"/>
              </a:highlight>
              <a:latin typeface="-apple-system"/>
            </a:endParaRPr>
          </a:p>
          <a:p>
            <a:pPr marL="742950" lvl="1" indent="-285750" algn="l">
              <a:buFont typeface="+mj-lt"/>
              <a:buAutoNum type="arabicPeriod"/>
            </a:pPr>
            <a:r>
              <a:rPr lang="en-US" b="0" i="0" dirty="0">
                <a:solidFill>
                  <a:srgbClr val="111111"/>
                </a:solidFill>
                <a:effectLst/>
                <a:highlight>
                  <a:srgbClr val="F7F7F7"/>
                </a:highlight>
                <a:latin typeface="-apple-system"/>
              </a:rPr>
              <a:t>Similar trends are observed, but with different coefficients. For instance, </a:t>
            </a:r>
            <a:r>
              <a:rPr lang="en-US" b="0" i="0" dirty="0" err="1">
                <a:solidFill>
                  <a:srgbClr val="111111"/>
                </a:solidFill>
                <a:effectLst/>
                <a:highlight>
                  <a:srgbClr val="F7F7F7"/>
                </a:highlight>
                <a:latin typeface="-apple-system"/>
              </a:rPr>
              <a:t>Grupa</a:t>
            </a:r>
            <a:r>
              <a:rPr lang="en-US" b="0" i="0" dirty="0">
                <a:solidFill>
                  <a:srgbClr val="111111"/>
                </a:solidFill>
                <a:effectLst/>
                <a:highlight>
                  <a:srgbClr val="F7F7F7"/>
                </a:highlight>
                <a:latin typeface="-apple-system"/>
              </a:rPr>
              <a:t> Lotos also shows a negative correlation between ROE and ESG Controversy Score.</a:t>
            </a:r>
          </a:p>
          <a:p>
            <a:pPr marL="742950" lvl="1" indent="-285750" algn="l">
              <a:buFont typeface="+mj-lt"/>
              <a:buAutoNum type="arabicPeriod"/>
            </a:pPr>
            <a:endParaRPr lang="en-US" dirty="0"/>
          </a:p>
          <a:p>
            <a:pPr algn="l"/>
            <a:r>
              <a:rPr lang="en-US" b="1" i="0" dirty="0">
                <a:solidFill>
                  <a:srgbClr val="111111"/>
                </a:solidFill>
                <a:effectLst/>
                <a:highlight>
                  <a:srgbClr val="F7F7F7"/>
                </a:highlight>
                <a:latin typeface="-apple-system"/>
              </a:rPr>
              <a:t>Controversy Score</a:t>
            </a:r>
            <a:r>
              <a:rPr lang="en-US" b="0" i="0" dirty="0">
                <a:solidFill>
                  <a:srgbClr val="111111"/>
                </a:solidFill>
                <a:effectLst/>
                <a:highlight>
                  <a:srgbClr val="F7F7F7"/>
                </a:highlight>
                <a:latin typeface="-apple-system"/>
              </a:rPr>
              <a:t>:</a:t>
            </a:r>
          </a:p>
          <a:p>
            <a:pPr algn="l">
              <a:buFont typeface="Arial" panose="020B0604020202020204" pitchFamily="34" charset="0"/>
              <a:buChar char="•"/>
            </a:pPr>
            <a:r>
              <a:rPr lang="en-US" b="0" i="0" dirty="0">
                <a:solidFill>
                  <a:srgbClr val="111111"/>
                </a:solidFill>
                <a:effectLst/>
                <a:highlight>
                  <a:srgbClr val="F7F7F7"/>
                </a:highlight>
                <a:latin typeface="-apple-system"/>
              </a:rPr>
              <a:t>The Controversy Score assesses a company’s involvement in ESG controversies. These controversies can relate to environmental issues, social practices, or governance matters.</a:t>
            </a:r>
          </a:p>
          <a:p>
            <a:pPr algn="l">
              <a:buFont typeface="Arial" panose="020B0604020202020204" pitchFamily="34" charset="0"/>
              <a:buChar char="•"/>
            </a:pPr>
            <a:r>
              <a:rPr lang="en-US" b="0" i="0" dirty="0">
                <a:solidFill>
                  <a:srgbClr val="111111"/>
                </a:solidFill>
                <a:effectLst/>
                <a:highlight>
                  <a:srgbClr val="F7F7F7"/>
                </a:highlight>
                <a:latin typeface="-apple-system"/>
              </a:rPr>
              <a:t>Each ESG controversy case receives a score based on:</a:t>
            </a:r>
          </a:p>
          <a:p>
            <a:pPr marL="742950" lvl="1" indent="-285750" algn="l">
              <a:buFont typeface="Arial" panose="020B0604020202020204" pitchFamily="34" charset="0"/>
              <a:buChar char="•"/>
            </a:pPr>
            <a:r>
              <a:rPr lang="en-US" b="1" i="0" dirty="0">
                <a:solidFill>
                  <a:srgbClr val="111111"/>
                </a:solidFill>
                <a:effectLst/>
                <a:highlight>
                  <a:srgbClr val="F7F7F7"/>
                </a:highlight>
                <a:latin typeface="-apple-system"/>
              </a:rPr>
              <a:t>Severity</a:t>
            </a:r>
            <a:r>
              <a:rPr lang="en-US" b="0" i="0" dirty="0">
                <a:solidFill>
                  <a:srgbClr val="111111"/>
                </a:solidFill>
                <a:effectLst/>
                <a:highlight>
                  <a:srgbClr val="F7F7F7"/>
                </a:highlight>
                <a:latin typeface="-apple-system"/>
              </a:rPr>
              <a:t>: How significant the controversy is.</a:t>
            </a:r>
          </a:p>
          <a:p>
            <a:pPr marL="742950" lvl="1" indent="-285750" algn="l">
              <a:buFont typeface="Arial" panose="020B0604020202020204" pitchFamily="34" charset="0"/>
              <a:buChar char="•"/>
            </a:pPr>
            <a:r>
              <a:rPr lang="en-US" b="1" i="0" dirty="0">
                <a:solidFill>
                  <a:srgbClr val="111111"/>
                </a:solidFill>
                <a:effectLst/>
                <a:highlight>
                  <a:srgbClr val="F7F7F7"/>
                </a:highlight>
                <a:latin typeface="-apple-system"/>
              </a:rPr>
              <a:t>Role</a:t>
            </a:r>
            <a:r>
              <a:rPr lang="en-US" b="0" i="0" dirty="0">
                <a:solidFill>
                  <a:srgbClr val="111111"/>
                </a:solidFill>
                <a:effectLst/>
                <a:highlight>
                  <a:srgbClr val="F7F7F7"/>
                </a:highlight>
                <a:latin typeface="-apple-system"/>
              </a:rPr>
              <a:t>: The company’s alleged role in the controversy.</a:t>
            </a:r>
          </a:p>
          <a:p>
            <a:pPr marL="742950" lvl="1" indent="-285750" algn="l">
              <a:buFont typeface="Arial" panose="020B0604020202020204" pitchFamily="34" charset="0"/>
              <a:buChar char="•"/>
            </a:pPr>
            <a:r>
              <a:rPr lang="en-US" b="1" i="0" dirty="0">
                <a:solidFill>
                  <a:srgbClr val="111111"/>
                </a:solidFill>
                <a:effectLst/>
                <a:highlight>
                  <a:srgbClr val="F7F7F7"/>
                </a:highlight>
                <a:latin typeface="-apple-system"/>
                <a:hlinkClick r:id="rId3"/>
              </a:rPr>
              <a:t>Status</a:t>
            </a:r>
            <a:r>
              <a:rPr lang="en-US" b="0" i="0" dirty="0">
                <a:solidFill>
                  <a:srgbClr val="111111"/>
                </a:solidFill>
                <a:effectLst/>
                <a:highlight>
                  <a:srgbClr val="F7F7F7"/>
                </a:highlight>
                <a:latin typeface="-apple-system"/>
                <a:hlinkClick r:id="rId3"/>
              </a:rPr>
              <a:t>: The progress of remediation and resolution efforts</a:t>
            </a:r>
            <a:endParaRPr lang="en-US" b="0" i="0" dirty="0">
              <a:solidFill>
                <a:srgbClr val="111111"/>
              </a:solidFill>
              <a:effectLst/>
              <a:highlight>
                <a:srgbClr val="F7F7F7"/>
              </a:highlight>
              <a:latin typeface="-apple-system"/>
            </a:endParaRPr>
          </a:p>
          <a:p>
            <a:pPr marL="742950" lvl="1" indent="-285750" algn="l">
              <a:buFont typeface="Arial" panose="020B0604020202020204" pitchFamily="34" charset="0"/>
              <a:buChar char="•"/>
            </a:pPr>
            <a:endParaRPr lang="en-US" b="0" i="0" dirty="0">
              <a:solidFill>
                <a:srgbClr val="111111"/>
              </a:solidFill>
              <a:effectLst/>
              <a:highlight>
                <a:srgbClr val="F7F7F7"/>
              </a:highlight>
              <a:latin typeface="-apple-system"/>
            </a:endParaRPr>
          </a:p>
          <a:p>
            <a:pPr algn="l"/>
            <a:r>
              <a:rPr lang="en-US" b="1" i="0" dirty="0">
                <a:solidFill>
                  <a:srgbClr val="111111"/>
                </a:solidFill>
                <a:effectLst/>
                <a:highlight>
                  <a:srgbClr val="F7F7F7"/>
                </a:highlight>
                <a:latin typeface="-apple-system"/>
              </a:rPr>
              <a:t>Combined Score</a:t>
            </a:r>
            <a:r>
              <a:rPr lang="en-US" b="0" i="0" dirty="0">
                <a:solidFill>
                  <a:srgbClr val="111111"/>
                </a:solidFill>
                <a:effectLst/>
                <a:highlight>
                  <a:srgbClr val="F7F7F7"/>
                </a:highlight>
                <a:latin typeface="-apple-system"/>
              </a:rPr>
              <a:t>:</a:t>
            </a:r>
          </a:p>
          <a:p>
            <a:pPr algn="l">
              <a:buFont typeface="Arial" panose="020B0604020202020204" pitchFamily="34" charset="0"/>
              <a:buChar char="•"/>
            </a:pPr>
            <a:r>
              <a:rPr lang="en-US" b="0" i="0" dirty="0">
                <a:solidFill>
                  <a:srgbClr val="111111"/>
                </a:solidFill>
                <a:effectLst/>
                <a:highlight>
                  <a:srgbClr val="F7F7F7"/>
                </a:highlight>
                <a:latin typeface="-apple-system"/>
              </a:rPr>
              <a:t>The Combined Score is an overall ESG performance measure that considers both the company’s ESG Score (based on reported data) and its involvement in controversies.</a:t>
            </a:r>
          </a:p>
          <a:p>
            <a:pPr algn="l">
              <a:buFont typeface="Arial" panose="020B0604020202020204" pitchFamily="34" charset="0"/>
              <a:buChar char="•"/>
            </a:pPr>
            <a:r>
              <a:rPr lang="en-US" b="0" i="0" dirty="0">
                <a:solidFill>
                  <a:srgbClr val="111111"/>
                </a:solidFill>
                <a:effectLst/>
                <a:highlight>
                  <a:srgbClr val="F7F7F7"/>
                </a:highlight>
                <a:latin typeface="-apple-system"/>
              </a:rPr>
              <a:t>When a company is involved in ESG controversies:</a:t>
            </a:r>
          </a:p>
          <a:p>
            <a:pPr marL="742950" lvl="1" indent="-285750" algn="l">
              <a:buFont typeface="Arial" panose="020B0604020202020204" pitchFamily="34" charset="0"/>
              <a:buChar char="•"/>
            </a:pPr>
            <a:r>
              <a:rPr lang="en-US" b="0" i="0" dirty="0">
                <a:solidFill>
                  <a:srgbClr val="111111"/>
                </a:solidFill>
                <a:effectLst/>
                <a:highlight>
                  <a:srgbClr val="F7F7F7"/>
                </a:highlight>
                <a:latin typeface="-apple-system"/>
              </a:rPr>
              <a:t>The Combined Score is calculated as the </a:t>
            </a:r>
            <a:r>
              <a:rPr lang="en-US" b="1" i="0" dirty="0">
                <a:solidFill>
                  <a:srgbClr val="111111"/>
                </a:solidFill>
                <a:effectLst/>
                <a:highlight>
                  <a:srgbClr val="F7F7F7"/>
                </a:highlight>
                <a:latin typeface="-apple-system"/>
              </a:rPr>
              <a:t>weighted average</a:t>
            </a:r>
            <a:r>
              <a:rPr lang="en-US" b="0" i="0" dirty="0">
                <a:solidFill>
                  <a:srgbClr val="111111"/>
                </a:solidFill>
                <a:effectLst/>
                <a:highlight>
                  <a:srgbClr val="F7F7F7"/>
                </a:highlight>
                <a:latin typeface="-apple-system"/>
              </a:rPr>
              <a:t> of the ESG Score and the Controversy Score for the fiscal period.</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16</a:t>
            </a:fld>
            <a:endParaRPr lang="de-DE"/>
          </a:p>
        </p:txBody>
      </p:sp>
    </p:spTree>
    <p:extLst>
      <p:ext uri="{BB962C8B-B14F-4D97-AF65-F5344CB8AC3E}">
        <p14:creationId xmlns:p14="http://schemas.microsoft.com/office/powerpoint/2010/main" val="24227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111111"/>
                </a:solidFill>
                <a:effectLst/>
                <a:highlight>
                  <a:srgbClr val="F7F7F7"/>
                </a:highlight>
                <a:latin typeface="-apple-system"/>
              </a:rPr>
              <a:t>Polski </a:t>
            </a:r>
            <a:r>
              <a:rPr lang="en-US" b="1" i="0" dirty="0" err="1">
                <a:solidFill>
                  <a:srgbClr val="111111"/>
                </a:solidFill>
                <a:effectLst/>
                <a:highlight>
                  <a:srgbClr val="F7F7F7"/>
                </a:highlight>
                <a:latin typeface="-apple-system"/>
              </a:rPr>
              <a:t>Koncern</a:t>
            </a:r>
            <a:r>
              <a:rPr lang="en-US" b="1" i="0" dirty="0">
                <a:solidFill>
                  <a:srgbClr val="111111"/>
                </a:solidFill>
                <a:effectLst/>
                <a:highlight>
                  <a:srgbClr val="F7F7F7"/>
                </a:highlight>
                <a:latin typeface="-apple-system"/>
              </a:rPr>
              <a:t> </a:t>
            </a:r>
            <a:r>
              <a:rPr lang="en-US" b="1" i="0" dirty="0" err="1">
                <a:solidFill>
                  <a:srgbClr val="111111"/>
                </a:solidFill>
                <a:effectLst/>
                <a:highlight>
                  <a:srgbClr val="F7F7F7"/>
                </a:highlight>
                <a:latin typeface="-apple-system"/>
              </a:rPr>
              <a:t>Naftowy</a:t>
            </a:r>
            <a:r>
              <a:rPr lang="en-US" b="1" i="0" dirty="0">
                <a:solidFill>
                  <a:srgbClr val="111111"/>
                </a:solidFill>
                <a:effectLst/>
                <a:highlight>
                  <a:srgbClr val="F7F7F7"/>
                </a:highlight>
                <a:latin typeface="-apple-system"/>
              </a:rPr>
              <a:t> Orlen S.A. (2010–2019)</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ROE correlates negatively with ESG Controversy Score (-0.25).</a:t>
            </a:r>
          </a:p>
          <a:p>
            <a:pPr marL="742950" lvl="1" indent="-285750" algn="l">
              <a:buFont typeface="+mj-lt"/>
              <a:buAutoNum type="arabicPeriod"/>
            </a:pPr>
            <a:r>
              <a:rPr lang="en-US" b="0" i="0" dirty="0">
                <a:solidFill>
                  <a:srgbClr val="111111"/>
                </a:solidFill>
                <a:effectLst/>
                <a:highlight>
                  <a:srgbClr val="F7F7F7"/>
                </a:highlight>
                <a:latin typeface="-apple-system"/>
              </a:rPr>
              <a:t>ROA shows a positive correlation with ESG Combined Score (0.51).</a:t>
            </a:r>
          </a:p>
          <a:p>
            <a:pPr marL="742950" lvl="1" indent="-285750" algn="l">
              <a:buFont typeface="+mj-lt"/>
              <a:buAutoNum type="arabicPeriod"/>
            </a:pPr>
            <a:r>
              <a:rPr lang="en-US" b="0" i="0" dirty="0">
                <a:solidFill>
                  <a:srgbClr val="111111"/>
                </a:solidFill>
                <a:effectLst/>
                <a:highlight>
                  <a:srgbClr val="F7F7F7"/>
                </a:highlight>
                <a:latin typeface="-apple-system"/>
              </a:rPr>
              <a:t>ROS has a strong negative correlation with ESG Controversy Score (-0.60).</a:t>
            </a:r>
          </a:p>
          <a:p>
            <a:pPr algn="l">
              <a:buFont typeface="+mj-lt"/>
              <a:buAutoNum type="arabicPeriod"/>
            </a:pPr>
            <a:r>
              <a:rPr lang="en-US" b="1" i="0" dirty="0" err="1">
                <a:solidFill>
                  <a:srgbClr val="111111"/>
                </a:solidFill>
                <a:effectLst/>
                <a:highlight>
                  <a:srgbClr val="F7F7F7"/>
                </a:highlight>
                <a:latin typeface="-apple-system"/>
              </a:rPr>
              <a:t>Energa</a:t>
            </a:r>
            <a:r>
              <a:rPr lang="en-US" b="1" i="0" dirty="0">
                <a:solidFill>
                  <a:srgbClr val="111111"/>
                </a:solidFill>
                <a:effectLst/>
                <a:highlight>
                  <a:srgbClr val="F7F7F7"/>
                </a:highlight>
                <a:latin typeface="-apple-system"/>
              </a:rPr>
              <a:t> S.A. (2014–2019)</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Similar trends observed, but with different coefficients.</a:t>
            </a:r>
          </a:p>
          <a:p>
            <a:pPr algn="l">
              <a:buFont typeface="+mj-lt"/>
              <a:buAutoNum type="arabicPeriod"/>
            </a:pPr>
            <a:r>
              <a:rPr lang="en-US" b="1" i="0" dirty="0" err="1">
                <a:solidFill>
                  <a:srgbClr val="111111"/>
                </a:solidFill>
                <a:effectLst/>
                <a:highlight>
                  <a:srgbClr val="F7F7F7"/>
                </a:highlight>
                <a:latin typeface="-apple-system"/>
              </a:rPr>
              <a:t>Enea</a:t>
            </a:r>
            <a:r>
              <a:rPr lang="en-US" b="1" i="0" dirty="0">
                <a:solidFill>
                  <a:srgbClr val="111111"/>
                </a:solidFill>
                <a:effectLst/>
                <a:highlight>
                  <a:srgbClr val="F7F7F7"/>
                </a:highlight>
                <a:latin typeface="-apple-system"/>
              </a:rPr>
              <a:t> S.A. (2010–2018)</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ROE and ROA show correlations similar to the previous cases.</a:t>
            </a:r>
          </a:p>
          <a:p>
            <a:pPr marL="742950" lvl="1" indent="-285750" algn="l">
              <a:buFont typeface="+mj-lt"/>
              <a:buAutoNum type="arabicPeriod"/>
            </a:pPr>
            <a:r>
              <a:rPr lang="en-US" b="0" i="0" dirty="0">
                <a:solidFill>
                  <a:srgbClr val="111111"/>
                </a:solidFill>
                <a:effectLst/>
                <a:highlight>
                  <a:srgbClr val="F7F7F7"/>
                </a:highlight>
                <a:latin typeface="-apple-system"/>
              </a:rPr>
              <a:t>ROS has a moderate negative correlation with ESG Controversy Score (-0.35).</a:t>
            </a:r>
          </a:p>
          <a:p>
            <a:pPr algn="l">
              <a:buFont typeface="+mj-lt"/>
              <a:buAutoNum type="arabicPeriod"/>
            </a:pPr>
            <a:r>
              <a:rPr lang="en-US" b="1" i="0" dirty="0">
                <a:solidFill>
                  <a:srgbClr val="111111"/>
                </a:solidFill>
                <a:effectLst/>
                <a:highlight>
                  <a:srgbClr val="F7F7F7"/>
                </a:highlight>
                <a:latin typeface="-apple-system"/>
              </a:rPr>
              <a:t>Tauron Polska </a:t>
            </a:r>
            <a:r>
              <a:rPr lang="en-US" b="1" i="0" dirty="0" err="1">
                <a:solidFill>
                  <a:srgbClr val="111111"/>
                </a:solidFill>
                <a:effectLst/>
                <a:highlight>
                  <a:srgbClr val="F7F7F7"/>
                </a:highlight>
                <a:latin typeface="-apple-system"/>
              </a:rPr>
              <a:t>Energia</a:t>
            </a:r>
            <a:r>
              <a:rPr lang="en-US" b="1" i="0" dirty="0">
                <a:solidFill>
                  <a:srgbClr val="111111"/>
                </a:solidFill>
                <a:effectLst/>
                <a:highlight>
                  <a:srgbClr val="F7F7F7"/>
                </a:highlight>
                <a:latin typeface="-apple-system"/>
              </a:rPr>
              <a:t> S.A. (2010–2019)</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Again, consistent trends observed.</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17</a:t>
            </a:fld>
            <a:endParaRPr lang="de-DE"/>
          </a:p>
        </p:txBody>
      </p:sp>
    </p:spTree>
    <p:extLst>
      <p:ext uri="{BB962C8B-B14F-4D97-AF65-F5344CB8AC3E}">
        <p14:creationId xmlns:p14="http://schemas.microsoft.com/office/powerpoint/2010/main" val="463442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distinguish between statistical significance and economic significance. Statistically, our results are significant, as indicated by p-values and confidence intervals. However, the economic significance lies in the practical implications. For businesses and investors in the energy sector, understanding that higher ESG scores can correlate with better financial performance means that sustainable practices are not just ethically sound but also economically beneficial.</a:t>
            </a:r>
            <a:br>
              <a:rPr lang="en-US" dirty="0"/>
            </a:br>
            <a:br>
              <a:rPr lang="en-US" dirty="0"/>
            </a:br>
            <a:r>
              <a:rPr lang="en-US" b="1" dirty="0"/>
              <a:t>Inconsistent Correlation</a:t>
            </a:r>
            <a:r>
              <a:rPr lang="en-US" dirty="0"/>
              <a:t>: There is no consistent pattern or repeated correlation between ESG scores and CFP indicators.</a:t>
            </a:r>
          </a:p>
          <a:p>
            <a:br>
              <a:rPr lang="en-US" dirty="0"/>
            </a:br>
            <a:r>
              <a:rPr lang="en-US" b="1" dirty="0"/>
              <a:t>Insignificant Relationship</a:t>
            </a:r>
            <a:r>
              <a:rPr lang="en-US" dirty="0"/>
              <a:t>: For ROE, ROA, ROS, and CR indicators, there is no statistically significant relationship with ESG scores.</a:t>
            </a:r>
          </a:p>
          <a:p>
            <a:br>
              <a:rPr lang="en-US" dirty="0"/>
            </a:br>
            <a:r>
              <a:rPr lang="en-US" b="1" dirty="0"/>
              <a:t>Low Explanatory Power</a:t>
            </a:r>
            <a:r>
              <a:rPr lang="en-US" dirty="0"/>
              <a:t>: TAT and A/E indicators show a statistically significant relationship with ESG scores, but the R² values are very low (0.1798 for TAT and 0.1767 for A/E), indicating limited explanatory power.</a:t>
            </a:r>
          </a:p>
          <a:p>
            <a:br>
              <a:rPr lang="en-US" dirty="0"/>
            </a:br>
            <a:r>
              <a:rPr lang="en-US" b="1" dirty="0"/>
              <a:t>Impact of ESG Scores</a:t>
            </a:r>
            <a:r>
              <a:rPr lang="en-US" dirty="0"/>
              <a:t>: An increase in the ESG Combined score has a minor effect on TAT (0.0160 increase) and A/E (0.0116 increase).</a:t>
            </a:r>
            <a:br>
              <a:rPr lang="en-US" dirty="0"/>
            </a:br>
            <a:endParaRPr lang="en-US" dirty="0"/>
          </a:p>
          <a:p>
            <a:r>
              <a:rPr lang="en-US" b="1" dirty="0"/>
              <a:t>Regression Model Utility</a:t>
            </a:r>
            <a:r>
              <a:rPr lang="en-US" dirty="0"/>
              <a:t>: The linear regression model using ESG scores is not very useful for explaining CFP in the analyzed sample.</a:t>
            </a:r>
          </a:p>
          <a:p>
            <a:endParaRPr lang="en-US" b="1" dirty="0"/>
          </a:p>
          <a:p>
            <a:r>
              <a:rPr lang="en-US" b="1" dirty="0"/>
              <a:t>Diversification Variable</a:t>
            </a:r>
            <a:r>
              <a:rPr lang="en-US" dirty="0"/>
              <a:t>: Adding a diversification variable (company activity beyond the energy sector) to the regression model increases the R²adj values significantly (to 0.4985 for TAT and 0.2433 for A/E), suggesting this variable is effective and justified.</a:t>
            </a:r>
          </a:p>
          <a:p>
            <a:endParaRPr lang="en-US" b="1" dirty="0"/>
          </a:p>
          <a:p>
            <a:r>
              <a:rPr lang="en-US" b="1" dirty="0"/>
              <a:t>Sector-Specific Observations</a:t>
            </a:r>
            <a:r>
              <a:rPr lang="en-US" dirty="0"/>
              <a:t>: ESG activities in the energy sector are primarily adaptive to legal requirements and similar across companies. The energy market's strict regulation and state ownership limit the applicability of free-market principles, affecting the ESG-CFP relationship.</a:t>
            </a:r>
          </a:p>
        </p:txBody>
      </p:sp>
      <p:sp>
        <p:nvSpPr>
          <p:cNvPr id="4" name="Slide Number Placeholder 3"/>
          <p:cNvSpPr>
            <a:spLocks noGrp="1"/>
          </p:cNvSpPr>
          <p:nvPr>
            <p:ph type="sldNum" sz="quarter" idx="5"/>
          </p:nvPr>
        </p:nvSpPr>
        <p:spPr/>
        <p:txBody>
          <a:bodyPr/>
          <a:lstStyle/>
          <a:p>
            <a:fld id="{B1F5FC93-43FA-4C7F-84C8-466896A29248}" type="slidenum">
              <a:rPr lang="de-DE" smtClean="0"/>
              <a:t>18</a:t>
            </a:fld>
            <a:endParaRPr lang="de-DE"/>
          </a:p>
        </p:txBody>
      </p:sp>
    </p:spTree>
    <p:extLst>
      <p:ext uri="{BB962C8B-B14F-4D97-AF65-F5344CB8AC3E}">
        <p14:creationId xmlns:p14="http://schemas.microsoft.com/office/powerpoint/2010/main" val="2207887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our study provides valuable insights, it’s crucial to acknowledge its limitations. The small sample size of eight companies may affect the generalizability of the results. Additionally, our findings are specific to the Polish energy sector and may not be applicable to other regions or industries. Other influencing factors, such as market conditions, regulatory changes, and company-specific characteristics, could also impact the relationship between ESG scores and financial performance.</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19</a:t>
            </a:fld>
            <a:endParaRPr lang="de-DE"/>
          </a:p>
        </p:txBody>
      </p:sp>
    </p:spTree>
    <p:extLst>
      <p:ext uri="{BB962C8B-B14F-4D97-AF65-F5344CB8AC3E}">
        <p14:creationId xmlns:p14="http://schemas.microsoft.com/office/powerpoint/2010/main" val="3436441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the robustness of our findings, they conducted additional analyses. For example, they used alternative methods to measure financial performance and cross-verified their results. The consistency of the findings across different robustness checks strengthens the validity of our conclusions. These additional analyses confirm that the observed correlations are not merely coincidental but are indicative of a genuine relationship between ESG scores and financial performance.</a:t>
            </a:r>
          </a:p>
        </p:txBody>
      </p:sp>
      <p:sp>
        <p:nvSpPr>
          <p:cNvPr id="4" name="Slide Number Placeholder 3"/>
          <p:cNvSpPr>
            <a:spLocks noGrp="1"/>
          </p:cNvSpPr>
          <p:nvPr>
            <p:ph type="sldNum" sz="quarter" idx="5"/>
          </p:nvPr>
        </p:nvSpPr>
        <p:spPr/>
        <p:txBody>
          <a:bodyPr/>
          <a:lstStyle/>
          <a:p>
            <a:fld id="{B1F5FC93-43FA-4C7F-84C8-466896A29248}" type="slidenum">
              <a:rPr lang="de-DE" smtClean="0"/>
              <a:t>20</a:t>
            </a:fld>
            <a:endParaRPr lang="de-DE"/>
          </a:p>
        </p:txBody>
      </p:sp>
    </p:spTree>
    <p:extLst>
      <p:ext uri="{BB962C8B-B14F-4D97-AF65-F5344CB8AC3E}">
        <p14:creationId xmlns:p14="http://schemas.microsoft.com/office/powerpoint/2010/main" val="1195841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Firstly, we have examined the numerous challenges faced in modernizing power engineering. The complexity and frailty of the energy market make it evident that the state's regulatory ownership role is still necessary.</a:t>
            </a:r>
            <a:br>
              <a:rPr lang="en-US" sz="1600" dirty="0"/>
            </a:br>
            <a:endParaRPr lang="en-US" sz="1600" dirty="0"/>
          </a:p>
          <a:p>
            <a:r>
              <a:rPr lang="en-US" sz="1600" dirty="0"/>
              <a:t>Secondly, the paper provides a critical assessment of the state's role in this process. It highlights that global trends, such as the declining identification of employees with their corporations, further justify the state's involvement.</a:t>
            </a:r>
            <a:br>
              <a:rPr lang="en-US" sz="1600" dirty="0"/>
            </a:br>
            <a:endParaRPr lang="en-US" sz="1600" dirty="0"/>
          </a:p>
          <a:p>
            <a:r>
              <a:rPr lang="en-US" sz="1600" dirty="0"/>
              <a:t>Moving on, we have discussed the delayed transformation within the Polish energy sector. This delay can be attributed to protective mechanisms like strong trade unions and political ties, which have resulted in an ineffective employment structure.</a:t>
            </a:r>
            <a:br>
              <a:rPr lang="en-US" sz="1600" dirty="0"/>
            </a:br>
            <a:endParaRPr lang="en-US" sz="1600" dirty="0"/>
          </a:p>
          <a:p>
            <a:r>
              <a:rPr lang="en-US" sz="1600" dirty="0"/>
              <a:t>The consequences of this delayed modernization are significant. It has led to a deepening competence gap and a paralysis of internal modernization tools.</a:t>
            </a:r>
          </a:p>
          <a:p>
            <a:r>
              <a:rPr lang="en-US" sz="1600" dirty="0"/>
              <a:t>Lastly, these conditions hamper the potential of the Polish energy sector to incorporate ESG factors into operations. This limitation impacts the relationship between socially responsible activities and the economic results of companies.</a:t>
            </a:r>
            <a:br>
              <a:rPr lang="en-US" sz="1600" dirty="0"/>
            </a:br>
            <a:endParaRPr lang="en-US" sz="1600" dirty="0"/>
          </a:p>
          <a:p>
            <a:r>
              <a:rPr lang="en-US" sz="1600" dirty="0"/>
              <a:t>In conclusion, while state involvement in the energy sector remains crucial, it is evident that there are substantial challenges to be addressed to achieve modernization and integrate ESG factors effectively.</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21</a:t>
            </a:fld>
            <a:endParaRPr lang="de-DE"/>
          </a:p>
        </p:txBody>
      </p:sp>
    </p:spTree>
    <p:extLst>
      <p:ext uri="{BB962C8B-B14F-4D97-AF65-F5344CB8AC3E}">
        <p14:creationId xmlns:p14="http://schemas.microsoft.com/office/powerpoint/2010/main" val="111635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22</a:t>
            </a:fld>
            <a:endParaRPr lang="de-DE"/>
          </a:p>
        </p:txBody>
      </p:sp>
    </p:spTree>
    <p:extLst>
      <p:ext uri="{BB962C8B-B14F-4D97-AF65-F5344CB8AC3E}">
        <p14:creationId xmlns:p14="http://schemas.microsoft.com/office/powerpoint/2010/main" val="158135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Poland's energy sector is currently undergoing significant changes, marked by a gradual shift from coal to renewable energy sources. Despite these changes, coal remains the dominant energy source, accounting for approximately 70.7% of electricity generation in 2022. However, the share of renewable energy sources (RES) has been growing, reaching around 27% in 2023, up from 21% in 2022.</a:t>
            </a:r>
          </a:p>
        </p:txBody>
      </p:sp>
      <p:sp>
        <p:nvSpPr>
          <p:cNvPr id="4" name="Slide Number Placeholder 3"/>
          <p:cNvSpPr>
            <a:spLocks noGrp="1"/>
          </p:cNvSpPr>
          <p:nvPr>
            <p:ph type="sldNum" sz="quarter" idx="5"/>
          </p:nvPr>
        </p:nvSpPr>
        <p:spPr/>
        <p:txBody>
          <a:bodyPr/>
          <a:lstStyle/>
          <a:p>
            <a:fld id="{B1F5FC93-43FA-4C7F-84C8-466896A29248}" type="slidenum">
              <a:rPr lang="de-DE" smtClean="0"/>
              <a:t>5</a:t>
            </a:fld>
            <a:endParaRPr lang="de-DE"/>
          </a:p>
        </p:txBody>
      </p:sp>
    </p:spTree>
    <p:extLst>
      <p:ext uri="{BB962C8B-B14F-4D97-AF65-F5344CB8AC3E}">
        <p14:creationId xmlns:p14="http://schemas.microsoft.com/office/powerpoint/2010/main" val="387489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objective of this study is to investigate the relationship between ESG scores and Corporate Financial Performance, specifically within Poland's energy sector. This research is significant as it explores how ESG reporting, which encompasses environmental, social, and governance aspects, impacts financial performance. Understanding this relationship is crucial, given the global shift towards sustainable business practices and the increasing demand for transparency from investors and policymakers.</a:t>
            </a:r>
          </a:p>
        </p:txBody>
      </p:sp>
      <p:sp>
        <p:nvSpPr>
          <p:cNvPr id="4" name="Slide Number Placeholder 3"/>
          <p:cNvSpPr>
            <a:spLocks noGrp="1"/>
          </p:cNvSpPr>
          <p:nvPr>
            <p:ph type="sldNum" sz="quarter" idx="5"/>
          </p:nvPr>
        </p:nvSpPr>
        <p:spPr/>
        <p:txBody>
          <a:bodyPr/>
          <a:lstStyle/>
          <a:p>
            <a:fld id="{B1F5FC93-43FA-4C7F-84C8-466896A29248}" type="slidenum">
              <a:rPr lang="de-DE" smtClean="0"/>
              <a:t>6</a:t>
            </a:fld>
            <a:endParaRPr lang="de-DE"/>
          </a:p>
        </p:txBody>
      </p:sp>
    </p:spTree>
    <p:extLst>
      <p:ext uri="{BB962C8B-B14F-4D97-AF65-F5344CB8AC3E}">
        <p14:creationId xmlns:p14="http://schemas.microsoft.com/office/powerpoint/2010/main" val="322378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ESG factors are increasingly important in evaluating a company's performance, extending beyond traditional financial metrics. Investors are now more interested in sustainable and responsible business practices. In this context, the energy sector is particularly noteworthy. Poland's energy sector, with its historical reliance on coal, is currently undergoing significant transformation towards more sustainable and renewable energy sources. This study focuses on understanding how these changes, alongside ESG reporting, relate to financial performance.</a:t>
            </a:r>
          </a:p>
        </p:txBody>
      </p:sp>
      <p:sp>
        <p:nvSpPr>
          <p:cNvPr id="4" name="Slide Number Placeholder 3"/>
          <p:cNvSpPr>
            <a:spLocks noGrp="1"/>
          </p:cNvSpPr>
          <p:nvPr>
            <p:ph type="sldNum" sz="quarter" idx="5"/>
          </p:nvPr>
        </p:nvSpPr>
        <p:spPr/>
        <p:txBody>
          <a:bodyPr/>
          <a:lstStyle/>
          <a:p>
            <a:fld id="{B1F5FC93-43FA-4C7F-84C8-466896A29248}" type="slidenum">
              <a:rPr lang="de-DE" smtClean="0"/>
              <a:t>7</a:t>
            </a:fld>
            <a:endParaRPr lang="de-DE"/>
          </a:p>
        </p:txBody>
      </p:sp>
    </p:spTree>
    <p:extLst>
      <p:ext uri="{BB962C8B-B14F-4D97-AF65-F5344CB8AC3E}">
        <p14:creationId xmlns:p14="http://schemas.microsoft.com/office/powerpoint/2010/main" val="407501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this study was collected from eight leading companies in the Polish energy sector. The metrics used include ESG scores, which are ratings for environmental, social, and governance factors. Financial performance was measured using several indicators, such as Return on Equity (ROE), Return on Assets (ROA), Return on Sales (ROS), and the DuPont model analysis. These metrics were chosen to provide a comprehensive view of both ESG and financial performance.</a:t>
            </a:r>
          </a:p>
        </p:txBody>
      </p:sp>
      <p:sp>
        <p:nvSpPr>
          <p:cNvPr id="4" name="Slide Number Placeholder 3"/>
          <p:cNvSpPr>
            <a:spLocks noGrp="1"/>
          </p:cNvSpPr>
          <p:nvPr>
            <p:ph type="sldNum" sz="quarter" idx="5"/>
          </p:nvPr>
        </p:nvSpPr>
        <p:spPr/>
        <p:txBody>
          <a:bodyPr/>
          <a:lstStyle/>
          <a:p>
            <a:fld id="{B1F5FC93-43FA-4C7F-84C8-466896A29248}" type="slidenum">
              <a:rPr lang="de-DE" smtClean="0"/>
              <a:t>9</a:t>
            </a:fld>
            <a:endParaRPr lang="de-DE"/>
          </a:p>
        </p:txBody>
      </p:sp>
    </p:spTree>
    <p:extLst>
      <p:ext uri="{BB962C8B-B14F-4D97-AF65-F5344CB8AC3E}">
        <p14:creationId xmlns:p14="http://schemas.microsoft.com/office/powerpoint/2010/main" val="191540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investigate the relationship between ESG scores and financial performance, we conducted a comparative analysis. This involved comparing ESG scores with accounting-based measures of profitability. Additionally, they performed correlation studies to analyze the statistical relationships between ESG scores and various financial performance indicators. This methodology allowed them to rigorously examine the potential impact of ESG reporting on financial outcomes.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see comparative analysis performed between ESG scores and traditional financial performance indicators. The research primarily focuses on three key financial metrics: Return on Equity (ROE), Return on Assets (ROA), and Return on Sales (ROS).</a:t>
            </a:r>
          </a:p>
        </p:txBody>
      </p:sp>
      <p:sp>
        <p:nvSpPr>
          <p:cNvPr id="4" name="Slide Number Placeholder 3"/>
          <p:cNvSpPr>
            <a:spLocks noGrp="1"/>
          </p:cNvSpPr>
          <p:nvPr>
            <p:ph type="sldNum" sz="quarter" idx="5"/>
          </p:nvPr>
        </p:nvSpPr>
        <p:spPr/>
        <p:txBody>
          <a:bodyPr/>
          <a:lstStyle/>
          <a:p>
            <a:fld id="{B1F5FC93-43FA-4C7F-84C8-466896A29248}" type="slidenum">
              <a:rPr lang="de-DE" smtClean="0"/>
              <a:t>10</a:t>
            </a:fld>
            <a:endParaRPr lang="de-DE"/>
          </a:p>
        </p:txBody>
      </p:sp>
    </p:spTree>
    <p:extLst>
      <p:ext uri="{BB962C8B-B14F-4D97-AF65-F5344CB8AC3E}">
        <p14:creationId xmlns:p14="http://schemas.microsoft.com/office/powerpoint/2010/main" val="401863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part of our study, we aimed to determine if ESG Combined scores could explain changes in various Corporate Financial Performance (CFP) indicators using Ordinary Least Squares (OLS) regression. The CFP indicators we analyzed include Return on Equity (ROE), Return on Assets (ROA), Return on Sales (ROS), Total Asset Turnover (TAT), Asset Efficiency (A/E), and the Current Ratio (CR).</a:t>
            </a:r>
          </a:p>
          <a:p>
            <a:endParaRPr lang="en-US" dirty="0"/>
          </a:p>
          <a:p>
            <a:r>
              <a:rPr lang="en-US" dirty="0"/>
              <a:t>To evaluate the fit of our model, we used two key metrics: the F-test, to determine the overall significance of the regression model, and the coefficient of determination, denoted as R², to assess how well our model explains the variance in CFP indicators.</a:t>
            </a:r>
          </a:p>
          <a:p>
            <a:endParaRPr lang="en-US" dirty="0"/>
          </a:p>
          <a:p>
            <a:r>
              <a:rPr lang="en-US" dirty="0"/>
              <a:t>The regression model we employed can be represented by the following equation: </a:t>
            </a:r>
            <a:r>
              <a:rPr lang="en-US" dirty="0" err="1"/>
              <a:t>CFPNi</a:t>
            </a:r>
            <a:r>
              <a:rPr lang="en-US" dirty="0"/>
              <a:t>=\</a:t>
            </a:r>
            <a:r>
              <a:rPr lang="en-US" dirty="0" err="1"/>
              <a:t>alphaN</a:t>
            </a:r>
            <a:r>
              <a:rPr lang="en-US" dirty="0"/>
              <a:t>+\</a:t>
            </a:r>
            <a:r>
              <a:rPr lang="en-US" dirty="0" err="1"/>
              <a:t>betaN⋅ESGcombinedi</a:t>
            </a:r>
            <a:r>
              <a:rPr lang="en-US" dirty="0"/>
              <a:t>+</a:t>
            </a:r>
            <a:r>
              <a:rPr lang="el-GR" dirty="0"/>
              <a:t>ϵ</a:t>
            </a:r>
            <a:r>
              <a:rPr lang="en-US" dirty="0" err="1"/>
              <a:t>iCFPNi</a:t>
            </a:r>
            <a:r>
              <a:rPr lang="en-US" dirty="0"/>
              <a:t> = \</a:t>
            </a:r>
            <a:r>
              <a:rPr lang="en-US" dirty="0" err="1"/>
              <a:t>alphaN</a:t>
            </a:r>
            <a:r>
              <a:rPr lang="en-US" dirty="0"/>
              <a:t> + \</a:t>
            </a:r>
            <a:r>
              <a:rPr lang="en-US" dirty="0" err="1"/>
              <a:t>betaN</a:t>
            </a:r>
            <a:r>
              <a:rPr lang="en-US" dirty="0"/>
              <a:t> \</a:t>
            </a:r>
            <a:r>
              <a:rPr lang="en-US" dirty="0" err="1"/>
              <a:t>cdot</a:t>
            </a:r>
            <a:r>
              <a:rPr lang="en-US" dirty="0"/>
              <a:t> </a:t>
            </a:r>
            <a:r>
              <a:rPr lang="en-US" dirty="0" err="1"/>
              <a:t>ESGcombinedi</a:t>
            </a:r>
            <a:r>
              <a:rPr lang="en-US" dirty="0"/>
              <a:t> + \</a:t>
            </a:r>
            <a:r>
              <a:rPr lang="en-US" dirty="0" err="1"/>
              <a:t>epsilon_iCFPNi</a:t>
            </a:r>
            <a:r>
              <a:rPr lang="en-US" dirty="0"/>
              <a:t>=\</a:t>
            </a:r>
            <a:r>
              <a:rPr lang="en-US" dirty="0" err="1"/>
              <a:t>alphaN</a:t>
            </a:r>
            <a:r>
              <a:rPr lang="en-US" dirty="0"/>
              <a:t>+\</a:t>
            </a:r>
            <a:r>
              <a:rPr lang="en-US" dirty="0" err="1"/>
              <a:t>betaN⋅ESGcombinedi</a:t>
            </a:r>
            <a:r>
              <a:rPr lang="en-US" dirty="0"/>
              <a:t>+</a:t>
            </a:r>
            <a:r>
              <a:rPr lang="el-GR" dirty="0"/>
              <a:t>ϵ</a:t>
            </a:r>
            <a:r>
              <a:rPr lang="en-US" dirty="0" err="1"/>
              <a:t>i</a:t>
            </a:r>
            <a:r>
              <a:rPr lang="en-US" dirty="0"/>
              <a:t>​ where \</a:t>
            </a:r>
            <a:r>
              <a:rPr lang="en-US" dirty="0" err="1"/>
              <a:t>alphaN</a:t>
            </a:r>
            <a:r>
              <a:rPr lang="en-US" dirty="0"/>
              <a:t>\</a:t>
            </a:r>
            <a:r>
              <a:rPr lang="en-US" dirty="0" err="1"/>
              <a:t>alphaN</a:t>
            </a:r>
            <a:r>
              <a:rPr lang="en-US" dirty="0"/>
              <a:t>\</a:t>
            </a:r>
            <a:r>
              <a:rPr lang="en-US" dirty="0" err="1"/>
              <a:t>alphaN</a:t>
            </a:r>
            <a:r>
              <a:rPr lang="en-US" dirty="0"/>
              <a:t> is the intercept, \</a:t>
            </a:r>
            <a:r>
              <a:rPr lang="en-US" dirty="0" err="1"/>
              <a:t>betaN</a:t>
            </a:r>
            <a:r>
              <a:rPr lang="en-US" dirty="0"/>
              <a:t>\</a:t>
            </a:r>
            <a:r>
              <a:rPr lang="en-US" dirty="0" err="1"/>
              <a:t>betaN</a:t>
            </a:r>
            <a:r>
              <a:rPr lang="en-US" dirty="0"/>
              <a:t>\</a:t>
            </a:r>
            <a:r>
              <a:rPr lang="en-US" dirty="0" err="1"/>
              <a:t>betaN</a:t>
            </a:r>
            <a:r>
              <a:rPr lang="en-US" dirty="0"/>
              <a:t> is the coefficient for ESG Combined scores, and </a:t>
            </a:r>
            <a:r>
              <a:rPr lang="el-GR" dirty="0"/>
              <a:t>ϵ</a:t>
            </a:r>
            <a:r>
              <a:rPr lang="en-US" dirty="0" err="1"/>
              <a:t>i</a:t>
            </a:r>
            <a:r>
              <a:rPr lang="en-US" dirty="0"/>
              <a:t>\</a:t>
            </a:r>
            <a:r>
              <a:rPr lang="en-US" dirty="0" err="1"/>
              <a:t>epsilon_i</a:t>
            </a:r>
            <a:r>
              <a:rPr lang="el-GR" dirty="0"/>
              <a:t>ϵ</a:t>
            </a:r>
            <a:r>
              <a:rPr lang="en-US" dirty="0" err="1"/>
              <a:t>i</a:t>
            </a:r>
            <a:r>
              <a:rPr lang="en-US" dirty="0"/>
              <a:t>​ represents the error term</a:t>
            </a:r>
          </a:p>
          <a:p>
            <a:endParaRPr lang="en-US" dirty="0"/>
          </a:p>
          <a:p>
            <a:r>
              <a:rPr lang="en-US" dirty="0"/>
              <a:t>In instances where the R² values were low, indicating a weak explanatory power of the model, we explored the possibility of including a diversification variable. This variable is a dummy variable coded as '0' for companies with no diversification and '1' for companies with 20% or more of their income derived from non-energy sectors</a:t>
            </a:r>
          </a:p>
        </p:txBody>
      </p:sp>
      <p:sp>
        <p:nvSpPr>
          <p:cNvPr id="4" name="Slide Number Placeholder 3"/>
          <p:cNvSpPr>
            <a:spLocks noGrp="1"/>
          </p:cNvSpPr>
          <p:nvPr>
            <p:ph type="sldNum" sz="quarter" idx="5"/>
          </p:nvPr>
        </p:nvSpPr>
        <p:spPr/>
        <p:txBody>
          <a:bodyPr/>
          <a:lstStyle/>
          <a:p>
            <a:fld id="{B1F5FC93-43FA-4C7F-84C8-466896A29248}" type="slidenum">
              <a:rPr lang="de-DE" smtClean="0"/>
              <a:t>12</a:t>
            </a:fld>
            <a:endParaRPr lang="de-DE"/>
          </a:p>
        </p:txBody>
      </p:sp>
    </p:spTree>
    <p:extLst>
      <p:ext uri="{BB962C8B-B14F-4D97-AF65-F5344CB8AC3E}">
        <p14:creationId xmlns:p14="http://schemas.microsoft.com/office/powerpoint/2010/main" val="110566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results of our analysis. The study found significant correlations between ESG scores and several financial performance indicators. For instance, as shown in this graph, there is a positive correlation between ESG scores and Return on Equity (ROE). This suggests that companies with higher ESG ratings tend to perform better financially. We will explore these correlations in more detail with additional graphs and charts.</a:t>
            </a:r>
          </a:p>
        </p:txBody>
      </p:sp>
      <p:sp>
        <p:nvSpPr>
          <p:cNvPr id="4" name="Slide Number Placeholder 3"/>
          <p:cNvSpPr>
            <a:spLocks noGrp="1"/>
          </p:cNvSpPr>
          <p:nvPr>
            <p:ph type="sldNum" sz="quarter" idx="5"/>
          </p:nvPr>
        </p:nvSpPr>
        <p:spPr/>
        <p:txBody>
          <a:bodyPr/>
          <a:lstStyle/>
          <a:p>
            <a:fld id="{B1F5FC93-43FA-4C7F-84C8-466896A29248}" type="slidenum">
              <a:rPr lang="de-DE" smtClean="0"/>
              <a:t>13</a:t>
            </a:fld>
            <a:endParaRPr lang="de-DE"/>
          </a:p>
        </p:txBody>
      </p:sp>
    </p:spTree>
    <p:extLst>
      <p:ext uri="{BB962C8B-B14F-4D97-AF65-F5344CB8AC3E}">
        <p14:creationId xmlns:p14="http://schemas.microsoft.com/office/powerpoint/2010/main" val="1107583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clearly present our findings, we have used several charts and tables. This line graph, for example, illustrates the trend between ESG scores and ROE over time. Each line represents a different company, and the height of the bar indicates the ROE value. By visualizing the data, we can see the trends and differences more clearly, making it easier to interpret the relationship between ESG scores and financial performance.</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14</a:t>
            </a:fld>
            <a:endParaRPr lang="de-DE"/>
          </a:p>
        </p:txBody>
      </p:sp>
    </p:spTree>
    <p:extLst>
      <p:ext uri="{BB962C8B-B14F-4D97-AF65-F5344CB8AC3E}">
        <p14:creationId xmlns:p14="http://schemas.microsoft.com/office/powerpoint/2010/main" val="2255782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80014" y="332656"/>
            <a:ext cx="1996573" cy="962596"/>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741462"/>
            <a:ext cx="12192000" cy="2695650"/>
          </a:xfrm>
          <a:prstGeom prst="rect">
            <a:avLst/>
          </a:prstGeom>
        </p:spPr>
      </p:pic>
      <p:sp>
        <p:nvSpPr>
          <p:cNvPr id="2" name="Titel 1"/>
          <p:cNvSpPr>
            <a:spLocks noGrp="1"/>
          </p:cNvSpPr>
          <p:nvPr>
            <p:ph type="ctrTitle"/>
          </p:nvPr>
        </p:nvSpPr>
        <p:spPr>
          <a:xfrm>
            <a:off x="914400" y="4767288"/>
            <a:ext cx="10363200" cy="1181993"/>
          </a:xfrm>
        </p:spPr>
        <p:txBody>
          <a:bodyPr>
            <a:normAutofit/>
          </a:bodyPr>
          <a:lstStyle>
            <a:lvl1pPr algn="r">
              <a:defRPr sz="3000" b="1"/>
            </a:lvl1pPr>
          </a:lstStyle>
          <a:p>
            <a:r>
              <a:rPr lang="de-DE" dirty="0"/>
              <a:t>Titelmasterformat durch Klicken bearbeiten</a:t>
            </a:r>
          </a:p>
        </p:txBody>
      </p:sp>
    </p:spTree>
    <p:extLst>
      <p:ext uri="{BB962C8B-B14F-4D97-AF65-F5344CB8AC3E}">
        <p14:creationId xmlns:p14="http://schemas.microsoft.com/office/powerpoint/2010/main" val="348596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lumMod val="50000"/>
                  </a:schemeClr>
                </a:solidFill>
              </a:defRPr>
            </a:lvl1pPr>
          </a:lstStyle>
          <a:p>
            <a:r>
              <a:rPr lang="de-DE" dirty="0"/>
              <a:t>Titelmasterformat durch Klicken bearbeiten</a:t>
            </a:r>
          </a:p>
        </p:txBody>
      </p:sp>
      <p:sp>
        <p:nvSpPr>
          <p:cNvPr id="3" name="Inhaltsplatzhalter 2"/>
          <p:cNvSpPr>
            <a:spLocks noGrp="1"/>
          </p:cNvSpPr>
          <p:nvPr>
            <p:ph idx="1"/>
          </p:nvPr>
        </p:nvSpPr>
        <p:spPr/>
        <p:txBody>
          <a:bodyPr/>
          <a:lstStyle>
            <a:lvl1pPr>
              <a:buClr>
                <a:schemeClr val="accent4">
                  <a:lumMod val="75000"/>
                </a:schemeClr>
              </a:buClr>
              <a:buSzPct val="115000"/>
              <a:defRPr sz="2400">
                <a:solidFill>
                  <a:schemeClr val="bg2">
                    <a:lumMod val="50000"/>
                  </a:schemeClr>
                </a:solidFill>
              </a:defRPr>
            </a:lvl1pPr>
            <a:lvl2pPr marL="742950" indent="-285750">
              <a:buClr>
                <a:schemeClr val="accent4">
                  <a:lumMod val="75000"/>
                </a:schemeClr>
              </a:buClr>
              <a:buSzPct val="85000"/>
              <a:buFont typeface="Wingdings" panose="05000000000000000000" pitchFamily="2" charset="2"/>
              <a:buChar char=""/>
              <a:defRPr sz="2400">
                <a:solidFill>
                  <a:schemeClr val="bg2">
                    <a:lumMod val="50000"/>
                  </a:schemeClr>
                </a:solidFill>
              </a:defRPr>
            </a:lvl2pPr>
            <a:lvl3pPr marL="1143000" indent="-228600">
              <a:buClr>
                <a:schemeClr val="accent4">
                  <a:lumMod val="75000"/>
                </a:schemeClr>
              </a:buClr>
              <a:buFont typeface="Tahoma" panose="020B0604030504040204" pitchFamily="34" charset="0"/>
              <a:buChar char="»"/>
              <a:defRPr sz="2000">
                <a:solidFill>
                  <a:schemeClr val="bg2">
                    <a:lumMod val="50000"/>
                  </a:schemeClr>
                </a:solidFill>
              </a:defRPr>
            </a:lvl3pPr>
            <a:lvl4pPr>
              <a:defRPr sz="1800">
                <a:solidFill>
                  <a:schemeClr val="bg2">
                    <a:lumMod val="50000"/>
                  </a:schemeClr>
                </a:solidFill>
              </a:defRPr>
            </a:lvl4pPr>
            <a:lvl5pPr>
              <a:defRPr sz="1600">
                <a:solidFill>
                  <a:schemeClr val="bg2">
                    <a:lumMod val="50000"/>
                  </a:schemeClr>
                </a:solidFill>
              </a:defRPr>
            </a:lvl5p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10"/>
          </p:nvPr>
        </p:nvSpPr>
        <p:spPr/>
        <p:txBody>
          <a:bodyPr/>
          <a:lstStyle>
            <a:lvl1pPr>
              <a:defRPr>
                <a:solidFill>
                  <a:schemeClr val="bg1">
                    <a:lumMod val="50000"/>
                  </a:schemeClr>
                </a:solidFill>
              </a:defRPr>
            </a:lvl1pPr>
          </a:lstStyle>
          <a:p>
            <a:fld id="{DF2AD5C7-4A2D-4AD0-A528-D61230F647DB}" type="datetimeFigureOut">
              <a:rPr lang="de-DE" smtClean="0"/>
              <a:pPr/>
              <a:t>11.06.2024</a:t>
            </a:fld>
            <a:endParaRPr lang="de-DE" dirty="0"/>
          </a:p>
        </p:txBody>
      </p:sp>
      <p:sp>
        <p:nvSpPr>
          <p:cNvPr id="5" name="Fußzeilenplatzhalter 4"/>
          <p:cNvSpPr>
            <a:spLocks noGrp="1"/>
          </p:cNvSpPr>
          <p:nvPr>
            <p:ph type="ftr" sz="quarter" idx="11"/>
          </p:nvPr>
        </p:nvSpPr>
        <p:spPr/>
        <p:txBody>
          <a:bodyPr/>
          <a:lstStyle>
            <a:lvl1pPr>
              <a:defRPr>
                <a:solidFill>
                  <a:schemeClr val="bg1">
                    <a:lumMod val="50000"/>
                  </a:schemeClr>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lumMod val="50000"/>
                  </a:schemeClr>
                </a:solidFill>
              </a:defRPr>
            </a:lvl1pPr>
          </a:lstStyle>
          <a:p>
            <a:fld id="{20505E3D-E526-4AB8-9E90-B64AB5CBD7FC}" type="slidenum">
              <a:rPr lang="de-DE" smtClean="0"/>
              <a:pPr/>
              <a:t>‹#›</a:t>
            </a:fld>
            <a:endParaRPr lang="de-DE" dirty="0"/>
          </a:p>
        </p:txBody>
      </p:sp>
    </p:spTree>
    <p:extLst>
      <p:ext uri="{BB962C8B-B14F-4D97-AF65-F5344CB8AC3E}">
        <p14:creationId xmlns:p14="http://schemas.microsoft.com/office/powerpoint/2010/main" val="160781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sz="half" idx="1"/>
          </p:nvPr>
        </p:nvSpPr>
        <p:spPr>
          <a:xfrm>
            <a:off x="609600" y="1600201"/>
            <a:ext cx="5384800" cy="4525963"/>
          </a:xfrm>
        </p:spPr>
        <p:txBody>
          <a:bodyPr>
            <a:normAutofit/>
          </a:bodyPr>
          <a:lstStyle>
            <a:lvl1pPr algn="l" defTabSz="914400" rtl="0" eaLnBrk="1" latinLnBrk="0" hangingPunct="1">
              <a:spcBef>
                <a:spcPct val="20000"/>
              </a:spcBef>
              <a:buClr>
                <a:schemeClr val="accent4">
                  <a:lumMod val="75000"/>
                </a:schemeClr>
              </a:buClr>
              <a:defRPr lang="de-DE" sz="2400" kern="1200" dirty="0" smtClean="0">
                <a:solidFill>
                  <a:schemeClr val="bg2">
                    <a:lumMod val="50000"/>
                  </a:schemeClr>
                </a:solidFill>
                <a:latin typeface="+mn-lt"/>
                <a:ea typeface="+mn-ea"/>
                <a:cs typeface="+mn-cs"/>
              </a:defRPr>
            </a:lvl1pPr>
            <a:lvl2pPr algn="l" defTabSz="914400" rtl="0" eaLnBrk="1" latinLnBrk="0" hangingPunct="1">
              <a:spcBef>
                <a:spcPct val="20000"/>
              </a:spcBef>
              <a:buClr>
                <a:schemeClr val="accent4">
                  <a:lumMod val="75000"/>
                </a:schemeClr>
              </a:buClr>
              <a:defRPr lang="de-DE" sz="2400" kern="1200" dirty="0" smtClean="0">
                <a:solidFill>
                  <a:schemeClr val="bg2">
                    <a:lumMod val="50000"/>
                  </a:schemeClr>
                </a:solidFill>
                <a:latin typeface="+mn-lt"/>
                <a:ea typeface="+mn-ea"/>
                <a:cs typeface="+mn-cs"/>
              </a:defRPr>
            </a:lvl2pPr>
            <a:lvl3pPr algn="l" defTabSz="914400" rtl="0" eaLnBrk="1" latinLnBrk="0" hangingPunct="1">
              <a:spcBef>
                <a:spcPct val="20000"/>
              </a:spcBef>
              <a:buClr>
                <a:schemeClr val="accent4">
                  <a:lumMod val="75000"/>
                </a:schemeClr>
              </a:buClr>
              <a:defRPr lang="de-DE" sz="2000" kern="1200" dirty="0" smtClean="0">
                <a:solidFill>
                  <a:schemeClr val="bg2">
                    <a:lumMod val="50000"/>
                  </a:schemeClr>
                </a:solidFill>
                <a:latin typeface="+mn-lt"/>
                <a:ea typeface="+mn-ea"/>
                <a:cs typeface="+mn-cs"/>
              </a:defRPr>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4" name="Inhaltsplatzhalter 3"/>
          <p:cNvSpPr>
            <a:spLocks noGrp="1"/>
          </p:cNvSpPr>
          <p:nvPr>
            <p:ph sz="half" idx="2"/>
          </p:nvPr>
        </p:nvSpPr>
        <p:spPr>
          <a:xfrm>
            <a:off x="6197600" y="1600201"/>
            <a:ext cx="53848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5" name="Datumsplatzhalter 4"/>
          <p:cNvSpPr>
            <a:spLocks noGrp="1"/>
          </p:cNvSpPr>
          <p:nvPr>
            <p:ph type="dt" sz="half" idx="10"/>
          </p:nvPr>
        </p:nvSpPr>
        <p:spPr/>
        <p:txBody>
          <a:bodyPr/>
          <a:lstStyle/>
          <a:p>
            <a:fld id="{DF2AD5C7-4A2D-4AD0-A528-D61230F647DB}" type="datetimeFigureOut">
              <a:rPr lang="de-DE" smtClean="0"/>
              <a:t>11.06.2024</a:t>
            </a:fld>
            <a:endParaRPr lang="de-DE" dirty="0"/>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0505E3D-E526-4AB8-9E90-B64AB5CBD7FC}" type="slidenum">
              <a:rPr lang="de-DE" smtClean="0"/>
              <a:t>‹#›</a:t>
            </a:fld>
            <a:endParaRPr lang="de-DE"/>
          </a:p>
        </p:txBody>
      </p:sp>
    </p:spTree>
    <p:extLst>
      <p:ext uri="{BB962C8B-B14F-4D97-AF65-F5344CB8AC3E}">
        <p14:creationId xmlns:p14="http://schemas.microsoft.com/office/powerpoint/2010/main" val="4074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dirty="0"/>
              <a:t>Titelmasterformat durch Klicken bearbeiten</a:t>
            </a:r>
          </a:p>
        </p:txBody>
      </p:sp>
      <p:sp>
        <p:nvSpPr>
          <p:cNvPr id="3" name="Textplatzhalter 2"/>
          <p:cNvSpPr>
            <a:spLocks noGrp="1"/>
          </p:cNvSpPr>
          <p:nvPr>
            <p:ph type="body" idx="1"/>
          </p:nvPr>
        </p:nvSpPr>
        <p:spPr>
          <a:xfrm>
            <a:off x="609600" y="1535113"/>
            <a:ext cx="53869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5" name="Textplatzhalter 4"/>
          <p:cNvSpPr>
            <a:spLocks noGrp="1"/>
          </p:cNvSpPr>
          <p:nvPr>
            <p:ph type="body" sz="quarter" idx="3"/>
          </p:nvPr>
        </p:nvSpPr>
        <p:spPr>
          <a:xfrm>
            <a:off x="6193368" y="1535113"/>
            <a:ext cx="53890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7" name="Datumsplatzhalter 6"/>
          <p:cNvSpPr>
            <a:spLocks noGrp="1"/>
          </p:cNvSpPr>
          <p:nvPr>
            <p:ph type="dt" sz="half" idx="10"/>
          </p:nvPr>
        </p:nvSpPr>
        <p:spPr/>
        <p:txBody>
          <a:bodyPr/>
          <a:lstStyle/>
          <a:p>
            <a:fld id="{DF2AD5C7-4A2D-4AD0-A528-D61230F647DB}" type="datetimeFigureOut">
              <a:rPr lang="de-DE" smtClean="0"/>
              <a:t>11.06.2024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0505E3D-E526-4AB8-9E90-B64AB5CBD7FC}" type="slidenum">
              <a:rPr lang="de-DE" smtClean="0"/>
              <a:t>‹#›</a:t>
            </a:fld>
            <a:endParaRPr lang="de-DE"/>
          </a:p>
        </p:txBody>
      </p:sp>
    </p:spTree>
    <p:extLst>
      <p:ext uri="{BB962C8B-B14F-4D97-AF65-F5344CB8AC3E}">
        <p14:creationId xmlns:p14="http://schemas.microsoft.com/office/powerpoint/2010/main" val="49271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Datumsplatzhalter 2"/>
          <p:cNvSpPr>
            <a:spLocks noGrp="1"/>
          </p:cNvSpPr>
          <p:nvPr>
            <p:ph type="dt" sz="half" idx="10"/>
          </p:nvPr>
        </p:nvSpPr>
        <p:spPr/>
        <p:txBody>
          <a:bodyPr/>
          <a:lstStyle/>
          <a:p>
            <a:fld id="{DF2AD5C7-4A2D-4AD0-A528-D61230F647DB}" type="datetimeFigureOut">
              <a:rPr lang="de-DE" smtClean="0"/>
              <a:t>11.06.2024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0505E3D-E526-4AB8-9E90-B64AB5CBD7FC}" type="slidenum">
              <a:rPr lang="de-DE" smtClean="0"/>
              <a:t>‹#›</a:t>
            </a:fld>
            <a:endParaRPr lang="de-DE"/>
          </a:p>
        </p:txBody>
      </p:sp>
    </p:spTree>
    <p:extLst>
      <p:ext uri="{BB962C8B-B14F-4D97-AF65-F5344CB8AC3E}">
        <p14:creationId xmlns:p14="http://schemas.microsoft.com/office/powerpoint/2010/main" val="208258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F2AD5C7-4A2D-4AD0-A528-D61230F647DB}" type="datetimeFigureOut">
              <a:rPr lang="de-DE" smtClean="0"/>
              <a:t>11.06.2024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0505E3D-E526-4AB8-9E90-B64AB5CBD7FC}" type="slidenum">
              <a:rPr lang="de-DE" smtClean="0"/>
              <a:t>‹#›</a:t>
            </a:fld>
            <a:endParaRPr lang="de-DE"/>
          </a:p>
        </p:txBody>
      </p:sp>
    </p:spTree>
    <p:extLst>
      <p:ext uri="{BB962C8B-B14F-4D97-AF65-F5344CB8AC3E}">
        <p14:creationId xmlns:p14="http://schemas.microsoft.com/office/powerpoint/2010/main" val="115925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01232" y="396716"/>
            <a:ext cx="1659397" cy="800036"/>
          </a:xfrm>
          <a:prstGeom prst="rect">
            <a:avLst/>
          </a:prstGeom>
        </p:spPr>
      </p:pic>
      <p:cxnSp>
        <p:nvCxnSpPr>
          <p:cNvPr id="9" name="Gerade Verbindung 8"/>
          <p:cNvCxnSpPr/>
          <p:nvPr userDrawn="1"/>
        </p:nvCxnSpPr>
        <p:spPr>
          <a:xfrm>
            <a:off x="0" y="1412776"/>
            <a:ext cx="12192000" cy="0"/>
          </a:xfrm>
          <a:prstGeom prst="line">
            <a:avLst/>
          </a:prstGeom>
          <a:ln w="19050">
            <a:solidFill>
              <a:srgbClr val="00885E"/>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609600" y="274638"/>
            <a:ext cx="9230816" cy="994122"/>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2"/>
          </p:nvPr>
        </p:nvSpPr>
        <p:spPr>
          <a:xfrm>
            <a:off x="609600" y="6448252"/>
            <a:ext cx="2844800" cy="365125"/>
          </a:xfrm>
          <a:prstGeom prst="rect">
            <a:avLst/>
          </a:prstGeom>
        </p:spPr>
        <p:txBody>
          <a:bodyPr vert="horz" lIns="91440" tIns="45720" rIns="91440" bIns="45720" rtlCol="0" anchor="ctr"/>
          <a:lstStyle>
            <a:lvl1pPr algn="l">
              <a:defRPr sz="1200">
                <a:solidFill>
                  <a:schemeClr val="bg1">
                    <a:lumMod val="50000"/>
                  </a:schemeClr>
                </a:solidFill>
              </a:defRPr>
            </a:lvl1pPr>
          </a:lstStyle>
          <a:p>
            <a:fld id="{DF2AD5C7-4A2D-4AD0-A528-D61230F647DB}" type="datetimeFigureOut">
              <a:rPr lang="de-DE" smtClean="0"/>
              <a:pPr/>
              <a:t>11.06.2024</a:t>
            </a:fld>
            <a:endParaRPr lang="de-DE" dirty="0"/>
          </a:p>
        </p:txBody>
      </p:sp>
      <p:sp>
        <p:nvSpPr>
          <p:cNvPr id="5" name="Fußzeilenplatzhalter 4"/>
          <p:cNvSpPr>
            <a:spLocks noGrp="1"/>
          </p:cNvSpPr>
          <p:nvPr>
            <p:ph type="ftr" sz="quarter" idx="3"/>
          </p:nvPr>
        </p:nvSpPr>
        <p:spPr>
          <a:xfrm>
            <a:off x="4165600" y="6448252"/>
            <a:ext cx="38608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endParaRPr lang="de-DE" dirty="0"/>
          </a:p>
        </p:txBody>
      </p:sp>
      <p:sp>
        <p:nvSpPr>
          <p:cNvPr id="6" name="Foliennummernplatzhalter 5"/>
          <p:cNvSpPr>
            <a:spLocks noGrp="1"/>
          </p:cNvSpPr>
          <p:nvPr>
            <p:ph type="sldNum" sz="quarter" idx="4"/>
          </p:nvPr>
        </p:nvSpPr>
        <p:spPr>
          <a:xfrm>
            <a:off x="8737600" y="6448252"/>
            <a:ext cx="28448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20505E3D-E526-4AB8-9E90-B64AB5CBD7FC}" type="slidenum">
              <a:rPr lang="de-DE" smtClean="0"/>
              <a:pPr/>
              <a:t>‹#›</a:t>
            </a:fld>
            <a:endParaRPr lang="de-DE" dirty="0"/>
          </a:p>
        </p:txBody>
      </p:sp>
    </p:spTree>
    <p:extLst>
      <p:ext uri="{BB962C8B-B14F-4D97-AF65-F5344CB8AC3E}">
        <p14:creationId xmlns:p14="http://schemas.microsoft.com/office/powerpoint/2010/main" val="255131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xStyles>
    <p:titleStyle>
      <a:lvl1pPr algn="l" defTabSz="914400" rtl="0" eaLnBrk="1" latinLnBrk="0" hangingPunct="1">
        <a:spcBef>
          <a:spcPct val="0"/>
        </a:spcBef>
        <a:buNone/>
        <a:defRPr sz="2800" b="1" kern="1200">
          <a:solidFill>
            <a:schemeClr val="bg2">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4">
            <a:lumMod val="75000"/>
          </a:schemeClr>
        </a:buClr>
        <a:buSzPct val="115000"/>
        <a:buFont typeface="Tahoma" panose="020B0604030504040204" pitchFamily="34" charset="0"/>
        <a:buChar char="»"/>
        <a:defRPr lang="de-DE" sz="2400" kern="1200" dirty="0" smtClean="0">
          <a:solidFill>
            <a:schemeClr val="bg2">
              <a:lumMod val="50000"/>
            </a:schemeClr>
          </a:solidFill>
          <a:latin typeface="+mn-lt"/>
          <a:ea typeface="+mn-ea"/>
          <a:cs typeface="+mn-cs"/>
        </a:defRPr>
      </a:lvl1pPr>
      <a:lvl2pPr marL="742950" indent="-285750" algn="l" defTabSz="914400" rtl="0" eaLnBrk="1" latinLnBrk="0" hangingPunct="1">
        <a:spcBef>
          <a:spcPct val="20000"/>
        </a:spcBef>
        <a:buClr>
          <a:schemeClr val="accent4">
            <a:lumMod val="75000"/>
          </a:schemeClr>
        </a:buClr>
        <a:buSzPct val="85000"/>
        <a:buFont typeface="Wingdings" panose="05000000000000000000" pitchFamily="2" charset="2"/>
        <a:buChar char="m"/>
        <a:defRPr lang="de-DE" sz="2400" kern="1200" dirty="0" smtClean="0">
          <a:solidFill>
            <a:schemeClr val="bg2">
              <a:lumMod val="50000"/>
            </a:schemeClr>
          </a:solidFill>
          <a:latin typeface="+mn-lt"/>
          <a:ea typeface="+mn-ea"/>
          <a:cs typeface="+mn-cs"/>
        </a:defRPr>
      </a:lvl2pPr>
      <a:lvl3pPr marL="1143000" indent="-228600" algn="l" defTabSz="914400" rtl="0" eaLnBrk="1" latinLnBrk="0" hangingPunct="1">
        <a:spcBef>
          <a:spcPct val="20000"/>
        </a:spcBef>
        <a:buClr>
          <a:schemeClr val="accent4">
            <a:lumMod val="75000"/>
          </a:schemeClr>
        </a:buClr>
        <a:buFont typeface="Tahoma" panose="020B0604030504040204" pitchFamily="34" charset="0"/>
        <a:buChar char="»"/>
        <a:defRPr lang="de-DE" sz="2000" kern="1200" dirty="0" smtClean="0">
          <a:solidFill>
            <a:schemeClr val="bg2">
              <a:lumMod val="50000"/>
            </a:schemeClr>
          </a:solidFill>
          <a:latin typeface="+mn-lt"/>
          <a:ea typeface="+mn-ea"/>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lang="de-DE" sz="2400" kern="1200" dirty="0" smtClean="0">
          <a:solidFill>
            <a:schemeClr val="bg2">
              <a:lumMod val="50000"/>
            </a:schemeClr>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Symbol" panose="05050102010706020507" pitchFamily="18" charset="2"/>
        <a:buChar char="-"/>
        <a:defRPr lang="de-DE" sz="2400" kern="1200" dirty="0">
          <a:solidFill>
            <a:schemeClr val="bg2">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mdpi.com/1996-1073/15/2/47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ec.europa.eu/energy/topics/energy-strategy/energy-policy_e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572072" y="4365105"/>
            <a:ext cx="7772400" cy="1181993"/>
          </a:xfrm>
        </p:spPr>
        <p:txBody>
          <a:bodyPr>
            <a:normAutofit/>
          </a:bodyPr>
          <a:lstStyle/>
          <a:p>
            <a:r>
              <a:rPr lang="de-DE" b="1" cap="all" dirty="0"/>
              <a:t>FH Kufstein Tirol</a:t>
            </a:r>
            <a:br>
              <a:rPr lang="de-DE" b="1" cap="all" dirty="0"/>
            </a:br>
            <a:r>
              <a:rPr lang="de-DE" sz="2800" b="0" dirty="0"/>
              <a:t>University </a:t>
            </a:r>
            <a:r>
              <a:rPr lang="de-DE" sz="2800" b="0" dirty="0" err="1"/>
              <a:t>of</a:t>
            </a:r>
            <a:r>
              <a:rPr lang="de-DE" sz="2800" b="0" dirty="0"/>
              <a:t> Applied </a:t>
            </a:r>
            <a:r>
              <a:rPr lang="de-DE" sz="2800" b="0" dirty="0" err="1"/>
              <a:t>Sciences</a:t>
            </a:r>
            <a:endParaRPr lang="de-DE" sz="2800" b="0" dirty="0"/>
          </a:p>
        </p:txBody>
      </p:sp>
      <p:sp>
        <p:nvSpPr>
          <p:cNvPr id="4" name="TextBox 3"/>
          <p:cNvSpPr txBox="1"/>
          <p:nvPr/>
        </p:nvSpPr>
        <p:spPr>
          <a:xfrm>
            <a:off x="4223792" y="6328899"/>
            <a:ext cx="6011807" cy="369332"/>
          </a:xfrm>
          <a:prstGeom prst="rect">
            <a:avLst/>
          </a:prstGeom>
          <a:noFill/>
        </p:spPr>
        <p:txBody>
          <a:bodyPr wrap="square" rtlCol="0">
            <a:spAutoFit/>
          </a:bodyPr>
          <a:lstStyle/>
          <a:p>
            <a:pPr algn="r"/>
            <a:r>
              <a:rPr lang="en-US" dirty="0"/>
              <a:t>By: Swagat</a:t>
            </a:r>
          </a:p>
        </p:txBody>
      </p:sp>
      <p:sp>
        <p:nvSpPr>
          <p:cNvPr id="5" name="TextBox 4"/>
          <p:cNvSpPr txBox="1"/>
          <p:nvPr/>
        </p:nvSpPr>
        <p:spPr>
          <a:xfrm>
            <a:off x="1" y="5621013"/>
            <a:ext cx="12000656" cy="646331"/>
          </a:xfrm>
          <a:prstGeom prst="rect">
            <a:avLst/>
          </a:prstGeom>
          <a:noFill/>
        </p:spPr>
        <p:txBody>
          <a:bodyPr wrap="square" rtlCol="0">
            <a:spAutoFit/>
          </a:bodyPr>
          <a:lstStyle/>
          <a:p>
            <a:pPr algn="r"/>
            <a:r>
              <a:rPr lang="en-US" sz="1800" b="1" dirty="0">
                <a:effectLst/>
                <a:latin typeface="Aptos" panose="020B0004020202020204" pitchFamily="34" charset="0"/>
                <a:ea typeface="Aptos" panose="020B0004020202020204" pitchFamily="34" charset="0"/>
                <a:cs typeface="Times New Roman" panose="02020603050405020304" pitchFamily="18" charset="0"/>
              </a:rPr>
              <a:t>Does ESG Reporting Relate to Corporate Financial Performance in the Context of the Energy Sector Transformation?</a:t>
            </a:r>
            <a:endParaRPr lang="en-US" sz="2000" b="1" dirty="0"/>
          </a:p>
        </p:txBody>
      </p:sp>
    </p:spTree>
    <p:extLst>
      <p:ext uri="{BB962C8B-B14F-4D97-AF65-F5344CB8AC3E}">
        <p14:creationId xmlns:p14="http://schemas.microsoft.com/office/powerpoint/2010/main" val="213173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73AC-A671-DFDD-4E14-78EA53805FDD}"/>
              </a:ext>
            </a:extLst>
          </p:cNvPr>
          <p:cNvSpPr>
            <a:spLocks noGrp="1"/>
          </p:cNvSpPr>
          <p:nvPr>
            <p:ph type="title"/>
          </p:nvPr>
        </p:nvSpPr>
        <p:spPr/>
        <p:txBody>
          <a:bodyPr/>
          <a:lstStyle/>
          <a:p>
            <a:r>
              <a:rPr lang="en-US" dirty="0"/>
              <a:t>4. Methodology</a:t>
            </a:r>
          </a:p>
        </p:txBody>
      </p:sp>
      <p:sp>
        <p:nvSpPr>
          <p:cNvPr id="3" name="Content Placeholder 2">
            <a:extLst>
              <a:ext uri="{FF2B5EF4-FFF2-40B4-BE49-F238E27FC236}">
                <a16:creationId xmlns:a16="http://schemas.microsoft.com/office/drawing/2014/main" id="{D6E42134-D696-4505-9265-149A785CA13E}"/>
              </a:ext>
            </a:extLst>
          </p:cNvPr>
          <p:cNvSpPr>
            <a:spLocks noGrp="1"/>
          </p:cNvSpPr>
          <p:nvPr>
            <p:ph idx="1"/>
          </p:nvPr>
        </p:nvSpPr>
        <p:spPr>
          <a:xfrm>
            <a:off x="609600" y="1600201"/>
            <a:ext cx="10972800" cy="4925143"/>
          </a:xfrm>
        </p:spPr>
        <p:txBody>
          <a:bodyPr>
            <a:normAutofit/>
          </a:bodyPr>
          <a:lstStyle/>
          <a:p>
            <a:pPr marL="0" indent="0">
              <a:buNone/>
            </a:pPr>
            <a:r>
              <a:rPr lang="en-US" sz="2800" b="1" dirty="0"/>
              <a:t>Comparative Analysis:</a:t>
            </a:r>
          </a:p>
          <a:p>
            <a:r>
              <a:rPr lang="en-US" sz="2800" dirty="0"/>
              <a:t>Comparing ESG scores with accounting-based measures of profitability.</a:t>
            </a:r>
          </a:p>
          <a:p>
            <a:pPr marL="0" indent="0">
              <a:buNone/>
            </a:pPr>
            <a:endParaRPr lang="en-US" sz="2800" dirty="0"/>
          </a:p>
          <a:p>
            <a:pPr marL="0" indent="0">
              <a:buNone/>
            </a:pPr>
            <a:endParaRPr lang="en-US" sz="2800" b="1" dirty="0"/>
          </a:p>
          <a:p>
            <a:pPr marL="0" indent="0">
              <a:buNone/>
            </a:pPr>
            <a:endParaRPr lang="en-US" sz="2800" dirty="0"/>
          </a:p>
          <a:p>
            <a:endParaRPr lang="en-US" sz="2800" dirty="0"/>
          </a:p>
        </p:txBody>
      </p:sp>
      <p:pic>
        <p:nvPicPr>
          <p:cNvPr id="6" name="Picture 5">
            <a:extLst>
              <a:ext uri="{FF2B5EF4-FFF2-40B4-BE49-F238E27FC236}">
                <a16:creationId xmlns:a16="http://schemas.microsoft.com/office/drawing/2014/main" id="{9D9BB3DB-FD61-7EE2-59DE-03640889E65F}"/>
              </a:ext>
            </a:extLst>
          </p:cNvPr>
          <p:cNvPicPr>
            <a:picLocks noChangeAspect="1"/>
          </p:cNvPicPr>
          <p:nvPr/>
        </p:nvPicPr>
        <p:blipFill>
          <a:blip r:embed="rId3"/>
          <a:stretch>
            <a:fillRect/>
          </a:stretch>
        </p:blipFill>
        <p:spPr>
          <a:xfrm>
            <a:off x="1516596" y="3214751"/>
            <a:ext cx="7416824" cy="1222361"/>
          </a:xfrm>
          <a:prstGeom prst="rect">
            <a:avLst/>
          </a:prstGeom>
        </p:spPr>
      </p:pic>
      <p:pic>
        <p:nvPicPr>
          <p:cNvPr id="8" name="Picture 7">
            <a:extLst>
              <a:ext uri="{FF2B5EF4-FFF2-40B4-BE49-F238E27FC236}">
                <a16:creationId xmlns:a16="http://schemas.microsoft.com/office/drawing/2014/main" id="{647F4C14-EAE3-2DBE-4210-44C35B46C493}"/>
              </a:ext>
            </a:extLst>
          </p:cNvPr>
          <p:cNvPicPr>
            <a:picLocks noChangeAspect="1"/>
          </p:cNvPicPr>
          <p:nvPr/>
        </p:nvPicPr>
        <p:blipFill>
          <a:blip r:embed="rId4"/>
          <a:stretch>
            <a:fillRect/>
          </a:stretch>
        </p:blipFill>
        <p:spPr>
          <a:xfrm>
            <a:off x="2610302" y="4727806"/>
            <a:ext cx="6336704" cy="717418"/>
          </a:xfrm>
          <a:prstGeom prst="rect">
            <a:avLst/>
          </a:prstGeom>
        </p:spPr>
      </p:pic>
    </p:spTree>
    <p:extLst>
      <p:ext uri="{BB962C8B-B14F-4D97-AF65-F5344CB8AC3E}">
        <p14:creationId xmlns:p14="http://schemas.microsoft.com/office/powerpoint/2010/main" val="305472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9978-DB69-8462-2F8E-86240C5822D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A5E80592-4F26-54D5-663B-18F57798FD88}"/>
              </a:ext>
            </a:extLst>
          </p:cNvPr>
          <p:cNvSpPr>
            <a:spLocks noGrp="1"/>
          </p:cNvSpPr>
          <p:nvPr>
            <p:ph idx="1"/>
          </p:nvPr>
        </p:nvSpPr>
        <p:spPr>
          <a:xfrm>
            <a:off x="609600" y="1600201"/>
            <a:ext cx="10972800" cy="4853135"/>
          </a:xfrm>
        </p:spPr>
        <p:txBody>
          <a:bodyPr numCol="2">
            <a:normAutofit/>
          </a:bodyPr>
          <a:lstStyle/>
          <a:p>
            <a:pPr marL="0" indent="0">
              <a:buNone/>
            </a:pPr>
            <a:r>
              <a:rPr lang="en-US" sz="2400" b="1" dirty="0"/>
              <a:t>Correlation Studies:</a:t>
            </a:r>
            <a:br>
              <a:rPr lang="en-US" sz="2400" b="1" dirty="0"/>
            </a:br>
            <a:r>
              <a:rPr lang="en-US" sz="2000" dirty="0"/>
              <a:t>Pearson Correlation Coefficient (r): Measures the linear correlation between two variables, ranging from -1 to 1.</a:t>
            </a:r>
          </a:p>
          <a:p>
            <a:pPr marL="0" indent="0">
              <a:buNone/>
            </a:pPr>
            <a:endParaRPr lang="en-US" sz="2000" dirty="0"/>
          </a:p>
          <a:p>
            <a:r>
              <a:rPr lang="en-US" sz="2000" dirty="0"/>
              <a:t>r = 0: No correlation</a:t>
            </a:r>
          </a:p>
          <a:p>
            <a:r>
              <a:rPr lang="en-US" sz="2000" dirty="0"/>
              <a:t>0 &lt; |r| ≤ 0.1: Faint correlation</a:t>
            </a:r>
          </a:p>
          <a:p>
            <a:r>
              <a:rPr lang="en-US" sz="2000" dirty="0"/>
              <a:t>0.1 &lt; |r| ≤ 0.3: Weak correlation</a:t>
            </a:r>
          </a:p>
          <a:p>
            <a:r>
              <a:rPr lang="en-US" sz="2000" dirty="0"/>
              <a:t>0.3 &lt; |r| ≤ 0.5: Average correlation</a:t>
            </a:r>
          </a:p>
          <a:p>
            <a:r>
              <a:rPr lang="en-US" sz="2000" dirty="0"/>
              <a:t>0.5 &lt; |r| ≤ 0.7: High correlation</a:t>
            </a:r>
          </a:p>
          <a:p>
            <a:r>
              <a:rPr lang="en-US" sz="2000" dirty="0"/>
              <a:t>0.7 &lt; |r| ≤ 0.9: Very high correlation</a:t>
            </a:r>
          </a:p>
          <a:p>
            <a:r>
              <a:rPr lang="en-US" sz="2000" dirty="0"/>
              <a:t>0.9 &lt; |r| &lt; 1.0: Almost total correlation</a:t>
            </a:r>
          </a:p>
          <a:p>
            <a:pPr marL="0" indent="0">
              <a:buNone/>
            </a:pPr>
            <a:r>
              <a:rPr lang="en-US" sz="2000" dirty="0"/>
              <a:t>|r| = 1: Total correlation</a:t>
            </a:r>
            <a:r>
              <a:rPr lang="en-US" b="1" dirty="0"/>
              <a:t>           </a:t>
            </a:r>
          </a:p>
          <a:p>
            <a:pPr marL="0" indent="0">
              <a:buNone/>
            </a:pPr>
            <a:endParaRPr lang="en-US" sz="2000" b="1" dirty="0"/>
          </a:p>
          <a:p>
            <a:pPr marL="0" indent="0">
              <a:buNone/>
            </a:pPr>
            <a:r>
              <a:rPr lang="en-US" sz="2000" b="1" dirty="0"/>
              <a:t>Findings:</a:t>
            </a:r>
            <a:r>
              <a:rPr lang="en-US" sz="2000" dirty="0"/>
              <a:t> The study calculates the correlation coefficient for ESG scores and each CFP metric to determine if higher ESG scores are associated with better financial performance.</a:t>
            </a:r>
          </a:p>
          <a:p>
            <a:endParaRPr lang="en-US" sz="2000" dirty="0"/>
          </a:p>
          <a:p>
            <a:pPr marL="0" indent="0">
              <a:buNone/>
            </a:pPr>
            <a:endParaRPr lang="en-US" sz="2000" dirty="0"/>
          </a:p>
          <a:p>
            <a:pPr marL="0" indent="0">
              <a:buNone/>
            </a:pPr>
            <a:endParaRPr lang="en-US" sz="2000" dirty="0"/>
          </a:p>
          <a:p>
            <a:pPr marL="0" indent="0">
              <a:buNone/>
            </a:pPr>
            <a:r>
              <a:rPr lang="en-US" sz="2000" b="1" dirty="0"/>
              <a:t>Significance:</a:t>
            </a:r>
            <a:r>
              <a:rPr lang="en-US" sz="2000" dirty="0"/>
              <a:t> Helps understand if sustainable practices (high ESG scores) translate to improved financial outcomes, supporting the idea that "doing good" can be financially beneficial.</a:t>
            </a:r>
          </a:p>
        </p:txBody>
      </p:sp>
    </p:spTree>
    <p:extLst>
      <p:ext uri="{BB962C8B-B14F-4D97-AF65-F5344CB8AC3E}">
        <p14:creationId xmlns:p14="http://schemas.microsoft.com/office/powerpoint/2010/main" val="25040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55CA-CF8F-B8B3-A397-39A9B165F6BD}"/>
              </a:ext>
            </a:extLst>
          </p:cNvPr>
          <p:cNvSpPr>
            <a:spLocks noGrp="1"/>
          </p:cNvSpPr>
          <p:nvPr>
            <p:ph type="title"/>
          </p:nvPr>
        </p:nvSpPr>
        <p:spPr/>
        <p:txBody>
          <a:bodyPr/>
          <a:lstStyle/>
          <a:p>
            <a:r>
              <a:rPr lang="en-US" dirty="0"/>
              <a:t>Contd..</a:t>
            </a:r>
          </a:p>
        </p:txBody>
      </p:sp>
      <p:sp>
        <p:nvSpPr>
          <p:cNvPr id="7" name="Content Placeholder 6">
            <a:extLst>
              <a:ext uri="{FF2B5EF4-FFF2-40B4-BE49-F238E27FC236}">
                <a16:creationId xmlns:a16="http://schemas.microsoft.com/office/drawing/2014/main" id="{201DF46E-669C-881F-77AD-ADEF61B0DFED}"/>
              </a:ext>
            </a:extLst>
          </p:cNvPr>
          <p:cNvSpPr>
            <a:spLocks noGrp="1"/>
          </p:cNvSpPr>
          <p:nvPr>
            <p:ph idx="1"/>
          </p:nvPr>
        </p:nvSpPr>
        <p:spPr/>
        <p:txBody>
          <a:bodyPr>
            <a:normAutofit fontScale="92500" lnSpcReduction="20000"/>
          </a:bodyPr>
          <a:lstStyle/>
          <a:p>
            <a:pPr marL="0" indent="0">
              <a:buNone/>
            </a:pPr>
            <a:r>
              <a:rPr lang="en-US" dirty="0"/>
              <a:t>Determine if ESG Combined scores explain changes in CFP indicators.</a:t>
            </a:r>
            <a:br>
              <a:rPr lang="en-US" dirty="0"/>
            </a:br>
            <a:endParaRPr lang="en-US" dirty="0"/>
          </a:p>
          <a:p>
            <a:pPr marL="0" indent="0">
              <a:buNone/>
            </a:pPr>
            <a:r>
              <a:rPr lang="en-US" b="1" dirty="0"/>
              <a:t>Method</a:t>
            </a:r>
            <a:r>
              <a:rPr lang="en-US" dirty="0"/>
              <a:t>: Ordinary Least Squares (OLS) regression.</a:t>
            </a:r>
          </a:p>
          <a:p>
            <a:pPr marL="0" indent="0">
              <a:buNone/>
            </a:pPr>
            <a:r>
              <a:rPr lang="en-US" b="1" dirty="0"/>
              <a:t>CFP Indicators Analyzed</a:t>
            </a:r>
            <a:r>
              <a:rPr lang="en-US" dirty="0"/>
              <a:t>: ROE, ROA, ROS, TAT, A/E, CR.</a:t>
            </a:r>
          </a:p>
          <a:p>
            <a:pPr marL="0" indent="0">
              <a:buNone/>
            </a:pPr>
            <a:r>
              <a:rPr lang="en-US" b="1" dirty="0"/>
              <a:t>Model Fit Evaluation</a:t>
            </a:r>
            <a:r>
              <a:rPr lang="en-US" dirty="0"/>
              <a:t>: </a:t>
            </a:r>
          </a:p>
          <a:p>
            <a:r>
              <a:rPr lang="en-US" dirty="0"/>
              <a:t>F-test (significance)</a:t>
            </a:r>
          </a:p>
          <a:p>
            <a:r>
              <a:rPr lang="en-US" dirty="0"/>
              <a:t>Coefficient of determination (R²)</a:t>
            </a:r>
          </a:p>
          <a:p>
            <a:pPr marL="0" indent="0">
              <a:buNone/>
            </a:pPr>
            <a:endParaRPr lang="en-US" dirty="0"/>
          </a:p>
          <a:p>
            <a:pPr marL="0" indent="0">
              <a:buNone/>
            </a:pPr>
            <a:endParaRPr lang="en-US" b="1" baseline="-25000" dirty="0">
              <a:solidFill>
                <a:schemeClr val="tx2">
                  <a:lumMod val="50000"/>
                </a:schemeClr>
              </a:solidFill>
            </a:endParaRPr>
          </a:p>
          <a:p>
            <a:pPr marL="0" indent="0">
              <a:buNone/>
            </a:pPr>
            <a:endParaRPr lang="en-US" b="1" dirty="0"/>
          </a:p>
          <a:p>
            <a:pPr marL="0" indent="0">
              <a:buNone/>
            </a:pPr>
            <a:r>
              <a:rPr lang="en-US" b="1" dirty="0"/>
              <a:t>Low R² Models</a:t>
            </a:r>
            <a:r>
              <a:rPr lang="en-US" dirty="0"/>
              <a:t>: Considered adding a diversification variable.</a:t>
            </a:r>
          </a:p>
          <a:p>
            <a:pPr marL="0" indent="0">
              <a:buNone/>
            </a:pPr>
            <a:r>
              <a:rPr lang="en-US" b="1" dirty="0"/>
              <a:t>Diversification Variable</a:t>
            </a:r>
            <a:r>
              <a:rPr lang="en-US" dirty="0"/>
              <a:t>: Dummy variable: "0" (no diversification), "1" (≥20% income from non-energy sector)</a:t>
            </a:r>
          </a:p>
          <a:p>
            <a:pPr marL="0" indent="0">
              <a:buNone/>
            </a:pPr>
            <a:r>
              <a:rPr lang="en-US" b="1" dirty="0"/>
              <a:t>Impact Assessment</a:t>
            </a:r>
            <a:r>
              <a:rPr lang="en-US" dirty="0"/>
              <a:t>: Analyzed changes in adjusted R² (R²adj) with added variable</a:t>
            </a:r>
          </a:p>
        </p:txBody>
      </p:sp>
      <p:graphicFrame>
        <p:nvGraphicFramePr>
          <p:cNvPr id="19" name="Table 18">
            <a:extLst>
              <a:ext uri="{FF2B5EF4-FFF2-40B4-BE49-F238E27FC236}">
                <a16:creationId xmlns:a16="http://schemas.microsoft.com/office/drawing/2014/main" id="{D33AAF81-2B9E-725E-8C66-903C5EDF7DC0}"/>
              </a:ext>
            </a:extLst>
          </p:cNvPr>
          <p:cNvGraphicFramePr>
            <a:graphicFrameLocks noGrp="1"/>
          </p:cNvGraphicFramePr>
          <p:nvPr>
            <p:extLst>
              <p:ext uri="{D42A27DB-BD31-4B8C-83A1-F6EECF244321}">
                <p14:modId xmlns:p14="http://schemas.microsoft.com/office/powerpoint/2010/main" val="2264710954"/>
              </p:ext>
            </p:extLst>
          </p:nvPr>
        </p:nvGraphicFramePr>
        <p:xfrm>
          <a:off x="2423592" y="4149080"/>
          <a:ext cx="4824536" cy="370840"/>
        </p:xfrm>
        <a:graphic>
          <a:graphicData uri="http://schemas.openxmlformats.org/drawingml/2006/table">
            <a:tbl>
              <a:tblPr firstRow="1" bandRow="1">
                <a:tableStyleId>{5C22544A-7EE6-4342-B048-85BDC9FD1C3A}</a:tableStyleId>
              </a:tblPr>
              <a:tblGrid>
                <a:gridCol w="4824536">
                  <a:extLst>
                    <a:ext uri="{9D8B030D-6E8A-4147-A177-3AD203B41FA5}">
                      <a16:colId xmlns:a16="http://schemas.microsoft.com/office/drawing/2014/main" val="35763217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2">
                              <a:lumMod val="50000"/>
                            </a:schemeClr>
                          </a:solidFill>
                        </a:rPr>
                        <a:t>CFP</a:t>
                      </a:r>
                      <a:r>
                        <a:rPr lang="en-US" baseline="-25000" dirty="0" err="1">
                          <a:solidFill>
                            <a:schemeClr val="tx2">
                              <a:lumMod val="50000"/>
                            </a:schemeClr>
                          </a:solidFill>
                        </a:rPr>
                        <a:t>Ni</a:t>
                      </a:r>
                      <a:r>
                        <a:rPr lang="en-US" dirty="0">
                          <a:solidFill>
                            <a:schemeClr val="tx2">
                              <a:lumMod val="50000"/>
                            </a:schemeClr>
                          </a:solidFill>
                        </a:rPr>
                        <a:t> = </a:t>
                      </a:r>
                      <a:r>
                        <a:rPr lang="el-GR" dirty="0">
                          <a:solidFill>
                            <a:schemeClr val="tx2">
                              <a:lumMod val="50000"/>
                            </a:schemeClr>
                          </a:solidFill>
                        </a:rPr>
                        <a:t>α</a:t>
                      </a:r>
                      <a:r>
                        <a:rPr lang="en-US" baseline="-25000" dirty="0">
                          <a:solidFill>
                            <a:schemeClr val="tx2">
                              <a:lumMod val="50000"/>
                            </a:schemeClr>
                          </a:solidFill>
                        </a:rPr>
                        <a:t>N</a:t>
                      </a:r>
                      <a:r>
                        <a:rPr lang="en-US" dirty="0">
                          <a:solidFill>
                            <a:schemeClr val="tx2">
                              <a:lumMod val="50000"/>
                            </a:schemeClr>
                          </a:solidFill>
                        </a:rPr>
                        <a:t> +</a:t>
                      </a:r>
                      <a:r>
                        <a:rPr lang="el-GR" dirty="0">
                          <a:solidFill>
                            <a:schemeClr val="tx2">
                              <a:lumMod val="50000"/>
                            </a:schemeClr>
                          </a:solidFill>
                        </a:rPr>
                        <a:t>β</a:t>
                      </a:r>
                      <a:r>
                        <a:rPr lang="en-US" baseline="-25000" dirty="0">
                          <a:solidFill>
                            <a:schemeClr val="tx2">
                              <a:lumMod val="50000"/>
                            </a:schemeClr>
                          </a:solidFill>
                        </a:rPr>
                        <a:t>N</a:t>
                      </a:r>
                      <a:r>
                        <a:rPr lang="en-US" dirty="0">
                          <a:solidFill>
                            <a:schemeClr val="tx2">
                              <a:lumMod val="50000"/>
                            </a:schemeClr>
                          </a:solidFill>
                        </a:rPr>
                        <a:t>· </a:t>
                      </a:r>
                      <a:r>
                        <a:rPr lang="en-US" dirty="0" err="1">
                          <a:solidFill>
                            <a:schemeClr val="tx2">
                              <a:lumMod val="50000"/>
                            </a:schemeClr>
                          </a:solidFill>
                        </a:rPr>
                        <a:t>ESGcombined</a:t>
                      </a:r>
                      <a:r>
                        <a:rPr lang="en-US" baseline="-25000" dirty="0" err="1">
                          <a:solidFill>
                            <a:schemeClr val="tx2">
                              <a:lumMod val="50000"/>
                            </a:schemeClr>
                          </a:solidFill>
                        </a:rPr>
                        <a:t>i</a:t>
                      </a:r>
                      <a:r>
                        <a:rPr lang="en-US" dirty="0">
                          <a:solidFill>
                            <a:schemeClr val="tx2">
                              <a:lumMod val="50000"/>
                            </a:schemeClr>
                          </a:solidFill>
                        </a:rPr>
                        <a:t> + </a:t>
                      </a:r>
                      <a:r>
                        <a:rPr lang="el-GR" dirty="0">
                          <a:solidFill>
                            <a:schemeClr val="tx2">
                              <a:lumMod val="50000"/>
                            </a:schemeClr>
                          </a:solidFill>
                        </a:rPr>
                        <a:t>ε</a:t>
                      </a:r>
                      <a:r>
                        <a:rPr lang="en-US" baseline="-25000" dirty="0" err="1">
                          <a:solidFill>
                            <a:schemeClr val="tx2">
                              <a:lumMod val="50000"/>
                            </a:schemeClr>
                          </a:solidFill>
                        </a:rPr>
                        <a:t>i</a:t>
                      </a:r>
                      <a:endParaRPr lang="en-US" baseline="-25000" dirty="0">
                        <a:solidFill>
                          <a:schemeClr val="tx2">
                            <a:lumMod val="50000"/>
                          </a:schemeClr>
                        </a:solidFill>
                      </a:endParaRPr>
                    </a:p>
                  </a:txBody>
                  <a:tcPr>
                    <a:solidFill>
                      <a:schemeClr val="bg1">
                        <a:lumMod val="85000"/>
                      </a:schemeClr>
                    </a:solidFill>
                  </a:tcPr>
                </a:tc>
                <a:extLst>
                  <a:ext uri="{0D108BD9-81ED-4DB2-BD59-A6C34878D82A}">
                    <a16:rowId xmlns:a16="http://schemas.microsoft.com/office/drawing/2014/main" val="477824892"/>
                  </a:ext>
                </a:extLst>
              </a:tr>
            </a:tbl>
          </a:graphicData>
        </a:graphic>
      </p:graphicFrame>
    </p:spTree>
    <p:extLst>
      <p:ext uri="{BB962C8B-B14F-4D97-AF65-F5344CB8AC3E}">
        <p14:creationId xmlns:p14="http://schemas.microsoft.com/office/powerpoint/2010/main" val="132245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a:xfrm>
            <a:off x="609600" y="274638"/>
            <a:ext cx="9230816" cy="994122"/>
          </a:xfrm>
        </p:spPr>
        <p:txBody>
          <a:bodyPr anchor="ctr">
            <a:normAutofit/>
          </a:bodyPr>
          <a:lstStyle/>
          <a:p>
            <a:r>
              <a:rPr lang="en-US" dirty="0"/>
              <a:t>5. Results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sz="half" idx="1"/>
          </p:nvPr>
        </p:nvSpPr>
        <p:spPr>
          <a:xfrm>
            <a:off x="609600" y="1600201"/>
            <a:ext cx="3182144" cy="4277071"/>
          </a:xfrm>
        </p:spPr>
        <p:txBody>
          <a:bodyPr>
            <a:normAutofit/>
          </a:bodyPr>
          <a:lstStyle/>
          <a:p>
            <a:pPr marL="0" indent="0">
              <a:buSzPct val="100000"/>
              <a:buNone/>
            </a:pPr>
            <a:r>
              <a:rPr lang="en-US" b="1" dirty="0"/>
              <a:t>Findings:</a:t>
            </a:r>
          </a:p>
          <a:p>
            <a:pPr>
              <a:buSzPct val="100000"/>
            </a:pPr>
            <a:r>
              <a:rPr lang="en-US" dirty="0"/>
              <a:t>Key results showing the correlation between ESG scores and financial performance.</a:t>
            </a:r>
            <a:br>
              <a:rPr lang="en-US" dirty="0"/>
            </a:br>
            <a:endParaRPr lang="en-US" dirty="0"/>
          </a:p>
        </p:txBody>
      </p:sp>
      <p:pic>
        <p:nvPicPr>
          <p:cNvPr id="6" name="Picture 5">
            <a:extLst>
              <a:ext uri="{FF2B5EF4-FFF2-40B4-BE49-F238E27FC236}">
                <a16:creationId xmlns:a16="http://schemas.microsoft.com/office/drawing/2014/main" id="{EBA56E15-B2E0-81C2-4605-1AF28B737AB2}"/>
              </a:ext>
            </a:extLst>
          </p:cNvPr>
          <p:cNvPicPr>
            <a:picLocks noChangeAspect="1"/>
          </p:cNvPicPr>
          <p:nvPr/>
        </p:nvPicPr>
        <p:blipFill>
          <a:blip r:embed="rId3"/>
          <a:stretch>
            <a:fillRect/>
          </a:stretch>
        </p:blipFill>
        <p:spPr>
          <a:xfrm>
            <a:off x="4139116" y="1470484"/>
            <a:ext cx="7776864" cy="391703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0E73A66-7D04-BA50-B6B0-5ED59B23A8EB}"/>
              </a:ext>
            </a:extLst>
          </p:cNvPr>
          <p:cNvSpPr txBox="1"/>
          <p:nvPr/>
        </p:nvSpPr>
        <p:spPr>
          <a:xfrm>
            <a:off x="4283132" y="5733256"/>
            <a:ext cx="7488832" cy="1077218"/>
          </a:xfrm>
          <a:prstGeom prst="rect">
            <a:avLst/>
          </a:prstGeom>
          <a:noFill/>
        </p:spPr>
        <p:txBody>
          <a:bodyPr wrap="square" rtlCol="0">
            <a:spAutoFit/>
          </a:bodyPr>
          <a:lstStyle/>
          <a:p>
            <a:pPr algn="ctr"/>
            <a:r>
              <a:rPr lang="en-US" sz="1600" i="1" dirty="0"/>
              <a:t>Changes in average annual values of ESG Combined indicator noted by the analyzed enterprises in the period of 2010–2019.</a:t>
            </a:r>
            <a:br>
              <a:rPr lang="en-US" sz="1600" i="1" dirty="0"/>
            </a:br>
            <a:r>
              <a:rPr lang="en-US" sz="1600" i="1" dirty="0"/>
              <a:t>Source - </a:t>
            </a:r>
          </a:p>
          <a:p>
            <a:pPr algn="ctr"/>
            <a:r>
              <a:rPr lang="en-US" sz="1400" i="1" dirty="0"/>
              <a:t>Department of Management, WSB University, 41-300 </a:t>
            </a:r>
            <a:r>
              <a:rPr lang="en-US" sz="1400" i="1" dirty="0" err="1"/>
              <a:t>Dąbrowa</a:t>
            </a:r>
            <a:r>
              <a:rPr lang="en-US" sz="1400" i="1" dirty="0"/>
              <a:t> </a:t>
            </a:r>
            <a:r>
              <a:rPr lang="en-US" sz="1400" i="1" dirty="0" err="1"/>
              <a:t>Górnicza</a:t>
            </a:r>
            <a:r>
              <a:rPr lang="en-US" sz="1400" i="1" dirty="0"/>
              <a:t>, Poland</a:t>
            </a:r>
          </a:p>
        </p:txBody>
      </p:sp>
    </p:spTree>
    <p:extLst>
      <p:ext uri="{BB962C8B-B14F-4D97-AF65-F5344CB8AC3E}">
        <p14:creationId xmlns:p14="http://schemas.microsoft.com/office/powerpoint/2010/main" val="191011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C5EDDF-825A-C358-9325-0A1FF3747271}"/>
              </a:ext>
            </a:extLst>
          </p:cNvPr>
          <p:cNvSpPr>
            <a:spLocks noGrp="1"/>
          </p:cNvSpPr>
          <p:nvPr>
            <p:ph type="title"/>
          </p:nvPr>
        </p:nvSpPr>
        <p:spPr>
          <a:xfrm>
            <a:off x="609600" y="274638"/>
            <a:ext cx="9230816" cy="994122"/>
          </a:xfrm>
        </p:spPr>
        <p:txBody>
          <a:bodyPr/>
          <a:lstStyle/>
          <a:p>
            <a:r>
              <a:rPr lang="en-US" dirty="0"/>
              <a:t>6. ROE analysis</a:t>
            </a:r>
          </a:p>
        </p:txBody>
      </p:sp>
      <p:pic>
        <p:nvPicPr>
          <p:cNvPr id="5" name="Content Placeholder 4">
            <a:extLst>
              <a:ext uri="{FF2B5EF4-FFF2-40B4-BE49-F238E27FC236}">
                <a16:creationId xmlns:a16="http://schemas.microsoft.com/office/drawing/2014/main" id="{85BC24C7-8BC9-338C-548A-5D45228643FE}"/>
              </a:ext>
            </a:extLst>
          </p:cNvPr>
          <p:cNvPicPr>
            <a:picLocks noGrp="1" noChangeAspect="1"/>
          </p:cNvPicPr>
          <p:nvPr>
            <p:ph sz="half" idx="2"/>
          </p:nvPr>
        </p:nvPicPr>
        <p:blipFill>
          <a:blip r:embed="rId3"/>
          <a:stretch>
            <a:fillRect/>
          </a:stretch>
        </p:blipFill>
        <p:spPr>
          <a:xfrm>
            <a:off x="1343472" y="1464215"/>
            <a:ext cx="9793088" cy="4133055"/>
          </a:xfrm>
          <a:prstGeom prst="rect">
            <a:avLst/>
          </a:prstGeom>
          <a:noFill/>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FFB9E7C-3014-2D80-4EA1-B6DF1BAA7208}"/>
              </a:ext>
            </a:extLst>
          </p:cNvPr>
          <p:cNvSpPr txBox="1"/>
          <p:nvPr/>
        </p:nvSpPr>
        <p:spPr>
          <a:xfrm>
            <a:off x="1667508" y="5937031"/>
            <a:ext cx="9145015" cy="646331"/>
          </a:xfrm>
          <a:prstGeom prst="rect">
            <a:avLst/>
          </a:prstGeom>
          <a:noFill/>
        </p:spPr>
        <p:txBody>
          <a:bodyPr wrap="square" rtlCol="0">
            <a:spAutoFit/>
          </a:bodyPr>
          <a:lstStyle/>
          <a:p>
            <a:pPr algn="ctr"/>
            <a:r>
              <a:rPr lang="en-US" i="1" dirty="0"/>
              <a:t>Values of </a:t>
            </a:r>
            <a:r>
              <a:rPr lang="en-US" b="1" i="1" dirty="0"/>
              <a:t>return on equity (ROE) </a:t>
            </a:r>
            <a:r>
              <a:rPr lang="en-US" i="1" dirty="0"/>
              <a:t>indicator noted by analyzed enterprises in the period 2010–2019. </a:t>
            </a:r>
            <a:r>
              <a:rPr lang="en-US" sz="1600" i="1" dirty="0"/>
              <a:t>Source: Author’s analysis</a:t>
            </a:r>
            <a:endParaRPr lang="en-US" i="1" dirty="0"/>
          </a:p>
        </p:txBody>
      </p:sp>
    </p:spTree>
    <p:extLst>
      <p:ext uri="{BB962C8B-B14F-4D97-AF65-F5344CB8AC3E}">
        <p14:creationId xmlns:p14="http://schemas.microsoft.com/office/powerpoint/2010/main" val="367387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a:xfrm>
            <a:off x="609600" y="274638"/>
            <a:ext cx="9230816" cy="994122"/>
          </a:xfrm>
        </p:spPr>
        <p:txBody>
          <a:bodyPr anchor="ctr">
            <a:normAutofit/>
          </a:bodyPr>
          <a:lstStyle/>
          <a:p>
            <a:r>
              <a:rPr lang="en-US" dirty="0"/>
              <a:t>ROA analysis </a:t>
            </a:r>
          </a:p>
        </p:txBody>
      </p:sp>
      <p:pic>
        <p:nvPicPr>
          <p:cNvPr id="7" name="Content Placeholder 6">
            <a:extLst>
              <a:ext uri="{FF2B5EF4-FFF2-40B4-BE49-F238E27FC236}">
                <a16:creationId xmlns:a16="http://schemas.microsoft.com/office/drawing/2014/main" id="{B129D9ED-CC05-E285-46D4-F5EF56B9203D}"/>
              </a:ext>
            </a:extLst>
          </p:cNvPr>
          <p:cNvPicPr>
            <a:picLocks noChangeAspect="1"/>
          </p:cNvPicPr>
          <p:nvPr/>
        </p:nvPicPr>
        <p:blipFill>
          <a:blip r:embed="rId3"/>
          <a:stretch>
            <a:fillRect/>
          </a:stretch>
        </p:blipFill>
        <p:spPr>
          <a:xfrm>
            <a:off x="1343472" y="1484784"/>
            <a:ext cx="9793088" cy="4104456"/>
          </a:xfrm>
          <a:prstGeom prst="rect">
            <a:avLst/>
          </a:prstGeom>
          <a:noFill/>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AF7CBB9-F80E-DFE1-821A-34F7A229BFF5}"/>
              </a:ext>
            </a:extLst>
          </p:cNvPr>
          <p:cNvSpPr txBox="1"/>
          <p:nvPr/>
        </p:nvSpPr>
        <p:spPr>
          <a:xfrm>
            <a:off x="2207568" y="5941817"/>
            <a:ext cx="8208912" cy="923330"/>
          </a:xfrm>
          <a:prstGeom prst="rect">
            <a:avLst/>
          </a:prstGeom>
          <a:noFill/>
        </p:spPr>
        <p:txBody>
          <a:bodyPr wrap="square" rtlCol="0">
            <a:spAutoFit/>
          </a:bodyPr>
          <a:lstStyle/>
          <a:p>
            <a:pPr algn="ctr"/>
            <a:r>
              <a:rPr lang="en-US" i="1" dirty="0"/>
              <a:t>Values of </a:t>
            </a:r>
            <a:r>
              <a:rPr lang="en-US" b="1" i="1" dirty="0"/>
              <a:t>return on assets (ROA) </a:t>
            </a:r>
            <a:r>
              <a:rPr lang="en-US" i="1" dirty="0"/>
              <a:t>indicator noted by analyzed enterprises in the period 2010–2019. </a:t>
            </a:r>
            <a:r>
              <a:rPr lang="en-US" sz="1600" i="1" dirty="0"/>
              <a:t>Source: Author’s analysis</a:t>
            </a:r>
            <a:endParaRPr lang="en-US" i="1" dirty="0"/>
          </a:p>
          <a:p>
            <a:endParaRPr lang="en-US" dirty="0"/>
          </a:p>
        </p:txBody>
      </p:sp>
    </p:spTree>
    <p:extLst>
      <p:ext uri="{BB962C8B-B14F-4D97-AF65-F5344CB8AC3E}">
        <p14:creationId xmlns:p14="http://schemas.microsoft.com/office/powerpoint/2010/main" val="198206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7. Interpretation in the Context of Existing Literature</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609600" y="1600201"/>
            <a:ext cx="10972800" cy="4983161"/>
          </a:xfrm>
        </p:spPr>
        <p:txBody>
          <a:bodyPr numCol="1" spcCol="457200">
            <a:normAutofit/>
          </a:bodyPr>
          <a:lstStyle/>
          <a:p>
            <a:pPr marL="0" indent="0">
              <a:buSzPct val="100000"/>
              <a:buNone/>
            </a:pPr>
            <a:endParaRPr lang="en-US" dirty="0"/>
          </a:p>
          <a:p>
            <a:pPr marL="0" indent="0">
              <a:buSzPct val="100000"/>
              <a:buNone/>
            </a:pPr>
            <a:endParaRPr lang="en-US" dirty="0"/>
          </a:p>
          <a:p>
            <a:pPr marL="0" indent="0">
              <a:buSzPct val="100000"/>
              <a:buNone/>
            </a:pPr>
            <a:endParaRPr lang="en-US" dirty="0"/>
          </a:p>
          <a:p>
            <a:pPr marL="0" indent="0">
              <a:buSzPct val="100000"/>
              <a:buNone/>
            </a:pPr>
            <a:endParaRPr lang="en-US" dirty="0"/>
          </a:p>
          <a:p>
            <a:pPr marL="0" indent="0">
              <a:buSzPct val="100000"/>
              <a:buNone/>
            </a:pPr>
            <a:endParaRPr lang="en-US" dirty="0"/>
          </a:p>
          <a:p>
            <a:pPr marL="0" indent="0">
              <a:buSzPct val="100000"/>
              <a:buNone/>
            </a:pPr>
            <a:endParaRPr lang="en-US" dirty="0"/>
          </a:p>
        </p:txBody>
      </p:sp>
      <p:pic>
        <p:nvPicPr>
          <p:cNvPr id="10" name="Picture 9">
            <a:extLst>
              <a:ext uri="{FF2B5EF4-FFF2-40B4-BE49-F238E27FC236}">
                <a16:creationId xmlns:a16="http://schemas.microsoft.com/office/drawing/2014/main" id="{3D45B74B-E3D9-A750-44E4-7F3DBCB0BDD6}"/>
              </a:ext>
            </a:extLst>
          </p:cNvPr>
          <p:cNvPicPr>
            <a:picLocks noChangeAspect="1"/>
          </p:cNvPicPr>
          <p:nvPr/>
        </p:nvPicPr>
        <p:blipFill>
          <a:blip r:embed="rId3"/>
          <a:stretch>
            <a:fillRect/>
          </a:stretch>
        </p:blipFill>
        <p:spPr>
          <a:xfrm>
            <a:off x="609600" y="1611616"/>
            <a:ext cx="4910336" cy="1400370"/>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3AC86E61-4CD7-0580-2795-E23B1124AA51}"/>
              </a:ext>
            </a:extLst>
          </p:cNvPr>
          <p:cNvSpPr txBox="1"/>
          <p:nvPr/>
        </p:nvSpPr>
        <p:spPr>
          <a:xfrm>
            <a:off x="609600" y="3134674"/>
            <a:ext cx="4910336" cy="738664"/>
          </a:xfrm>
          <a:prstGeom prst="rect">
            <a:avLst/>
          </a:prstGeom>
          <a:noFill/>
        </p:spPr>
        <p:txBody>
          <a:bodyPr wrap="square" rtlCol="0">
            <a:spAutoFit/>
          </a:bodyPr>
          <a:lstStyle/>
          <a:p>
            <a:pPr algn="ctr"/>
            <a:r>
              <a:rPr lang="en-US" sz="1400" i="1" dirty="0"/>
              <a:t>Correlations between values of indicators taken into account in research in the case of the enterprise </a:t>
            </a:r>
            <a:r>
              <a:rPr lang="en-US" sz="1400" b="1" i="1" dirty="0"/>
              <a:t>KGHM Polska </a:t>
            </a:r>
            <a:r>
              <a:rPr lang="en-US" sz="1400" b="1" i="1" dirty="0" err="1"/>
              <a:t>Mied</a:t>
            </a:r>
            <a:r>
              <a:rPr lang="en-US" sz="1400" b="1" i="1" dirty="0"/>
              <a:t>´ </a:t>
            </a:r>
            <a:r>
              <a:rPr lang="en-US" sz="1400" b="1" i="1" dirty="0" err="1"/>
              <a:t>zS.A</a:t>
            </a:r>
            <a:r>
              <a:rPr lang="en-US" sz="1400" b="1" i="1" dirty="0"/>
              <a:t>.</a:t>
            </a:r>
            <a:r>
              <a:rPr lang="en-US" sz="1400" i="1" dirty="0"/>
              <a:t>(period of 2010 – 2019).</a:t>
            </a:r>
          </a:p>
        </p:txBody>
      </p:sp>
      <p:pic>
        <p:nvPicPr>
          <p:cNvPr id="13" name="Picture 12">
            <a:extLst>
              <a:ext uri="{FF2B5EF4-FFF2-40B4-BE49-F238E27FC236}">
                <a16:creationId xmlns:a16="http://schemas.microsoft.com/office/drawing/2014/main" id="{5295BCCF-FF5D-D626-53D9-833837FBBEB1}"/>
              </a:ext>
            </a:extLst>
          </p:cNvPr>
          <p:cNvPicPr>
            <a:picLocks noChangeAspect="1"/>
          </p:cNvPicPr>
          <p:nvPr/>
        </p:nvPicPr>
        <p:blipFill>
          <a:blip r:embed="rId4"/>
          <a:stretch>
            <a:fillRect/>
          </a:stretch>
        </p:blipFill>
        <p:spPr>
          <a:xfrm>
            <a:off x="609600" y="4204779"/>
            <a:ext cx="4910336" cy="1419423"/>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5863F3A7-7F4D-2C64-3316-DC57230E7F6E}"/>
              </a:ext>
            </a:extLst>
          </p:cNvPr>
          <p:cNvSpPr txBox="1"/>
          <p:nvPr/>
        </p:nvSpPr>
        <p:spPr>
          <a:xfrm>
            <a:off x="609600" y="5794975"/>
            <a:ext cx="4910336" cy="954107"/>
          </a:xfrm>
          <a:prstGeom prst="rect">
            <a:avLst/>
          </a:prstGeom>
          <a:noFill/>
        </p:spPr>
        <p:txBody>
          <a:bodyPr wrap="square" rtlCol="0">
            <a:spAutoFit/>
          </a:bodyPr>
          <a:lstStyle/>
          <a:p>
            <a:pPr algn="ctr"/>
            <a:r>
              <a:rPr lang="en-US" sz="1400" i="1" dirty="0"/>
              <a:t>Correlations between values of indicators taken into account in research in the case of the enterprise </a:t>
            </a:r>
            <a:r>
              <a:rPr lang="en-US" sz="1400" b="1" i="1" dirty="0" err="1"/>
              <a:t>Polskie</a:t>
            </a:r>
            <a:r>
              <a:rPr lang="en-US" sz="1400" b="1" i="1" dirty="0"/>
              <a:t> </a:t>
            </a:r>
            <a:r>
              <a:rPr lang="en-US" sz="1400" b="1" i="1" dirty="0" err="1"/>
              <a:t>Górnictwo</a:t>
            </a:r>
            <a:r>
              <a:rPr lang="en-US" sz="1400" b="1" i="1" dirty="0"/>
              <a:t> </a:t>
            </a:r>
            <a:r>
              <a:rPr lang="en-US" sz="1400" b="1" i="1" dirty="0" err="1"/>
              <a:t>Naftowe</a:t>
            </a:r>
            <a:r>
              <a:rPr lang="en-US" sz="1400" b="1" i="1" dirty="0"/>
              <a:t> I </a:t>
            </a:r>
            <a:r>
              <a:rPr lang="en-US" sz="1400" b="1" i="1" dirty="0" err="1"/>
              <a:t>Gazownictwo</a:t>
            </a:r>
            <a:r>
              <a:rPr lang="en-US" sz="1400" b="1" i="1" dirty="0"/>
              <a:t> S.A.</a:t>
            </a:r>
            <a:r>
              <a:rPr lang="en-US" sz="1400" i="1" dirty="0"/>
              <a:t>(period of 2010 – 2019).</a:t>
            </a:r>
          </a:p>
        </p:txBody>
      </p:sp>
      <p:pic>
        <p:nvPicPr>
          <p:cNvPr id="16" name="Picture 15">
            <a:extLst>
              <a:ext uri="{FF2B5EF4-FFF2-40B4-BE49-F238E27FC236}">
                <a16:creationId xmlns:a16="http://schemas.microsoft.com/office/drawing/2014/main" id="{BFED6778-A72B-F34C-AF5D-F615A8195376}"/>
              </a:ext>
            </a:extLst>
          </p:cNvPr>
          <p:cNvPicPr>
            <a:picLocks noChangeAspect="1"/>
          </p:cNvPicPr>
          <p:nvPr/>
        </p:nvPicPr>
        <p:blipFill>
          <a:blip r:embed="rId5"/>
          <a:stretch>
            <a:fillRect/>
          </a:stretch>
        </p:blipFill>
        <p:spPr>
          <a:xfrm>
            <a:off x="6672066" y="1611616"/>
            <a:ext cx="4910336" cy="1341927"/>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F9493D96-86A6-18F7-2FB6-AB813DE9E468}"/>
              </a:ext>
            </a:extLst>
          </p:cNvPr>
          <p:cNvSpPr txBox="1"/>
          <p:nvPr/>
        </p:nvSpPr>
        <p:spPr>
          <a:xfrm>
            <a:off x="6744072" y="3284984"/>
            <a:ext cx="4910336" cy="738664"/>
          </a:xfrm>
          <a:prstGeom prst="rect">
            <a:avLst/>
          </a:prstGeom>
          <a:noFill/>
        </p:spPr>
        <p:txBody>
          <a:bodyPr wrap="square" rtlCol="0">
            <a:spAutoFit/>
          </a:bodyPr>
          <a:lstStyle/>
          <a:p>
            <a:pPr algn="ctr"/>
            <a:r>
              <a:rPr lang="en-US" sz="1400" i="1" dirty="0"/>
              <a:t>Correlations between values of indicators taken into account in research in the case of the enterprise </a:t>
            </a:r>
            <a:r>
              <a:rPr lang="en-US" sz="1400" b="1" i="1" dirty="0" err="1"/>
              <a:t>Grupa</a:t>
            </a:r>
            <a:r>
              <a:rPr lang="en-US" sz="1400" b="1" i="1" dirty="0"/>
              <a:t> Lotos S.A.</a:t>
            </a:r>
            <a:r>
              <a:rPr lang="en-US" sz="1400" i="1" dirty="0"/>
              <a:t> (period of 2010 – 2019).</a:t>
            </a:r>
          </a:p>
        </p:txBody>
      </p:sp>
      <p:pic>
        <p:nvPicPr>
          <p:cNvPr id="19" name="Picture 18">
            <a:extLst>
              <a:ext uri="{FF2B5EF4-FFF2-40B4-BE49-F238E27FC236}">
                <a16:creationId xmlns:a16="http://schemas.microsoft.com/office/drawing/2014/main" id="{6C3D59FB-E7BC-AD82-D3E3-8E7829E79A75}"/>
              </a:ext>
            </a:extLst>
          </p:cNvPr>
          <p:cNvPicPr>
            <a:picLocks noChangeAspect="1"/>
          </p:cNvPicPr>
          <p:nvPr/>
        </p:nvPicPr>
        <p:blipFill>
          <a:blip r:embed="rId6"/>
          <a:stretch>
            <a:fillRect/>
          </a:stretch>
        </p:blipFill>
        <p:spPr>
          <a:xfrm>
            <a:off x="6744072" y="4204780"/>
            <a:ext cx="4838328" cy="1418768"/>
          </a:xfrm>
          <a:prstGeom prst="rect">
            <a:avLst/>
          </a:prstGeom>
          <a:ln>
            <a:noFill/>
          </a:ln>
          <a:effectLst>
            <a:outerShdw blurRad="292100" dist="139700" dir="2700000" algn="tl" rotWithShape="0">
              <a:srgbClr val="333333">
                <a:alpha val="65000"/>
              </a:srgbClr>
            </a:outerShdw>
          </a:effectLst>
        </p:spPr>
      </p:pic>
      <p:sp>
        <p:nvSpPr>
          <p:cNvPr id="20" name="TextBox 19">
            <a:extLst>
              <a:ext uri="{FF2B5EF4-FFF2-40B4-BE49-F238E27FC236}">
                <a16:creationId xmlns:a16="http://schemas.microsoft.com/office/drawing/2014/main" id="{5A56D63D-467A-FE53-786F-5AD972BBE77B}"/>
              </a:ext>
            </a:extLst>
          </p:cNvPr>
          <p:cNvSpPr txBox="1"/>
          <p:nvPr/>
        </p:nvSpPr>
        <p:spPr>
          <a:xfrm>
            <a:off x="6780076" y="5789267"/>
            <a:ext cx="4838328" cy="954107"/>
          </a:xfrm>
          <a:prstGeom prst="rect">
            <a:avLst/>
          </a:prstGeom>
          <a:noFill/>
        </p:spPr>
        <p:txBody>
          <a:bodyPr wrap="square" rtlCol="0">
            <a:spAutoFit/>
          </a:bodyPr>
          <a:lstStyle/>
          <a:p>
            <a:pPr algn="ctr"/>
            <a:r>
              <a:rPr lang="en-US" sz="1400" i="1" dirty="0"/>
              <a:t>Correlations between values of indicators taken into account in research in the case of the enterprise </a:t>
            </a:r>
            <a:r>
              <a:rPr lang="en-US" sz="1400" b="1" i="1" dirty="0"/>
              <a:t>PGE Polska </a:t>
            </a:r>
            <a:r>
              <a:rPr lang="en-US" sz="1400" b="1" i="1" dirty="0" err="1"/>
              <a:t>Grupa</a:t>
            </a:r>
            <a:r>
              <a:rPr lang="en-US" sz="1400" b="1" i="1" dirty="0"/>
              <a:t> </a:t>
            </a:r>
            <a:r>
              <a:rPr lang="en-US" sz="1400" b="1" i="1" dirty="0" err="1"/>
              <a:t>Energetyczna</a:t>
            </a:r>
            <a:r>
              <a:rPr lang="en-US" sz="1400" b="1" i="1" dirty="0"/>
              <a:t> S.A. </a:t>
            </a:r>
            <a:r>
              <a:rPr lang="en-US" sz="1400" i="1" dirty="0"/>
              <a:t>(period of 2010 – 2019).</a:t>
            </a:r>
          </a:p>
        </p:txBody>
      </p:sp>
    </p:spTree>
    <p:extLst>
      <p:ext uri="{BB962C8B-B14F-4D97-AF65-F5344CB8AC3E}">
        <p14:creationId xmlns:p14="http://schemas.microsoft.com/office/powerpoint/2010/main" val="191799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3332-379D-2327-93F7-4BB095C606C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E5A3121-AC51-47EF-EC8A-F10EBE6B6C01}"/>
              </a:ext>
            </a:extLst>
          </p:cNvPr>
          <p:cNvPicPr>
            <a:picLocks noGrp="1" noChangeAspect="1"/>
          </p:cNvPicPr>
          <p:nvPr>
            <p:ph idx="1"/>
          </p:nvPr>
        </p:nvPicPr>
        <p:blipFill>
          <a:blip r:embed="rId3"/>
          <a:stretch>
            <a:fillRect/>
          </a:stretch>
        </p:blipFill>
        <p:spPr>
          <a:xfrm>
            <a:off x="600093" y="1628800"/>
            <a:ext cx="4919844" cy="141942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2CE8632-57EC-B114-327E-B0DD5043E3B4}"/>
              </a:ext>
            </a:extLst>
          </p:cNvPr>
          <p:cNvSpPr txBox="1"/>
          <p:nvPr/>
        </p:nvSpPr>
        <p:spPr>
          <a:xfrm>
            <a:off x="609600" y="3212976"/>
            <a:ext cx="4910337" cy="738664"/>
          </a:xfrm>
          <a:prstGeom prst="rect">
            <a:avLst/>
          </a:prstGeom>
          <a:noFill/>
        </p:spPr>
        <p:txBody>
          <a:bodyPr wrap="square" rtlCol="0">
            <a:spAutoFit/>
          </a:bodyPr>
          <a:lstStyle/>
          <a:p>
            <a:pPr algn="ctr"/>
            <a:r>
              <a:rPr lang="en-US" sz="1400" i="1" dirty="0"/>
              <a:t>Correlations between values of indicators taken into account in research in the case of the enterprise </a:t>
            </a:r>
            <a:r>
              <a:rPr lang="en-US" sz="1400" b="1" i="1" dirty="0"/>
              <a:t>Polski </a:t>
            </a:r>
            <a:r>
              <a:rPr lang="en-US" sz="1400" b="1" i="1" dirty="0" err="1"/>
              <a:t>Koncern</a:t>
            </a:r>
            <a:r>
              <a:rPr lang="en-US" sz="1400" b="1" i="1" dirty="0"/>
              <a:t> </a:t>
            </a:r>
            <a:r>
              <a:rPr lang="en-US" sz="1400" b="1" i="1" dirty="0" err="1"/>
              <a:t>Naftowy</a:t>
            </a:r>
            <a:r>
              <a:rPr lang="en-US" sz="1400" b="1" i="1" dirty="0"/>
              <a:t> Orlen S.A.</a:t>
            </a:r>
            <a:r>
              <a:rPr lang="en-US" sz="1400" i="1" dirty="0"/>
              <a:t> (period of 2010 – 2019).</a:t>
            </a:r>
          </a:p>
        </p:txBody>
      </p:sp>
      <p:pic>
        <p:nvPicPr>
          <p:cNvPr id="8" name="Picture 7">
            <a:extLst>
              <a:ext uri="{FF2B5EF4-FFF2-40B4-BE49-F238E27FC236}">
                <a16:creationId xmlns:a16="http://schemas.microsoft.com/office/drawing/2014/main" id="{D9CE330C-FD0B-7408-B77D-B42676FE9970}"/>
              </a:ext>
            </a:extLst>
          </p:cNvPr>
          <p:cNvPicPr>
            <a:picLocks noChangeAspect="1"/>
          </p:cNvPicPr>
          <p:nvPr/>
        </p:nvPicPr>
        <p:blipFill>
          <a:blip r:embed="rId4"/>
          <a:stretch>
            <a:fillRect/>
          </a:stretch>
        </p:blipFill>
        <p:spPr>
          <a:xfrm>
            <a:off x="600093" y="4116393"/>
            <a:ext cx="4919844" cy="141942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8858C13B-A708-0098-9F2E-4D046A9BFE2C}"/>
              </a:ext>
            </a:extLst>
          </p:cNvPr>
          <p:cNvSpPr txBox="1"/>
          <p:nvPr/>
        </p:nvSpPr>
        <p:spPr>
          <a:xfrm>
            <a:off x="609600" y="5877272"/>
            <a:ext cx="4910337" cy="738664"/>
          </a:xfrm>
          <a:prstGeom prst="rect">
            <a:avLst/>
          </a:prstGeom>
          <a:noFill/>
        </p:spPr>
        <p:txBody>
          <a:bodyPr wrap="square" rtlCol="0">
            <a:spAutoFit/>
          </a:bodyPr>
          <a:lstStyle/>
          <a:p>
            <a:pPr algn="ctr"/>
            <a:r>
              <a:rPr lang="en-US" sz="1400" i="1" dirty="0"/>
              <a:t>Correlations between values of indicators taken into account in research in the case of the enterprise </a:t>
            </a:r>
            <a:r>
              <a:rPr lang="en-US" sz="1400" b="1" i="1" dirty="0" err="1"/>
              <a:t>Enea</a:t>
            </a:r>
            <a:r>
              <a:rPr lang="en-US" sz="1400" b="1" i="1" dirty="0"/>
              <a:t> S.A.</a:t>
            </a:r>
            <a:r>
              <a:rPr lang="en-US" sz="1400" i="1" dirty="0"/>
              <a:t> (period of 2010 – 2018).</a:t>
            </a:r>
          </a:p>
        </p:txBody>
      </p:sp>
      <p:pic>
        <p:nvPicPr>
          <p:cNvPr id="11" name="Picture 10">
            <a:extLst>
              <a:ext uri="{FF2B5EF4-FFF2-40B4-BE49-F238E27FC236}">
                <a16:creationId xmlns:a16="http://schemas.microsoft.com/office/drawing/2014/main" id="{8E9B4994-6323-98BB-928A-86FC28FD4173}"/>
              </a:ext>
            </a:extLst>
          </p:cNvPr>
          <p:cNvPicPr>
            <a:picLocks noChangeAspect="1"/>
          </p:cNvPicPr>
          <p:nvPr/>
        </p:nvPicPr>
        <p:blipFill>
          <a:blip r:embed="rId5"/>
          <a:stretch>
            <a:fillRect/>
          </a:stretch>
        </p:blipFill>
        <p:spPr>
          <a:xfrm>
            <a:off x="6672063" y="1628800"/>
            <a:ext cx="4919844" cy="141942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32BC1198-ABE8-9606-738B-32F886B171CE}"/>
              </a:ext>
            </a:extLst>
          </p:cNvPr>
          <p:cNvSpPr txBox="1"/>
          <p:nvPr/>
        </p:nvSpPr>
        <p:spPr>
          <a:xfrm>
            <a:off x="6672063" y="3212976"/>
            <a:ext cx="4919844" cy="738664"/>
          </a:xfrm>
          <a:prstGeom prst="rect">
            <a:avLst/>
          </a:prstGeom>
          <a:noFill/>
        </p:spPr>
        <p:txBody>
          <a:bodyPr wrap="square" rtlCol="0">
            <a:spAutoFit/>
          </a:bodyPr>
          <a:lstStyle/>
          <a:p>
            <a:pPr algn="ctr"/>
            <a:r>
              <a:rPr lang="en-US" sz="1400" i="1" dirty="0"/>
              <a:t>Correlations between values of indicators taken into account in research in the case of the enterprise </a:t>
            </a:r>
            <a:r>
              <a:rPr lang="en-US" sz="1400" b="1" i="1" dirty="0" err="1"/>
              <a:t>Energa</a:t>
            </a:r>
            <a:r>
              <a:rPr lang="en-US" sz="1400" b="1" i="1" dirty="0"/>
              <a:t> S.A. </a:t>
            </a:r>
            <a:r>
              <a:rPr lang="en-US" sz="1400" i="1" dirty="0"/>
              <a:t>(period of 2014 – 2019).</a:t>
            </a:r>
          </a:p>
        </p:txBody>
      </p:sp>
      <p:pic>
        <p:nvPicPr>
          <p:cNvPr id="14" name="Picture 13">
            <a:extLst>
              <a:ext uri="{FF2B5EF4-FFF2-40B4-BE49-F238E27FC236}">
                <a16:creationId xmlns:a16="http://schemas.microsoft.com/office/drawing/2014/main" id="{664F4775-E958-87FA-94ED-390FEC044E8C}"/>
              </a:ext>
            </a:extLst>
          </p:cNvPr>
          <p:cNvPicPr>
            <a:picLocks noChangeAspect="1"/>
          </p:cNvPicPr>
          <p:nvPr/>
        </p:nvPicPr>
        <p:blipFill>
          <a:blip r:embed="rId6"/>
          <a:stretch>
            <a:fillRect/>
          </a:stretch>
        </p:blipFill>
        <p:spPr>
          <a:xfrm>
            <a:off x="6672063" y="4106867"/>
            <a:ext cx="4919844" cy="1419423"/>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FB154ED0-11EE-3F98-F168-88735C131769}"/>
              </a:ext>
            </a:extLst>
          </p:cNvPr>
          <p:cNvSpPr txBox="1"/>
          <p:nvPr/>
        </p:nvSpPr>
        <p:spPr>
          <a:xfrm>
            <a:off x="6672063" y="5877272"/>
            <a:ext cx="4910337" cy="738664"/>
          </a:xfrm>
          <a:prstGeom prst="rect">
            <a:avLst/>
          </a:prstGeom>
          <a:noFill/>
        </p:spPr>
        <p:txBody>
          <a:bodyPr wrap="square" rtlCol="0">
            <a:spAutoFit/>
          </a:bodyPr>
          <a:lstStyle/>
          <a:p>
            <a:pPr algn="ctr"/>
            <a:r>
              <a:rPr lang="en-US" sz="1400" i="1" dirty="0"/>
              <a:t>Correlations between values of indicators taken into account in research in the case of the enterprise </a:t>
            </a:r>
            <a:r>
              <a:rPr lang="en-US" sz="1400" b="1" i="1" dirty="0"/>
              <a:t>Tauron Polska </a:t>
            </a:r>
            <a:r>
              <a:rPr lang="en-US" sz="1400" b="1" i="1" dirty="0" err="1"/>
              <a:t>Energia</a:t>
            </a:r>
            <a:r>
              <a:rPr lang="en-US" sz="1400" b="1" i="1" dirty="0"/>
              <a:t> S.A.</a:t>
            </a:r>
            <a:r>
              <a:rPr lang="en-US" sz="1400" i="1" dirty="0"/>
              <a:t> (period of 2010 – 2019).</a:t>
            </a:r>
          </a:p>
        </p:txBody>
      </p:sp>
    </p:spTree>
    <p:extLst>
      <p:ext uri="{BB962C8B-B14F-4D97-AF65-F5344CB8AC3E}">
        <p14:creationId xmlns:p14="http://schemas.microsoft.com/office/powerpoint/2010/main" val="160173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a:xfrm>
            <a:off x="609600" y="274638"/>
            <a:ext cx="9230816" cy="994122"/>
          </a:xfrm>
        </p:spPr>
        <p:txBody>
          <a:bodyPr anchor="ctr">
            <a:normAutofit/>
          </a:bodyPr>
          <a:lstStyle/>
          <a:p>
            <a:r>
              <a:rPr lang="en-US" dirty="0"/>
              <a:t>8. </a:t>
            </a:r>
            <a:r>
              <a:rPr lang="it-IT" dirty="0"/>
              <a:t>Statistical Significance vs Economic Significance</a:t>
            </a:r>
            <a:endParaRPr lang="en-US" dirty="0"/>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sz="half" idx="1"/>
          </p:nvPr>
        </p:nvSpPr>
        <p:spPr>
          <a:xfrm>
            <a:off x="98854" y="2132856"/>
            <a:ext cx="4340962" cy="4525963"/>
          </a:xfrm>
        </p:spPr>
        <p:txBody>
          <a:bodyPr>
            <a:normAutofit/>
          </a:bodyPr>
          <a:lstStyle/>
          <a:p>
            <a:pPr>
              <a:buSzPct val="100000"/>
            </a:pPr>
            <a:r>
              <a:rPr lang="en-US" dirty="0"/>
              <a:t>Inconsistent Correlation</a:t>
            </a:r>
          </a:p>
          <a:p>
            <a:pPr>
              <a:buSzPct val="100000"/>
            </a:pPr>
            <a:r>
              <a:rPr lang="en-US" dirty="0"/>
              <a:t>Insignificant Relationship</a:t>
            </a:r>
          </a:p>
          <a:p>
            <a:pPr>
              <a:buSzPct val="100000"/>
            </a:pPr>
            <a:r>
              <a:rPr lang="en-US" dirty="0"/>
              <a:t>Low Explanatory Power</a:t>
            </a:r>
          </a:p>
          <a:p>
            <a:pPr>
              <a:buSzPct val="100000"/>
            </a:pPr>
            <a:r>
              <a:rPr lang="en-US" dirty="0"/>
              <a:t>Impact of ESG Scores</a:t>
            </a:r>
          </a:p>
          <a:p>
            <a:pPr>
              <a:buSzPct val="100000"/>
            </a:pPr>
            <a:r>
              <a:rPr lang="en-US" dirty="0"/>
              <a:t>Regression Model Utility</a:t>
            </a:r>
          </a:p>
          <a:p>
            <a:pPr>
              <a:buSzPct val="100000"/>
            </a:pPr>
            <a:r>
              <a:rPr lang="en-US" dirty="0"/>
              <a:t>Diversification Variable</a:t>
            </a:r>
          </a:p>
          <a:p>
            <a:pPr>
              <a:buSzPct val="100000"/>
            </a:pPr>
            <a:r>
              <a:rPr lang="en-US" dirty="0"/>
              <a:t>Sector-Specific Observations</a:t>
            </a:r>
          </a:p>
        </p:txBody>
      </p:sp>
      <p:pic>
        <p:nvPicPr>
          <p:cNvPr id="6" name="Picture 5">
            <a:extLst>
              <a:ext uri="{FF2B5EF4-FFF2-40B4-BE49-F238E27FC236}">
                <a16:creationId xmlns:a16="http://schemas.microsoft.com/office/drawing/2014/main" id="{DE00EC81-1013-E298-5F00-4B8CA5FB40DD}"/>
              </a:ext>
            </a:extLst>
          </p:cNvPr>
          <p:cNvPicPr>
            <a:picLocks noChangeAspect="1"/>
          </p:cNvPicPr>
          <p:nvPr/>
        </p:nvPicPr>
        <p:blipFill>
          <a:blip r:embed="rId3"/>
          <a:stretch>
            <a:fillRect/>
          </a:stretch>
        </p:blipFill>
        <p:spPr>
          <a:xfrm>
            <a:off x="4655840" y="1600201"/>
            <a:ext cx="7056784" cy="2530510"/>
          </a:xfrm>
          <a:prstGeom prst="rect">
            <a:avLst/>
          </a:prstGeom>
          <a:noFill/>
        </p:spPr>
      </p:pic>
      <p:sp>
        <p:nvSpPr>
          <p:cNvPr id="7" name="TextBox 6">
            <a:extLst>
              <a:ext uri="{FF2B5EF4-FFF2-40B4-BE49-F238E27FC236}">
                <a16:creationId xmlns:a16="http://schemas.microsoft.com/office/drawing/2014/main" id="{DF72933D-65A2-1ADD-5243-238702A1B5E9}"/>
              </a:ext>
            </a:extLst>
          </p:cNvPr>
          <p:cNvSpPr txBox="1"/>
          <p:nvPr/>
        </p:nvSpPr>
        <p:spPr>
          <a:xfrm>
            <a:off x="5879976" y="4248727"/>
            <a:ext cx="5832648" cy="1877437"/>
          </a:xfrm>
          <a:prstGeom prst="rect">
            <a:avLst/>
          </a:prstGeom>
          <a:noFill/>
        </p:spPr>
        <p:txBody>
          <a:bodyPr wrap="square" rtlCol="0">
            <a:spAutoFit/>
          </a:bodyPr>
          <a:lstStyle/>
          <a:p>
            <a:r>
              <a:rPr lang="en-US" dirty="0"/>
              <a:t>LEGENDS:</a:t>
            </a:r>
          </a:p>
          <a:p>
            <a:r>
              <a:rPr lang="en-US" sz="1400" b="1" dirty="0" err="1"/>
              <a:t>a,b</a:t>
            </a:r>
            <a:r>
              <a:rPr lang="en-US" sz="1400" dirty="0"/>
              <a:t> – estimated parameters of the regression model</a:t>
            </a:r>
            <a:br>
              <a:rPr lang="en-US" sz="1400" dirty="0"/>
            </a:br>
            <a:r>
              <a:rPr lang="en-US" sz="1400" b="1" dirty="0" err="1"/>
              <a:t>sF</a:t>
            </a:r>
            <a:r>
              <a:rPr lang="en-US" sz="1400" dirty="0"/>
              <a:t> – significance</a:t>
            </a:r>
          </a:p>
          <a:p>
            <a:r>
              <a:rPr lang="en-US" sz="1400" b="1" dirty="0"/>
              <a:t>Su</a:t>
            </a:r>
            <a:r>
              <a:rPr lang="en-US" sz="1400" dirty="0"/>
              <a:t> – standard deviation of the residual component </a:t>
            </a:r>
          </a:p>
          <a:p>
            <a:r>
              <a:rPr lang="en-US" sz="1400" b="1" dirty="0"/>
              <a:t>Vu</a:t>
            </a:r>
            <a:r>
              <a:rPr lang="en-US" sz="1400" dirty="0"/>
              <a:t> –coefficient of residual variation (average level of random fluctuations)</a:t>
            </a:r>
          </a:p>
          <a:p>
            <a:r>
              <a:rPr lang="en-US" sz="1400" b="1" dirty="0"/>
              <a:t>t</a:t>
            </a:r>
            <a:r>
              <a:rPr lang="en-US" sz="1400" dirty="0"/>
              <a:t> – statistics in brackets</a:t>
            </a:r>
            <a:br>
              <a:rPr lang="en-US" sz="1400" dirty="0"/>
            </a:br>
            <a:r>
              <a:rPr lang="en-US" sz="1400" b="1" dirty="0"/>
              <a:t>p &lt; 0.01.</a:t>
            </a:r>
            <a:r>
              <a:rPr lang="en-US" sz="1400" dirty="0"/>
              <a:t> </a:t>
            </a:r>
          </a:p>
        </p:txBody>
      </p:sp>
      <p:sp>
        <p:nvSpPr>
          <p:cNvPr id="8" name="TextBox 7">
            <a:extLst>
              <a:ext uri="{FF2B5EF4-FFF2-40B4-BE49-F238E27FC236}">
                <a16:creationId xmlns:a16="http://schemas.microsoft.com/office/drawing/2014/main" id="{27AA6AD9-EDE2-74D4-2D79-06CE02CA03C8}"/>
              </a:ext>
            </a:extLst>
          </p:cNvPr>
          <p:cNvSpPr txBox="1"/>
          <p:nvPr/>
        </p:nvSpPr>
        <p:spPr>
          <a:xfrm>
            <a:off x="5951984" y="6381328"/>
            <a:ext cx="5760640" cy="369332"/>
          </a:xfrm>
          <a:prstGeom prst="rect">
            <a:avLst/>
          </a:prstGeom>
          <a:noFill/>
        </p:spPr>
        <p:txBody>
          <a:bodyPr wrap="square" rtlCol="0">
            <a:spAutoFit/>
          </a:bodyPr>
          <a:lstStyle/>
          <a:p>
            <a:pPr algn="ctr"/>
            <a:r>
              <a:rPr lang="en-US" i="1" dirty="0"/>
              <a:t>Source – Author analysis</a:t>
            </a:r>
          </a:p>
        </p:txBody>
      </p:sp>
    </p:spTree>
    <p:extLst>
      <p:ext uri="{BB962C8B-B14F-4D97-AF65-F5344CB8AC3E}">
        <p14:creationId xmlns:p14="http://schemas.microsoft.com/office/powerpoint/2010/main" val="193306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9. Limitations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lnSpcReduction="10000"/>
          </a:bodyPr>
          <a:lstStyle/>
          <a:p>
            <a:pPr marL="0" indent="0">
              <a:buSzPct val="100000"/>
              <a:buNone/>
            </a:pPr>
            <a:r>
              <a:rPr lang="en-US" b="1" dirty="0"/>
              <a:t>Sample Size:</a:t>
            </a:r>
          </a:p>
          <a:p>
            <a:pPr>
              <a:buSzPct val="100000"/>
            </a:pPr>
            <a:r>
              <a:rPr lang="en-US" dirty="0"/>
              <a:t>The small sample size of eight companies and its impact on the generalizability of the results.</a:t>
            </a:r>
          </a:p>
          <a:p>
            <a:pPr>
              <a:buSzPct val="100000"/>
            </a:pPr>
            <a:endParaRPr lang="en-US" dirty="0"/>
          </a:p>
          <a:p>
            <a:pPr marL="0" indent="0">
              <a:buSzPct val="100000"/>
              <a:buNone/>
            </a:pPr>
            <a:r>
              <a:rPr lang="en-US" b="1" dirty="0"/>
              <a:t>Limitation:</a:t>
            </a:r>
          </a:p>
          <a:p>
            <a:pPr>
              <a:buSzPct val="100000"/>
            </a:pPr>
            <a:r>
              <a:rPr lang="en-US" dirty="0"/>
              <a:t>The findings are specific to the Polish energy sector and may not apply to other regions or sectors.</a:t>
            </a:r>
          </a:p>
          <a:p>
            <a:pPr marL="0" indent="0">
              <a:buSzPct val="100000"/>
              <a:buNone/>
            </a:pPr>
            <a:endParaRPr lang="en-US" dirty="0"/>
          </a:p>
          <a:p>
            <a:pPr marL="0" indent="0">
              <a:buSzPct val="100000"/>
              <a:buNone/>
            </a:pPr>
            <a:r>
              <a:rPr lang="en-US" b="1" dirty="0"/>
              <a:t>Some other Factors:</a:t>
            </a:r>
          </a:p>
          <a:p>
            <a:pPr>
              <a:buSzPct val="100000"/>
            </a:pPr>
            <a:r>
              <a:rPr lang="en-US" dirty="0"/>
              <a:t>Influencing factors such as market conditions, regulatory changes, and company-specific characteristics.</a:t>
            </a:r>
          </a:p>
        </p:txBody>
      </p:sp>
    </p:spTree>
    <p:extLst>
      <p:ext uri="{BB962C8B-B14F-4D97-AF65-F5344CB8AC3E}">
        <p14:creationId xmlns:p14="http://schemas.microsoft.com/office/powerpoint/2010/main" val="415388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pPr marL="0" indent="0">
              <a:buNone/>
            </a:pPr>
            <a:r>
              <a:rPr lang="en-US" sz="2000" dirty="0"/>
              <a:t>I, </a:t>
            </a:r>
            <a:r>
              <a:rPr lang="en-US" sz="2000" i="1" dirty="0"/>
              <a:t>Swagat Pruseth</a:t>
            </a:r>
            <a:r>
              <a:rPr lang="en-US" sz="2000" dirty="0"/>
              <a:t>, hereby declare that the following presentation includes material and insights derived from the work of the esteemed authors </a:t>
            </a:r>
            <a:r>
              <a:rPr lang="en-US" sz="2000" b="1" dirty="0" err="1"/>
              <a:t>Michał</a:t>
            </a:r>
            <a:r>
              <a:rPr lang="en-US" sz="2000" b="1" dirty="0"/>
              <a:t> Baran, </a:t>
            </a:r>
            <a:r>
              <a:rPr lang="en-US" sz="2000" b="1" dirty="0" err="1"/>
              <a:t>Aneta</a:t>
            </a:r>
            <a:r>
              <a:rPr lang="en-US" sz="2000" b="1" dirty="0"/>
              <a:t> </a:t>
            </a:r>
            <a:r>
              <a:rPr lang="en-US" sz="2000" b="1" dirty="0" err="1"/>
              <a:t>Kuźniarska</a:t>
            </a:r>
            <a:r>
              <a:rPr lang="en-US" sz="2000" b="1" dirty="0"/>
              <a:t>, Zbigniew J. </a:t>
            </a:r>
            <a:r>
              <a:rPr lang="en-US" sz="2000" b="1" dirty="0" err="1"/>
              <a:t>Makieła</a:t>
            </a:r>
            <a:r>
              <a:rPr lang="en-US" sz="2000" b="1" dirty="0"/>
              <a:t>, Anna </a:t>
            </a:r>
            <a:r>
              <a:rPr lang="en-US" sz="2000" b="1" dirty="0" err="1"/>
              <a:t>Sławik</a:t>
            </a:r>
            <a:r>
              <a:rPr lang="en-US" sz="2000" b="1" dirty="0"/>
              <a:t>, and Magdalena M. Stuss</a:t>
            </a:r>
            <a:r>
              <a:rPr lang="en-US" sz="2000" dirty="0"/>
              <a:t>. Their research has significantly contributed to the depth and quality of the content presented.</a:t>
            </a:r>
          </a:p>
          <a:p>
            <a:pPr marL="0" indent="0">
              <a:buNone/>
            </a:pPr>
            <a:endParaRPr lang="en-US" sz="2000" dirty="0"/>
          </a:p>
          <a:p>
            <a:pPr marL="0" indent="0">
              <a:buNone/>
            </a:pPr>
            <a:r>
              <a:rPr lang="en-US" sz="2000" dirty="0"/>
              <a:t>While I am not affiliated with these authors in any professional or personal capacity, I recognize and acknowledge their valuable contributions to the subject matter. </a:t>
            </a:r>
          </a:p>
          <a:p>
            <a:pPr marL="0" indent="0">
              <a:buNone/>
            </a:pPr>
            <a:endParaRPr lang="en-US" sz="2000" dirty="0"/>
          </a:p>
          <a:p>
            <a:pPr marL="0" indent="0">
              <a:buNone/>
            </a:pPr>
            <a:r>
              <a:rPr lang="en-US" sz="2000" dirty="0"/>
              <a:t>I strive to give full credit to the authors for their intellectual property and ensure that their research is represented accurately and respectfully. The use of their work adheres to the principles of academic integrity and respect for intellectual contributions.</a:t>
            </a:r>
          </a:p>
        </p:txBody>
      </p:sp>
    </p:spTree>
    <p:extLst>
      <p:ext uri="{BB962C8B-B14F-4D97-AF65-F5344CB8AC3E}">
        <p14:creationId xmlns:p14="http://schemas.microsoft.com/office/powerpoint/2010/main" val="3635570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10. Robustness Check</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pPr marL="0" indent="0">
              <a:buSzPct val="100000"/>
              <a:buNone/>
            </a:pPr>
            <a:r>
              <a:rPr lang="en-US" b="1" dirty="0"/>
              <a:t>Methods:</a:t>
            </a:r>
          </a:p>
          <a:p>
            <a:pPr>
              <a:buSzPct val="100000"/>
            </a:pPr>
            <a:r>
              <a:rPr lang="en-US" dirty="0"/>
              <a:t>Conducted additional analyses (Not mentioned) and alternative methods used to verify the robustness of the findings.</a:t>
            </a:r>
          </a:p>
          <a:p>
            <a:pPr marL="0" indent="0">
              <a:buSzPct val="100000"/>
              <a:buNone/>
            </a:pPr>
            <a:endParaRPr lang="en-US" dirty="0"/>
          </a:p>
          <a:p>
            <a:pPr marL="0" indent="0">
              <a:buSzPct val="100000"/>
              <a:buNone/>
            </a:pPr>
            <a:r>
              <a:rPr lang="en-US" b="1" dirty="0"/>
              <a:t>Consistency:</a:t>
            </a:r>
          </a:p>
          <a:p>
            <a:pPr>
              <a:buSzPct val="100000"/>
            </a:pPr>
            <a:r>
              <a:rPr lang="en-US" dirty="0"/>
              <a:t>The results remain consistent across different tests and checks.</a:t>
            </a:r>
          </a:p>
        </p:txBody>
      </p:sp>
    </p:spTree>
    <p:extLst>
      <p:ext uri="{BB962C8B-B14F-4D97-AF65-F5344CB8AC3E}">
        <p14:creationId xmlns:p14="http://schemas.microsoft.com/office/powerpoint/2010/main" val="1714617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11. Conclusion</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numCol="2">
            <a:normAutofit fontScale="85000" lnSpcReduction="20000"/>
          </a:bodyPr>
          <a:lstStyle/>
          <a:p>
            <a:r>
              <a:rPr lang="en-US" b="1" dirty="0"/>
              <a:t>Challenges in Modernizing Power Engineering</a:t>
            </a:r>
          </a:p>
          <a:p>
            <a:pPr>
              <a:buFont typeface="Arial" panose="020B0604020202020204" pitchFamily="34" charset="0"/>
              <a:buChar char="•"/>
            </a:pPr>
            <a:r>
              <a:rPr lang="en-US" dirty="0"/>
              <a:t>Complexity and frailty of the energy market</a:t>
            </a:r>
          </a:p>
          <a:p>
            <a:pPr>
              <a:buFont typeface="Arial" panose="020B0604020202020204" pitchFamily="34" charset="0"/>
              <a:buChar char="•"/>
            </a:pPr>
            <a:r>
              <a:rPr lang="en-US" dirty="0"/>
              <a:t>Necessity of state regulatory ownership</a:t>
            </a:r>
            <a:br>
              <a:rPr lang="en-US" dirty="0"/>
            </a:br>
            <a:endParaRPr lang="en-US" dirty="0"/>
          </a:p>
          <a:p>
            <a:r>
              <a:rPr lang="en-US" b="1" dirty="0"/>
              <a:t>Role of the State</a:t>
            </a:r>
          </a:p>
          <a:p>
            <a:pPr>
              <a:buFont typeface="Arial" panose="020B0604020202020204" pitchFamily="34" charset="0"/>
              <a:buChar char="•"/>
            </a:pPr>
            <a:r>
              <a:rPr lang="en-US" dirty="0"/>
              <a:t>Justification for state involvement</a:t>
            </a:r>
          </a:p>
          <a:p>
            <a:pPr>
              <a:buFont typeface="Arial" panose="020B0604020202020204" pitchFamily="34" charset="0"/>
              <a:buChar char="•"/>
            </a:pPr>
            <a:r>
              <a:rPr lang="en-US" dirty="0"/>
              <a:t>Impact of global trends on employee-corporation identification</a:t>
            </a:r>
            <a:br>
              <a:rPr lang="en-US" dirty="0"/>
            </a:br>
            <a:endParaRPr lang="en-US" dirty="0"/>
          </a:p>
          <a:p>
            <a:r>
              <a:rPr lang="en-US" b="1" dirty="0"/>
              <a:t>Delayed Transformation of Polish Energy Sector</a:t>
            </a:r>
          </a:p>
          <a:p>
            <a:pPr>
              <a:buFont typeface="Arial" panose="020B0604020202020204" pitchFamily="34" charset="0"/>
              <a:buChar char="•"/>
            </a:pPr>
            <a:r>
              <a:rPr lang="en-US" dirty="0"/>
              <a:t>Protective mechanisms (trade unions, political ties)</a:t>
            </a:r>
          </a:p>
          <a:p>
            <a:pPr>
              <a:buFont typeface="Arial" panose="020B0604020202020204" pitchFamily="34" charset="0"/>
              <a:buChar char="•"/>
            </a:pPr>
            <a:r>
              <a:rPr lang="en-US" dirty="0"/>
              <a:t>Ineffective employment structure</a:t>
            </a:r>
            <a:br>
              <a:rPr lang="en-US" dirty="0"/>
            </a:br>
            <a:endParaRPr lang="en-US" dirty="0"/>
          </a:p>
          <a:p>
            <a:r>
              <a:rPr lang="en-US" b="1" dirty="0"/>
              <a:t>Consequences of Delayed Modernization</a:t>
            </a:r>
          </a:p>
          <a:p>
            <a:pPr>
              <a:buFont typeface="Arial" panose="020B0604020202020204" pitchFamily="34" charset="0"/>
              <a:buChar char="•"/>
            </a:pPr>
            <a:r>
              <a:rPr lang="en-US" dirty="0"/>
              <a:t>Deepening competence gap</a:t>
            </a:r>
          </a:p>
          <a:p>
            <a:pPr>
              <a:buFont typeface="Arial" panose="020B0604020202020204" pitchFamily="34" charset="0"/>
              <a:buChar char="•"/>
            </a:pPr>
            <a:r>
              <a:rPr lang="en-US" dirty="0"/>
              <a:t>Paralysis of modernization tools</a:t>
            </a:r>
            <a:br>
              <a:rPr lang="en-US" dirty="0"/>
            </a:br>
            <a:endParaRPr lang="en-US" dirty="0"/>
          </a:p>
          <a:p>
            <a:r>
              <a:rPr lang="en-US" b="1" dirty="0"/>
              <a:t>Impact on ESG Integration</a:t>
            </a:r>
          </a:p>
          <a:p>
            <a:pPr>
              <a:buFont typeface="Arial" panose="020B0604020202020204" pitchFamily="34" charset="0"/>
              <a:buChar char="•"/>
            </a:pPr>
            <a:r>
              <a:rPr lang="en-US" dirty="0"/>
              <a:t>Limitations on incorporating ESG factors</a:t>
            </a:r>
          </a:p>
          <a:p>
            <a:pPr>
              <a:buFont typeface="Arial" panose="020B0604020202020204" pitchFamily="34" charset="0"/>
              <a:buChar char="•"/>
            </a:pPr>
            <a:r>
              <a:rPr lang="en-US" dirty="0"/>
              <a:t>Reduced materiality of socially responsible activities on economic results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14287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12. References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pPr marL="0" indent="0">
              <a:buSzPct val="100000"/>
              <a:buNone/>
            </a:pPr>
            <a:r>
              <a:rPr lang="en-US" dirty="0"/>
              <a:t>Research paper source: </a:t>
            </a:r>
            <a:r>
              <a:rPr lang="en-US" dirty="0">
                <a:hlinkClick r:id="rId3"/>
              </a:rPr>
              <a:t>https://www.mdpi.com/1996-1073/15/2/477</a:t>
            </a:r>
            <a:br>
              <a:rPr lang="en-US" dirty="0"/>
            </a:br>
            <a:br>
              <a:rPr lang="en-US" dirty="0"/>
            </a:br>
            <a:r>
              <a:rPr lang="en-US" dirty="0"/>
              <a:t>Photo Library: Statista and ResearchGate</a:t>
            </a:r>
          </a:p>
          <a:p>
            <a:pPr marL="0" indent="0">
              <a:buSzPct val="100000"/>
              <a:buNone/>
            </a:pPr>
            <a:endParaRPr lang="en-US" dirty="0"/>
          </a:p>
          <a:p>
            <a:pPr marL="0" indent="0">
              <a:buSzPct val="100000"/>
              <a:buNone/>
            </a:pPr>
            <a:r>
              <a:rPr lang="en-US" dirty="0"/>
              <a:t>Statistics details (for verification): Eurostat</a:t>
            </a:r>
          </a:p>
          <a:p>
            <a:pPr marL="0" indent="0">
              <a:buSzPct val="100000"/>
              <a:buNone/>
            </a:pPr>
            <a:endParaRPr lang="en-US" dirty="0"/>
          </a:p>
          <a:p>
            <a:pPr marL="0" indent="0">
              <a:buSzPct val="100000"/>
              <a:buNone/>
            </a:pPr>
            <a:r>
              <a:rPr lang="en-US" dirty="0"/>
              <a:t>European Union Energy Policy :</a:t>
            </a:r>
            <a:r>
              <a:rPr lang="en-US" sz="24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https://ec.europa.eu/energy/topics/energy-strategy/energy-</a:t>
            </a:r>
            <a:r>
              <a:rPr lang="en-US" sz="2400" u="sng" dirty="0" err="1">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policy_en</a:t>
            </a:r>
            <a:endParaRPr lang="en-US" dirty="0"/>
          </a:p>
          <a:p>
            <a:pPr marL="0" indent="0">
              <a:buSzPct val="100000"/>
              <a:buNone/>
            </a:pPr>
            <a:endParaRPr lang="en-US" dirty="0"/>
          </a:p>
          <a:p>
            <a:pPr marL="0" indent="0">
              <a:buSzPct val="100000"/>
              <a:buNone/>
            </a:pPr>
            <a:endParaRPr lang="en-US" dirty="0"/>
          </a:p>
        </p:txBody>
      </p:sp>
    </p:spTree>
    <p:extLst>
      <p:ext uri="{BB962C8B-B14F-4D97-AF65-F5344CB8AC3E}">
        <p14:creationId xmlns:p14="http://schemas.microsoft.com/office/powerpoint/2010/main" val="2340379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572072" y="4365105"/>
            <a:ext cx="7772400" cy="1181993"/>
          </a:xfrm>
        </p:spPr>
        <p:txBody>
          <a:bodyPr>
            <a:normAutofit/>
          </a:bodyPr>
          <a:lstStyle/>
          <a:p>
            <a:r>
              <a:rPr lang="de-DE" b="1" cap="all" dirty="0"/>
              <a:t>FH Kufstein Tirol</a:t>
            </a:r>
            <a:br>
              <a:rPr lang="de-DE" b="1" cap="all" dirty="0"/>
            </a:br>
            <a:r>
              <a:rPr lang="de-DE" sz="2800" b="0" dirty="0"/>
              <a:t>University </a:t>
            </a:r>
            <a:r>
              <a:rPr lang="de-DE" sz="2800" b="0" dirty="0" err="1"/>
              <a:t>of</a:t>
            </a:r>
            <a:r>
              <a:rPr lang="de-DE" sz="2800" b="0" dirty="0"/>
              <a:t> Applied </a:t>
            </a:r>
            <a:r>
              <a:rPr lang="de-DE" sz="2800" b="0" dirty="0" err="1"/>
              <a:t>Sciences</a:t>
            </a:r>
            <a:endParaRPr lang="de-DE" sz="2800" b="0" dirty="0"/>
          </a:p>
        </p:txBody>
      </p:sp>
      <p:sp>
        <p:nvSpPr>
          <p:cNvPr id="4" name="TextBox 3"/>
          <p:cNvSpPr txBox="1"/>
          <p:nvPr/>
        </p:nvSpPr>
        <p:spPr>
          <a:xfrm>
            <a:off x="4223793" y="6095038"/>
            <a:ext cx="6011807" cy="369332"/>
          </a:xfrm>
          <a:prstGeom prst="rect">
            <a:avLst/>
          </a:prstGeom>
          <a:noFill/>
        </p:spPr>
        <p:txBody>
          <a:bodyPr wrap="square" rtlCol="0">
            <a:spAutoFit/>
          </a:bodyPr>
          <a:lstStyle/>
          <a:p>
            <a:pPr algn="r"/>
            <a:r>
              <a:rPr lang="en-US" dirty="0"/>
              <a:t>Thank you</a:t>
            </a:r>
          </a:p>
        </p:txBody>
      </p:sp>
      <p:sp>
        <p:nvSpPr>
          <p:cNvPr id="5" name="TextBox 4"/>
          <p:cNvSpPr txBox="1"/>
          <p:nvPr/>
        </p:nvSpPr>
        <p:spPr>
          <a:xfrm>
            <a:off x="2135561" y="5445224"/>
            <a:ext cx="8252439" cy="400110"/>
          </a:xfrm>
          <a:prstGeom prst="rect">
            <a:avLst/>
          </a:prstGeom>
          <a:noFill/>
        </p:spPr>
        <p:txBody>
          <a:bodyPr wrap="square" rtlCol="0">
            <a:spAutoFit/>
          </a:bodyPr>
          <a:lstStyle/>
          <a:p>
            <a:pPr algn="r"/>
            <a:r>
              <a:rPr lang="en-US" sz="2000" b="1" dirty="0"/>
              <a:t>The End</a:t>
            </a:r>
            <a:endParaRPr lang="en-US" sz="1600" dirty="0"/>
          </a:p>
        </p:txBody>
      </p:sp>
    </p:spTree>
    <p:extLst>
      <p:ext uri="{BB962C8B-B14F-4D97-AF65-F5344CB8AC3E}">
        <p14:creationId xmlns:p14="http://schemas.microsoft.com/office/powerpoint/2010/main" val="136679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Content flowchart</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fontScale="92500" lnSpcReduction="10000"/>
          </a:bodyPr>
          <a:lstStyle/>
          <a:p>
            <a:pPr marL="457200" indent="-457200">
              <a:buAutoNum type="arabicPeriod"/>
            </a:pPr>
            <a:r>
              <a:rPr lang="en-US" dirty="0"/>
              <a:t>Introduction</a:t>
            </a:r>
          </a:p>
          <a:p>
            <a:pPr marL="457200" indent="-457200">
              <a:buAutoNum type="arabicPeriod"/>
            </a:pPr>
            <a:r>
              <a:rPr lang="en-US" dirty="0"/>
              <a:t>Background</a:t>
            </a:r>
          </a:p>
          <a:p>
            <a:pPr marL="457200" indent="-457200">
              <a:buAutoNum type="arabicPeriod"/>
            </a:pPr>
            <a:r>
              <a:rPr lang="en-US" dirty="0"/>
              <a:t>Data</a:t>
            </a:r>
          </a:p>
          <a:p>
            <a:pPr marL="457200" indent="-457200">
              <a:buAutoNum type="arabicPeriod"/>
            </a:pPr>
            <a:r>
              <a:rPr lang="en-US" dirty="0"/>
              <a:t>Methodology</a:t>
            </a:r>
          </a:p>
          <a:p>
            <a:pPr marL="457200" indent="-457200">
              <a:buAutoNum type="arabicPeriod"/>
            </a:pPr>
            <a:r>
              <a:rPr lang="en-US" dirty="0"/>
              <a:t>Results</a:t>
            </a:r>
          </a:p>
          <a:p>
            <a:pPr marL="457200" indent="-457200">
              <a:buAutoNum type="arabicPeriod"/>
            </a:pPr>
            <a:r>
              <a:rPr lang="en-US" dirty="0"/>
              <a:t>ROE &amp; ROA analysis</a:t>
            </a:r>
          </a:p>
          <a:p>
            <a:pPr marL="457200" indent="-457200">
              <a:buAutoNum type="arabicPeriod"/>
            </a:pPr>
            <a:r>
              <a:rPr lang="en-US" dirty="0"/>
              <a:t>Interpretation in the Context of Existing Literature</a:t>
            </a:r>
          </a:p>
          <a:p>
            <a:pPr marL="457200" indent="-457200">
              <a:buAutoNum type="arabicPeriod"/>
            </a:pPr>
            <a:r>
              <a:rPr lang="it-IT" dirty="0"/>
              <a:t>Statistical Significance vs Economic Significance</a:t>
            </a:r>
          </a:p>
          <a:p>
            <a:pPr marL="457200" indent="-457200">
              <a:buAutoNum type="arabicPeriod"/>
            </a:pPr>
            <a:r>
              <a:rPr lang="en-US" dirty="0"/>
              <a:t>Limitations</a:t>
            </a:r>
          </a:p>
          <a:p>
            <a:pPr marL="457200" indent="-457200">
              <a:buAutoNum type="arabicPeriod"/>
            </a:pPr>
            <a:r>
              <a:rPr lang="en-US" dirty="0"/>
              <a:t>Robustness Check</a:t>
            </a:r>
          </a:p>
          <a:p>
            <a:pPr marL="457200" indent="-457200">
              <a:buAutoNum type="arabicPeriod"/>
            </a:pPr>
            <a:r>
              <a:rPr lang="en-US" dirty="0"/>
              <a:t>Conclusion</a:t>
            </a:r>
          </a:p>
          <a:p>
            <a:pPr marL="457200" indent="-457200">
              <a:buAutoNum type="arabicPeriod"/>
            </a:pPr>
            <a:r>
              <a:rPr lang="en-US" dirty="0"/>
              <a:t>References</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4310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C503-FD41-EA29-FFFF-E34618C9C6F9}"/>
              </a:ext>
            </a:extLst>
          </p:cNvPr>
          <p:cNvSpPr>
            <a:spLocks noGrp="1"/>
          </p:cNvSpPr>
          <p:nvPr>
            <p:ph type="title"/>
          </p:nvPr>
        </p:nvSpPr>
        <p:spPr/>
        <p:txBody>
          <a:bodyPr/>
          <a:lstStyle/>
          <a:p>
            <a:r>
              <a:rPr lang="en-US" dirty="0"/>
              <a:t>Why focus on Poland?</a:t>
            </a:r>
          </a:p>
        </p:txBody>
      </p:sp>
      <p:pic>
        <p:nvPicPr>
          <p:cNvPr id="5" name="Content Placeholder 4">
            <a:extLst>
              <a:ext uri="{FF2B5EF4-FFF2-40B4-BE49-F238E27FC236}">
                <a16:creationId xmlns:a16="http://schemas.microsoft.com/office/drawing/2014/main" id="{952E3E89-4EB6-8C16-97C6-DF2643892033}"/>
              </a:ext>
            </a:extLst>
          </p:cNvPr>
          <p:cNvPicPr>
            <a:picLocks noGrp="1" noChangeAspect="1"/>
          </p:cNvPicPr>
          <p:nvPr>
            <p:ph idx="1"/>
          </p:nvPr>
        </p:nvPicPr>
        <p:blipFill>
          <a:blip r:embed="rId3"/>
          <a:stretch>
            <a:fillRect/>
          </a:stretch>
        </p:blipFill>
        <p:spPr>
          <a:xfrm>
            <a:off x="1415480" y="1422106"/>
            <a:ext cx="8856984" cy="452596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A5FFFF8-2BD4-F55C-D5DA-CE575D3C04EE}"/>
              </a:ext>
            </a:extLst>
          </p:cNvPr>
          <p:cNvSpPr txBox="1"/>
          <p:nvPr/>
        </p:nvSpPr>
        <p:spPr>
          <a:xfrm>
            <a:off x="4151784" y="6398696"/>
            <a:ext cx="3888432" cy="369332"/>
          </a:xfrm>
          <a:prstGeom prst="rect">
            <a:avLst/>
          </a:prstGeom>
          <a:noFill/>
        </p:spPr>
        <p:txBody>
          <a:bodyPr wrap="square" rtlCol="0">
            <a:spAutoFit/>
          </a:bodyPr>
          <a:lstStyle/>
          <a:p>
            <a:pPr algn="ctr"/>
            <a:r>
              <a:rPr lang="en-US" i="1" dirty="0"/>
              <a:t>Source: Statista</a:t>
            </a:r>
          </a:p>
        </p:txBody>
      </p:sp>
      <p:sp>
        <p:nvSpPr>
          <p:cNvPr id="7" name="Rectangle 6">
            <a:extLst>
              <a:ext uri="{FF2B5EF4-FFF2-40B4-BE49-F238E27FC236}">
                <a16:creationId xmlns:a16="http://schemas.microsoft.com/office/drawing/2014/main" id="{B41B745C-F74E-1C88-FF38-036AD0C5E7D8}"/>
              </a:ext>
            </a:extLst>
          </p:cNvPr>
          <p:cNvSpPr/>
          <p:nvPr/>
        </p:nvSpPr>
        <p:spPr>
          <a:xfrm>
            <a:off x="5303912" y="1656709"/>
            <a:ext cx="2736304" cy="3788515"/>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78980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835F-031F-DC31-2BAC-F0D7407BE59F}"/>
              </a:ext>
            </a:extLst>
          </p:cNvPr>
          <p:cNvSpPr>
            <a:spLocks noGrp="1"/>
          </p:cNvSpPr>
          <p:nvPr>
            <p:ph type="title"/>
          </p:nvPr>
        </p:nvSpPr>
        <p:spPr/>
        <p:txBody>
          <a:bodyPr/>
          <a:lstStyle/>
          <a:p>
            <a:r>
              <a:rPr lang="en-US" dirty="0"/>
              <a:t>Poland’s energy mix</a:t>
            </a:r>
          </a:p>
        </p:txBody>
      </p:sp>
      <p:pic>
        <p:nvPicPr>
          <p:cNvPr id="5" name="Content Placeholder 4" descr="A pie chart with text">
            <a:extLst>
              <a:ext uri="{FF2B5EF4-FFF2-40B4-BE49-F238E27FC236}">
                <a16:creationId xmlns:a16="http://schemas.microsoft.com/office/drawing/2014/main" id="{37817E6D-CA80-CE08-0E63-97C1BED494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448" y="1484784"/>
            <a:ext cx="9865096" cy="432047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CA1A0D8-9C9C-3305-FFE7-42CCD23C4A1D}"/>
              </a:ext>
            </a:extLst>
          </p:cNvPr>
          <p:cNvSpPr txBox="1"/>
          <p:nvPr/>
        </p:nvSpPr>
        <p:spPr>
          <a:xfrm>
            <a:off x="4223792" y="6021287"/>
            <a:ext cx="3744416" cy="369332"/>
          </a:xfrm>
          <a:prstGeom prst="rect">
            <a:avLst/>
          </a:prstGeom>
          <a:noFill/>
        </p:spPr>
        <p:txBody>
          <a:bodyPr wrap="square" rtlCol="0">
            <a:spAutoFit/>
          </a:bodyPr>
          <a:lstStyle/>
          <a:p>
            <a:pPr algn="ctr"/>
            <a:r>
              <a:rPr lang="en-US" i="1" dirty="0"/>
              <a:t>Source: ResearchGate</a:t>
            </a:r>
          </a:p>
        </p:txBody>
      </p:sp>
    </p:spTree>
    <p:extLst>
      <p:ext uri="{BB962C8B-B14F-4D97-AF65-F5344CB8AC3E}">
        <p14:creationId xmlns:p14="http://schemas.microsoft.com/office/powerpoint/2010/main" val="300829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1. Introduction</a:t>
            </a:r>
          </a:p>
        </p:txBody>
      </p:sp>
      <p:sp>
        <p:nvSpPr>
          <p:cNvPr id="4" name="Content Placeholder 3">
            <a:extLst>
              <a:ext uri="{FF2B5EF4-FFF2-40B4-BE49-F238E27FC236}">
                <a16:creationId xmlns:a16="http://schemas.microsoft.com/office/drawing/2014/main" id="{3895AC35-A8F7-1DE1-78E7-C03AFA89B3C3}"/>
              </a:ext>
            </a:extLst>
          </p:cNvPr>
          <p:cNvSpPr>
            <a:spLocks noGrp="1"/>
          </p:cNvSpPr>
          <p:nvPr>
            <p:ph idx="1"/>
          </p:nvPr>
        </p:nvSpPr>
        <p:spPr/>
        <p:txBody>
          <a:bodyPr/>
          <a:lstStyle/>
          <a:p>
            <a:pPr marL="0" indent="0">
              <a:buNone/>
            </a:pPr>
            <a:r>
              <a:rPr lang="en-US" b="1" dirty="0"/>
              <a:t>Objective:</a:t>
            </a:r>
          </a:p>
          <a:p>
            <a:r>
              <a:rPr lang="en-US" dirty="0"/>
              <a:t>Investigating the relationship between ESG (Environmental, Social, and Governance) scores and Corporate Financial Performance (CFP) (Focus: in Poland's energy sector).</a:t>
            </a:r>
          </a:p>
          <a:p>
            <a:pPr marL="0" indent="0">
              <a:buNone/>
            </a:pPr>
            <a:endParaRPr lang="en-US" dirty="0"/>
          </a:p>
          <a:p>
            <a:pPr marL="0" indent="0">
              <a:buNone/>
            </a:pPr>
            <a:r>
              <a:rPr lang="en-US" b="1" dirty="0"/>
              <a:t>Significance: </a:t>
            </a:r>
          </a:p>
          <a:p>
            <a:r>
              <a:rPr lang="en-US" dirty="0"/>
              <a:t>Importance of ESG reporting in investment decisions and policy-making.</a:t>
            </a:r>
          </a:p>
          <a:p>
            <a:r>
              <a:rPr lang="en-US" dirty="0"/>
              <a:t>Global shift towards sustainable practices and reporting.</a:t>
            </a:r>
          </a:p>
        </p:txBody>
      </p:sp>
    </p:spTree>
    <p:extLst>
      <p:ext uri="{BB962C8B-B14F-4D97-AF65-F5344CB8AC3E}">
        <p14:creationId xmlns:p14="http://schemas.microsoft.com/office/powerpoint/2010/main" val="332079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2. Background</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pPr marL="0" indent="0">
              <a:buNone/>
            </a:pPr>
            <a:r>
              <a:rPr lang="en-US" b="1" dirty="0"/>
              <a:t>ESG Importance: </a:t>
            </a:r>
          </a:p>
          <a:p>
            <a:r>
              <a:rPr lang="en-US" dirty="0"/>
              <a:t>ESG factors are becoming crucial in assessing company performance beyond traditional financial metrics.</a:t>
            </a:r>
          </a:p>
          <a:p>
            <a:r>
              <a:rPr lang="en-US" dirty="0"/>
              <a:t>Growing demand from investors for sustainable and responsible business practices.</a:t>
            </a:r>
          </a:p>
          <a:p>
            <a:endParaRPr lang="en-US" dirty="0"/>
          </a:p>
        </p:txBody>
      </p:sp>
      <p:pic>
        <p:nvPicPr>
          <p:cNvPr id="6" name="Picture 5">
            <a:extLst>
              <a:ext uri="{FF2B5EF4-FFF2-40B4-BE49-F238E27FC236}">
                <a16:creationId xmlns:a16="http://schemas.microsoft.com/office/drawing/2014/main" id="{EEB48BCB-9CBB-ABB8-EAA5-823268025F15}"/>
              </a:ext>
            </a:extLst>
          </p:cNvPr>
          <p:cNvPicPr>
            <a:picLocks noChangeAspect="1"/>
          </p:cNvPicPr>
          <p:nvPr/>
        </p:nvPicPr>
        <p:blipFill>
          <a:blip r:embed="rId3"/>
          <a:stretch>
            <a:fillRect/>
          </a:stretch>
        </p:blipFill>
        <p:spPr>
          <a:xfrm>
            <a:off x="767408" y="3892183"/>
            <a:ext cx="10814992" cy="223398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C2459AE0-1DAA-5C3A-ADE9-C8388BB599DC}"/>
              </a:ext>
            </a:extLst>
          </p:cNvPr>
          <p:cNvSpPr txBox="1"/>
          <p:nvPr/>
        </p:nvSpPr>
        <p:spPr>
          <a:xfrm>
            <a:off x="1775520" y="6141010"/>
            <a:ext cx="9289032" cy="769441"/>
          </a:xfrm>
          <a:prstGeom prst="rect">
            <a:avLst/>
          </a:prstGeom>
          <a:noFill/>
        </p:spPr>
        <p:txBody>
          <a:bodyPr wrap="square" rtlCol="0">
            <a:spAutoFit/>
          </a:bodyPr>
          <a:lstStyle/>
          <a:p>
            <a:pPr lvl="2" algn="ctr"/>
            <a:r>
              <a:rPr lang="en-US" sz="1600" b="1" i="1" dirty="0"/>
              <a:t>Areas of responsibility in energy sector.</a:t>
            </a:r>
            <a:br>
              <a:rPr lang="en-US" sz="1400" b="1" i="1" dirty="0"/>
            </a:br>
            <a:r>
              <a:rPr lang="en-US" sz="1400" b="1" i="1" dirty="0"/>
              <a:t>Source: </a:t>
            </a:r>
            <a:r>
              <a:rPr lang="pl-PL" sz="1400" i="1" dirty="0"/>
              <a:t>Monitor Polski 2021 r. poz. 264, Ministerstwo Energii. Polityka energetyczna Polski do 2040 r. Warszawa: Ministerstwo Energii. 2021.</a:t>
            </a:r>
            <a:endParaRPr lang="en-US" sz="1400" b="1" i="1" dirty="0"/>
          </a:p>
        </p:txBody>
      </p:sp>
    </p:spTree>
    <p:extLst>
      <p:ext uri="{BB962C8B-B14F-4D97-AF65-F5344CB8AC3E}">
        <p14:creationId xmlns:p14="http://schemas.microsoft.com/office/powerpoint/2010/main" val="378198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423D37-B110-4854-4089-D87EA07F1EDC}"/>
              </a:ext>
            </a:extLst>
          </p:cNvPr>
          <p:cNvSpPr>
            <a:spLocks noGrp="1"/>
          </p:cNvSpPr>
          <p:nvPr>
            <p:ph type="title"/>
          </p:nvPr>
        </p:nvSpPr>
        <p:spPr>
          <a:xfrm>
            <a:off x="609600" y="274638"/>
            <a:ext cx="9230816" cy="994122"/>
          </a:xfrm>
        </p:spPr>
        <p:txBody>
          <a:bodyPr/>
          <a:lstStyle/>
          <a:p>
            <a:r>
              <a:rPr lang="en-US" dirty="0"/>
              <a:t>2.1 Background</a:t>
            </a:r>
          </a:p>
        </p:txBody>
      </p:sp>
      <p:sp>
        <p:nvSpPr>
          <p:cNvPr id="3" name="Content Placeholder 2">
            <a:extLst>
              <a:ext uri="{FF2B5EF4-FFF2-40B4-BE49-F238E27FC236}">
                <a16:creationId xmlns:a16="http://schemas.microsoft.com/office/drawing/2014/main" id="{4EDD3284-F636-E1EB-CB29-0129C244DA49}"/>
              </a:ext>
            </a:extLst>
          </p:cNvPr>
          <p:cNvSpPr>
            <a:spLocks noGrp="1"/>
          </p:cNvSpPr>
          <p:nvPr>
            <p:ph sz="half" idx="1"/>
          </p:nvPr>
        </p:nvSpPr>
        <p:spPr>
          <a:xfrm>
            <a:off x="609600" y="1600201"/>
            <a:ext cx="5054352" cy="4525963"/>
          </a:xfrm>
        </p:spPr>
        <p:txBody>
          <a:bodyPr>
            <a:normAutofit/>
          </a:bodyPr>
          <a:lstStyle/>
          <a:p>
            <a:pPr marL="0" indent="0">
              <a:buNone/>
            </a:pPr>
            <a:r>
              <a:rPr lang="en-US" b="1" dirty="0"/>
              <a:t>Energy Sector Transformation:</a:t>
            </a:r>
          </a:p>
          <a:p>
            <a:pPr marL="0" indent="0">
              <a:buNone/>
            </a:pPr>
            <a:r>
              <a:rPr lang="en-US" b="1" dirty="0"/>
              <a:t> </a:t>
            </a:r>
          </a:p>
          <a:p>
            <a:r>
              <a:rPr lang="en-US" dirty="0"/>
              <a:t>The energy sector is undergoing a transformation towards more sustainable practices.</a:t>
            </a:r>
          </a:p>
          <a:p>
            <a:r>
              <a:rPr lang="en-US" dirty="0"/>
              <a:t>Poland's energy sector is significant due to its heavy reliance on coal and the push towards renewable energy.</a:t>
            </a:r>
          </a:p>
        </p:txBody>
      </p:sp>
      <p:pic>
        <p:nvPicPr>
          <p:cNvPr id="4" name="Picture 3">
            <a:extLst>
              <a:ext uri="{FF2B5EF4-FFF2-40B4-BE49-F238E27FC236}">
                <a16:creationId xmlns:a16="http://schemas.microsoft.com/office/drawing/2014/main" id="{CE2C036F-237D-44DD-859E-033FF106CD3F}"/>
              </a:ext>
            </a:extLst>
          </p:cNvPr>
          <p:cNvPicPr>
            <a:picLocks noChangeAspect="1"/>
          </p:cNvPicPr>
          <p:nvPr/>
        </p:nvPicPr>
        <p:blipFill>
          <a:blip r:embed="rId2"/>
          <a:stretch>
            <a:fillRect/>
          </a:stretch>
        </p:blipFill>
        <p:spPr>
          <a:xfrm>
            <a:off x="5879976" y="2204864"/>
            <a:ext cx="6048672" cy="3096343"/>
          </a:xfrm>
          <a:prstGeom prst="rect">
            <a:avLst/>
          </a:prstGeom>
          <a:noFill/>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949DB9A-C498-29B2-2DF0-F29FA61A7E3B}"/>
              </a:ext>
            </a:extLst>
          </p:cNvPr>
          <p:cNvSpPr txBox="1"/>
          <p:nvPr/>
        </p:nvSpPr>
        <p:spPr>
          <a:xfrm>
            <a:off x="6096000" y="5661248"/>
            <a:ext cx="5616624" cy="830997"/>
          </a:xfrm>
          <a:prstGeom prst="rect">
            <a:avLst/>
          </a:prstGeom>
          <a:noFill/>
        </p:spPr>
        <p:txBody>
          <a:bodyPr wrap="square" rtlCol="0">
            <a:spAutoFit/>
          </a:bodyPr>
          <a:lstStyle/>
          <a:p>
            <a:pPr algn="ctr"/>
            <a:r>
              <a:rPr lang="en-US" sz="1600" b="1" i="1" dirty="0"/>
              <a:t>Source:</a:t>
            </a:r>
            <a:r>
              <a:rPr lang="en-US" sz="1600" i="1" dirty="0"/>
              <a:t> </a:t>
            </a:r>
            <a:r>
              <a:rPr lang="en-US" sz="1600" i="1" dirty="0" err="1"/>
              <a:t>Stjepcevic</a:t>
            </a:r>
            <a:r>
              <a:rPr lang="en-US" sz="1600" i="1" dirty="0"/>
              <a:t>, J.; </a:t>
            </a:r>
            <a:r>
              <a:rPr lang="en-US" sz="1600" i="1" dirty="0" err="1"/>
              <a:t>Siksnelyte</a:t>
            </a:r>
            <a:r>
              <a:rPr lang="en-US" sz="1600" i="1" dirty="0"/>
              <a:t>, I. Corporate Social Responsibility in Energy Sector. Transform. Bus. Econ. 2016, 16, 21–33</a:t>
            </a:r>
          </a:p>
        </p:txBody>
      </p:sp>
    </p:spTree>
    <p:extLst>
      <p:ext uri="{BB962C8B-B14F-4D97-AF65-F5344CB8AC3E}">
        <p14:creationId xmlns:p14="http://schemas.microsoft.com/office/powerpoint/2010/main" val="319250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73AC-A671-DFDD-4E14-78EA53805FDD}"/>
              </a:ext>
            </a:extLst>
          </p:cNvPr>
          <p:cNvSpPr>
            <a:spLocks noGrp="1"/>
          </p:cNvSpPr>
          <p:nvPr>
            <p:ph type="title"/>
          </p:nvPr>
        </p:nvSpPr>
        <p:spPr/>
        <p:txBody>
          <a:bodyPr/>
          <a:lstStyle/>
          <a:p>
            <a:r>
              <a:rPr lang="en-US" dirty="0"/>
              <a:t>3. Data</a:t>
            </a:r>
          </a:p>
        </p:txBody>
      </p:sp>
      <p:sp>
        <p:nvSpPr>
          <p:cNvPr id="3" name="Content Placeholder 2">
            <a:extLst>
              <a:ext uri="{FF2B5EF4-FFF2-40B4-BE49-F238E27FC236}">
                <a16:creationId xmlns:a16="http://schemas.microsoft.com/office/drawing/2014/main" id="{D6E42134-D696-4505-9265-149A785CA13E}"/>
              </a:ext>
            </a:extLst>
          </p:cNvPr>
          <p:cNvSpPr>
            <a:spLocks noGrp="1"/>
          </p:cNvSpPr>
          <p:nvPr>
            <p:ph idx="1"/>
          </p:nvPr>
        </p:nvSpPr>
        <p:spPr>
          <a:xfrm>
            <a:off x="609600" y="1600201"/>
            <a:ext cx="10972800" cy="4925143"/>
          </a:xfrm>
        </p:spPr>
        <p:txBody>
          <a:bodyPr>
            <a:normAutofit fontScale="92500" lnSpcReduction="20000"/>
          </a:bodyPr>
          <a:lstStyle/>
          <a:p>
            <a:pPr marL="0" indent="0">
              <a:buNone/>
            </a:pPr>
            <a:r>
              <a:rPr lang="en-US" sz="2800" b="1" dirty="0"/>
              <a:t>Sample:</a:t>
            </a:r>
          </a:p>
          <a:p>
            <a:r>
              <a:rPr lang="en-US" sz="2800" dirty="0"/>
              <a:t>Eight leading companies in the Polish energy sector.</a:t>
            </a:r>
          </a:p>
          <a:p>
            <a:pPr lvl="1">
              <a:buFont typeface="Wingdings" panose="05000000000000000000" pitchFamily="2" charset="2"/>
              <a:buChar char="Ø"/>
            </a:pPr>
            <a:r>
              <a:rPr lang="en-US" sz="2000" dirty="0"/>
              <a:t>KGHM Polska </a:t>
            </a:r>
            <a:r>
              <a:rPr lang="en-US" sz="2000" dirty="0" err="1"/>
              <a:t>Mied</a:t>
            </a:r>
            <a:r>
              <a:rPr lang="en-US" sz="2000" dirty="0"/>
              <a:t>´ </a:t>
            </a:r>
            <a:r>
              <a:rPr lang="en-US" sz="2000" dirty="0" err="1"/>
              <a:t>zS.A</a:t>
            </a:r>
            <a:r>
              <a:rPr lang="en-US" sz="2000" dirty="0"/>
              <a:t>.(KGHM)</a:t>
            </a:r>
          </a:p>
          <a:p>
            <a:pPr lvl="1">
              <a:buFont typeface="Wingdings" panose="05000000000000000000" pitchFamily="2" charset="2"/>
              <a:buChar char="Ø"/>
            </a:pPr>
            <a:r>
              <a:rPr lang="en-US" sz="2000" dirty="0" err="1"/>
              <a:t>Polskie</a:t>
            </a:r>
            <a:r>
              <a:rPr lang="en-US" sz="2000" dirty="0"/>
              <a:t> </a:t>
            </a:r>
            <a:r>
              <a:rPr lang="en-US" sz="2000" dirty="0" err="1"/>
              <a:t>Górnictwo</a:t>
            </a:r>
            <a:r>
              <a:rPr lang="en-US" sz="2000" dirty="0"/>
              <a:t> </a:t>
            </a:r>
            <a:r>
              <a:rPr lang="en-US" sz="2000" dirty="0" err="1"/>
              <a:t>Naftowe</a:t>
            </a:r>
            <a:r>
              <a:rPr lang="en-US" sz="2000" dirty="0"/>
              <a:t> </a:t>
            </a:r>
            <a:r>
              <a:rPr lang="en-US" sz="2000" dirty="0" err="1"/>
              <a:t>i</a:t>
            </a:r>
            <a:r>
              <a:rPr lang="en-US" sz="2000" dirty="0"/>
              <a:t> </a:t>
            </a:r>
            <a:r>
              <a:rPr lang="en-US" sz="2000" dirty="0" err="1"/>
              <a:t>Gazownictwo</a:t>
            </a:r>
            <a:r>
              <a:rPr lang="en-US" sz="2000" dirty="0"/>
              <a:t> S.A. (</a:t>
            </a:r>
            <a:r>
              <a:rPr lang="en-US" sz="2000" dirty="0" err="1"/>
              <a:t>PGNiG</a:t>
            </a:r>
            <a:r>
              <a:rPr lang="en-US" sz="2000" dirty="0"/>
              <a:t>)</a:t>
            </a:r>
          </a:p>
          <a:p>
            <a:pPr lvl="1">
              <a:buFont typeface="Wingdings" panose="05000000000000000000" pitchFamily="2" charset="2"/>
              <a:buChar char="Ø"/>
            </a:pPr>
            <a:r>
              <a:rPr lang="en-US" sz="2000" dirty="0" err="1"/>
              <a:t>Grupa</a:t>
            </a:r>
            <a:r>
              <a:rPr lang="en-US" sz="2000" dirty="0"/>
              <a:t> Lotos S.A. (Lotos)</a:t>
            </a:r>
          </a:p>
          <a:p>
            <a:pPr lvl="1">
              <a:buFont typeface="Wingdings" panose="05000000000000000000" pitchFamily="2" charset="2"/>
              <a:buChar char="Ø"/>
            </a:pPr>
            <a:r>
              <a:rPr lang="en-US" sz="2000" dirty="0"/>
              <a:t>PGE Polska </a:t>
            </a:r>
            <a:r>
              <a:rPr lang="en-US" sz="2000" dirty="0" err="1"/>
              <a:t>Grupa</a:t>
            </a:r>
            <a:r>
              <a:rPr lang="en-US" sz="2000" dirty="0"/>
              <a:t> </a:t>
            </a:r>
            <a:r>
              <a:rPr lang="en-US" sz="2000" dirty="0" err="1"/>
              <a:t>Energe</a:t>
            </a:r>
            <a:r>
              <a:rPr lang="en-US" sz="2000" dirty="0"/>
              <a:t> </a:t>
            </a:r>
            <a:r>
              <a:rPr lang="en-US" sz="2000" dirty="0" err="1"/>
              <a:t>tyczna</a:t>
            </a:r>
            <a:r>
              <a:rPr lang="en-US" sz="2000" dirty="0"/>
              <a:t> S.A. (PGE)</a:t>
            </a:r>
          </a:p>
          <a:p>
            <a:pPr lvl="1">
              <a:buFont typeface="Wingdings" panose="05000000000000000000" pitchFamily="2" charset="2"/>
              <a:buChar char="Ø"/>
            </a:pPr>
            <a:r>
              <a:rPr lang="en-US" sz="2000" dirty="0"/>
              <a:t>Polski </a:t>
            </a:r>
            <a:r>
              <a:rPr lang="en-US" sz="2000" dirty="0" err="1"/>
              <a:t>Koncern</a:t>
            </a:r>
            <a:r>
              <a:rPr lang="en-US" sz="2000" dirty="0"/>
              <a:t> </a:t>
            </a:r>
            <a:r>
              <a:rPr lang="en-US" sz="2000" dirty="0" err="1"/>
              <a:t>Naftowy</a:t>
            </a:r>
            <a:r>
              <a:rPr lang="en-US" sz="2000" dirty="0"/>
              <a:t> Orlen S.A. (Orlen)</a:t>
            </a:r>
          </a:p>
          <a:p>
            <a:pPr lvl="1">
              <a:buFont typeface="Wingdings" panose="05000000000000000000" pitchFamily="2" charset="2"/>
              <a:buChar char="Ø"/>
            </a:pPr>
            <a:r>
              <a:rPr lang="en-US" sz="2000" dirty="0" err="1"/>
              <a:t>Enea</a:t>
            </a:r>
            <a:r>
              <a:rPr lang="en-US" sz="2000" dirty="0"/>
              <a:t> S.A.(</a:t>
            </a:r>
            <a:r>
              <a:rPr lang="en-US" sz="2000" dirty="0" err="1"/>
              <a:t>Enea</a:t>
            </a:r>
            <a:r>
              <a:rPr lang="en-US" sz="2000" dirty="0"/>
              <a:t>)</a:t>
            </a:r>
          </a:p>
          <a:p>
            <a:pPr lvl="1">
              <a:buFont typeface="Wingdings" panose="05000000000000000000" pitchFamily="2" charset="2"/>
              <a:buChar char="Ø"/>
            </a:pPr>
            <a:r>
              <a:rPr lang="en-US" sz="2000" dirty="0" err="1"/>
              <a:t>Energa</a:t>
            </a:r>
            <a:r>
              <a:rPr lang="en-US" sz="2000" dirty="0"/>
              <a:t> S.A.(</a:t>
            </a:r>
            <a:r>
              <a:rPr lang="en-US" sz="2000" dirty="0" err="1"/>
              <a:t>Energa</a:t>
            </a:r>
            <a:r>
              <a:rPr lang="en-US" sz="2000" dirty="0"/>
              <a:t>)</a:t>
            </a:r>
          </a:p>
          <a:p>
            <a:pPr lvl="1">
              <a:buFont typeface="Wingdings" panose="05000000000000000000" pitchFamily="2" charset="2"/>
              <a:buChar char="Ø"/>
            </a:pPr>
            <a:r>
              <a:rPr lang="en-US" sz="2000" dirty="0"/>
              <a:t>Tauron Polska </a:t>
            </a:r>
            <a:r>
              <a:rPr lang="en-US" sz="2000" dirty="0" err="1"/>
              <a:t>Energia</a:t>
            </a:r>
            <a:r>
              <a:rPr lang="en-US" sz="2000" dirty="0"/>
              <a:t> S.A. (Tauron)</a:t>
            </a:r>
            <a:endParaRPr lang="en-US" sz="2800" dirty="0"/>
          </a:p>
          <a:p>
            <a:pPr marL="0" indent="0">
              <a:buNone/>
            </a:pPr>
            <a:r>
              <a:rPr lang="en-US" sz="2800" b="1" dirty="0"/>
              <a:t>Metrics Used:</a:t>
            </a:r>
          </a:p>
          <a:p>
            <a:r>
              <a:rPr lang="en-US" sz="2800" dirty="0"/>
              <a:t>ESG scores: Environmental, Social, and Governance ratings.</a:t>
            </a:r>
          </a:p>
          <a:p>
            <a:r>
              <a:rPr lang="en-US" sz="2800" dirty="0"/>
              <a:t>Financial Performance Indicators: Return on Equity (ROE), Return on Assets (ROA), Return on Sales (ROS), and DuPont model analysis.</a:t>
            </a:r>
          </a:p>
        </p:txBody>
      </p:sp>
    </p:spTree>
    <p:extLst>
      <p:ext uri="{BB962C8B-B14F-4D97-AF65-F5344CB8AC3E}">
        <p14:creationId xmlns:p14="http://schemas.microsoft.com/office/powerpoint/2010/main" val="2826507896"/>
      </p:ext>
    </p:extLst>
  </p:cSld>
  <p:clrMapOvr>
    <a:masterClrMapping/>
  </p:clrMapOvr>
</p:sld>
</file>

<file path=ppt/theme/theme1.xml><?xml version="1.0" encoding="utf-8"?>
<a:theme xmlns:a="http://schemas.openxmlformats.org/drawingml/2006/main" name="Larissa">
  <a:themeElements>
    <a:clrScheme name="FH Kufstein">
      <a:dk1>
        <a:srgbClr val="3F3F3F"/>
      </a:dk1>
      <a:lt1>
        <a:sysClr val="window" lastClr="FFFFFF"/>
      </a:lt1>
      <a:dk2>
        <a:srgbClr val="3F3F3F"/>
      </a:dk2>
      <a:lt2>
        <a:srgbClr val="BFBFBF"/>
      </a:lt2>
      <a:accent1>
        <a:srgbClr val="97BF2A"/>
      </a:accent1>
      <a:accent2>
        <a:srgbClr val="4DBED3"/>
      </a:accent2>
      <a:accent3>
        <a:srgbClr val="0062A7"/>
      </a:accent3>
      <a:accent4>
        <a:srgbClr val="00885E"/>
      </a:accent4>
      <a:accent5>
        <a:srgbClr val="E85245"/>
      </a:accent5>
      <a:accent6>
        <a:srgbClr val="F2963F"/>
      </a:accent6>
      <a:hlink>
        <a:srgbClr val="0000FF"/>
      </a:hlink>
      <a:folHlink>
        <a:srgbClr val="800080"/>
      </a:folHlink>
    </a:clrScheme>
    <a:fontScheme name="Tahoma">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1277</TotalTime>
  <Words>3463</Words>
  <Application>Microsoft Office PowerPoint</Application>
  <PresentationFormat>Widescreen</PresentationFormat>
  <Paragraphs>254</Paragraphs>
  <Slides>23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Aptos</vt:lpstr>
      <vt:lpstr>Arial</vt:lpstr>
      <vt:lpstr>Calibri</vt:lpstr>
      <vt:lpstr>Symbol</vt:lpstr>
      <vt:lpstr>Tahoma</vt:lpstr>
      <vt:lpstr>Wingdings</vt:lpstr>
      <vt:lpstr>Larissa</vt:lpstr>
      <vt:lpstr>FH Kufstein Tirol University of Applied Sciences</vt:lpstr>
      <vt:lpstr>Declaration</vt:lpstr>
      <vt:lpstr>Content flowchart</vt:lpstr>
      <vt:lpstr>Why focus on Poland?</vt:lpstr>
      <vt:lpstr>Poland’s energy mix</vt:lpstr>
      <vt:lpstr>1. Introduction</vt:lpstr>
      <vt:lpstr>2. Background</vt:lpstr>
      <vt:lpstr>2.1 Background</vt:lpstr>
      <vt:lpstr>3. Data</vt:lpstr>
      <vt:lpstr>4. Methodology</vt:lpstr>
      <vt:lpstr>Contd..</vt:lpstr>
      <vt:lpstr>Contd..</vt:lpstr>
      <vt:lpstr>5. Results</vt:lpstr>
      <vt:lpstr>6. ROE analysis</vt:lpstr>
      <vt:lpstr>ROA analysis </vt:lpstr>
      <vt:lpstr>7. Interpretation in the Context of Existing Literature</vt:lpstr>
      <vt:lpstr>PowerPoint Presentation</vt:lpstr>
      <vt:lpstr>8. Statistical Significance vs Economic Significance</vt:lpstr>
      <vt:lpstr>9. Limitations</vt:lpstr>
      <vt:lpstr>10. Robustness Check</vt:lpstr>
      <vt:lpstr>11. Conclusion</vt:lpstr>
      <vt:lpstr>12. References</vt:lpstr>
      <vt:lpstr>FH Kufstein Tirol University of Applied Sciences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Kickenweitz Elisabeth</dc:creator>
  <cp:lastModifiedBy>Swagat Pruseth</cp:lastModifiedBy>
  <cp:revision>164</cp:revision>
  <cp:lastPrinted>2016-09-14T07:31:11Z</cp:lastPrinted>
  <dcterms:created xsi:type="dcterms:W3CDTF">2015-08-13T07:05:24Z</dcterms:created>
  <dcterms:modified xsi:type="dcterms:W3CDTF">2024-06-11T22:52:04Z</dcterms:modified>
</cp:coreProperties>
</file>