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69" r:id="rId2"/>
    <p:sldId id="307" r:id="rId3"/>
    <p:sldId id="295" r:id="rId4"/>
    <p:sldId id="308" r:id="rId5"/>
    <p:sldId id="271" r:id="rId6"/>
    <p:sldId id="290" r:id="rId7"/>
    <p:sldId id="309" r:id="rId8"/>
    <p:sldId id="293" r:id="rId9"/>
    <p:sldId id="296" r:id="rId10"/>
    <p:sldId id="310" r:id="rId11"/>
    <p:sldId id="300" r:id="rId12"/>
    <p:sldId id="311" r:id="rId13"/>
    <p:sldId id="312" r:id="rId14"/>
    <p:sldId id="301" r:id="rId15"/>
    <p:sldId id="313" r:id="rId16"/>
    <p:sldId id="302" r:id="rId17"/>
    <p:sldId id="303" r:id="rId18"/>
    <p:sldId id="314" r:id="rId19"/>
    <p:sldId id="304" r:id="rId20"/>
    <p:sldId id="305" r:id="rId21"/>
    <p:sldId id="319" r:id="rId22"/>
    <p:sldId id="306" r:id="rId23"/>
    <p:sldId id="332" r:id="rId24"/>
    <p:sldId id="315" r:id="rId25"/>
    <p:sldId id="320" r:id="rId26"/>
    <p:sldId id="316" r:id="rId27"/>
    <p:sldId id="321" r:id="rId28"/>
    <p:sldId id="317" r:id="rId29"/>
    <p:sldId id="329" r:id="rId30"/>
    <p:sldId id="318" r:id="rId31"/>
    <p:sldId id="322" r:id="rId32"/>
    <p:sldId id="330" r:id="rId33"/>
    <p:sldId id="323" r:id="rId34"/>
    <p:sldId id="331" r:id="rId35"/>
    <p:sldId id="324" r:id="rId36"/>
    <p:sldId id="325" r:id="rId37"/>
    <p:sldId id="270" r:id="rId3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E5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09" autoAdjust="0"/>
  </p:normalViewPr>
  <p:slideViewPr>
    <p:cSldViewPr>
      <p:cViewPr varScale="1">
        <p:scale>
          <a:sx n="72" d="100"/>
          <a:sy n="72" d="100"/>
        </p:scale>
        <p:origin x="1075"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6F1BD31-9659-4AFB-8AE0-5899F200E034}" type="datetimeFigureOut">
              <a:rPr lang="de-DE" smtClean="0"/>
              <a:t>12.06.2024</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327791F-824E-4DE6-BC68-083FD8A97786}" type="slidenum">
              <a:rPr lang="de-DE" smtClean="0"/>
              <a:t>‹#›</a:t>
            </a:fld>
            <a:endParaRPr lang="de-DE"/>
          </a:p>
        </p:txBody>
      </p:sp>
    </p:spTree>
    <p:extLst>
      <p:ext uri="{BB962C8B-B14F-4D97-AF65-F5344CB8AC3E}">
        <p14:creationId xmlns:p14="http://schemas.microsoft.com/office/powerpoint/2010/main" val="3006109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001DFDE-B26F-49BC-8AF1-8AA8C24E20C6}" type="datetimeFigureOut">
              <a:rPr lang="de-DE" smtClean="0"/>
              <a:t>12.06.2024</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1F5FC93-43FA-4C7F-84C8-466896A29248}" type="slidenum">
              <a:rPr lang="de-DE" smtClean="0"/>
              <a:t>‹#›</a:t>
            </a:fld>
            <a:endParaRPr lang="de-DE"/>
          </a:p>
        </p:txBody>
      </p:sp>
    </p:spTree>
    <p:extLst>
      <p:ext uri="{BB962C8B-B14F-4D97-AF65-F5344CB8AC3E}">
        <p14:creationId xmlns:p14="http://schemas.microsoft.com/office/powerpoint/2010/main" val="260470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Sustainable Finance by Alex Edmans and Marcin Kacperczyk</a:t>
            </a:r>
            <a:br>
              <a:rPr lang="en-US" dirty="0"/>
            </a:br>
            <a:r>
              <a:rPr lang="en-US" dirty="0"/>
              <a:t>The end of ESG by Alex Edmans </a:t>
            </a:r>
          </a:p>
        </p:txBody>
      </p:sp>
      <p:sp>
        <p:nvSpPr>
          <p:cNvPr id="4" name="Slide Number Placeholder 3"/>
          <p:cNvSpPr>
            <a:spLocks noGrp="1"/>
          </p:cNvSpPr>
          <p:nvPr>
            <p:ph type="sldNum" sz="quarter" idx="5"/>
          </p:nvPr>
        </p:nvSpPr>
        <p:spPr/>
        <p:txBody>
          <a:bodyPr/>
          <a:lstStyle/>
          <a:p>
            <a:fld id="{B1F5FC93-43FA-4C7F-84C8-466896A29248}" type="slidenum">
              <a:rPr lang="de-DE" smtClean="0"/>
              <a:t>1</a:t>
            </a:fld>
            <a:endParaRPr lang="de-DE"/>
          </a:p>
        </p:txBody>
      </p:sp>
    </p:spTree>
    <p:extLst>
      <p:ext uri="{BB962C8B-B14F-4D97-AF65-F5344CB8AC3E}">
        <p14:creationId xmlns:p14="http://schemas.microsoft.com/office/powerpoint/2010/main" val="4202644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Evidence Showing that ESG Factors Affect Asset Prices Through Risk-Adjusted Returns</a:t>
            </a:r>
          </a:p>
          <a:p>
            <a:pPr algn="l">
              <a:buFont typeface="Arial" panose="020B0604020202020204" pitchFamily="34" charset="0"/>
              <a:buChar char="•"/>
            </a:pPr>
            <a:r>
              <a:rPr lang="en-US" b="1" i="0" dirty="0">
                <a:solidFill>
                  <a:srgbClr val="ECECEC"/>
                </a:solidFill>
                <a:effectLst/>
                <a:highlight>
                  <a:srgbClr val="212121"/>
                </a:highlight>
                <a:latin typeface="Söhne"/>
              </a:rPr>
              <a:t>Sustainable Capital Asset Pricing Model (S-CAPM):</a:t>
            </a:r>
            <a:r>
              <a:rPr lang="en-US" b="0" i="0" dirty="0">
                <a:solidFill>
                  <a:srgbClr val="ECECEC"/>
                </a:solidFill>
                <a:effectLst/>
                <a:highlight>
                  <a:srgbClr val="212121"/>
                </a:highlight>
                <a:latin typeface="Söhne"/>
              </a:rPr>
              <a:t> The S-CAPM model by Olivier David </a:t>
            </a:r>
            <a:r>
              <a:rPr lang="en-US" b="0" i="0" dirty="0" err="1">
                <a:solidFill>
                  <a:srgbClr val="ECECEC"/>
                </a:solidFill>
                <a:effectLst/>
                <a:highlight>
                  <a:srgbClr val="212121"/>
                </a:highlight>
                <a:latin typeface="Söhne"/>
              </a:rPr>
              <a:t>Zerbib</a:t>
            </a:r>
            <a:r>
              <a:rPr lang="en-US" b="0" i="0" dirty="0">
                <a:solidFill>
                  <a:srgbClr val="ECECEC"/>
                </a:solidFill>
                <a:effectLst/>
                <a:highlight>
                  <a:srgbClr val="212121"/>
                </a:highlight>
                <a:latin typeface="Söhne"/>
              </a:rPr>
              <a:t> demonstrates that expected returns can be decomposed into components reflecting exclusion preferences and tastes for ESG. Specifically, exclusion forces contribute approximately 2.7% per year to risk premia, while ESG tastes add around 2% per year​​.</a:t>
            </a:r>
          </a:p>
          <a:p>
            <a:pPr algn="l">
              <a:buFont typeface="Arial" panose="020B0604020202020204" pitchFamily="34" charset="0"/>
              <a:buChar char="•"/>
            </a:pPr>
            <a:r>
              <a:rPr lang="en-US" b="1" i="0" dirty="0">
                <a:solidFill>
                  <a:srgbClr val="ECECEC"/>
                </a:solidFill>
                <a:effectLst/>
                <a:highlight>
                  <a:srgbClr val="212121"/>
                </a:highlight>
                <a:latin typeface="Söhne"/>
              </a:rPr>
              <a:t>Market Incorporation of ESG Risks:</a:t>
            </a:r>
            <a:r>
              <a:rPr lang="en-US" b="0" i="0" dirty="0">
                <a:solidFill>
                  <a:srgbClr val="ECECEC"/>
                </a:solidFill>
                <a:effectLst/>
                <a:highlight>
                  <a:srgbClr val="212121"/>
                </a:highlight>
                <a:latin typeface="Söhne"/>
              </a:rPr>
              <a:t> Financial markets already price in long-term ESG risks, such as climate change, into asset prices. This proactive adjustment indicates that firms with better ESG performance may experience lower cost of capital and enhanced risk-adjusted returns over time​​.</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Mixed Results on Whether PRI Signatories Invest More Responsibly Compared to Non-Signatories</a:t>
            </a:r>
          </a:p>
          <a:p>
            <a:pPr algn="l">
              <a:buFont typeface="Arial" panose="020B0604020202020204" pitchFamily="34" charset="0"/>
              <a:buChar char="•"/>
            </a:pPr>
            <a:r>
              <a:rPr lang="en-US" b="1" i="0" dirty="0">
                <a:solidFill>
                  <a:srgbClr val="ECECEC"/>
                </a:solidFill>
                <a:effectLst/>
                <a:highlight>
                  <a:srgbClr val="212121"/>
                </a:highlight>
                <a:latin typeface="Söhne"/>
              </a:rPr>
              <a:t>Global vs. US Signatories:</a:t>
            </a:r>
            <a:r>
              <a:rPr lang="en-US" b="0" i="0" dirty="0">
                <a:solidFill>
                  <a:srgbClr val="ECECEC"/>
                </a:solidFill>
                <a:effectLst/>
                <a:highlight>
                  <a:srgbClr val="212121"/>
                </a:highlight>
                <a:latin typeface="Söhne"/>
              </a:rPr>
              <a:t> Research by Gibson Brandon et al. found that non-US PRI signatories tend to have higher ESG portfolio scores compared to non-signatories. However, US signatories often exhibit similar or worse ESG ratings than their non-signatory counterparts, especially if they have recently underperformed or cater to retail clients, suggesting potential greenwashing​​.</a:t>
            </a:r>
          </a:p>
          <a:p>
            <a:pPr algn="l">
              <a:buFont typeface="Arial" panose="020B0604020202020204" pitchFamily="34" charset="0"/>
              <a:buChar char="•"/>
            </a:pPr>
            <a:r>
              <a:rPr lang="en-US" b="1" i="0" dirty="0">
                <a:solidFill>
                  <a:srgbClr val="ECECEC"/>
                </a:solidFill>
                <a:effectLst/>
                <a:highlight>
                  <a:srgbClr val="212121"/>
                </a:highlight>
                <a:latin typeface="Söhne"/>
              </a:rPr>
              <a:t>Behavioral Differences and Motivations:</a:t>
            </a:r>
            <a:r>
              <a:rPr lang="en-US" b="0" i="0" dirty="0">
                <a:solidFill>
                  <a:srgbClr val="ECECEC"/>
                </a:solidFill>
                <a:effectLst/>
                <a:highlight>
                  <a:srgbClr val="212121"/>
                </a:highlight>
                <a:latin typeface="Söhne"/>
              </a:rPr>
              <a:t> The discrepancy in ESG performance between US and non-US signatories may be driven by commercial incentives and regulatory uncertainties in the US, as well as the maturity of the ESG market. These factors can lead to strategic behavior differences, such as US investors possibly engaging in ESG underperformers with the intention to improve their ratings, though evidence of actual improvement is lacking​​.</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19</a:t>
            </a:fld>
            <a:endParaRPr lang="de-DE"/>
          </a:p>
        </p:txBody>
      </p:sp>
    </p:spTree>
    <p:extLst>
      <p:ext uri="{BB962C8B-B14F-4D97-AF65-F5344CB8AC3E}">
        <p14:creationId xmlns:p14="http://schemas.microsoft.com/office/powerpoint/2010/main" val="236430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Environmentalists Might Invest in Polluting Firms as a Hedge Against Pollution-Related Risks</a:t>
            </a:r>
            <a:br>
              <a:rPr lang="en-US" b="1" i="0" dirty="0">
                <a:solidFill>
                  <a:srgbClr val="ECECEC"/>
                </a:solidFill>
                <a:effectLst/>
                <a:highlight>
                  <a:srgbClr val="212121"/>
                </a:highlight>
                <a:latin typeface="Söhne"/>
              </a:rPr>
            </a:br>
            <a:endParaRPr lang="en-US" b="1" i="0" dirty="0">
              <a:solidFill>
                <a:srgbClr val="ECECEC"/>
              </a:solidFill>
              <a:effectLst/>
              <a:highlight>
                <a:srgbClr val="212121"/>
              </a:highlight>
              <a:latin typeface="Söhne"/>
            </a:endParaRPr>
          </a:p>
          <a:p>
            <a:pPr algn="l">
              <a:buFont typeface="Arial" panose="020B0604020202020204" pitchFamily="34" charset="0"/>
              <a:buChar char="•"/>
            </a:pPr>
            <a:r>
              <a:rPr lang="en-US" b="1" i="0" dirty="0">
                <a:solidFill>
                  <a:srgbClr val="ECECEC"/>
                </a:solidFill>
                <a:effectLst/>
                <a:highlight>
                  <a:srgbClr val="212121"/>
                </a:highlight>
                <a:latin typeface="Söhne"/>
              </a:rPr>
              <a:t>Hedging Against High Pollution States:</a:t>
            </a:r>
            <a:r>
              <a:rPr lang="en-US" b="0" i="0" dirty="0">
                <a:solidFill>
                  <a:srgbClr val="ECECEC"/>
                </a:solidFill>
                <a:effectLst/>
                <a:highlight>
                  <a:srgbClr val="212121"/>
                </a:highlight>
                <a:latin typeface="Söhne"/>
              </a:rPr>
              <a:t> Research by Baker, Hollifield, and </a:t>
            </a:r>
            <a:r>
              <a:rPr lang="en-US" b="0" i="0" dirty="0" err="1">
                <a:solidFill>
                  <a:srgbClr val="ECECEC"/>
                </a:solidFill>
                <a:effectLst/>
                <a:highlight>
                  <a:srgbClr val="212121"/>
                </a:highlight>
                <a:latin typeface="Söhne"/>
              </a:rPr>
              <a:t>Osambela</a:t>
            </a:r>
            <a:r>
              <a:rPr lang="en-US" b="0" i="0" dirty="0">
                <a:solidFill>
                  <a:srgbClr val="ECECEC"/>
                </a:solidFill>
                <a:effectLst/>
                <a:highlight>
                  <a:srgbClr val="212121"/>
                </a:highlight>
                <a:latin typeface="Söhne"/>
              </a:rPr>
              <a:t> suggests that environmentalists may invest in polluting firms as a hedge. In scenarios where pollution levels are high, polluting firms might perform well financially. By investing in these firms, environmentalists can offset their financial losses caused by adverse pollution effects on other parts of their portfolio​​.</a:t>
            </a:r>
          </a:p>
          <a:p>
            <a:pPr algn="l">
              <a:buFont typeface="Arial" panose="020B0604020202020204" pitchFamily="34" charset="0"/>
              <a:buChar char="•"/>
            </a:pPr>
            <a:r>
              <a:rPr lang="en-US" b="1" i="0" dirty="0">
                <a:solidFill>
                  <a:srgbClr val="ECECEC"/>
                </a:solidFill>
                <a:effectLst/>
                <a:highlight>
                  <a:srgbClr val="212121"/>
                </a:highlight>
                <a:latin typeface="Söhne"/>
              </a:rPr>
              <a:t>Economic Mechanisms and Countervailing Forces:</a:t>
            </a:r>
            <a:r>
              <a:rPr lang="en-US" b="0" i="0" dirty="0">
                <a:solidFill>
                  <a:srgbClr val="ECECEC"/>
                </a:solidFill>
                <a:effectLst/>
                <a:highlight>
                  <a:srgbClr val="212121"/>
                </a:highlight>
                <a:latin typeface="Söhne"/>
              </a:rPr>
              <a:t> The model also identifies two forces that could potentially counter this hedging behavior: coordination among investors to internalize their impact on pollution and deriving non-financial benefits from investing in non-polluting firms. These factors could influence the overall investment strategies of environmentally conscious investors​​.</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20</a:t>
            </a:fld>
            <a:endParaRPr lang="de-DE"/>
          </a:p>
        </p:txBody>
      </p:sp>
    </p:spTree>
    <p:extLst>
      <p:ext uri="{BB962C8B-B14F-4D97-AF65-F5344CB8AC3E}">
        <p14:creationId xmlns:p14="http://schemas.microsoft.com/office/powerpoint/2010/main" val="341737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ESG as an Extension of Traditional Risk Management Practices</a:t>
            </a:r>
          </a:p>
          <a:p>
            <a:pPr algn="l">
              <a:buFont typeface="Arial" panose="020B0604020202020204" pitchFamily="34" charset="0"/>
              <a:buChar char="•"/>
            </a:pPr>
            <a:r>
              <a:rPr lang="en-US" b="1" i="0" dirty="0">
                <a:solidFill>
                  <a:srgbClr val="ECECEC"/>
                </a:solidFill>
                <a:effectLst/>
                <a:highlight>
                  <a:srgbClr val="212121"/>
                </a:highlight>
                <a:latin typeface="Söhne"/>
              </a:rPr>
              <a:t>Holistic Risk Perspective:</a:t>
            </a:r>
            <a:r>
              <a:rPr lang="en-US" b="0" i="0" dirty="0">
                <a:solidFill>
                  <a:srgbClr val="ECECEC"/>
                </a:solidFill>
                <a:effectLst/>
                <a:highlight>
                  <a:srgbClr val="212121"/>
                </a:highlight>
                <a:latin typeface="Söhne"/>
              </a:rPr>
              <a:t> ESG factors provide a broader view of risks beyond traditional financial metrics. By incorporating environmental, social, and governance considerations, companies can identify and mitigate risks related to regulatory changes, reputational damage, and operational disruptions, leading to a more resilient business model .</a:t>
            </a:r>
          </a:p>
          <a:p>
            <a:pPr algn="l">
              <a:buFont typeface="Arial" panose="020B0604020202020204" pitchFamily="34" charset="0"/>
              <a:buChar char="•"/>
            </a:pPr>
            <a:r>
              <a:rPr lang="en-US" b="1" i="0" dirty="0">
                <a:solidFill>
                  <a:srgbClr val="ECECEC"/>
                </a:solidFill>
                <a:effectLst/>
                <a:highlight>
                  <a:srgbClr val="212121"/>
                </a:highlight>
                <a:latin typeface="Söhne"/>
              </a:rPr>
              <a:t>Integration into Risk Frameworks:</a:t>
            </a:r>
            <a:r>
              <a:rPr lang="en-US" b="0" i="0" dirty="0">
                <a:solidFill>
                  <a:srgbClr val="ECECEC"/>
                </a:solidFill>
                <a:effectLst/>
                <a:highlight>
                  <a:srgbClr val="212121"/>
                </a:highlight>
                <a:latin typeface="Söhne"/>
              </a:rPr>
              <a:t> Incorporating ESG factors into existing risk management frameworks allows companies to proactively address potential risks and opportunities. This integration enhances long-term value creation and aligns with stakeholders' increasing expectations for sustainable and responsible business practices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ESG Factors are Essential for Long-Term Financial and Societal Returns, Similar to Other Intangibles Like Management Quality</a:t>
            </a:r>
          </a:p>
          <a:p>
            <a:pPr algn="l">
              <a:buFont typeface="Arial" panose="020B0604020202020204" pitchFamily="34" charset="0"/>
              <a:buChar char="•"/>
            </a:pPr>
            <a:r>
              <a:rPr lang="en-US" b="1" i="0" dirty="0">
                <a:solidFill>
                  <a:srgbClr val="ECECEC"/>
                </a:solidFill>
                <a:effectLst/>
                <a:highlight>
                  <a:srgbClr val="212121"/>
                </a:highlight>
                <a:latin typeface="Söhne"/>
              </a:rPr>
              <a:t>Sustainable Value Creation:</a:t>
            </a:r>
            <a:r>
              <a:rPr lang="en-US" b="0" i="0" dirty="0">
                <a:solidFill>
                  <a:srgbClr val="ECECEC"/>
                </a:solidFill>
                <a:effectLst/>
                <a:highlight>
                  <a:srgbClr val="212121"/>
                </a:highlight>
                <a:latin typeface="Söhne"/>
              </a:rPr>
              <a:t> ESG factors contribute to long-term financial performance by fostering sustainable practices that reduce costs, enhance brand loyalty, and improve operational efficiency. Companies that prioritize ESG are better positioned to adapt to changing market conditions and regulatory environments, ensuring sustainable value creation .</a:t>
            </a:r>
          </a:p>
          <a:p>
            <a:pPr algn="l">
              <a:buFont typeface="Arial" panose="020B0604020202020204" pitchFamily="34" charset="0"/>
              <a:buChar char="•"/>
            </a:pPr>
            <a:r>
              <a:rPr lang="en-US" b="1" i="0" dirty="0">
                <a:solidFill>
                  <a:srgbClr val="ECECEC"/>
                </a:solidFill>
                <a:effectLst/>
                <a:highlight>
                  <a:srgbClr val="212121"/>
                </a:highlight>
                <a:latin typeface="Söhne"/>
              </a:rPr>
              <a:t>Intangible Asset Enhancement:</a:t>
            </a:r>
            <a:r>
              <a:rPr lang="en-US" b="0" i="0" dirty="0">
                <a:solidFill>
                  <a:srgbClr val="ECECEC"/>
                </a:solidFill>
                <a:effectLst/>
                <a:highlight>
                  <a:srgbClr val="212121"/>
                </a:highlight>
                <a:latin typeface="Söhne"/>
              </a:rPr>
              <a:t> Just as management quality drives organizational success, strong ESG performance enhances intangible assets such as brand reputation, employee satisfaction, and customer loyalty. These intangible benefits are crucial for long-term financial stability and societal impact, reinforcing the importance of ESG in modern business strategy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26</a:t>
            </a:fld>
            <a:endParaRPr lang="de-DE"/>
          </a:p>
        </p:txBody>
      </p:sp>
    </p:spTree>
    <p:extLst>
      <p:ext uri="{BB962C8B-B14F-4D97-AF65-F5344CB8AC3E}">
        <p14:creationId xmlns:p14="http://schemas.microsoft.com/office/powerpoint/2010/main" val="2552529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ESG Factors Often Show Statistically Significant Impacts on Financial Metrics</a:t>
            </a:r>
          </a:p>
          <a:p>
            <a:pPr algn="l">
              <a:buFont typeface="Arial" panose="020B0604020202020204" pitchFamily="34" charset="0"/>
              <a:buChar char="•"/>
            </a:pPr>
            <a:r>
              <a:rPr lang="en-US" b="1" i="0" dirty="0">
                <a:solidFill>
                  <a:srgbClr val="ECECEC"/>
                </a:solidFill>
                <a:effectLst/>
                <a:highlight>
                  <a:srgbClr val="212121"/>
                </a:highlight>
                <a:latin typeface="Söhne"/>
              </a:rPr>
              <a:t>Empirical Evidence:</a:t>
            </a:r>
            <a:r>
              <a:rPr lang="en-US" b="0" i="0" dirty="0">
                <a:solidFill>
                  <a:srgbClr val="ECECEC"/>
                </a:solidFill>
                <a:effectLst/>
                <a:highlight>
                  <a:srgbClr val="212121"/>
                </a:highlight>
                <a:latin typeface="Söhne"/>
              </a:rPr>
              <a:t> Numerous studies, such as those involving the Sustainable Capital Asset Pricing Model (S-CAPM), demonstrate that ESG factors significantly impact financial metrics like risk premia and cost of capital. For instance, ESG preferences and exclusion preferences can add up to 4.7% per year to risk-adjusted returns, highlighting their statistical significance in financial performance evaluations​​.</a:t>
            </a:r>
          </a:p>
          <a:p>
            <a:pPr algn="l">
              <a:buFont typeface="Arial" panose="020B0604020202020204" pitchFamily="34" charset="0"/>
              <a:buChar char="•"/>
            </a:pPr>
            <a:r>
              <a:rPr lang="en-US" b="1" i="0" dirty="0">
                <a:solidFill>
                  <a:srgbClr val="ECECEC"/>
                </a:solidFill>
                <a:effectLst/>
                <a:highlight>
                  <a:srgbClr val="212121"/>
                </a:highlight>
                <a:latin typeface="Söhne"/>
              </a:rPr>
              <a:t>Risk Mitigation:</a:t>
            </a:r>
            <a:r>
              <a:rPr lang="en-US" b="0" i="0" dirty="0">
                <a:solidFill>
                  <a:srgbClr val="ECECEC"/>
                </a:solidFill>
                <a:effectLst/>
                <a:highlight>
                  <a:srgbClr val="212121"/>
                </a:highlight>
                <a:latin typeface="Söhne"/>
              </a:rPr>
              <a:t> ESG factors help in identifying potential risks that traditional financial metrics might overlook. By integrating ESG considerations, companies can better forecast and mitigate risks related to environmental regulations, social responsibilities, and governance issues, which are statistically shown to affect financial stability and performance​​.</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Importance of Considering the Economic Magnitude of ESG Impacts, Not Just Statistical Significance</a:t>
            </a:r>
          </a:p>
          <a:p>
            <a:pPr algn="l">
              <a:buFont typeface="Arial" panose="020B0604020202020204" pitchFamily="34" charset="0"/>
              <a:buChar char="•"/>
            </a:pPr>
            <a:r>
              <a:rPr lang="en-US" b="1" i="0" dirty="0">
                <a:solidFill>
                  <a:srgbClr val="ECECEC"/>
                </a:solidFill>
                <a:effectLst/>
                <a:highlight>
                  <a:srgbClr val="212121"/>
                </a:highlight>
                <a:latin typeface="Söhne"/>
              </a:rPr>
              <a:t>Beyond Statistical Significance:</a:t>
            </a:r>
            <a:r>
              <a:rPr lang="en-US" b="0" i="0" dirty="0">
                <a:solidFill>
                  <a:srgbClr val="ECECEC"/>
                </a:solidFill>
                <a:effectLst/>
                <a:highlight>
                  <a:srgbClr val="212121"/>
                </a:highlight>
                <a:latin typeface="Söhne"/>
              </a:rPr>
              <a:t> While ESG factors may show statistically significant impacts, it's crucial to assess the economic magnitude of these impacts. For example, a small statistically significant improvement in an ESG score might not translate into a substantial financial benefit, underscoring the need to evaluate the economic implications comprehensively​​.</a:t>
            </a:r>
          </a:p>
          <a:p>
            <a:pPr algn="l">
              <a:buFont typeface="Arial" panose="020B0604020202020204" pitchFamily="34" charset="0"/>
              <a:buChar char="•"/>
            </a:pPr>
            <a:r>
              <a:rPr lang="en-US" b="1" i="0" dirty="0">
                <a:solidFill>
                  <a:srgbClr val="ECECEC"/>
                </a:solidFill>
                <a:effectLst/>
                <a:highlight>
                  <a:srgbClr val="212121"/>
                </a:highlight>
                <a:latin typeface="Söhne"/>
              </a:rPr>
              <a:t>Strategic Decision Making:</a:t>
            </a:r>
            <a:r>
              <a:rPr lang="en-US" b="0" i="0" dirty="0">
                <a:solidFill>
                  <a:srgbClr val="ECECEC"/>
                </a:solidFill>
                <a:effectLst/>
                <a:highlight>
                  <a:srgbClr val="212121"/>
                </a:highlight>
                <a:latin typeface="Söhne"/>
              </a:rPr>
              <a:t> Understanding the economic magnitude helps in making informed strategic decisions. Companies should focus on ESG factors that offer substantial economic benefits, such as cost savings from improved energy efficiency or revenue growth from enhanced brand reputation, rather than solely relying on their statistical significance​​.</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28</a:t>
            </a:fld>
            <a:endParaRPr lang="de-DE"/>
          </a:p>
        </p:txBody>
      </p:sp>
    </p:spTree>
    <p:extLst>
      <p:ext uri="{BB962C8B-B14F-4D97-AF65-F5344CB8AC3E}">
        <p14:creationId xmlns:p14="http://schemas.microsoft.com/office/powerpoint/2010/main" val="3897900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Different Methodologies and Scopes Among Rating Agencies Lead to Inconsistencies</a:t>
            </a:r>
          </a:p>
          <a:p>
            <a:pPr algn="l">
              <a:buFont typeface="Arial" panose="020B0604020202020204" pitchFamily="34" charset="0"/>
              <a:buChar char="•"/>
            </a:pPr>
            <a:r>
              <a:rPr lang="en-US" b="1" i="0" dirty="0">
                <a:solidFill>
                  <a:srgbClr val="ECECEC"/>
                </a:solidFill>
                <a:effectLst/>
                <a:highlight>
                  <a:srgbClr val="212121"/>
                </a:highlight>
                <a:latin typeface="Söhne"/>
              </a:rPr>
              <a:t>Diverse Criteria and Weightings:</a:t>
            </a:r>
            <a:r>
              <a:rPr lang="en-US" b="0" i="0" dirty="0">
                <a:solidFill>
                  <a:srgbClr val="ECECEC"/>
                </a:solidFill>
                <a:effectLst/>
                <a:highlight>
                  <a:srgbClr val="212121"/>
                </a:highlight>
                <a:latin typeface="Söhne"/>
              </a:rPr>
              <a:t> ESG rating agencies often use different criteria and weightings in their assessments, leading to inconsistencies. For instance, some agencies may prioritize environmental factors while others emphasize governance aspects, resulting in varied ESG scores for the same company .</a:t>
            </a:r>
          </a:p>
          <a:p>
            <a:pPr algn="l">
              <a:buFont typeface="Arial" panose="020B0604020202020204" pitchFamily="34" charset="0"/>
              <a:buChar char="•"/>
            </a:pPr>
            <a:r>
              <a:rPr lang="en-US" b="1" i="0" dirty="0">
                <a:solidFill>
                  <a:srgbClr val="ECECEC"/>
                </a:solidFill>
                <a:effectLst/>
                <a:highlight>
                  <a:srgbClr val="212121"/>
                </a:highlight>
                <a:latin typeface="Söhne"/>
              </a:rPr>
              <a:t>Impact on Investment Decisions:</a:t>
            </a:r>
            <a:r>
              <a:rPr lang="en-US" b="0" i="0" dirty="0">
                <a:solidFill>
                  <a:srgbClr val="ECECEC"/>
                </a:solidFill>
                <a:effectLst/>
                <a:highlight>
                  <a:srgbClr val="212121"/>
                </a:highlight>
                <a:latin typeface="Söhne"/>
              </a:rPr>
              <a:t> These inconsistencies can create challenges for investors seeking reliable ESG data to inform their decisions. Without standardized methodologies, investors may face difficulties in comparing ESG performance across companies, potentially leading to suboptimal investment choices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Risk of Companies and Investors Claiming to be Sustainable Without Meaningful Actions</a:t>
            </a:r>
          </a:p>
          <a:p>
            <a:pPr algn="l">
              <a:buFont typeface="Arial" panose="020B0604020202020204" pitchFamily="34" charset="0"/>
              <a:buChar char="•"/>
            </a:pPr>
            <a:r>
              <a:rPr lang="en-US" b="1" i="0" dirty="0">
                <a:solidFill>
                  <a:srgbClr val="ECECEC"/>
                </a:solidFill>
                <a:effectLst/>
                <a:highlight>
                  <a:srgbClr val="212121"/>
                </a:highlight>
                <a:latin typeface="Söhne"/>
              </a:rPr>
              <a:t>Greenwashing Concerns:</a:t>
            </a:r>
            <a:r>
              <a:rPr lang="en-US" b="0" i="0" dirty="0">
                <a:solidFill>
                  <a:srgbClr val="ECECEC"/>
                </a:solidFill>
                <a:effectLst/>
                <a:highlight>
                  <a:srgbClr val="212121"/>
                </a:highlight>
                <a:latin typeface="Söhne"/>
              </a:rPr>
              <a:t> There is a significant risk of greenwashing, where companies and investors claim to be sustainable without implementing substantive ESG practices. This misleading representation can erode trust and hinder genuine sustainability efforts .</a:t>
            </a:r>
          </a:p>
          <a:p>
            <a:pPr algn="l">
              <a:buFont typeface="Arial" panose="020B0604020202020204" pitchFamily="34" charset="0"/>
              <a:buChar char="•"/>
            </a:pPr>
            <a:r>
              <a:rPr lang="en-US" b="1" i="0" dirty="0">
                <a:solidFill>
                  <a:srgbClr val="ECECEC"/>
                </a:solidFill>
                <a:effectLst/>
                <a:highlight>
                  <a:srgbClr val="212121"/>
                </a:highlight>
                <a:latin typeface="Söhne"/>
              </a:rPr>
              <a:t>Regulatory and Market Responses:</a:t>
            </a:r>
            <a:r>
              <a:rPr lang="en-US" b="0" i="0" dirty="0">
                <a:solidFill>
                  <a:srgbClr val="ECECEC"/>
                </a:solidFill>
                <a:effectLst/>
                <a:highlight>
                  <a:srgbClr val="212121"/>
                </a:highlight>
                <a:latin typeface="Söhne"/>
              </a:rPr>
              <a:t> To combat greenwashing, regulatory bodies and market participants are increasingly demanding transparency and accountability. Implementing stringent reporting standards and verification processes can help ensure that sustainability claims are backed by meaningful actions and outcomes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30</a:t>
            </a:fld>
            <a:endParaRPr lang="de-DE"/>
          </a:p>
        </p:txBody>
      </p:sp>
    </p:spTree>
    <p:extLst>
      <p:ext uri="{BB962C8B-B14F-4D97-AF65-F5344CB8AC3E}">
        <p14:creationId xmlns:p14="http://schemas.microsoft.com/office/powerpoint/2010/main" val="421653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Limited Availability of Comprehensive and Consistent ESG Data Across All Regions and Asset Classes</a:t>
            </a:r>
          </a:p>
          <a:p>
            <a:pPr algn="l">
              <a:buFont typeface="Arial" panose="020B0604020202020204" pitchFamily="34" charset="0"/>
              <a:buChar char="•"/>
            </a:pPr>
            <a:r>
              <a:rPr lang="en-US" b="1" i="0" dirty="0">
                <a:solidFill>
                  <a:srgbClr val="ECECEC"/>
                </a:solidFill>
                <a:effectLst/>
                <a:highlight>
                  <a:srgbClr val="212121"/>
                </a:highlight>
                <a:latin typeface="Söhne"/>
              </a:rPr>
              <a:t>Data Gaps and Regional Disparities:</a:t>
            </a:r>
            <a:r>
              <a:rPr lang="en-US" b="0" i="0" dirty="0">
                <a:solidFill>
                  <a:srgbClr val="ECECEC"/>
                </a:solidFill>
                <a:effectLst/>
                <a:highlight>
                  <a:srgbClr val="212121"/>
                </a:highlight>
                <a:latin typeface="Söhne"/>
              </a:rPr>
              <a:t> The availability of ESG data varies significantly across regions and asset classes, creating substantial gaps. Developing markets often lack robust ESG reporting frameworks, leading to incomplete and inconsistent data that hinders comprehensive analysis .</a:t>
            </a:r>
          </a:p>
          <a:p>
            <a:pPr algn="l">
              <a:buFont typeface="Arial" panose="020B0604020202020204" pitchFamily="34" charset="0"/>
              <a:buChar char="•"/>
            </a:pPr>
            <a:r>
              <a:rPr lang="en-US" b="1" i="0" dirty="0">
                <a:solidFill>
                  <a:srgbClr val="ECECEC"/>
                </a:solidFill>
                <a:effectLst/>
                <a:highlight>
                  <a:srgbClr val="212121"/>
                </a:highlight>
                <a:latin typeface="Söhne"/>
              </a:rPr>
              <a:t>Challenges in Standardization:</a:t>
            </a:r>
            <a:r>
              <a:rPr lang="en-US" b="0" i="0" dirty="0">
                <a:solidFill>
                  <a:srgbClr val="ECECEC"/>
                </a:solidFill>
                <a:effectLst/>
                <a:highlight>
                  <a:srgbClr val="212121"/>
                </a:highlight>
                <a:latin typeface="Söhne"/>
              </a:rPr>
              <a:t> The lack of standardized ESG metrics exacerbates these inconsistencies. Different regions and sectors prioritize various aspects of ESG, resulting in fragmented data that complicates efforts to compare and assess ESG performance on a global scale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31</a:t>
            </a:fld>
            <a:endParaRPr lang="de-DE"/>
          </a:p>
        </p:txBody>
      </p:sp>
    </p:spTree>
    <p:extLst>
      <p:ext uri="{BB962C8B-B14F-4D97-AF65-F5344CB8AC3E}">
        <p14:creationId xmlns:p14="http://schemas.microsoft.com/office/powerpoint/2010/main" val="129505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Comparing Results Using Different ESG Rating Providers to Ensure Robustness</a:t>
            </a:r>
          </a:p>
          <a:p>
            <a:pPr algn="l">
              <a:buFont typeface="Arial" panose="020B0604020202020204" pitchFamily="34" charset="0"/>
              <a:buChar char="•"/>
            </a:pPr>
            <a:r>
              <a:rPr lang="en-US" b="1" i="0" dirty="0">
                <a:solidFill>
                  <a:srgbClr val="ECECEC"/>
                </a:solidFill>
                <a:effectLst/>
                <a:highlight>
                  <a:srgbClr val="212121"/>
                </a:highlight>
                <a:latin typeface="Söhne"/>
              </a:rPr>
              <a:t>Cross-Verification of ESG Scores:</a:t>
            </a:r>
            <a:r>
              <a:rPr lang="en-US" b="0" i="0" dirty="0">
                <a:solidFill>
                  <a:srgbClr val="ECECEC"/>
                </a:solidFill>
                <a:effectLst/>
                <a:highlight>
                  <a:srgbClr val="212121"/>
                </a:highlight>
                <a:latin typeface="Söhne"/>
              </a:rPr>
              <a:t> Comparing ESG ratings from multiple providers helps identify discrepancies and ensures a more comprehensive understanding of a company's ESG performance. This cross-verification can reveal biases or gaps in one provider's methodology, leading to more robust investment decisions .</a:t>
            </a:r>
          </a:p>
          <a:p>
            <a:pPr algn="l">
              <a:buFont typeface="Arial" panose="020B0604020202020204" pitchFamily="34" charset="0"/>
              <a:buChar char="•"/>
            </a:pPr>
            <a:r>
              <a:rPr lang="en-US" b="1" i="0" dirty="0">
                <a:solidFill>
                  <a:srgbClr val="ECECEC"/>
                </a:solidFill>
                <a:effectLst/>
                <a:highlight>
                  <a:srgbClr val="212121"/>
                </a:highlight>
                <a:latin typeface="Söhne"/>
              </a:rPr>
              <a:t>Enhanced Decision-Making:</a:t>
            </a:r>
            <a:r>
              <a:rPr lang="en-US" b="0" i="0" dirty="0">
                <a:solidFill>
                  <a:srgbClr val="ECECEC"/>
                </a:solidFill>
                <a:effectLst/>
                <a:highlight>
                  <a:srgbClr val="212121"/>
                </a:highlight>
                <a:latin typeface="Söhne"/>
              </a:rPr>
              <a:t> Utilizing diverse ESG data sources mitigates the risk of relying on potentially flawed or incomplete information from a single provider. This approach enhances the robustness of ESG assessments and supports better-aligned investment strategies with sustainability goals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Testing the Sensitivity of Results to Various Assumptions and Data Sources</a:t>
            </a:r>
          </a:p>
          <a:p>
            <a:pPr algn="l">
              <a:buFont typeface="Arial" panose="020B0604020202020204" pitchFamily="34" charset="0"/>
              <a:buChar char="•"/>
            </a:pPr>
            <a:r>
              <a:rPr lang="en-US" b="1" i="0" dirty="0">
                <a:solidFill>
                  <a:srgbClr val="ECECEC"/>
                </a:solidFill>
                <a:effectLst/>
                <a:highlight>
                  <a:srgbClr val="212121"/>
                </a:highlight>
                <a:latin typeface="Söhne"/>
              </a:rPr>
              <a:t>Scenario Analysis:</a:t>
            </a:r>
            <a:r>
              <a:rPr lang="en-US" b="0" i="0" dirty="0">
                <a:solidFill>
                  <a:srgbClr val="ECECEC"/>
                </a:solidFill>
                <a:effectLst/>
                <a:highlight>
                  <a:srgbClr val="212121"/>
                </a:highlight>
                <a:latin typeface="Söhne"/>
              </a:rPr>
              <a:t> Conducting sensitivity analyses by varying key assumptions and using different data sources helps assess the robustness of ESG-related findings. This method allows investors to understand how changes in assumptions impact financial outcomes and ESG performance, leading to more resilient strategies .</a:t>
            </a:r>
          </a:p>
          <a:p>
            <a:pPr algn="l">
              <a:buFont typeface="Arial" panose="020B0604020202020204" pitchFamily="34" charset="0"/>
              <a:buChar char="•"/>
            </a:pPr>
            <a:r>
              <a:rPr lang="en-US" b="1" i="0" dirty="0">
                <a:solidFill>
                  <a:srgbClr val="ECECEC"/>
                </a:solidFill>
                <a:effectLst/>
                <a:highlight>
                  <a:srgbClr val="212121"/>
                </a:highlight>
                <a:latin typeface="Söhne"/>
              </a:rPr>
              <a:t>Risk Mitigation:</a:t>
            </a:r>
            <a:r>
              <a:rPr lang="en-US" b="0" i="0" dirty="0">
                <a:solidFill>
                  <a:srgbClr val="ECECEC"/>
                </a:solidFill>
                <a:effectLst/>
                <a:highlight>
                  <a:srgbClr val="212121"/>
                </a:highlight>
                <a:latin typeface="Söhne"/>
              </a:rPr>
              <a:t> Testing the sensitivity of results ensures that ESG assessments are not overly dependent on specific datasets or assumptions. This practice helps identify potential vulnerabilities in investment decisions and promotes a more adaptive and informed approach to ESG integration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33</a:t>
            </a:fld>
            <a:endParaRPr lang="de-DE"/>
          </a:p>
        </p:txBody>
      </p:sp>
    </p:spTree>
    <p:extLst>
      <p:ext uri="{BB962C8B-B14F-4D97-AF65-F5344CB8AC3E}">
        <p14:creationId xmlns:p14="http://schemas.microsoft.com/office/powerpoint/2010/main" val="205551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ESG is Crucial for Long-Term Investment Strategies but Should Not Be Seen as a Separate Niche</a:t>
            </a:r>
          </a:p>
          <a:p>
            <a:pPr algn="l">
              <a:buFont typeface="Arial" panose="020B0604020202020204" pitchFamily="34" charset="0"/>
              <a:buChar char="•"/>
            </a:pPr>
            <a:r>
              <a:rPr lang="en-US" b="1" i="0" dirty="0">
                <a:solidFill>
                  <a:srgbClr val="ECECEC"/>
                </a:solidFill>
                <a:effectLst/>
                <a:highlight>
                  <a:srgbClr val="212121"/>
                </a:highlight>
                <a:latin typeface="Söhne"/>
              </a:rPr>
              <a:t>Integrated Approach:</a:t>
            </a:r>
            <a:r>
              <a:rPr lang="en-US" b="0" i="0" dirty="0">
                <a:solidFill>
                  <a:srgbClr val="ECECEC"/>
                </a:solidFill>
                <a:effectLst/>
                <a:highlight>
                  <a:srgbClr val="212121"/>
                </a:highlight>
                <a:latin typeface="Söhne"/>
              </a:rPr>
              <a:t> ESG considerations should be integrated into mainstream investment strategies rather than treated as a separate niche. This integration ensures that sustainability factors are incorporated into the overall risk assessment and value creation processes, leading to more resilient and future-proof portfolios .</a:t>
            </a:r>
          </a:p>
          <a:p>
            <a:pPr algn="l">
              <a:buFont typeface="Arial" panose="020B0604020202020204" pitchFamily="34" charset="0"/>
              <a:buChar char="•"/>
            </a:pPr>
            <a:r>
              <a:rPr lang="en-US" b="1" i="0" dirty="0">
                <a:solidFill>
                  <a:srgbClr val="ECECEC"/>
                </a:solidFill>
                <a:effectLst/>
                <a:highlight>
                  <a:srgbClr val="212121"/>
                </a:highlight>
                <a:latin typeface="Söhne"/>
              </a:rPr>
              <a:t>Holistic Value Creation:</a:t>
            </a:r>
            <a:r>
              <a:rPr lang="en-US" b="0" i="0" dirty="0">
                <a:solidFill>
                  <a:srgbClr val="ECECEC"/>
                </a:solidFill>
                <a:effectLst/>
                <a:highlight>
                  <a:srgbClr val="212121"/>
                </a:highlight>
                <a:latin typeface="Söhne"/>
              </a:rPr>
              <a:t> Viewing ESG as an integral part of investment strategy enhances long-term value creation. It aligns financial objectives with broader societal goals, ensuring that investments contribute positively to both financial performance and social impact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Effective Integration of ESG Factors Can Enhance Both Financial and Societal Outcomes</a:t>
            </a:r>
          </a:p>
          <a:p>
            <a:pPr algn="l">
              <a:buFont typeface="Arial" panose="020B0604020202020204" pitchFamily="34" charset="0"/>
              <a:buChar char="•"/>
            </a:pPr>
            <a:r>
              <a:rPr lang="en-US" b="1" i="0" dirty="0">
                <a:solidFill>
                  <a:srgbClr val="ECECEC"/>
                </a:solidFill>
                <a:effectLst/>
                <a:highlight>
                  <a:srgbClr val="212121"/>
                </a:highlight>
                <a:latin typeface="Söhne"/>
              </a:rPr>
              <a:t>Enhanced Financial Performance:</a:t>
            </a:r>
            <a:r>
              <a:rPr lang="en-US" b="0" i="0" dirty="0">
                <a:solidFill>
                  <a:srgbClr val="ECECEC"/>
                </a:solidFill>
                <a:effectLst/>
                <a:highlight>
                  <a:srgbClr val="212121"/>
                </a:highlight>
                <a:latin typeface="Söhne"/>
              </a:rPr>
              <a:t> Effective ESG integration can lead to improved financial outcomes by identifying and mitigating risks, uncovering opportunities, and driving operational efficiencies. Companies with strong ESG practices often experience lower costs of capital and better market performance .</a:t>
            </a:r>
          </a:p>
          <a:p>
            <a:pPr algn="l">
              <a:buFont typeface="Arial" panose="020B0604020202020204" pitchFamily="34" charset="0"/>
              <a:buChar char="•"/>
            </a:pPr>
            <a:r>
              <a:rPr lang="en-US" b="1" i="0" dirty="0">
                <a:solidFill>
                  <a:srgbClr val="ECECEC"/>
                </a:solidFill>
                <a:effectLst/>
                <a:highlight>
                  <a:srgbClr val="212121"/>
                </a:highlight>
                <a:latin typeface="Söhne"/>
              </a:rPr>
              <a:t>Positive Societal Impact:</a:t>
            </a:r>
            <a:r>
              <a:rPr lang="en-US" b="0" i="0" dirty="0">
                <a:solidFill>
                  <a:srgbClr val="ECECEC"/>
                </a:solidFill>
                <a:effectLst/>
                <a:highlight>
                  <a:srgbClr val="212121"/>
                </a:highlight>
                <a:latin typeface="Söhne"/>
              </a:rPr>
              <a:t> Incorporating ESG factors not only boosts financial returns but also generates positive societal outcomes. This dual benefit helps in addressing global challenges such as climate change, social inequality, and corporate governance issues, contributing to a more sustainable and equitable world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35</a:t>
            </a:fld>
            <a:endParaRPr lang="de-DE"/>
          </a:p>
        </p:txBody>
      </p:sp>
    </p:spTree>
    <p:extLst>
      <p:ext uri="{BB962C8B-B14F-4D97-AF65-F5344CB8AC3E}">
        <p14:creationId xmlns:p14="http://schemas.microsoft.com/office/powerpoint/2010/main" val="662304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Need for More Studies on Non-US Data, Private Companies, and the Effects of Policy on Sustainability</a:t>
            </a:r>
          </a:p>
          <a:p>
            <a:pPr algn="l">
              <a:buFont typeface="Arial" panose="020B0604020202020204" pitchFamily="34" charset="0"/>
              <a:buChar char="•"/>
            </a:pPr>
            <a:r>
              <a:rPr lang="en-US" b="1" i="0" dirty="0">
                <a:solidFill>
                  <a:srgbClr val="ECECEC"/>
                </a:solidFill>
                <a:effectLst/>
                <a:highlight>
                  <a:srgbClr val="212121"/>
                </a:highlight>
                <a:latin typeface="Söhne"/>
              </a:rPr>
              <a:t>Global and Private Sector Insights:</a:t>
            </a:r>
            <a:r>
              <a:rPr lang="en-US" b="0" i="0" dirty="0">
                <a:solidFill>
                  <a:srgbClr val="ECECEC"/>
                </a:solidFill>
                <a:effectLst/>
                <a:highlight>
                  <a:srgbClr val="212121"/>
                </a:highlight>
                <a:latin typeface="Söhne"/>
              </a:rPr>
              <a:t> There is a significant gap in ESG research focusing on non-US data and private companies. Expanding the scope of studies to include these areas will provide a more comprehensive understanding of global ESG practices and their impacts across different markets and sectors .</a:t>
            </a:r>
          </a:p>
          <a:p>
            <a:pPr algn="l">
              <a:buFont typeface="Arial" panose="020B0604020202020204" pitchFamily="34" charset="0"/>
              <a:buChar char="•"/>
            </a:pPr>
            <a:r>
              <a:rPr lang="en-US" b="1" i="0" dirty="0">
                <a:solidFill>
                  <a:srgbClr val="ECECEC"/>
                </a:solidFill>
                <a:effectLst/>
                <a:highlight>
                  <a:srgbClr val="212121"/>
                </a:highlight>
                <a:latin typeface="Söhne"/>
              </a:rPr>
              <a:t>Policy Influence on Sustainability:</a:t>
            </a:r>
            <a:r>
              <a:rPr lang="en-US" b="0" i="0" dirty="0">
                <a:solidFill>
                  <a:srgbClr val="ECECEC"/>
                </a:solidFill>
                <a:effectLst/>
                <a:highlight>
                  <a:srgbClr val="212121"/>
                </a:highlight>
                <a:latin typeface="Söhne"/>
              </a:rPr>
              <a:t> Investigating how various policies influence sustainability outcomes is crucial. Policies can drive or hinder ESG adoption, and understanding their effects can help in formulating strategies that promote sustainable practices across diverse regulatory environments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Exploration of Contrarian Views and the Broader Impacts of Sustainable Finance Practices</a:t>
            </a:r>
          </a:p>
          <a:p>
            <a:pPr algn="l">
              <a:buFont typeface="Arial" panose="020B0604020202020204" pitchFamily="34" charset="0"/>
              <a:buChar char="•"/>
            </a:pPr>
            <a:r>
              <a:rPr lang="en-US" b="1" i="0" dirty="0">
                <a:solidFill>
                  <a:srgbClr val="ECECEC"/>
                </a:solidFill>
                <a:effectLst/>
                <a:highlight>
                  <a:srgbClr val="212121"/>
                </a:highlight>
                <a:latin typeface="Söhne"/>
              </a:rPr>
              <a:t>Evaluating Criticisms:</a:t>
            </a:r>
            <a:r>
              <a:rPr lang="en-US" b="0" i="0" dirty="0">
                <a:solidFill>
                  <a:srgbClr val="ECECEC"/>
                </a:solidFill>
                <a:effectLst/>
                <a:highlight>
                  <a:srgbClr val="212121"/>
                </a:highlight>
                <a:latin typeface="Söhne"/>
              </a:rPr>
              <a:t> It is essential to explore contrarian views that question the effectiveness and practicality of sustainable finance practices. These perspectives can highlight potential shortcomings and areas for improvement, ensuring a more balanced and robust approach to ESG integration .</a:t>
            </a:r>
          </a:p>
          <a:p>
            <a:pPr algn="l">
              <a:buFont typeface="Arial" panose="020B0604020202020204" pitchFamily="34" charset="0"/>
              <a:buChar char="•"/>
            </a:pPr>
            <a:r>
              <a:rPr lang="en-US" b="1" i="0" dirty="0">
                <a:solidFill>
                  <a:srgbClr val="ECECEC"/>
                </a:solidFill>
                <a:effectLst/>
                <a:highlight>
                  <a:srgbClr val="212121"/>
                </a:highlight>
                <a:latin typeface="Söhne"/>
              </a:rPr>
              <a:t>Broad Societal Impacts:</a:t>
            </a:r>
            <a:r>
              <a:rPr lang="en-US" b="0" i="0" dirty="0">
                <a:solidFill>
                  <a:srgbClr val="ECECEC"/>
                </a:solidFill>
                <a:effectLst/>
                <a:highlight>
                  <a:srgbClr val="212121"/>
                </a:highlight>
                <a:latin typeface="Söhne"/>
              </a:rPr>
              <a:t> Examining the broader impacts of sustainable finance practices on society can reveal both intended and unintended consequences. Understanding these impacts helps in refining ESG strategies to maximize positive outcomes while mitigating any negative effects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36</a:t>
            </a:fld>
            <a:endParaRPr lang="de-DE"/>
          </a:p>
        </p:txBody>
      </p:sp>
    </p:spTree>
    <p:extLst>
      <p:ext uri="{BB962C8B-B14F-4D97-AF65-F5344CB8AC3E}">
        <p14:creationId xmlns:p14="http://schemas.microsoft.com/office/powerpoint/2010/main" val="367168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F5FC93-43FA-4C7F-84C8-466896A29248}" type="slidenum">
              <a:rPr lang="de-DE" smtClean="0"/>
              <a:t>2</a:t>
            </a:fld>
            <a:endParaRPr lang="de-DE"/>
          </a:p>
        </p:txBody>
      </p:sp>
    </p:spTree>
    <p:extLst>
      <p:ext uri="{BB962C8B-B14F-4D97-AF65-F5344CB8AC3E}">
        <p14:creationId xmlns:p14="http://schemas.microsoft.com/office/powerpoint/2010/main" val="305129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Integration of Environmental, Social, and Governance (ESG) Issues into Financial Decisions</a:t>
            </a:r>
          </a:p>
          <a:p>
            <a:pPr algn="l">
              <a:buFont typeface="Arial" panose="020B0604020202020204" pitchFamily="34" charset="0"/>
              <a:buChar char="•"/>
            </a:pPr>
            <a:r>
              <a:rPr lang="en-US" b="0" i="0" dirty="0">
                <a:solidFill>
                  <a:srgbClr val="ECECEC"/>
                </a:solidFill>
                <a:effectLst/>
                <a:highlight>
                  <a:srgbClr val="212121"/>
                </a:highlight>
                <a:latin typeface="Söhne"/>
              </a:rPr>
              <a:t>"Integrating ESG issues into financial decisions involves considering environmental impacts, social responsibilities, and governance practices alongside traditional financial metrics. This holistic approach helps identify risks and opportunities that may not be evident through financial analysis alone."</a:t>
            </a:r>
          </a:p>
          <a:p>
            <a:pPr algn="l">
              <a:buFont typeface="Arial" panose="020B0604020202020204" pitchFamily="34" charset="0"/>
              <a:buChar char="•"/>
            </a:pPr>
            <a:r>
              <a:rPr lang="en-US" b="0" i="0" dirty="0">
                <a:solidFill>
                  <a:srgbClr val="ECECEC"/>
                </a:solidFill>
                <a:effectLst/>
                <a:highlight>
                  <a:srgbClr val="212121"/>
                </a:highlight>
                <a:latin typeface="Söhne"/>
              </a:rPr>
              <a:t>"By incorporating ESG factors, investors can enhance long-term value creation, mitigate risks, and align their investments with broader societal goals, leading to more sustainable financial performance.“</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Importance of Sustainability at the CEO Level and in Mainstream Investment</a:t>
            </a:r>
          </a:p>
          <a:p>
            <a:pPr algn="l">
              <a:buFont typeface="Arial" panose="020B0604020202020204" pitchFamily="34" charset="0"/>
              <a:buChar char="•"/>
            </a:pPr>
            <a:r>
              <a:rPr lang="en-US" b="0" i="0" dirty="0">
                <a:solidFill>
                  <a:srgbClr val="ECECEC"/>
                </a:solidFill>
                <a:effectLst/>
                <a:highlight>
                  <a:srgbClr val="212121"/>
                </a:highlight>
                <a:latin typeface="Söhne"/>
              </a:rPr>
              <a:t>"Sustainability has become a top priority for CEOs and is now integral to corporate strategy. Leaders recognize that sustainable practices can drive innovation, attract talent, and build resilient supply chains."</a:t>
            </a:r>
          </a:p>
          <a:p>
            <a:pPr algn="l">
              <a:buFont typeface="Arial" panose="020B0604020202020204" pitchFamily="34" charset="0"/>
              <a:buChar char="•"/>
            </a:pPr>
            <a:r>
              <a:rPr lang="en-US" b="0" i="0" dirty="0">
                <a:solidFill>
                  <a:srgbClr val="ECECEC"/>
                </a:solidFill>
                <a:effectLst/>
                <a:highlight>
                  <a:srgbClr val="212121"/>
                </a:highlight>
                <a:latin typeface="Söhne"/>
              </a:rPr>
              <a:t>"Mainstream investors are increasingly factoring ESG criteria into their decisions, reflecting a growing recognition that sustainable companies are better positioned to achieve long-term success and manage emerging risks.“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Three Drivers: Financial Relevance, Nonfinancial Objectives, and Investor Tastes</a:t>
            </a:r>
          </a:p>
          <a:p>
            <a:pPr algn="l">
              <a:buFont typeface="Arial" panose="020B0604020202020204" pitchFamily="34" charset="0"/>
              <a:buChar char="•"/>
            </a:pPr>
            <a:r>
              <a:rPr lang="en-US" b="0" i="0" dirty="0">
                <a:solidFill>
                  <a:srgbClr val="ECECEC"/>
                </a:solidFill>
                <a:effectLst/>
                <a:highlight>
                  <a:srgbClr val="212121"/>
                </a:highlight>
                <a:latin typeface="Söhne"/>
              </a:rPr>
              <a:t>"The first driver, financial relevance, emphasizes how ESG factors can impact a company's bottom line through risk management and capital efficiency. Companies with strong ESG practices often enjoy lower costs of capital and higher valuations."</a:t>
            </a:r>
          </a:p>
          <a:p>
            <a:pPr algn="l">
              <a:buFont typeface="Arial" panose="020B0604020202020204" pitchFamily="34" charset="0"/>
              <a:buChar char="•"/>
            </a:pPr>
            <a:r>
              <a:rPr lang="en-US" b="0" i="0" dirty="0">
                <a:solidFill>
                  <a:srgbClr val="ECECEC"/>
                </a:solidFill>
                <a:effectLst/>
                <a:highlight>
                  <a:srgbClr val="212121"/>
                </a:highlight>
                <a:latin typeface="Söhne"/>
              </a:rPr>
              <a:t>"Nonfinancial objectives and investor tastes are also critical. Many investors are motivated by ethical considerations and seek to align their portfolios with personal values, leading to a shift towards sustainable investing."</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5</a:t>
            </a:fld>
            <a:endParaRPr lang="de-DE"/>
          </a:p>
        </p:txBody>
      </p:sp>
    </p:spTree>
    <p:extLst>
      <p:ext uri="{BB962C8B-B14F-4D97-AF65-F5344CB8AC3E}">
        <p14:creationId xmlns:p14="http://schemas.microsoft.com/office/powerpoint/2010/main" val="240325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ESG is Critical to Long-Term Value but Should Not Be Seen as Niche</a:t>
            </a:r>
          </a:p>
          <a:p>
            <a:pPr algn="l">
              <a:buFont typeface="Arial" panose="020B0604020202020204" pitchFamily="34" charset="0"/>
              <a:buChar char="•"/>
            </a:pPr>
            <a:r>
              <a:rPr lang="en-US" b="0" i="0" dirty="0">
                <a:solidFill>
                  <a:srgbClr val="ECECEC"/>
                </a:solidFill>
                <a:effectLst/>
                <a:highlight>
                  <a:srgbClr val="212121"/>
                </a:highlight>
                <a:latin typeface="Söhne"/>
              </a:rPr>
              <a:t>"ESG factors are fundamental to the sustained performance of companies, influencing everything from operational efficiency to brand reputation. Viewing ESG as niche overlooks its pervasive impact on financial and non-financial performance ."</a:t>
            </a:r>
          </a:p>
          <a:p>
            <a:pPr algn="l">
              <a:buFont typeface="Arial" panose="020B0604020202020204" pitchFamily="34" charset="0"/>
              <a:buChar char="•"/>
            </a:pPr>
            <a:r>
              <a:rPr lang="en-US" b="0" i="0" dirty="0">
                <a:solidFill>
                  <a:srgbClr val="ECECEC"/>
                </a:solidFill>
                <a:effectLst/>
                <a:highlight>
                  <a:srgbClr val="212121"/>
                </a:highlight>
                <a:latin typeface="Söhne"/>
              </a:rPr>
              <a:t>"Integrating ESG into core business strategies ensures resilience and competitiveness in a rapidly evolving market landscape, where stakeholders increasingly demand sustainable practices .“</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Long-Term Factors Are Part of General Investing, Not Separate</a:t>
            </a:r>
          </a:p>
          <a:p>
            <a:pPr algn="l">
              <a:buFont typeface="Arial" panose="020B0604020202020204" pitchFamily="34" charset="0"/>
              <a:buChar char="•"/>
            </a:pPr>
            <a:r>
              <a:rPr lang="en-US" b="0" i="0" dirty="0">
                <a:solidFill>
                  <a:srgbClr val="ECECEC"/>
                </a:solidFill>
                <a:effectLst/>
                <a:highlight>
                  <a:srgbClr val="212121"/>
                </a:highlight>
                <a:latin typeface="Söhne"/>
              </a:rPr>
              <a:t>"Long-term investment strategies naturally incorporate ESG considerations, as they address systemic risks and opportunities that traditional financial analysis might miss. This integration aligns investment portfolios with enduring value creation ."</a:t>
            </a:r>
          </a:p>
          <a:p>
            <a:pPr algn="l">
              <a:buFont typeface="Arial" panose="020B0604020202020204" pitchFamily="34" charset="0"/>
              <a:buChar char="•"/>
            </a:pPr>
            <a:r>
              <a:rPr lang="en-US" b="0" i="0" dirty="0">
                <a:solidFill>
                  <a:srgbClr val="ECECEC"/>
                </a:solidFill>
                <a:effectLst/>
                <a:highlight>
                  <a:srgbClr val="212121"/>
                </a:highlight>
                <a:latin typeface="Söhne"/>
              </a:rPr>
              <a:t>"Separating ESG from general investing is artificial; factors like climate change, social equity, and governance quality are intrinsic to evaluating a company's future prospects and stability ."</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6</a:t>
            </a:fld>
            <a:endParaRPr lang="de-DE"/>
          </a:p>
        </p:txBody>
      </p:sp>
    </p:spTree>
    <p:extLst>
      <p:ext uri="{BB962C8B-B14F-4D97-AF65-F5344CB8AC3E}">
        <p14:creationId xmlns:p14="http://schemas.microsoft.com/office/powerpoint/2010/main" val="195552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Initial Focus on Corporate Social Responsibility (CSR) and Socially Responsible Investors (SRI)</a:t>
            </a:r>
          </a:p>
          <a:p>
            <a:pPr algn="l">
              <a:buFont typeface="Arial" panose="020B0604020202020204" pitchFamily="34" charset="0"/>
              <a:buChar char="•"/>
            </a:pPr>
            <a:r>
              <a:rPr lang="en-US" b="0" i="0" dirty="0">
                <a:solidFill>
                  <a:srgbClr val="ECECEC"/>
                </a:solidFill>
                <a:effectLst/>
                <a:highlight>
                  <a:srgbClr val="212121"/>
                </a:highlight>
                <a:latin typeface="Söhne"/>
              </a:rPr>
              <a:t>"The early stages of sustainable finance concentrated on CSR and SRI, where businesses voluntarily engaged in ethical practices and investors sought to support companies aligned with their values. This period marked the beginning of integrating ethical considerations into business models and investment decisions."</a:t>
            </a:r>
          </a:p>
          <a:p>
            <a:pPr algn="l">
              <a:buFont typeface="Arial" panose="020B0604020202020204" pitchFamily="34" charset="0"/>
              <a:buChar char="•"/>
            </a:pPr>
            <a:r>
              <a:rPr lang="en-US" b="0" i="0" dirty="0">
                <a:solidFill>
                  <a:srgbClr val="ECECEC"/>
                </a:solidFill>
                <a:effectLst/>
                <a:highlight>
                  <a:srgbClr val="212121"/>
                </a:highlight>
                <a:latin typeface="Söhne"/>
              </a:rPr>
              <a:t>"CSR initiatives aimed to address social and environmental issues, while socially responsible investors evaluated firms based on their adherence to ethical guidelines, laying the groundwork for the development of more comprehensive ESG frameworks.“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ESG Becomes Mainstream, Included in Financial Decisions by Traditional Investors</a:t>
            </a:r>
          </a:p>
          <a:p>
            <a:pPr algn="l">
              <a:buFont typeface="Arial" panose="020B0604020202020204" pitchFamily="34" charset="0"/>
              <a:buChar char="•"/>
            </a:pPr>
            <a:r>
              <a:rPr lang="en-US" b="0" i="0" dirty="0">
                <a:solidFill>
                  <a:srgbClr val="ECECEC"/>
                </a:solidFill>
                <a:effectLst/>
                <a:highlight>
                  <a:srgbClr val="212121"/>
                </a:highlight>
                <a:latin typeface="Söhne"/>
              </a:rPr>
              <a:t>"Over time, ESG considerations evolved from niche to mainstream, with traditional investors recognizing their importance for risk management and long-term performance. This shift was driven by evidence that ESG factors can materially impact financial returns and company stability."</a:t>
            </a:r>
          </a:p>
          <a:p>
            <a:pPr algn="l">
              <a:buFont typeface="Arial" panose="020B0604020202020204" pitchFamily="34" charset="0"/>
              <a:buChar char="•"/>
            </a:pPr>
            <a:r>
              <a:rPr lang="en-US" b="0" i="0" dirty="0">
                <a:solidFill>
                  <a:srgbClr val="ECECEC"/>
                </a:solidFill>
                <a:effectLst/>
                <a:highlight>
                  <a:srgbClr val="212121"/>
                </a:highlight>
                <a:latin typeface="Söhne"/>
              </a:rPr>
              <a:t>"Today, ESG is embedded in the investment processes of major financial institutions, reflecting a broader understanding that sustainability is crucial for both economic success and societal well-being."</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8</a:t>
            </a:fld>
            <a:endParaRPr lang="de-DE"/>
          </a:p>
        </p:txBody>
      </p:sp>
    </p:spTree>
    <p:extLst>
      <p:ext uri="{BB962C8B-B14F-4D97-AF65-F5344CB8AC3E}">
        <p14:creationId xmlns:p14="http://schemas.microsoft.com/office/powerpoint/2010/main" val="235180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Rapid Growth in Assets Under Management by UN PRI Signatories from 2006 to 2021</a:t>
            </a:r>
          </a:p>
          <a:p>
            <a:pPr algn="l">
              <a:buFont typeface="Arial" panose="020B0604020202020204" pitchFamily="34" charset="0"/>
              <a:buChar char="•"/>
            </a:pPr>
            <a:r>
              <a:rPr lang="en-US" b="0" i="0" dirty="0">
                <a:solidFill>
                  <a:srgbClr val="ECECEC"/>
                </a:solidFill>
                <a:effectLst/>
                <a:highlight>
                  <a:srgbClr val="212121"/>
                </a:highlight>
                <a:latin typeface="Söhne"/>
              </a:rPr>
              <a:t>"The assets under management by UN PRI signatories have seen exponential growth, rising from $6.5 trillion in 2006 to over $100 trillion in 2021. This surge underscores the increasing commitment of global investors to integrate ESG principles into their investment strategies."</a:t>
            </a:r>
          </a:p>
          <a:p>
            <a:pPr algn="l">
              <a:buFont typeface="Arial" panose="020B0604020202020204" pitchFamily="34" charset="0"/>
              <a:buChar char="•"/>
            </a:pPr>
            <a:r>
              <a:rPr lang="en-US" b="0" i="0" dirty="0">
                <a:solidFill>
                  <a:srgbClr val="ECECEC"/>
                </a:solidFill>
                <a:effectLst/>
                <a:highlight>
                  <a:srgbClr val="212121"/>
                </a:highlight>
                <a:latin typeface="Söhne"/>
              </a:rPr>
              <a:t>"This rapid growth reflects a broader recognition within the investment community that ESG considerations are essential for managing long-term risks and opportunities, driving more sustainable financial outcomes.“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Increasing Importance of ESG in Policy and Regulatory Frameworks</a:t>
            </a:r>
          </a:p>
          <a:p>
            <a:pPr algn="l">
              <a:buFont typeface="Arial" panose="020B0604020202020204" pitchFamily="34" charset="0"/>
              <a:buChar char="•"/>
            </a:pPr>
            <a:r>
              <a:rPr lang="en-US" b="0" i="0" dirty="0">
                <a:solidFill>
                  <a:srgbClr val="ECECEC"/>
                </a:solidFill>
                <a:effectLst/>
                <a:highlight>
                  <a:srgbClr val="212121"/>
                </a:highlight>
                <a:latin typeface="Söhne"/>
              </a:rPr>
              <a:t>"Governments and regulatory bodies worldwide are increasingly embedding ESG criteria into policy frameworks, mandating greater transparency and accountability from corporations. This regulatory push ensures that companies adhere to higher standards of environmental and social governance."</a:t>
            </a:r>
          </a:p>
          <a:p>
            <a:pPr algn="l">
              <a:buFont typeface="Arial" panose="020B0604020202020204" pitchFamily="34" charset="0"/>
              <a:buChar char="•"/>
            </a:pPr>
            <a:r>
              <a:rPr lang="en-US" b="0" i="0" dirty="0">
                <a:solidFill>
                  <a:srgbClr val="ECECEC"/>
                </a:solidFill>
                <a:effectLst/>
                <a:highlight>
                  <a:srgbClr val="212121"/>
                </a:highlight>
                <a:latin typeface="Söhne"/>
              </a:rPr>
              <a:t>"These regulatory changes are designed to promote sustainable economic growth and protect investors by ensuring that ESG risks are systematically identified and managed, aligning corporate behaviors with societal expectations."</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9</a:t>
            </a:fld>
            <a:endParaRPr lang="de-DE"/>
          </a:p>
        </p:txBody>
      </p:sp>
    </p:spTree>
    <p:extLst>
      <p:ext uri="{BB962C8B-B14F-4D97-AF65-F5344CB8AC3E}">
        <p14:creationId xmlns:p14="http://schemas.microsoft.com/office/powerpoint/2010/main" val="213342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ESG Ratings from Agencies like Sustainalytics, MSCI, and Refinitiv</a:t>
            </a:r>
          </a:p>
          <a:p>
            <a:pPr algn="l">
              <a:buFont typeface="Arial" panose="020B0604020202020204" pitchFamily="34" charset="0"/>
              <a:buChar char="•"/>
            </a:pPr>
            <a:r>
              <a:rPr lang="en-US" b="0" i="0" dirty="0">
                <a:solidFill>
                  <a:srgbClr val="ECECEC"/>
                </a:solidFill>
                <a:effectLst/>
                <a:highlight>
                  <a:srgbClr val="212121"/>
                </a:highlight>
                <a:latin typeface="Söhne"/>
              </a:rPr>
              <a:t>"ESG ratings provided by agencies such as Sustainalytics, MSCI, and Refinitiv offer critical insights into a company's performance on environmental, social, and governance issues. These ratings are used by investors to assess potential risks and opportunities associated with ESG factors."</a:t>
            </a:r>
          </a:p>
          <a:p>
            <a:pPr algn="l">
              <a:buFont typeface="Arial" panose="020B0604020202020204" pitchFamily="34" charset="0"/>
              <a:buChar char="•"/>
            </a:pPr>
            <a:r>
              <a:rPr lang="en-US" b="0" i="0" dirty="0">
                <a:solidFill>
                  <a:srgbClr val="ECECEC"/>
                </a:solidFill>
                <a:effectLst/>
                <a:highlight>
                  <a:srgbClr val="212121"/>
                </a:highlight>
                <a:latin typeface="Söhne"/>
              </a:rPr>
              <a:t>"Each agency employs its own methodology, resulting in varied ratings for the same company. This divergence highlights the importance of understanding the specific criteria and processes used by each rating provider.“</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Financial Data from Sources like </a:t>
            </a:r>
            <a:r>
              <a:rPr lang="en-US" b="1" i="0" dirty="0" err="1">
                <a:solidFill>
                  <a:srgbClr val="ECECEC"/>
                </a:solidFill>
                <a:effectLst/>
                <a:highlight>
                  <a:srgbClr val="212121"/>
                </a:highlight>
                <a:latin typeface="Söhne"/>
              </a:rPr>
              <a:t>BlackKnight</a:t>
            </a:r>
            <a:r>
              <a:rPr lang="en-US" b="1" i="0" dirty="0">
                <a:solidFill>
                  <a:srgbClr val="ECECEC"/>
                </a:solidFill>
                <a:effectLst/>
                <a:highlight>
                  <a:srgbClr val="212121"/>
                </a:highlight>
                <a:latin typeface="Söhne"/>
              </a:rPr>
              <a:t> </a:t>
            </a:r>
            <a:r>
              <a:rPr lang="en-US" b="1" i="0" dirty="0" err="1">
                <a:solidFill>
                  <a:srgbClr val="ECECEC"/>
                </a:solidFill>
                <a:effectLst/>
                <a:highlight>
                  <a:srgbClr val="212121"/>
                </a:highlight>
                <a:latin typeface="Söhne"/>
              </a:rPr>
              <a:t>McDash</a:t>
            </a:r>
            <a:r>
              <a:rPr lang="en-US" b="1" i="0" dirty="0">
                <a:solidFill>
                  <a:srgbClr val="ECECEC"/>
                </a:solidFill>
                <a:effectLst/>
                <a:highlight>
                  <a:srgbClr val="212121"/>
                </a:highlight>
                <a:latin typeface="Söhne"/>
              </a:rPr>
              <a:t> for Specific Studies</a:t>
            </a:r>
          </a:p>
          <a:p>
            <a:pPr algn="l">
              <a:buFont typeface="Arial" panose="020B0604020202020204" pitchFamily="34" charset="0"/>
              <a:buChar char="•"/>
            </a:pPr>
            <a:r>
              <a:rPr lang="en-US" b="0" i="0" dirty="0">
                <a:solidFill>
                  <a:srgbClr val="ECECEC"/>
                </a:solidFill>
                <a:effectLst/>
                <a:highlight>
                  <a:srgbClr val="212121"/>
                </a:highlight>
                <a:latin typeface="Söhne"/>
              </a:rPr>
              <a:t>"Financial data from sources such as </a:t>
            </a:r>
            <a:r>
              <a:rPr lang="en-US" b="0" i="0" dirty="0" err="1">
                <a:solidFill>
                  <a:srgbClr val="ECECEC"/>
                </a:solidFill>
                <a:effectLst/>
                <a:highlight>
                  <a:srgbClr val="212121"/>
                </a:highlight>
                <a:latin typeface="Söhne"/>
              </a:rPr>
              <a:t>BlackKnight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McDash</a:t>
            </a:r>
            <a:r>
              <a:rPr lang="en-US" b="0" i="0" dirty="0">
                <a:solidFill>
                  <a:srgbClr val="ECECEC"/>
                </a:solidFill>
                <a:effectLst/>
                <a:highlight>
                  <a:srgbClr val="212121"/>
                </a:highlight>
                <a:latin typeface="Söhne"/>
              </a:rPr>
              <a:t> is invaluable for conducting detailed empirical studies on the impact of ESG factors. This data allows researchers to analyze trends and correlations within large datasets, providing a robust basis for their findings."</a:t>
            </a:r>
          </a:p>
          <a:p>
            <a:pPr algn="l">
              <a:buFont typeface="Arial" panose="020B0604020202020204" pitchFamily="34" charset="0"/>
              <a:buChar char="•"/>
            </a:pPr>
            <a:r>
              <a:rPr lang="en-US" b="0" i="0" dirty="0">
                <a:solidFill>
                  <a:srgbClr val="ECECEC"/>
                </a:solidFill>
                <a:effectLst/>
                <a:highlight>
                  <a:srgbClr val="212121"/>
                </a:highlight>
                <a:latin typeface="Söhne"/>
              </a:rPr>
              <a:t>"In specific studies, such data can reveal how ESG considerations influence financial performance, mortgage defaults, and investment returns, aiding in the development of more sustainable financial models.“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Survey Data on Household Investors' Environmental Preferences</a:t>
            </a:r>
          </a:p>
          <a:p>
            <a:pPr algn="l">
              <a:buFont typeface="Arial" panose="020B0604020202020204" pitchFamily="34" charset="0"/>
              <a:buChar char="•"/>
            </a:pPr>
            <a:r>
              <a:rPr lang="en-US" b="0" i="0" dirty="0">
                <a:solidFill>
                  <a:srgbClr val="ECECEC"/>
                </a:solidFill>
                <a:effectLst/>
                <a:highlight>
                  <a:srgbClr val="212121"/>
                </a:highlight>
                <a:latin typeface="Söhne"/>
              </a:rPr>
              <a:t>"Survey data on household investors' environmental preferences sheds light on the growing trend of individual investors prioritizing sustainability in their investment choices. This data captures attitudes and behaviors that drive the demand for green financial products."</a:t>
            </a:r>
          </a:p>
          <a:p>
            <a:pPr algn="l">
              <a:buFont typeface="Arial" panose="020B0604020202020204" pitchFamily="34" charset="0"/>
              <a:buChar char="•"/>
            </a:pPr>
            <a:r>
              <a:rPr lang="en-US" b="0" i="0" dirty="0">
                <a:solidFill>
                  <a:srgbClr val="ECECEC"/>
                </a:solidFill>
                <a:effectLst/>
                <a:highlight>
                  <a:srgbClr val="212121"/>
                </a:highlight>
                <a:latin typeface="Söhne"/>
              </a:rPr>
              <a:t>"Understanding these preferences helps financial institutions design investment products that align with the values of environmentally conscious investors, fostering greater participation in sustainable finance."</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11</a:t>
            </a:fld>
            <a:endParaRPr lang="de-DE"/>
          </a:p>
        </p:txBody>
      </p:sp>
    </p:spTree>
    <p:extLst>
      <p:ext uri="{BB962C8B-B14F-4D97-AF65-F5344CB8AC3E}">
        <p14:creationId xmlns:p14="http://schemas.microsoft.com/office/powerpoint/2010/main" val="358185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55F7C"/>
                </a:solidFill>
                <a:effectLst/>
                <a:highlight>
                  <a:srgbClr val="FFFFFF"/>
                </a:highlight>
                <a:latin typeface="Open Sans" panose="020B0606030504020204" pitchFamily="34" charset="0"/>
              </a:rPr>
              <a:t>According to an academic study conducted in 2020, the main reasons for divergence between scores provided by five of the major environmental, social and governance (ESG) ratings agencies is because of scope and measurement. Scope refers to which issues are factored into the score, while measurement is how these performance on these issues is quantified. Based on 2017 data, there was an average of 0.5 standard deviations between providers for these two categories. </a:t>
            </a:r>
            <a:br>
              <a:rPr lang="en-US" b="0" i="0" dirty="0">
                <a:solidFill>
                  <a:srgbClr val="455F7C"/>
                </a:solidFill>
                <a:effectLst/>
                <a:highlight>
                  <a:srgbClr val="FFFFFF"/>
                </a:highlight>
                <a:latin typeface="Open Sans" panose="020B0606030504020204" pitchFamily="34" charset="0"/>
              </a:rPr>
            </a:br>
            <a:br>
              <a:rPr lang="en-US" b="0" i="0" dirty="0">
                <a:solidFill>
                  <a:srgbClr val="455F7C"/>
                </a:solidFill>
                <a:effectLst/>
                <a:highlight>
                  <a:srgbClr val="FFFFFF"/>
                </a:highlight>
                <a:latin typeface="Open Sans" panose="020B0606030504020204" pitchFamily="34" charset="0"/>
              </a:rPr>
            </a:br>
            <a:r>
              <a:rPr lang="en-US" b="1" i="0" dirty="0">
                <a:solidFill>
                  <a:srgbClr val="ECECEC"/>
                </a:solidFill>
                <a:effectLst/>
                <a:highlight>
                  <a:srgbClr val="212121"/>
                </a:highlight>
                <a:latin typeface="Söhne"/>
              </a:rPr>
              <a:t>Evaluation of Divergence in ESG Ratings Among Different Providers</a:t>
            </a:r>
          </a:p>
          <a:p>
            <a:pPr algn="l">
              <a:buFont typeface="Arial" panose="020B0604020202020204" pitchFamily="34" charset="0"/>
              <a:buChar char="•"/>
            </a:pPr>
            <a:r>
              <a:rPr lang="en-US" b="0" i="0" dirty="0">
                <a:solidFill>
                  <a:srgbClr val="ECECEC"/>
                </a:solidFill>
                <a:effectLst/>
                <a:highlight>
                  <a:srgbClr val="212121"/>
                </a:highlight>
                <a:latin typeface="Söhne"/>
              </a:rPr>
              <a:t>"Different ESG rating agencies, such as Sustainalytics, MSCI, and Refinitiv, often produce divergent ratings for the same companies due to variations in their methodologies and criteria. This inconsistency can lead to confusion among investors trying to make informed decisions based on these ratings."</a:t>
            </a:r>
          </a:p>
          <a:p>
            <a:pPr algn="l">
              <a:buFont typeface="Arial" panose="020B0604020202020204" pitchFamily="34" charset="0"/>
              <a:buChar char="•"/>
            </a:pPr>
            <a:r>
              <a:rPr lang="en-US" b="0" i="0" dirty="0">
                <a:solidFill>
                  <a:srgbClr val="ECECEC"/>
                </a:solidFill>
                <a:effectLst/>
                <a:highlight>
                  <a:srgbClr val="212121"/>
                </a:highlight>
                <a:latin typeface="Söhne"/>
              </a:rPr>
              <a:t>"Understanding the specific factors and weightings each agency uses is crucial for investors to accurately interpret ESG ratings. This evaluation helps in identifying potential biases and ensuring a more comprehensive assessment of a company's ESG performance.“</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Analysis of Sustainability Features in Portfolio Decisions and Their Impact on Expected Returns</a:t>
            </a:r>
          </a:p>
          <a:p>
            <a:pPr algn="l">
              <a:buFont typeface="Arial" panose="020B0604020202020204" pitchFamily="34" charset="0"/>
              <a:buChar char="•"/>
            </a:pPr>
            <a:r>
              <a:rPr lang="en-US" b="0" i="0" dirty="0">
                <a:solidFill>
                  <a:srgbClr val="ECECEC"/>
                </a:solidFill>
                <a:effectLst/>
                <a:highlight>
                  <a:srgbClr val="212121"/>
                </a:highlight>
                <a:latin typeface="Söhne"/>
              </a:rPr>
              <a:t>"Integrating sustainability features into portfolio decisions involves considering ESG factors that can influence long-term financial performance. Studies have shown that companies with strong ESG practices often exhibit lower risk and more stable returns."</a:t>
            </a:r>
          </a:p>
          <a:p>
            <a:pPr algn="l">
              <a:buFont typeface="Arial" panose="020B0604020202020204" pitchFamily="34" charset="0"/>
              <a:buChar char="•"/>
            </a:pPr>
            <a:r>
              <a:rPr lang="en-US" b="0" i="0" dirty="0">
                <a:solidFill>
                  <a:srgbClr val="ECECEC"/>
                </a:solidFill>
                <a:effectLst/>
                <a:highlight>
                  <a:srgbClr val="212121"/>
                </a:highlight>
                <a:latin typeface="Söhne"/>
              </a:rPr>
              <a:t>"The impact on expected returns is significant, as portfolios that prioritize ESG factors can potentially outperform those that do not, particularly in terms of risk-adjusted returns. This analysis underscores the value of sustainability in achieving both financial and societal objectives."</a:t>
            </a:r>
          </a:p>
        </p:txBody>
      </p:sp>
      <p:sp>
        <p:nvSpPr>
          <p:cNvPr id="4" name="Slide Number Placeholder 3"/>
          <p:cNvSpPr>
            <a:spLocks noGrp="1"/>
          </p:cNvSpPr>
          <p:nvPr>
            <p:ph type="sldNum" sz="quarter" idx="5"/>
          </p:nvPr>
        </p:nvSpPr>
        <p:spPr/>
        <p:txBody>
          <a:bodyPr/>
          <a:lstStyle/>
          <a:p>
            <a:fld id="{B1F5FC93-43FA-4C7F-84C8-466896A29248}" type="slidenum">
              <a:rPr lang="de-DE" smtClean="0"/>
              <a:t>16</a:t>
            </a:fld>
            <a:endParaRPr lang="de-DE"/>
          </a:p>
        </p:txBody>
      </p:sp>
    </p:spTree>
    <p:extLst>
      <p:ext uri="{BB962C8B-B14F-4D97-AF65-F5344CB8AC3E}">
        <p14:creationId xmlns:p14="http://schemas.microsoft.com/office/powerpoint/2010/main" val="353503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highlight>
                  <a:srgbClr val="212121"/>
                </a:highlight>
                <a:latin typeface="Söhne"/>
              </a:rPr>
              <a:t>Use of Large Datasets to Assess the Impact of ESG Factors</a:t>
            </a:r>
          </a:p>
          <a:p>
            <a:pPr algn="l"/>
            <a:r>
              <a:rPr lang="en-US" b="1" i="0" dirty="0">
                <a:solidFill>
                  <a:srgbClr val="ECECEC"/>
                </a:solidFill>
                <a:effectLst/>
                <a:highlight>
                  <a:srgbClr val="212121"/>
                </a:highlight>
                <a:latin typeface="Söhne"/>
              </a:rPr>
              <a:t>Mortgage Data:</a:t>
            </a:r>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1" i="0" dirty="0">
                <a:solidFill>
                  <a:srgbClr val="ECECEC"/>
                </a:solidFill>
                <a:effectLst/>
                <a:highlight>
                  <a:srgbClr val="212121"/>
                </a:highlight>
                <a:latin typeface="Söhne"/>
              </a:rPr>
              <a:t>Impact of Sea Level Rise on Mortgage Costs:</a:t>
            </a:r>
            <a:r>
              <a:rPr lang="en-US" b="0" i="0" dirty="0">
                <a:solidFill>
                  <a:srgbClr val="ECECEC"/>
                </a:solidFill>
                <a:effectLst/>
                <a:highlight>
                  <a:srgbClr val="212121"/>
                </a:highlight>
                <a:latin typeface="Söhne"/>
              </a:rPr>
              <a:t> A study utilizing 1,581,600 first-lien 30-year mortgages from </a:t>
            </a:r>
            <a:r>
              <a:rPr lang="en-US" b="0" i="0" dirty="0" err="1">
                <a:solidFill>
                  <a:srgbClr val="ECECEC"/>
                </a:solidFill>
                <a:effectLst/>
                <a:highlight>
                  <a:srgbClr val="212121"/>
                </a:highlight>
                <a:latin typeface="Söhne"/>
              </a:rPr>
              <a:t>BlackKnight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McDash</a:t>
            </a:r>
            <a:r>
              <a:rPr lang="en-US" b="0" i="0" dirty="0">
                <a:solidFill>
                  <a:srgbClr val="ECECEC"/>
                </a:solidFill>
                <a:effectLst/>
                <a:highlight>
                  <a:srgbClr val="212121"/>
                </a:highlight>
                <a:latin typeface="Söhne"/>
              </a:rPr>
              <a:t> reveals that properties exposed to sea level rise (SLR) incur higher interest rate spreads, with a 10.2 basis points increase in SLR-prone areas​​.</a:t>
            </a:r>
          </a:p>
          <a:p>
            <a:pPr algn="l">
              <a:buFont typeface="Arial" panose="020B0604020202020204" pitchFamily="34" charset="0"/>
              <a:buChar char="•"/>
            </a:pPr>
            <a:r>
              <a:rPr lang="en-US" b="1" i="0" dirty="0">
                <a:solidFill>
                  <a:srgbClr val="ECECEC"/>
                </a:solidFill>
                <a:effectLst/>
                <a:highlight>
                  <a:srgbClr val="212121"/>
                </a:highlight>
                <a:latin typeface="Söhne"/>
              </a:rPr>
              <a:t>Early Financial Market Responses:</a:t>
            </a:r>
            <a:r>
              <a:rPr lang="en-US" b="0" i="0" dirty="0">
                <a:solidFill>
                  <a:srgbClr val="ECECEC"/>
                </a:solidFill>
                <a:effectLst/>
                <a:highlight>
                  <a:srgbClr val="212121"/>
                </a:highlight>
                <a:latin typeface="Söhne"/>
              </a:rPr>
              <a:t> Despite the long-term nature of some climate risks, financial markets are already incorporating these risks into mortgage credit costs, indicating a proactive adjustment in pricing to reflect future environmental impacts​​.</a:t>
            </a:r>
            <a:br>
              <a:rPr lang="en-US"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algn="l"/>
            <a:r>
              <a:rPr lang="en-US" b="1" i="0" dirty="0">
                <a:solidFill>
                  <a:srgbClr val="ECECEC"/>
                </a:solidFill>
                <a:effectLst/>
                <a:highlight>
                  <a:srgbClr val="212121"/>
                </a:highlight>
                <a:latin typeface="Söhne"/>
              </a:rPr>
              <a:t>Household Surveys:</a:t>
            </a:r>
            <a:endParaRPr lang="en-US" b="0" i="0" dirty="0">
              <a:solidFill>
                <a:srgbClr val="ECECEC"/>
              </a:solidFill>
              <a:effectLst/>
              <a:highlight>
                <a:srgbClr val="212121"/>
              </a:highlight>
              <a:latin typeface="Söhne"/>
            </a:endParaRPr>
          </a:p>
          <a:p>
            <a:pPr algn="l">
              <a:buFont typeface="Arial" panose="020B0604020202020204" pitchFamily="34" charset="0"/>
              <a:buChar char="•"/>
            </a:pPr>
            <a:r>
              <a:rPr lang="en-US" b="1" i="0" dirty="0">
                <a:solidFill>
                  <a:srgbClr val="ECECEC"/>
                </a:solidFill>
                <a:effectLst/>
                <a:highlight>
                  <a:srgbClr val="212121"/>
                </a:highlight>
                <a:latin typeface="Söhne"/>
              </a:rPr>
              <a:t>Green Investment Preferences vs. Behavior:</a:t>
            </a:r>
            <a:r>
              <a:rPr lang="en-US" b="0" i="0" dirty="0">
                <a:solidFill>
                  <a:srgbClr val="ECECEC"/>
                </a:solidFill>
                <a:effectLst/>
                <a:highlight>
                  <a:srgbClr val="212121"/>
                </a:highlight>
                <a:latin typeface="Söhne"/>
              </a:rPr>
              <a:t> Research involving a large sample of Swedish households found a disconnect between environmental preferences and investment behavior. Many households with green preferences did not hold green portfolios, often due to financial disengagement and informational constraints​​.</a:t>
            </a:r>
          </a:p>
          <a:p>
            <a:pPr algn="l">
              <a:buFont typeface="Arial" panose="020B0604020202020204" pitchFamily="34" charset="0"/>
              <a:buChar char="•"/>
            </a:pPr>
            <a:r>
              <a:rPr lang="en-US" b="1" i="0" dirty="0">
                <a:solidFill>
                  <a:srgbClr val="ECECEC"/>
                </a:solidFill>
                <a:effectLst/>
                <a:highlight>
                  <a:srgbClr val="212121"/>
                </a:highlight>
                <a:latin typeface="Söhne"/>
              </a:rPr>
              <a:t>Influence of Financial Literacy:</a:t>
            </a:r>
            <a:r>
              <a:rPr lang="en-US" b="0" i="0" dirty="0">
                <a:solidFill>
                  <a:srgbClr val="ECECEC"/>
                </a:solidFill>
                <a:effectLst/>
                <a:highlight>
                  <a:srgbClr val="212121"/>
                </a:highlight>
                <a:latin typeface="Söhne"/>
              </a:rPr>
              <a:t> The study highlights the critical role of financial literacy in enabling households to align their investments with their environmental values. Households lacking financial literacy struggle to make informed green investment choices, often defaulting to non-ESG compliant options due to misleading fund names​​.</a:t>
            </a:r>
          </a:p>
          <a:p>
            <a:endParaRPr lang="en-US" dirty="0"/>
          </a:p>
        </p:txBody>
      </p:sp>
      <p:sp>
        <p:nvSpPr>
          <p:cNvPr id="4" name="Slide Number Placeholder 3"/>
          <p:cNvSpPr>
            <a:spLocks noGrp="1"/>
          </p:cNvSpPr>
          <p:nvPr>
            <p:ph type="sldNum" sz="quarter" idx="5"/>
          </p:nvPr>
        </p:nvSpPr>
        <p:spPr/>
        <p:txBody>
          <a:bodyPr/>
          <a:lstStyle/>
          <a:p>
            <a:fld id="{B1F5FC93-43FA-4C7F-84C8-466896A29248}" type="slidenum">
              <a:rPr lang="de-DE" smtClean="0"/>
              <a:t>17</a:t>
            </a:fld>
            <a:endParaRPr lang="de-DE"/>
          </a:p>
        </p:txBody>
      </p:sp>
    </p:spTree>
    <p:extLst>
      <p:ext uri="{BB962C8B-B14F-4D97-AF65-F5344CB8AC3E}">
        <p14:creationId xmlns:p14="http://schemas.microsoft.com/office/powerpoint/2010/main" val="336681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80014" y="332656"/>
            <a:ext cx="1996573" cy="962596"/>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41462"/>
            <a:ext cx="12192000" cy="2695650"/>
          </a:xfrm>
          <a:prstGeom prst="rect">
            <a:avLst/>
          </a:prstGeom>
        </p:spPr>
      </p:pic>
      <p:sp>
        <p:nvSpPr>
          <p:cNvPr id="2" name="Titel 1"/>
          <p:cNvSpPr>
            <a:spLocks noGrp="1"/>
          </p:cNvSpPr>
          <p:nvPr>
            <p:ph type="ctrTitle"/>
          </p:nvPr>
        </p:nvSpPr>
        <p:spPr>
          <a:xfrm>
            <a:off x="914400" y="4767288"/>
            <a:ext cx="10363200" cy="1181993"/>
          </a:xfrm>
        </p:spPr>
        <p:txBody>
          <a:bodyPr>
            <a:normAutofit/>
          </a:bodyPr>
          <a:lstStyle>
            <a:lvl1pPr algn="r">
              <a:defRPr sz="3000" b="1"/>
            </a:lvl1pPr>
          </a:lstStyle>
          <a:p>
            <a:r>
              <a:rPr lang="de-DE" dirty="0"/>
              <a:t>Titelmasterformat durch Klicken bearbeiten</a:t>
            </a:r>
          </a:p>
        </p:txBody>
      </p:sp>
    </p:spTree>
    <p:extLst>
      <p:ext uri="{BB962C8B-B14F-4D97-AF65-F5344CB8AC3E}">
        <p14:creationId xmlns:p14="http://schemas.microsoft.com/office/powerpoint/2010/main" val="348596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lumMod val="50000"/>
                  </a:schemeClr>
                </a:solidFill>
              </a:defRPr>
            </a:lvl1pPr>
          </a:lstStyle>
          <a:p>
            <a:r>
              <a:rPr lang="de-DE" dirty="0"/>
              <a:t>Titelmasterformat durch Klicken bearbeiten</a:t>
            </a:r>
          </a:p>
        </p:txBody>
      </p:sp>
      <p:sp>
        <p:nvSpPr>
          <p:cNvPr id="3" name="Inhaltsplatzhalter 2"/>
          <p:cNvSpPr>
            <a:spLocks noGrp="1"/>
          </p:cNvSpPr>
          <p:nvPr>
            <p:ph idx="1"/>
          </p:nvPr>
        </p:nvSpPr>
        <p:spPr/>
        <p:txBody>
          <a:bodyPr/>
          <a:lstStyle>
            <a:lvl1pPr>
              <a:buClr>
                <a:schemeClr val="accent4">
                  <a:lumMod val="75000"/>
                </a:schemeClr>
              </a:buClr>
              <a:buSzPct val="115000"/>
              <a:defRPr sz="2400">
                <a:solidFill>
                  <a:schemeClr val="bg2">
                    <a:lumMod val="50000"/>
                  </a:schemeClr>
                </a:solidFill>
              </a:defRPr>
            </a:lvl1pPr>
            <a:lvl2pPr marL="742950" indent="-285750">
              <a:buClr>
                <a:schemeClr val="accent4">
                  <a:lumMod val="75000"/>
                </a:schemeClr>
              </a:buClr>
              <a:buSzPct val="85000"/>
              <a:buFont typeface="Wingdings" panose="05000000000000000000" pitchFamily="2" charset="2"/>
              <a:buChar char=""/>
              <a:defRPr sz="2400">
                <a:solidFill>
                  <a:schemeClr val="bg2">
                    <a:lumMod val="50000"/>
                  </a:schemeClr>
                </a:solidFill>
              </a:defRPr>
            </a:lvl2pPr>
            <a:lvl3pPr marL="1143000" indent="-228600">
              <a:buClr>
                <a:schemeClr val="accent4">
                  <a:lumMod val="75000"/>
                </a:schemeClr>
              </a:buClr>
              <a:buFont typeface="Tahoma" panose="020B0604030504040204" pitchFamily="34" charset="0"/>
              <a:buChar char="»"/>
              <a:defRPr sz="2000">
                <a:solidFill>
                  <a:schemeClr val="bg2">
                    <a:lumMod val="50000"/>
                  </a:schemeClr>
                </a:solidFill>
              </a:defRPr>
            </a:lvl3pPr>
            <a:lvl4pPr>
              <a:defRPr sz="1800">
                <a:solidFill>
                  <a:schemeClr val="bg2">
                    <a:lumMod val="50000"/>
                  </a:schemeClr>
                </a:solidFill>
              </a:defRPr>
            </a:lvl4pPr>
            <a:lvl5pPr>
              <a:defRPr sz="1600">
                <a:solidFill>
                  <a:schemeClr val="bg2">
                    <a:lumMod val="50000"/>
                  </a:schemeClr>
                </a:solidFill>
              </a:defRPr>
            </a:lvl5p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10"/>
          </p:nvPr>
        </p:nvSpPr>
        <p:spPr/>
        <p:txBody>
          <a:bodyPr/>
          <a:lstStyle>
            <a:lvl1pPr>
              <a:defRPr>
                <a:solidFill>
                  <a:schemeClr val="bg1">
                    <a:lumMod val="50000"/>
                  </a:schemeClr>
                </a:solidFill>
              </a:defRPr>
            </a:lvl1pPr>
          </a:lstStyle>
          <a:p>
            <a:fld id="{DF2AD5C7-4A2D-4AD0-A528-D61230F647DB}" type="datetimeFigureOut">
              <a:rPr lang="de-DE" smtClean="0"/>
              <a:pPr/>
              <a:t>12.06.2024</a:t>
            </a:fld>
            <a:endParaRPr lang="de-DE" dirty="0"/>
          </a:p>
        </p:txBody>
      </p:sp>
      <p:sp>
        <p:nvSpPr>
          <p:cNvPr id="5" name="Fußzeilenplatzhalter 4"/>
          <p:cNvSpPr>
            <a:spLocks noGrp="1"/>
          </p:cNvSpPr>
          <p:nvPr>
            <p:ph type="ftr" sz="quarter" idx="11"/>
          </p:nvPr>
        </p:nvSpPr>
        <p:spPr/>
        <p:txBody>
          <a:bodyPr/>
          <a:lstStyle>
            <a:lvl1pPr>
              <a:defRPr>
                <a:solidFill>
                  <a:schemeClr val="bg1">
                    <a:lumMod val="50000"/>
                  </a:schemeClr>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lumMod val="50000"/>
                  </a:schemeClr>
                </a:solidFill>
              </a:defRPr>
            </a:lvl1pPr>
          </a:lstStyle>
          <a:p>
            <a:fld id="{20505E3D-E526-4AB8-9E90-B64AB5CBD7FC}" type="slidenum">
              <a:rPr lang="de-DE" smtClean="0"/>
              <a:pPr/>
              <a:t>‹#›</a:t>
            </a:fld>
            <a:endParaRPr lang="de-DE" dirty="0"/>
          </a:p>
        </p:txBody>
      </p:sp>
    </p:spTree>
    <p:extLst>
      <p:ext uri="{BB962C8B-B14F-4D97-AF65-F5344CB8AC3E}">
        <p14:creationId xmlns:p14="http://schemas.microsoft.com/office/powerpoint/2010/main" val="16078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609600" y="1600201"/>
            <a:ext cx="5384800" cy="4525963"/>
          </a:xfrm>
        </p:spPr>
        <p:txBody>
          <a:bodyPr>
            <a:normAutofit/>
          </a:bodyPr>
          <a:lstStyle>
            <a:lvl1pPr algn="l" defTabSz="914400" rtl="0" eaLnBrk="1" latinLnBrk="0" hangingPunct="1">
              <a:spcBef>
                <a:spcPct val="20000"/>
              </a:spcBef>
              <a:buClr>
                <a:schemeClr val="accent4">
                  <a:lumMod val="75000"/>
                </a:schemeClr>
              </a:buClr>
              <a:defRPr lang="de-DE" sz="2400" kern="1200" dirty="0" smtClean="0">
                <a:solidFill>
                  <a:schemeClr val="bg2">
                    <a:lumMod val="50000"/>
                  </a:schemeClr>
                </a:solidFill>
                <a:latin typeface="+mn-lt"/>
                <a:ea typeface="+mn-ea"/>
                <a:cs typeface="+mn-cs"/>
              </a:defRPr>
            </a:lvl1pPr>
            <a:lvl2pPr algn="l" defTabSz="914400" rtl="0" eaLnBrk="1" latinLnBrk="0" hangingPunct="1">
              <a:spcBef>
                <a:spcPct val="20000"/>
              </a:spcBef>
              <a:buClr>
                <a:schemeClr val="accent4">
                  <a:lumMod val="75000"/>
                </a:schemeClr>
              </a:buClr>
              <a:defRPr lang="de-DE" sz="2400" kern="1200" dirty="0" smtClean="0">
                <a:solidFill>
                  <a:schemeClr val="bg2">
                    <a:lumMod val="50000"/>
                  </a:schemeClr>
                </a:solidFill>
                <a:latin typeface="+mn-lt"/>
                <a:ea typeface="+mn-ea"/>
                <a:cs typeface="+mn-cs"/>
              </a:defRPr>
            </a:lvl2pPr>
            <a:lvl3pPr algn="l" defTabSz="914400" rtl="0" eaLnBrk="1" latinLnBrk="0" hangingPunct="1">
              <a:spcBef>
                <a:spcPct val="20000"/>
              </a:spcBef>
              <a:buClr>
                <a:schemeClr val="accent4">
                  <a:lumMod val="75000"/>
                </a:schemeClr>
              </a:buClr>
              <a:defRPr lang="de-DE" sz="2000" kern="1200" dirty="0" smtClean="0">
                <a:solidFill>
                  <a:schemeClr val="bg2">
                    <a:lumMod val="50000"/>
                  </a:schemeClr>
                </a:solidFill>
                <a:latin typeface="+mn-lt"/>
                <a:ea typeface="+mn-ea"/>
                <a:cs typeface="+mn-cs"/>
              </a:defRPr>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4" name="Inhaltsplatzhalter 3"/>
          <p:cNvSpPr>
            <a:spLocks noGrp="1"/>
          </p:cNvSpPr>
          <p:nvPr>
            <p:ph sz="half" idx="2"/>
          </p:nvPr>
        </p:nvSpPr>
        <p:spPr>
          <a:xfrm>
            <a:off x="6197600" y="1600201"/>
            <a:ext cx="5384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p:txBody>
      </p:sp>
      <p:sp>
        <p:nvSpPr>
          <p:cNvPr id="5" name="Datumsplatzhalter 4"/>
          <p:cNvSpPr>
            <a:spLocks noGrp="1"/>
          </p:cNvSpPr>
          <p:nvPr>
            <p:ph type="dt" sz="half" idx="10"/>
          </p:nvPr>
        </p:nvSpPr>
        <p:spPr/>
        <p:txBody>
          <a:bodyPr/>
          <a:lstStyle/>
          <a:p>
            <a:fld id="{DF2AD5C7-4A2D-4AD0-A528-D61230F647DB}" type="datetimeFigureOut">
              <a:rPr lang="de-DE" smtClean="0"/>
              <a:t>12.06.2024</a:t>
            </a:fld>
            <a:endParaRPr lang="de-DE" dirty="0"/>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4074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a:t>Titelmasterformat durch Klicken bearbeiten</a:t>
            </a:r>
          </a:p>
        </p:txBody>
      </p:sp>
      <p:sp>
        <p:nvSpPr>
          <p:cNvPr id="3" name="Textplatzhalter 2"/>
          <p:cNvSpPr>
            <a:spLocks noGrp="1"/>
          </p:cNvSpPr>
          <p:nvPr>
            <p:ph type="body" idx="1"/>
          </p:nvPr>
        </p:nvSpPr>
        <p:spPr>
          <a:xfrm>
            <a:off x="609600" y="1535113"/>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5" name="Textplatzhalter 4"/>
          <p:cNvSpPr>
            <a:spLocks noGrp="1"/>
          </p:cNvSpPr>
          <p:nvPr>
            <p:ph type="body" sz="quarter" idx="3"/>
          </p:nvPr>
        </p:nvSpPr>
        <p:spPr>
          <a:xfrm>
            <a:off x="6193368" y="1535113"/>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p:txBody>
      </p:sp>
      <p:sp>
        <p:nvSpPr>
          <p:cNvPr id="7" name="Datumsplatzhalter 6"/>
          <p:cNvSpPr>
            <a:spLocks noGrp="1"/>
          </p:cNvSpPr>
          <p:nvPr>
            <p:ph type="dt" sz="half" idx="10"/>
          </p:nvPr>
        </p:nvSpPr>
        <p:spPr/>
        <p:txBody>
          <a:bodyPr/>
          <a:lstStyle/>
          <a:p>
            <a:fld id="{DF2AD5C7-4A2D-4AD0-A528-D61230F647DB}" type="datetimeFigureOut">
              <a:rPr lang="de-DE" smtClean="0"/>
              <a:t>12.06.2024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49271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Datumsplatzhalter 2"/>
          <p:cNvSpPr>
            <a:spLocks noGrp="1"/>
          </p:cNvSpPr>
          <p:nvPr>
            <p:ph type="dt" sz="half" idx="10"/>
          </p:nvPr>
        </p:nvSpPr>
        <p:spPr/>
        <p:txBody>
          <a:bodyPr/>
          <a:lstStyle/>
          <a:p>
            <a:fld id="{DF2AD5C7-4A2D-4AD0-A528-D61230F647DB}" type="datetimeFigureOut">
              <a:rPr lang="de-DE" smtClean="0"/>
              <a:t>12.06.2024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20825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F2AD5C7-4A2D-4AD0-A528-D61230F647DB}" type="datetimeFigureOut">
              <a:rPr lang="de-DE" smtClean="0"/>
              <a:t>12.06.2024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0505E3D-E526-4AB8-9E90-B64AB5CBD7FC}" type="slidenum">
              <a:rPr lang="de-DE" smtClean="0"/>
              <a:t>‹#›</a:t>
            </a:fld>
            <a:endParaRPr lang="de-DE"/>
          </a:p>
        </p:txBody>
      </p:sp>
    </p:spTree>
    <p:extLst>
      <p:ext uri="{BB962C8B-B14F-4D97-AF65-F5344CB8AC3E}">
        <p14:creationId xmlns:p14="http://schemas.microsoft.com/office/powerpoint/2010/main" val="115925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01232" y="396716"/>
            <a:ext cx="1659397" cy="800036"/>
          </a:xfrm>
          <a:prstGeom prst="rect">
            <a:avLst/>
          </a:prstGeom>
        </p:spPr>
      </p:pic>
      <p:cxnSp>
        <p:nvCxnSpPr>
          <p:cNvPr id="9" name="Gerade Verbindung 8"/>
          <p:cNvCxnSpPr/>
          <p:nvPr userDrawn="1"/>
        </p:nvCxnSpPr>
        <p:spPr>
          <a:xfrm>
            <a:off x="0" y="1412776"/>
            <a:ext cx="12192000" cy="0"/>
          </a:xfrm>
          <a:prstGeom prst="line">
            <a:avLst/>
          </a:prstGeom>
          <a:ln w="19050">
            <a:solidFill>
              <a:srgbClr val="00885E"/>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609600" y="274638"/>
            <a:ext cx="9230816" cy="994122"/>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p:txBody>
      </p:sp>
      <p:sp>
        <p:nvSpPr>
          <p:cNvPr id="4" name="Datumsplatzhalter 3"/>
          <p:cNvSpPr>
            <a:spLocks noGrp="1"/>
          </p:cNvSpPr>
          <p:nvPr>
            <p:ph type="dt" sz="half" idx="2"/>
          </p:nvPr>
        </p:nvSpPr>
        <p:spPr>
          <a:xfrm>
            <a:off x="609600" y="6448252"/>
            <a:ext cx="28448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fld id="{DF2AD5C7-4A2D-4AD0-A528-D61230F647DB}" type="datetimeFigureOut">
              <a:rPr lang="de-DE" smtClean="0"/>
              <a:pPr/>
              <a:t>12.06.2024</a:t>
            </a:fld>
            <a:endParaRPr lang="de-DE" dirty="0"/>
          </a:p>
        </p:txBody>
      </p:sp>
      <p:sp>
        <p:nvSpPr>
          <p:cNvPr id="5" name="Fußzeilenplatzhalter 4"/>
          <p:cNvSpPr>
            <a:spLocks noGrp="1"/>
          </p:cNvSpPr>
          <p:nvPr>
            <p:ph type="ftr" sz="quarter" idx="3"/>
          </p:nvPr>
        </p:nvSpPr>
        <p:spPr>
          <a:xfrm>
            <a:off x="4165600" y="6448252"/>
            <a:ext cx="38608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endParaRPr lang="de-DE" dirty="0"/>
          </a:p>
        </p:txBody>
      </p:sp>
      <p:sp>
        <p:nvSpPr>
          <p:cNvPr id="6" name="Foliennummernplatzhalter 5"/>
          <p:cNvSpPr>
            <a:spLocks noGrp="1"/>
          </p:cNvSpPr>
          <p:nvPr>
            <p:ph type="sldNum" sz="quarter" idx="4"/>
          </p:nvPr>
        </p:nvSpPr>
        <p:spPr>
          <a:xfrm>
            <a:off x="8737600" y="6448252"/>
            <a:ext cx="28448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20505E3D-E526-4AB8-9E90-B64AB5CBD7FC}" type="slidenum">
              <a:rPr lang="de-DE" smtClean="0"/>
              <a:pPr/>
              <a:t>‹#›</a:t>
            </a:fld>
            <a:endParaRPr lang="de-DE" dirty="0"/>
          </a:p>
        </p:txBody>
      </p:sp>
    </p:spTree>
    <p:extLst>
      <p:ext uri="{BB962C8B-B14F-4D97-AF65-F5344CB8AC3E}">
        <p14:creationId xmlns:p14="http://schemas.microsoft.com/office/powerpoint/2010/main" val="255131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xStyles>
    <p:titleStyle>
      <a:lvl1pPr algn="l" defTabSz="914400" rtl="0" eaLnBrk="1" latinLnBrk="0" hangingPunct="1">
        <a:spcBef>
          <a:spcPct val="0"/>
        </a:spcBef>
        <a:buNone/>
        <a:defRPr sz="2800" b="1" kern="1200">
          <a:solidFill>
            <a:schemeClr val="bg2">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4">
            <a:lumMod val="75000"/>
          </a:schemeClr>
        </a:buClr>
        <a:buSzPct val="115000"/>
        <a:buFont typeface="Tahoma" panose="020B0604030504040204" pitchFamily="34" charset="0"/>
        <a:buChar char="»"/>
        <a:defRPr lang="de-DE" sz="2400" kern="1200" dirty="0" smtClean="0">
          <a:solidFill>
            <a:schemeClr val="bg2">
              <a:lumMod val="50000"/>
            </a:schemeClr>
          </a:solidFill>
          <a:latin typeface="+mn-lt"/>
          <a:ea typeface="+mn-ea"/>
          <a:cs typeface="+mn-cs"/>
        </a:defRPr>
      </a:lvl1pPr>
      <a:lvl2pPr marL="742950" indent="-285750" algn="l" defTabSz="914400" rtl="0" eaLnBrk="1" latinLnBrk="0" hangingPunct="1">
        <a:spcBef>
          <a:spcPct val="20000"/>
        </a:spcBef>
        <a:buClr>
          <a:schemeClr val="accent4">
            <a:lumMod val="75000"/>
          </a:schemeClr>
        </a:buClr>
        <a:buSzPct val="85000"/>
        <a:buFont typeface="Wingdings" panose="05000000000000000000" pitchFamily="2" charset="2"/>
        <a:buChar char="m"/>
        <a:defRPr lang="de-DE" sz="2400" kern="1200" dirty="0" smtClean="0">
          <a:solidFill>
            <a:schemeClr val="bg2">
              <a:lumMod val="50000"/>
            </a:schemeClr>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Tahoma" panose="020B0604030504040204" pitchFamily="34" charset="0"/>
        <a:buChar char="»"/>
        <a:defRPr lang="de-DE" sz="2000" kern="1200" dirty="0" smtClean="0">
          <a:solidFill>
            <a:schemeClr val="bg2">
              <a:lumMod val="50000"/>
            </a:schemeClr>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lang="de-DE" sz="2400" kern="1200" dirty="0" smtClean="0">
          <a:solidFill>
            <a:schemeClr val="bg2">
              <a:lumMod val="50000"/>
            </a:schemeClr>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Symbol" panose="05050102010706020507" pitchFamily="18" charset="2"/>
        <a:buChar char="-"/>
        <a:defRPr lang="de-DE" sz="2400" kern="1200" dirty="0">
          <a:solidFill>
            <a:schemeClr val="bg2">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72072" y="4365105"/>
            <a:ext cx="7772400" cy="1181993"/>
          </a:xfrm>
        </p:spPr>
        <p:txBody>
          <a:bodyPr>
            <a:normAutofit/>
          </a:bodyPr>
          <a:lstStyle/>
          <a:p>
            <a:r>
              <a:rPr lang="de-DE" b="1" cap="all" dirty="0"/>
              <a:t>FH Kufstein Tirol</a:t>
            </a:r>
            <a:br>
              <a:rPr lang="de-DE" b="1" cap="all" dirty="0"/>
            </a:br>
            <a:r>
              <a:rPr lang="de-DE" sz="2800" b="0" dirty="0"/>
              <a:t>University </a:t>
            </a:r>
            <a:r>
              <a:rPr lang="de-DE" sz="2800" b="0" dirty="0" err="1"/>
              <a:t>of</a:t>
            </a:r>
            <a:r>
              <a:rPr lang="de-DE" sz="2800" b="0" dirty="0"/>
              <a:t> Applied </a:t>
            </a:r>
            <a:r>
              <a:rPr lang="de-DE" sz="2800" b="0" dirty="0" err="1"/>
              <a:t>Sciences</a:t>
            </a:r>
            <a:endParaRPr lang="de-DE" sz="2800" b="0" dirty="0"/>
          </a:p>
        </p:txBody>
      </p:sp>
      <p:sp>
        <p:nvSpPr>
          <p:cNvPr id="4" name="TextBox 3"/>
          <p:cNvSpPr txBox="1"/>
          <p:nvPr/>
        </p:nvSpPr>
        <p:spPr>
          <a:xfrm>
            <a:off x="4223793" y="6095038"/>
            <a:ext cx="6011807" cy="369332"/>
          </a:xfrm>
          <a:prstGeom prst="rect">
            <a:avLst/>
          </a:prstGeom>
          <a:noFill/>
        </p:spPr>
        <p:txBody>
          <a:bodyPr wrap="square" rtlCol="0">
            <a:spAutoFit/>
          </a:bodyPr>
          <a:lstStyle/>
          <a:p>
            <a:pPr algn="r"/>
            <a:r>
              <a:rPr lang="en-US" dirty="0"/>
              <a:t>By: Swagat</a:t>
            </a:r>
          </a:p>
        </p:txBody>
      </p:sp>
      <p:sp>
        <p:nvSpPr>
          <p:cNvPr id="5" name="TextBox 4"/>
          <p:cNvSpPr txBox="1"/>
          <p:nvPr/>
        </p:nvSpPr>
        <p:spPr>
          <a:xfrm>
            <a:off x="2149505" y="5621013"/>
            <a:ext cx="8252439" cy="400110"/>
          </a:xfrm>
          <a:prstGeom prst="rect">
            <a:avLst/>
          </a:prstGeom>
          <a:noFill/>
        </p:spPr>
        <p:txBody>
          <a:bodyPr wrap="square" rtlCol="0">
            <a:spAutoFit/>
          </a:bodyPr>
          <a:lstStyle/>
          <a:p>
            <a:pPr algn="r"/>
            <a:r>
              <a:rPr lang="en-US" sz="2000" dirty="0"/>
              <a:t>The Evolution of ESG in Financial Decisions</a:t>
            </a:r>
          </a:p>
        </p:txBody>
      </p:sp>
    </p:spTree>
    <p:extLst>
      <p:ext uri="{BB962C8B-B14F-4D97-AF65-F5344CB8AC3E}">
        <p14:creationId xmlns:p14="http://schemas.microsoft.com/office/powerpoint/2010/main" val="213173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3:</a:t>
            </a:r>
          </a:p>
          <a:p>
            <a:pPr algn="ctr"/>
            <a:r>
              <a:rPr lang="en-US" sz="5400" dirty="0"/>
              <a:t>DATA</a:t>
            </a:r>
          </a:p>
        </p:txBody>
      </p:sp>
    </p:spTree>
    <p:extLst>
      <p:ext uri="{BB962C8B-B14F-4D97-AF65-F5344CB8AC3E}">
        <p14:creationId xmlns:p14="http://schemas.microsoft.com/office/powerpoint/2010/main" val="385038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3.1 Sources of ESG Data</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492896"/>
            <a:ext cx="10972800" cy="2088232"/>
          </a:xfrm>
        </p:spPr>
        <p:txBody>
          <a:bodyPr>
            <a:normAutofit/>
          </a:bodyPr>
          <a:lstStyle/>
          <a:p>
            <a:r>
              <a:rPr lang="en-US" dirty="0"/>
              <a:t>ESG ratings from agencies like Sustainalytics, MSCI, and Refinitiv.</a:t>
            </a:r>
            <a:br>
              <a:rPr lang="en-US" dirty="0"/>
            </a:br>
            <a:endParaRPr lang="en-US" dirty="0"/>
          </a:p>
          <a:p>
            <a:r>
              <a:rPr lang="en-US" dirty="0"/>
              <a:t>Financial data from sources like </a:t>
            </a:r>
            <a:r>
              <a:rPr lang="en-US" dirty="0" err="1"/>
              <a:t>BlackKnight</a:t>
            </a:r>
            <a:r>
              <a:rPr lang="en-US" dirty="0"/>
              <a:t> </a:t>
            </a:r>
            <a:r>
              <a:rPr lang="en-US" dirty="0" err="1"/>
              <a:t>McDash</a:t>
            </a:r>
            <a:r>
              <a:rPr lang="en-US" dirty="0"/>
              <a:t> for specific studies.</a:t>
            </a:r>
            <a:br>
              <a:rPr lang="en-US" dirty="0"/>
            </a:br>
            <a:endParaRPr lang="en-US" dirty="0"/>
          </a:p>
          <a:p>
            <a:r>
              <a:rPr lang="en-US" dirty="0"/>
              <a:t>Survey data on household investors' environmental preferences.</a:t>
            </a:r>
            <a:endParaRPr lang="en-US" b="1" dirty="0"/>
          </a:p>
        </p:txBody>
      </p:sp>
    </p:spTree>
    <p:extLst>
      <p:ext uri="{BB962C8B-B14F-4D97-AF65-F5344CB8AC3E}">
        <p14:creationId xmlns:p14="http://schemas.microsoft.com/office/powerpoint/2010/main" val="198206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8DFA7F-A920-5159-AE03-E69B9B97A4E7}"/>
              </a:ext>
            </a:extLst>
          </p:cNvPr>
          <p:cNvSpPr>
            <a:spLocks noGrp="1"/>
          </p:cNvSpPr>
          <p:nvPr>
            <p:ph type="title"/>
          </p:nvPr>
        </p:nvSpPr>
        <p:spPr>
          <a:xfrm>
            <a:off x="609600" y="274638"/>
            <a:ext cx="9230816" cy="994122"/>
          </a:xfrm>
        </p:spPr>
        <p:txBody>
          <a:bodyPr/>
          <a:lstStyle/>
          <a:p>
            <a:r>
              <a:rPr lang="en-US" dirty="0"/>
              <a:t>National expenditure on environmental protection in EU region (% of GDP)</a:t>
            </a:r>
          </a:p>
        </p:txBody>
      </p:sp>
      <p:pic>
        <p:nvPicPr>
          <p:cNvPr id="3" name="Picture 2" descr="A graph of a number of people&#10;&#10;Description automatically generated">
            <a:extLst>
              <a:ext uri="{FF2B5EF4-FFF2-40B4-BE49-F238E27FC236}">
                <a16:creationId xmlns:a16="http://schemas.microsoft.com/office/drawing/2014/main" id="{588BF2BD-1EBD-1191-E5C5-37F3947FC0CB}"/>
              </a:ext>
            </a:extLst>
          </p:cNvPr>
          <p:cNvPicPr>
            <a:picLocks noChangeAspect="1"/>
          </p:cNvPicPr>
          <p:nvPr/>
        </p:nvPicPr>
        <p:blipFill rotWithShape="1">
          <a:blip r:embed="rId2">
            <a:extLst>
              <a:ext uri="{28A0092B-C50C-407E-A947-70E740481C1C}">
                <a14:useLocalDpi xmlns:a14="http://schemas.microsoft.com/office/drawing/2010/main" val="0"/>
              </a:ext>
            </a:extLst>
          </a:blip>
          <a:srcRect t="27168" b="19951"/>
          <a:stretch/>
        </p:blipFill>
        <p:spPr>
          <a:xfrm>
            <a:off x="636390" y="1772816"/>
            <a:ext cx="10972800" cy="4525963"/>
          </a:xfrm>
          <a:prstGeom prst="rect">
            <a:avLst/>
          </a:prstGeom>
          <a:noFill/>
        </p:spPr>
      </p:pic>
    </p:spTree>
    <p:extLst>
      <p:ext uri="{BB962C8B-B14F-4D97-AF65-F5344CB8AC3E}">
        <p14:creationId xmlns:p14="http://schemas.microsoft.com/office/powerpoint/2010/main" val="391355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6C00D2-14A1-100E-860A-AF3CE95E830D}"/>
              </a:ext>
            </a:extLst>
          </p:cNvPr>
          <p:cNvSpPr>
            <a:spLocks noGrp="1"/>
          </p:cNvSpPr>
          <p:nvPr>
            <p:ph type="title"/>
          </p:nvPr>
        </p:nvSpPr>
        <p:spPr>
          <a:xfrm>
            <a:off x="609600" y="274638"/>
            <a:ext cx="9230816" cy="994122"/>
          </a:xfrm>
        </p:spPr>
        <p:txBody>
          <a:bodyPr/>
          <a:lstStyle/>
          <a:p>
            <a:r>
              <a:rPr lang="en-US" dirty="0"/>
              <a:t>Investments for environmental protection by environmental domain in EU region</a:t>
            </a:r>
          </a:p>
        </p:txBody>
      </p:sp>
      <p:pic>
        <p:nvPicPr>
          <p:cNvPr id="5" name="Picture 4" descr="A diagram of different types of water&#10;&#10;Description automatically generated">
            <a:extLst>
              <a:ext uri="{FF2B5EF4-FFF2-40B4-BE49-F238E27FC236}">
                <a16:creationId xmlns:a16="http://schemas.microsoft.com/office/drawing/2014/main" id="{55076977-6EF8-8821-1078-1CE8818D5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18" y="1556791"/>
            <a:ext cx="10001764" cy="5184577"/>
          </a:xfrm>
          <a:prstGeom prst="rect">
            <a:avLst/>
          </a:prstGeom>
        </p:spPr>
      </p:pic>
    </p:spTree>
    <p:extLst>
      <p:ext uri="{BB962C8B-B14F-4D97-AF65-F5344CB8AC3E}">
        <p14:creationId xmlns:p14="http://schemas.microsoft.com/office/powerpoint/2010/main" val="189212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3.2 Discrepancies in ESG Ratings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r>
              <a:rPr lang="en-US" dirty="0"/>
              <a:t>Significant variation between different ESG rating agencies.</a:t>
            </a:r>
          </a:p>
          <a:p>
            <a:endParaRPr lang="en-US" dirty="0"/>
          </a:p>
          <a:p>
            <a:endParaRPr lang="en-US" dirty="0"/>
          </a:p>
        </p:txBody>
      </p:sp>
      <p:pic>
        <p:nvPicPr>
          <p:cNvPr id="5" name="Picture 4" descr="A black screen with white lines">
            <a:extLst>
              <a:ext uri="{FF2B5EF4-FFF2-40B4-BE49-F238E27FC236}">
                <a16:creationId xmlns:a16="http://schemas.microsoft.com/office/drawing/2014/main" id="{BE592DA2-1BA6-DC4B-2B34-807AD3486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2106429"/>
            <a:ext cx="11305256" cy="4351176"/>
          </a:xfrm>
          <a:prstGeom prst="rect">
            <a:avLst/>
          </a:prstGeom>
        </p:spPr>
      </p:pic>
    </p:spTree>
    <p:extLst>
      <p:ext uri="{BB962C8B-B14F-4D97-AF65-F5344CB8AC3E}">
        <p14:creationId xmlns:p14="http://schemas.microsoft.com/office/powerpoint/2010/main" val="191799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4:</a:t>
            </a:r>
          </a:p>
          <a:p>
            <a:pPr algn="ctr"/>
            <a:r>
              <a:rPr lang="en-US" sz="5400" dirty="0"/>
              <a:t>METHODOLOGY</a:t>
            </a:r>
          </a:p>
        </p:txBody>
      </p:sp>
    </p:spTree>
    <p:extLst>
      <p:ext uri="{BB962C8B-B14F-4D97-AF65-F5344CB8AC3E}">
        <p14:creationId xmlns:p14="http://schemas.microsoft.com/office/powerpoint/2010/main" val="384177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4.1 ESG Rating Analysis</a:t>
            </a:r>
          </a:p>
        </p:txBody>
      </p:sp>
      <p:pic>
        <p:nvPicPr>
          <p:cNvPr id="5" name="Picture 4">
            <a:extLst>
              <a:ext uri="{FF2B5EF4-FFF2-40B4-BE49-F238E27FC236}">
                <a16:creationId xmlns:a16="http://schemas.microsoft.com/office/drawing/2014/main" id="{799AA2A6-C695-9C28-7CB4-1AF6F90A663D}"/>
              </a:ext>
            </a:extLst>
          </p:cNvPr>
          <p:cNvPicPr>
            <a:picLocks noChangeAspect="1"/>
          </p:cNvPicPr>
          <p:nvPr/>
        </p:nvPicPr>
        <p:blipFill>
          <a:blip r:embed="rId3"/>
          <a:stretch>
            <a:fillRect/>
          </a:stretch>
        </p:blipFill>
        <p:spPr>
          <a:xfrm>
            <a:off x="191344" y="1484785"/>
            <a:ext cx="7128792" cy="5256584"/>
          </a:xfrm>
          <a:prstGeom prst="rect">
            <a:avLst/>
          </a:prstGeom>
          <a:noFill/>
        </p:spPr>
      </p:pic>
      <p:sp>
        <p:nvSpPr>
          <p:cNvPr id="3" name="Content Placeholder 2">
            <a:extLst>
              <a:ext uri="{FF2B5EF4-FFF2-40B4-BE49-F238E27FC236}">
                <a16:creationId xmlns:a16="http://schemas.microsoft.com/office/drawing/2014/main" id="{B0406BDA-2FCD-870D-9448-2BE8EF80122D}"/>
              </a:ext>
            </a:extLst>
          </p:cNvPr>
          <p:cNvSpPr>
            <a:spLocks noGrp="1"/>
          </p:cNvSpPr>
          <p:nvPr>
            <p:ph sz="half" idx="2"/>
          </p:nvPr>
        </p:nvSpPr>
        <p:spPr>
          <a:xfrm>
            <a:off x="7320136" y="1600201"/>
            <a:ext cx="4262264" cy="4525963"/>
          </a:xfrm>
        </p:spPr>
        <p:txBody>
          <a:bodyPr>
            <a:normAutofit/>
          </a:bodyPr>
          <a:lstStyle/>
          <a:p>
            <a:r>
              <a:rPr lang="en-US" dirty="0"/>
              <a:t>Evaluation of divergence in ESG ratings among different providers</a:t>
            </a:r>
          </a:p>
          <a:p>
            <a:r>
              <a:rPr lang="en-US" dirty="0"/>
              <a:t>Analysis of sustainability features in portfolio decisions and their impact on expected returns.</a:t>
            </a:r>
          </a:p>
          <a:p>
            <a:endParaRPr lang="en-US" dirty="0"/>
          </a:p>
        </p:txBody>
      </p:sp>
    </p:spTree>
    <p:extLst>
      <p:ext uri="{BB962C8B-B14F-4D97-AF65-F5344CB8AC3E}">
        <p14:creationId xmlns:p14="http://schemas.microsoft.com/office/powerpoint/2010/main" val="193306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4.2 Empirical Studies: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996952"/>
            <a:ext cx="10972800" cy="1800200"/>
          </a:xfrm>
        </p:spPr>
        <p:txBody>
          <a:bodyPr>
            <a:normAutofit/>
          </a:bodyPr>
          <a:lstStyle/>
          <a:p>
            <a:r>
              <a:rPr lang="en-US" dirty="0"/>
              <a:t>Use of large datasets (e.g., mortgage data, household surveys) to assess the impact of ESG factors.</a:t>
            </a:r>
          </a:p>
          <a:p>
            <a:pPr marL="0" indent="0">
              <a:buSzPct val="100000"/>
              <a:buNone/>
            </a:pPr>
            <a:endParaRPr lang="en-US" b="1" dirty="0"/>
          </a:p>
        </p:txBody>
      </p:sp>
    </p:spTree>
    <p:extLst>
      <p:ext uri="{BB962C8B-B14F-4D97-AF65-F5344CB8AC3E}">
        <p14:creationId xmlns:p14="http://schemas.microsoft.com/office/powerpoint/2010/main" val="415388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5:</a:t>
            </a:r>
          </a:p>
          <a:p>
            <a:pPr algn="ctr"/>
            <a:r>
              <a:rPr lang="en-US" sz="5400" dirty="0"/>
              <a:t>RESULTS</a:t>
            </a:r>
          </a:p>
        </p:txBody>
      </p:sp>
    </p:spTree>
    <p:extLst>
      <p:ext uri="{BB962C8B-B14F-4D97-AF65-F5344CB8AC3E}">
        <p14:creationId xmlns:p14="http://schemas.microsoft.com/office/powerpoint/2010/main" val="95277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5.1 Impact on Asset Prices and Behavior of PRI Signatories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r>
              <a:rPr lang="en-US" dirty="0"/>
              <a:t>Evidence showing that ESG factors affect asset prices through risk-adjusted returns.</a:t>
            </a:r>
          </a:p>
          <a:p>
            <a:r>
              <a:rPr lang="en-US" dirty="0"/>
              <a:t>Mixed results on whether PRI signatories invest more responsibly compared to non-signatories</a:t>
            </a:r>
          </a:p>
          <a:p>
            <a:endParaRPr lang="en-US" dirty="0"/>
          </a:p>
          <a:p>
            <a:pPr>
              <a:buSzPct val="100000"/>
              <a:buFontTx/>
              <a:buChar char="-"/>
            </a:pPr>
            <a:endParaRPr lang="en-US" dirty="0"/>
          </a:p>
          <a:p>
            <a:pPr>
              <a:buSzPct val="100000"/>
              <a:buFontTx/>
              <a:buChar char="-"/>
            </a:pPr>
            <a:endParaRPr lang="en-US" dirty="0"/>
          </a:p>
        </p:txBody>
      </p:sp>
    </p:spTree>
    <p:extLst>
      <p:ext uri="{BB962C8B-B14F-4D97-AF65-F5344CB8AC3E}">
        <p14:creationId xmlns:p14="http://schemas.microsoft.com/office/powerpoint/2010/main" val="171461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Author details</a:t>
            </a:r>
          </a:p>
        </p:txBody>
      </p:sp>
      <p:pic>
        <p:nvPicPr>
          <p:cNvPr id="4" name="Content Placeholder 4" descr="A person in a white shirt and tie&#10;&#10;Description automatically generated">
            <a:extLst>
              <a:ext uri="{FF2B5EF4-FFF2-40B4-BE49-F238E27FC236}">
                <a16:creationId xmlns:a16="http://schemas.microsoft.com/office/drawing/2014/main" id="{59060014-394A-0978-08DB-A993E1CFB62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0" y="4365104"/>
            <a:ext cx="2103120" cy="2218258"/>
          </a:xfrm>
        </p:spPr>
      </p:pic>
      <p:pic>
        <p:nvPicPr>
          <p:cNvPr id="6" name="Picture 5" descr="A person in a suit and tie&#10;&#10;Description automatically generated">
            <a:extLst>
              <a:ext uri="{FF2B5EF4-FFF2-40B4-BE49-F238E27FC236}">
                <a16:creationId xmlns:a16="http://schemas.microsoft.com/office/drawing/2014/main" id="{B1752A01-9C6A-D81B-5328-51E7730DF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628800"/>
            <a:ext cx="2103120" cy="2232248"/>
          </a:xfrm>
          <a:prstGeom prst="rect">
            <a:avLst/>
          </a:prstGeom>
        </p:spPr>
      </p:pic>
      <p:sp>
        <p:nvSpPr>
          <p:cNvPr id="7" name="TextBox 6">
            <a:extLst>
              <a:ext uri="{FF2B5EF4-FFF2-40B4-BE49-F238E27FC236}">
                <a16:creationId xmlns:a16="http://schemas.microsoft.com/office/drawing/2014/main" id="{7901F74E-04E1-2CA1-68A8-164CA12C828D}"/>
              </a:ext>
            </a:extLst>
          </p:cNvPr>
          <p:cNvSpPr txBox="1"/>
          <p:nvPr/>
        </p:nvSpPr>
        <p:spPr>
          <a:xfrm>
            <a:off x="2971741" y="4816499"/>
            <a:ext cx="8582744" cy="1477328"/>
          </a:xfrm>
          <a:prstGeom prst="rect">
            <a:avLst/>
          </a:prstGeom>
          <a:noFill/>
        </p:spPr>
        <p:txBody>
          <a:bodyPr wrap="square" rtlCol="0">
            <a:spAutoFit/>
          </a:bodyPr>
          <a:lstStyle/>
          <a:p>
            <a:r>
              <a:rPr lang="en-US" b="1" dirty="0"/>
              <a:t>Alex Edmans</a:t>
            </a:r>
            <a:r>
              <a:rPr lang="en-US" dirty="0"/>
              <a:t> is a British academic and economist who is professor of finance at London Business School (U.K.). Edmans' research is on corporate governance, executive pay, the real effects of financial markets, and behavioral finance, and has been cited 16,500 times.</a:t>
            </a:r>
          </a:p>
          <a:p>
            <a:endParaRPr lang="en-US" dirty="0"/>
          </a:p>
        </p:txBody>
      </p:sp>
      <p:sp>
        <p:nvSpPr>
          <p:cNvPr id="8" name="TextBox 7">
            <a:extLst>
              <a:ext uri="{FF2B5EF4-FFF2-40B4-BE49-F238E27FC236}">
                <a16:creationId xmlns:a16="http://schemas.microsoft.com/office/drawing/2014/main" id="{3F57E154-08B0-BA44-4230-B602810056E3}"/>
              </a:ext>
            </a:extLst>
          </p:cNvPr>
          <p:cNvSpPr txBox="1"/>
          <p:nvPr/>
        </p:nvSpPr>
        <p:spPr>
          <a:xfrm>
            <a:off x="2970884" y="2218695"/>
            <a:ext cx="8582744" cy="923330"/>
          </a:xfrm>
          <a:prstGeom prst="rect">
            <a:avLst/>
          </a:prstGeom>
          <a:noFill/>
        </p:spPr>
        <p:txBody>
          <a:bodyPr wrap="square" rtlCol="0">
            <a:spAutoFit/>
          </a:bodyPr>
          <a:lstStyle/>
          <a:p>
            <a:r>
              <a:rPr lang="en-US" b="1" dirty="0"/>
              <a:t>Marcin Kacperczyk</a:t>
            </a:r>
            <a:r>
              <a:rPr lang="en-US" dirty="0"/>
              <a:t>, currently Professor of Finance at Imperial College London (U.K). His main interest areas are climate finance, financial markets, financial intermediation, and asset management with approximately 14126 citations.</a:t>
            </a:r>
          </a:p>
        </p:txBody>
      </p:sp>
    </p:spTree>
    <p:extLst>
      <p:ext uri="{BB962C8B-B14F-4D97-AF65-F5344CB8AC3E}">
        <p14:creationId xmlns:p14="http://schemas.microsoft.com/office/powerpoint/2010/main" val="14310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5.2 Hedging with Polluting Firms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sz="half" idx="1"/>
          </p:nvPr>
        </p:nvSpPr>
        <p:spPr>
          <a:xfrm>
            <a:off x="609600" y="2924944"/>
            <a:ext cx="4406280" cy="2836911"/>
          </a:xfrm>
        </p:spPr>
        <p:txBody>
          <a:bodyPr>
            <a:normAutofit/>
          </a:bodyPr>
          <a:lstStyle/>
          <a:p>
            <a:r>
              <a:rPr lang="en-US" dirty="0"/>
              <a:t>Environmentalists might invest in polluting firms as a hedge against pollution-related risks.</a:t>
            </a:r>
          </a:p>
          <a:p>
            <a:pPr marL="0" indent="0">
              <a:buSzPct val="100000"/>
              <a:buNone/>
            </a:pPr>
            <a:endParaRPr lang="en-US" dirty="0"/>
          </a:p>
        </p:txBody>
      </p:sp>
      <p:pic>
        <p:nvPicPr>
          <p:cNvPr id="7" name="Picture 6">
            <a:extLst>
              <a:ext uri="{FF2B5EF4-FFF2-40B4-BE49-F238E27FC236}">
                <a16:creationId xmlns:a16="http://schemas.microsoft.com/office/drawing/2014/main" id="{C57278DE-4EE9-8FE2-A867-93AAEA46C4EA}"/>
              </a:ext>
            </a:extLst>
          </p:cNvPr>
          <p:cNvPicPr>
            <a:picLocks noChangeAspect="1"/>
          </p:cNvPicPr>
          <p:nvPr/>
        </p:nvPicPr>
        <p:blipFill>
          <a:blip r:embed="rId3"/>
          <a:stretch>
            <a:fillRect/>
          </a:stretch>
        </p:blipFill>
        <p:spPr>
          <a:xfrm>
            <a:off x="5375920" y="1484784"/>
            <a:ext cx="6206480" cy="5231360"/>
          </a:xfrm>
          <a:prstGeom prst="rect">
            <a:avLst/>
          </a:prstGeom>
        </p:spPr>
      </p:pic>
    </p:spTree>
    <p:extLst>
      <p:ext uri="{BB962C8B-B14F-4D97-AF65-F5344CB8AC3E}">
        <p14:creationId xmlns:p14="http://schemas.microsoft.com/office/powerpoint/2010/main" val="2142874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6:</a:t>
            </a:r>
          </a:p>
          <a:p>
            <a:pPr algn="ctr"/>
            <a:r>
              <a:rPr lang="en-US" sz="5400" dirty="0"/>
              <a:t>PRESENTATION</a:t>
            </a:r>
          </a:p>
        </p:txBody>
      </p:sp>
    </p:spTree>
    <p:extLst>
      <p:ext uri="{BB962C8B-B14F-4D97-AF65-F5344CB8AC3E}">
        <p14:creationId xmlns:p14="http://schemas.microsoft.com/office/powerpoint/2010/main" val="797900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6.1 Visualizing ESG Impact</a:t>
            </a:r>
          </a:p>
        </p:txBody>
      </p:sp>
      <p:sp>
        <p:nvSpPr>
          <p:cNvPr id="12" name="Text Placeholder 4">
            <a:extLst>
              <a:ext uri="{FF2B5EF4-FFF2-40B4-BE49-F238E27FC236}">
                <a16:creationId xmlns:a16="http://schemas.microsoft.com/office/drawing/2014/main" id="{B7A8D057-BB52-853C-DE61-B383CCF813C3}"/>
              </a:ext>
            </a:extLst>
          </p:cNvPr>
          <p:cNvSpPr>
            <a:spLocks noGrp="1"/>
          </p:cNvSpPr>
          <p:nvPr>
            <p:ph type="body" sz="quarter" idx="3"/>
          </p:nvPr>
        </p:nvSpPr>
        <p:spPr>
          <a:xfrm>
            <a:off x="191344" y="1517409"/>
            <a:ext cx="11089232" cy="639762"/>
          </a:xfrm>
        </p:spPr>
        <p:txBody>
          <a:bodyPr>
            <a:normAutofit fontScale="25000" lnSpcReduction="20000"/>
          </a:bodyPr>
          <a:lstStyle/>
          <a:p>
            <a:endParaRPr kumimoji="0" lang="en-US" sz="2000" b="0" i="0" u="none" strike="noStrike" kern="1200" cap="none" spc="0" normalizeH="0" baseline="0" noProof="0" dirty="0">
              <a:ln>
                <a:noFill/>
              </a:ln>
              <a:solidFill>
                <a:srgbClr val="BFBFBF">
                  <a:lumMod val="50000"/>
                </a:srgbClr>
              </a:solidFill>
              <a:effectLst/>
              <a:uLnTx/>
              <a:uFillTx/>
              <a:latin typeface="Tahoma"/>
              <a:ea typeface="+mn-ea"/>
              <a:cs typeface="+mn-cs"/>
            </a:endParaRPr>
          </a:p>
          <a:p>
            <a:pPr marL="342900" indent="-342900">
              <a:buFont typeface="Tahoma" panose="020B0604030504040204" pitchFamily="34" charset="0"/>
              <a:buChar char="»"/>
            </a:pPr>
            <a:r>
              <a:rPr lang="en-US" sz="9600" dirty="0"/>
              <a:t>Graphs showing growth in sustainable assets under management.</a:t>
            </a:r>
          </a:p>
          <a:p>
            <a:endParaRPr lang="en-US" dirty="0"/>
          </a:p>
        </p:txBody>
      </p:sp>
      <p:pic>
        <p:nvPicPr>
          <p:cNvPr id="5" name="Picture 4" descr="A graph of a graph with numbers and a bar&#10;&#10;Description automatically generated with medium confidence">
            <a:extLst>
              <a:ext uri="{FF2B5EF4-FFF2-40B4-BE49-F238E27FC236}">
                <a16:creationId xmlns:a16="http://schemas.microsoft.com/office/drawing/2014/main" id="{FF7F4B8A-1D76-B405-6489-1ACED797DEFC}"/>
              </a:ext>
            </a:extLst>
          </p:cNvPr>
          <p:cNvPicPr>
            <a:picLocks noChangeAspect="1"/>
          </p:cNvPicPr>
          <p:nvPr/>
        </p:nvPicPr>
        <p:blipFill>
          <a:blip r:embed="rId2"/>
          <a:stretch>
            <a:fillRect/>
          </a:stretch>
        </p:blipFill>
        <p:spPr>
          <a:xfrm>
            <a:off x="1199456" y="2405820"/>
            <a:ext cx="9793088" cy="4177542"/>
          </a:xfrm>
          <a:prstGeom prst="rect">
            <a:avLst/>
          </a:prstGeom>
          <a:noFill/>
        </p:spPr>
      </p:pic>
    </p:spTree>
    <p:extLst>
      <p:ext uri="{BB962C8B-B14F-4D97-AF65-F5344CB8AC3E}">
        <p14:creationId xmlns:p14="http://schemas.microsoft.com/office/powerpoint/2010/main" val="234037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6.1 Visualizing ESG Impact (</a:t>
            </a:r>
            <a:r>
              <a:rPr lang="en-US" dirty="0" err="1"/>
              <a:t>Contd</a:t>
            </a:r>
            <a:r>
              <a:rPr lang="en-US" dirty="0"/>
              <a:t>…)</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r>
              <a:rPr lang="en-US" dirty="0"/>
              <a:t>Charts depicting divergence in ESG ratings.</a:t>
            </a:r>
          </a:p>
        </p:txBody>
      </p:sp>
      <p:pic>
        <p:nvPicPr>
          <p:cNvPr id="5" name="Picture 4" descr="A chart of a number of companies">
            <a:extLst>
              <a:ext uri="{FF2B5EF4-FFF2-40B4-BE49-F238E27FC236}">
                <a16:creationId xmlns:a16="http://schemas.microsoft.com/office/drawing/2014/main" id="{C61BC500-8D45-4C9A-B159-85B274A8A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2492896"/>
            <a:ext cx="7776864" cy="3808437"/>
          </a:xfrm>
          <a:prstGeom prst="rect">
            <a:avLst/>
          </a:prstGeom>
        </p:spPr>
      </p:pic>
    </p:spTree>
    <p:extLst>
      <p:ext uri="{BB962C8B-B14F-4D97-AF65-F5344CB8AC3E}">
        <p14:creationId xmlns:p14="http://schemas.microsoft.com/office/powerpoint/2010/main" val="316258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a:xfrm>
            <a:off x="609600" y="274638"/>
            <a:ext cx="9230816" cy="994122"/>
          </a:xfrm>
        </p:spPr>
        <p:txBody>
          <a:bodyPr anchor="ctr">
            <a:normAutofit/>
          </a:bodyPr>
          <a:lstStyle/>
          <a:p>
            <a:r>
              <a:rPr lang="en-US" dirty="0"/>
              <a:t>6.2 Case Studies</a:t>
            </a:r>
          </a:p>
        </p:txBody>
      </p:sp>
      <p:sp>
        <p:nvSpPr>
          <p:cNvPr id="16" name="Text Placeholder 2">
            <a:extLst>
              <a:ext uri="{FF2B5EF4-FFF2-40B4-BE49-F238E27FC236}">
                <a16:creationId xmlns:a16="http://schemas.microsoft.com/office/drawing/2014/main" id="{14F5EB9B-AA3B-AF5B-8084-82D6141B6B3D}"/>
              </a:ext>
            </a:extLst>
          </p:cNvPr>
          <p:cNvSpPr>
            <a:spLocks noGrp="1"/>
          </p:cNvSpPr>
          <p:nvPr>
            <p:ph type="body" idx="1"/>
          </p:nvPr>
        </p:nvSpPr>
        <p:spPr>
          <a:xfrm>
            <a:off x="619987" y="1535113"/>
            <a:ext cx="11175032" cy="474067"/>
          </a:xfrm>
        </p:spPr>
        <p:txBody>
          <a:bodyPr>
            <a:normAutofit/>
          </a:bodyPr>
          <a:lstStyle/>
          <a:p>
            <a:r>
              <a:rPr lang="en-US" dirty="0"/>
              <a:t>Examples of companies with improving and non-performing ESG scores.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sz="half" idx="2"/>
          </p:nvPr>
        </p:nvSpPr>
        <p:spPr>
          <a:xfrm>
            <a:off x="609600" y="2174875"/>
            <a:ext cx="5386917" cy="3951288"/>
          </a:xfrm>
        </p:spPr>
        <p:txBody>
          <a:bodyPr>
            <a:normAutofit/>
          </a:bodyPr>
          <a:lstStyle/>
          <a:p>
            <a:pPr marL="0" indent="0">
              <a:buNone/>
            </a:pPr>
            <a:br>
              <a:rPr lang="en-US" dirty="0"/>
            </a:br>
            <a:endParaRPr lang="en-US" dirty="0"/>
          </a:p>
        </p:txBody>
      </p:sp>
      <p:pic>
        <p:nvPicPr>
          <p:cNvPr id="11" name="Picture 10" descr="A screenshot of a website&#10;&#10;Description automatically generated">
            <a:extLst>
              <a:ext uri="{FF2B5EF4-FFF2-40B4-BE49-F238E27FC236}">
                <a16:creationId xmlns:a16="http://schemas.microsoft.com/office/drawing/2014/main" id="{9CDED29E-ADF0-550F-5FAF-FC6DB510BF7E}"/>
              </a:ext>
            </a:extLst>
          </p:cNvPr>
          <p:cNvPicPr>
            <a:picLocks noChangeAspect="1"/>
          </p:cNvPicPr>
          <p:nvPr/>
        </p:nvPicPr>
        <p:blipFill>
          <a:blip r:embed="rId2"/>
          <a:stretch>
            <a:fillRect/>
          </a:stretch>
        </p:blipFill>
        <p:spPr>
          <a:xfrm>
            <a:off x="6193368" y="2486655"/>
            <a:ext cx="5389033" cy="3327727"/>
          </a:xfrm>
          <a:prstGeom prst="rect">
            <a:avLst/>
          </a:prstGeom>
          <a:noFill/>
        </p:spPr>
      </p:pic>
      <p:pic>
        <p:nvPicPr>
          <p:cNvPr id="5" name="Picture 4">
            <a:extLst>
              <a:ext uri="{FF2B5EF4-FFF2-40B4-BE49-F238E27FC236}">
                <a16:creationId xmlns:a16="http://schemas.microsoft.com/office/drawing/2014/main" id="{A7B4AAC9-8AA6-266C-DD72-04B773626397}"/>
              </a:ext>
            </a:extLst>
          </p:cNvPr>
          <p:cNvPicPr>
            <a:picLocks noChangeAspect="1"/>
          </p:cNvPicPr>
          <p:nvPr/>
        </p:nvPicPr>
        <p:blipFill>
          <a:blip r:embed="rId3"/>
          <a:stretch>
            <a:fillRect/>
          </a:stretch>
        </p:blipFill>
        <p:spPr>
          <a:xfrm>
            <a:off x="624879" y="2441228"/>
            <a:ext cx="5491584" cy="3373154"/>
          </a:xfrm>
          <a:prstGeom prst="rect">
            <a:avLst/>
          </a:prstGeom>
        </p:spPr>
      </p:pic>
    </p:spTree>
    <p:extLst>
      <p:ext uri="{BB962C8B-B14F-4D97-AF65-F5344CB8AC3E}">
        <p14:creationId xmlns:p14="http://schemas.microsoft.com/office/powerpoint/2010/main" val="34339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7:</a:t>
            </a:r>
          </a:p>
          <a:p>
            <a:pPr algn="ctr"/>
            <a:r>
              <a:rPr lang="en-US" sz="5400" dirty="0"/>
              <a:t>EXISTING LITRATURE</a:t>
            </a:r>
          </a:p>
        </p:txBody>
      </p:sp>
    </p:spTree>
    <p:extLst>
      <p:ext uri="{BB962C8B-B14F-4D97-AF65-F5344CB8AC3E}">
        <p14:creationId xmlns:p14="http://schemas.microsoft.com/office/powerpoint/2010/main" val="115321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7.1 Comparison with Traditional Finance &amp; Alignment with Long-term Value Creation</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996952"/>
            <a:ext cx="10972800" cy="2088232"/>
          </a:xfrm>
        </p:spPr>
        <p:txBody>
          <a:bodyPr>
            <a:normAutofit/>
          </a:bodyPr>
          <a:lstStyle/>
          <a:p>
            <a:r>
              <a:rPr lang="en-US" dirty="0"/>
              <a:t>ESG as an extension of traditional risk management practices.</a:t>
            </a:r>
            <a:br>
              <a:rPr lang="en-US" dirty="0"/>
            </a:br>
            <a:endParaRPr lang="en-US" dirty="0"/>
          </a:p>
          <a:p>
            <a:r>
              <a:rPr lang="en-US" dirty="0"/>
              <a:t>ESG factors are essential for long-term financial and societal returns, similar to other intangibles like management quality.</a:t>
            </a:r>
          </a:p>
          <a:p>
            <a:pPr>
              <a:buSzPct val="100000"/>
              <a:buFontTx/>
              <a:buChar char="-"/>
            </a:pPr>
            <a:endParaRPr lang="en-US" dirty="0"/>
          </a:p>
        </p:txBody>
      </p:sp>
    </p:spTree>
    <p:extLst>
      <p:ext uri="{BB962C8B-B14F-4D97-AF65-F5344CB8AC3E}">
        <p14:creationId xmlns:p14="http://schemas.microsoft.com/office/powerpoint/2010/main" val="249000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2585323"/>
          </a:xfrm>
          <a:prstGeom prst="rect">
            <a:avLst/>
          </a:prstGeom>
          <a:noFill/>
        </p:spPr>
        <p:txBody>
          <a:bodyPr wrap="square" rtlCol="0">
            <a:spAutoFit/>
          </a:bodyPr>
          <a:lstStyle/>
          <a:p>
            <a:pPr algn="ctr"/>
            <a:r>
              <a:rPr lang="en-US" sz="5400" dirty="0"/>
              <a:t>CHAPTER 8:</a:t>
            </a:r>
          </a:p>
          <a:p>
            <a:pPr algn="ctr"/>
            <a:r>
              <a:rPr lang="it-IT" sz="5400" dirty="0"/>
              <a:t>STATISTICAL SIGNIFICANCE Vs ECONOMIC SIGNIFICANCE</a:t>
            </a:r>
            <a:endParaRPr lang="en-US" sz="5400" dirty="0"/>
          </a:p>
        </p:txBody>
      </p:sp>
    </p:spTree>
    <p:extLst>
      <p:ext uri="{BB962C8B-B14F-4D97-AF65-F5344CB8AC3E}">
        <p14:creationId xmlns:p14="http://schemas.microsoft.com/office/powerpoint/2010/main" val="194644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Statistical Findings &amp; Economic Relevance</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636912"/>
            <a:ext cx="10972800" cy="1656184"/>
          </a:xfrm>
        </p:spPr>
        <p:txBody>
          <a:bodyPr>
            <a:normAutofit/>
          </a:bodyPr>
          <a:lstStyle/>
          <a:p>
            <a:r>
              <a:rPr lang="en-US" dirty="0"/>
              <a:t>ESG factors often show statistically significant impacts on financial metrics.</a:t>
            </a:r>
            <a:br>
              <a:rPr lang="en-US" dirty="0"/>
            </a:br>
            <a:endParaRPr lang="en-US" dirty="0"/>
          </a:p>
          <a:p>
            <a:r>
              <a:rPr lang="en-US" dirty="0"/>
              <a:t>Importance of considering the economic magnitude of ESG impacts, not just statistical significance.</a:t>
            </a:r>
          </a:p>
        </p:txBody>
      </p:sp>
    </p:spTree>
    <p:extLst>
      <p:ext uri="{BB962C8B-B14F-4D97-AF65-F5344CB8AC3E}">
        <p14:creationId xmlns:p14="http://schemas.microsoft.com/office/powerpoint/2010/main" val="400986374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9:</a:t>
            </a:r>
          </a:p>
          <a:p>
            <a:pPr algn="ctr"/>
            <a:r>
              <a:rPr lang="it-IT" sz="5400" dirty="0"/>
              <a:t>LIMITATIONS</a:t>
            </a:r>
            <a:endParaRPr lang="en-US" sz="5400" dirty="0"/>
          </a:p>
        </p:txBody>
      </p:sp>
    </p:spTree>
    <p:extLst>
      <p:ext uri="{BB962C8B-B14F-4D97-AF65-F5344CB8AC3E}">
        <p14:creationId xmlns:p14="http://schemas.microsoft.com/office/powerpoint/2010/main" val="313903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3895AC35-A8F7-1DE1-78E7-C03AFA89B3C3}"/>
              </a:ext>
            </a:extLst>
          </p:cNvPr>
          <p:cNvSpPr>
            <a:spLocks noGrp="1"/>
          </p:cNvSpPr>
          <p:nvPr>
            <p:ph idx="1"/>
          </p:nvPr>
        </p:nvSpPr>
        <p:spPr/>
        <p:txBody>
          <a:bodyPr>
            <a:normAutofit fontScale="92500"/>
          </a:bodyPr>
          <a:lstStyle/>
          <a:p>
            <a:pPr marL="0" indent="0">
              <a:buNone/>
            </a:pPr>
            <a:r>
              <a:rPr lang="en-US" dirty="0"/>
              <a:t>Chapter 1…………………………………………....................................................Introduction</a:t>
            </a:r>
          </a:p>
          <a:p>
            <a:pPr marL="0" indent="0">
              <a:buNone/>
            </a:pPr>
            <a:r>
              <a:rPr lang="en-US" dirty="0"/>
              <a:t>Chapter 2………………………………………….....................................................Background</a:t>
            </a:r>
          </a:p>
          <a:p>
            <a:pPr marL="0" indent="0">
              <a:buNone/>
            </a:pPr>
            <a:r>
              <a:rPr lang="en-US" dirty="0"/>
              <a:t>Chapter 3…………………………………………...............................................................Data</a:t>
            </a:r>
          </a:p>
          <a:p>
            <a:pPr marL="0" indent="0">
              <a:buNone/>
            </a:pPr>
            <a:r>
              <a:rPr lang="en-US" dirty="0"/>
              <a:t>Chapter 4…………………………………………...................................................Methodology</a:t>
            </a:r>
          </a:p>
          <a:p>
            <a:pPr marL="0" indent="0">
              <a:buNone/>
            </a:pPr>
            <a:r>
              <a:rPr lang="en-US" dirty="0"/>
              <a:t>Chapter 5…………………………………………..........................................................…Result</a:t>
            </a:r>
          </a:p>
          <a:p>
            <a:pPr marL="0" indent="0">
              <a:buNone/>
            </a:pPr>
            <a:r>
              <a:rPr lang="en-US" dirty="0"/>
              <a:t>Chapter 6………………………………………….................................................…Presentation</a:t>
            </a:r>
          </a:p>
          <a:p>
            <a:pPr marL="0" indent="0">
              <a:buNone/>
            </a:pPr>
            <a:r>
              <a:rPr lang="en-US" dirty="0"/>
              <a:t>Chapter 7…………………………………………...........................................Existing Literature</a:t>
            </a:r>
          </a:p>
          <a:p>
            <a:pPr marL="0" indent="0">
              <a:buNone/>
            </a:pPr>
            <a:r>
              <a:rPr lang="en-US" dirty="0"/>
              <a:t>Chapter 8…………………………………………Statistical significance Vs Economic Significance</a:t>
            </a:r>
          </a:p>
          <a:p>
            <a:pPr marL="0" indent="0">
              <a:buNone/>
            </a:pPr>
            <a:r>
              <a:rPr lang="en-US" dirty="0"/>
              <a:t>Chapter 9……………………………………………………………………………………………..Limitations</a:t>
            </a:r>
          </a:p>
          <a:p>
            <a:pPr marL="0" indent="0">
              <a:buNone/>
            </a:pPr>
            <a:r>
              <a:rPr lang="en-US" dirty="0"/>
              <a:t>Chapter 10………………………………………………………………………………....Robustness check</a:t>
            </a:r>
          </a:p>
          <a:p>
            <a:pPr marL="0" indent="0">
              <a:buNone/>
            </a:pPr>
            <a:r>
              <a:rPr lang="en-US" dirty="0"/>
              <a:t>Chapter 11…………………………………………………………………………………………….Conclusion</a:t>
            </a:r>
          </a:p>
        </p:txBody>
      </p:sp>
    </p:spTree>
    <p:extLst>
      <p:ext uri="{BB962C8B-B14F-4D97-AF65-F5344CB8AC3E}">
        <p14:creationId xmlns:p14="http://schemas.microsoft.com/office/powerpoint/2010/main" val="3320790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9.1 Variability in ESG Ratings &amp; Greenwashing</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r>
              <a:rPr lang="en-US" dirty="0"/>
              <a:t>Different methodologies and scopes among rating agencies lead to inconsistencies.</a:t>
            </a:r>
          </a:p>
          <a:p>
            <a:r>
              <a:rPr lang="en-US" dirty="0"/>
              <a:t>Risk of companies and investors claiming to be sustainable without meaningful actions.</a:t>
            </a:r>
          </a:p>
          <a:p>
            <a:pPr marL="0" indent="0">
              <a:buSzPct val="100000"/>
              <a:buNone/>
            </a:pPr>
            <a:endParaRPr lang="en-US" dirty="0"/>
          </a:p>
        </p:txBody>
      </p:sp>
    </p:spTree>
    <p:extLst>
      <p:ext uri="{BB962C8B-B14F-4D97-AF65-F5344CB8AC3E}">
        <p14:creationId xmlns:p14="http://schemas.microsoft.com/office/powerpoint/2010/main" val="1178338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9.3 Data Constraints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636912"/>
            <a:ext cx="10972800" cy="3489252"/>
          </a:xfrm>
        </p:spPr>
        <p:txBody>
          <a:bodyPr>
            <a:normAutofit/>
          </a:bodyPr>
          <a:lstStyle/>
          <a:p>
            <a:r>
              <a:rPr lang="en-US" dirty="0"/>
              <a:t>Limited availability of comprehensive and consistent ESG data across all regions and asset classes.</a:t>
            </a:r>
          </a:p>
          <a:p>
            <a:pPr marL="0" indent="0">
              <a:buSzPct val="100000"/>
              <a:buNone/>
            </a:pPr>
            <a:endParaRPr lang="en-US" dirty="0"/>
          </a:p>
        </p:txBody>
      </p:sp>
    </p:spTree>
    <p:extLst>
      <p:ext uri="{BB962C8B-B14F-4D97-AF65-F5344CB8AC3E}">
        <p14:creationId xmlns:p14="http://schemas.microsoft.com/office/powerpoint/2010/main" val="230756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10:</a:t>
            </a:r>
          </a:p>
          <a:p>
            <a:pPr algn="ctr"/>
            <a:r>
              <a:rPr lang="it-IT" sz="5400" dirty="0"/>
              <a:t>ROBUSTNESS CHECK</a:t>
            </a:r>
            <a:endParaRPr lang="en-US" sz="5400" dirty="0"/>
          </a:p>
        </p:txBody>
      </p:sp>
    </p:spTree>
    <p:extLst>
      <p:ext uri="{BB962C8B-B14F-4D97-AF65-F5344CB8AC3E}">
        <p14:creationId xmlns:p14="http://schemas.microsoft.com/office/powerpoint/2010/main" val="4200832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10.1 Cross-Verification &amp; Sensitivity Analysis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r>
              <a:rPr lang="en-US" dirty="0"/>
              <a:t>Comparing results using different ESG rating providers to ensure robustness.</a:t>
            </a:r>
          </a:p>
          <a:p>
            <a:r>
              <a:rPr lang="en-US" dirty="0"/>
              <a:t>Testing the sensitivity of results to various assumptions and data sources.</a:t>
            </a:r>
          </a:p>
          <a:p>
            <a:pPr marL="0" indent="0">
              <a:buSzPct val="10000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SzPct val="100000"/>
              <a:buNone/>
            </a:pPr>
            <a:endParaRPr lang="en-US" dirty="0"/>
          </a:p>
        </p:txBody>
      </p:sp>
    </p:spTree>
    <p:extLst>
      <p:ext uri="{BB962C8B-B14F-4D97-AF65-F5344CB8AC3E}">
        <p14:creationId xmlns:p14="http://schemas.microsoft.com/office/powerpoint/2010/main" val="46583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11:</a:t>
            </a:r>
          </a:p>
          <a:p>
            <a:pPr algn="ctr"/>
            <a:r>
              <a:rPr lang="it-IT" sz="5400" dirty="0"/>
              <a:t>CONCLUSION</a:t>
            </a:r>
            <a:endParaRPr lang="en-US" sz="5400" dirty="0"/>
          </a:p>
        </p:txBody>
      </p:sp>
    </p:spTree>
    <p:extLst>
      <p:ext uri="{BB962C8B-B14F-4D97-AF65-F5344CB8AC3E}">
        <p14:creationId xmlns:p14="http://schemas.microsoft.com/office/powerpoint/2010/main" val="681497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11.1 Key Takeaways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p:txBody>
          <a:bodyPr>
            <a:normAutofit/>
          </a:bodyPr>
          <a:lstStyle/>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ESG is crucial for long-term investment strategies but should not be seen as a separate niche.</a:t>
            </a: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Effective integration of ESG factors can enhance both financial and societal outcomes.</a:t>
            </a:r>
            <a:endParaRPr lang="en-US" dirty="0"/>
          </a:p>
        </p:txBody>
      </p:sp>
    </p:spTree>
    <p:extLst>
      <p:ext uri="{BB962C8B-B14F-4D97-AF65-F5344CB8AC3E}">
        <p14:creationId xmlns:p14="http://schemas.microsoft.com/office/powerpoint/2010/main" val="4058436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11.2 Future Research Directions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2996952"/>
            <a:ext cx="10972800" cy="2160240"/>
          </a:xfrm>
        </p:spPr>
        <p:txBody>
          <a:bodyPr>
            <a:normAutofit/>
          </a:bodyPr>
          <a:lstStyle/>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Need for more studies on non-US data, private companies, and the effects of policy on sustainability.</a:t>
            </a: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Exploration of contrarian views and the broader impacts of sustainable finance practices</a:t>
            </a:r>
            <a:r>
              <a:rPr lang="en-US" sz="2400" kern="100" dirty="0">
                <a:effectLst/>
                <a:latin typeface="MS Gothic" panose="020B0609070205080204" pitchFamily="49" charset="-128"/>
                <a:ea typeface="Aptos" panose="020B0004020202020204" pitchFamily="34" charset="0"/>
                <a:cs typeface="MS Gothic" panose="020B0609070205080204" pitchFamily="49" charset="-128"/>
              </a:rPr>
              <a:t>.</a:t>
            </a:r>
            <a:endParaRPr lang="en-US" dirty="0"/>
          </a:p>
        </p:txBody>
      </p:sp>
    </p:spTree>
    <p:extLst>
      <p:ext uri="{BB962C8B-B14F-4D97-AF65-F5344CB8AC3E}">
        <p14:creationId xmlns:p14="http://schemas.microsoft.com/office/powerpoint/2010/main" val="3162979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72072" y="4365105"/>
            <a:ext cx="7772400" cy="1181993"/>
          </a:xfrm>
        </p:spPr>
        <p:txBody>
          <a:bodyPr>
            <a:normAutofit/>
          </a:bodyPr>
          <a:lstStyle/>
          <a:p>
            <a:r>
              <a:rPr lang="de-DE" b="1" cap="all" dirty="0"/>
              <a:t>FH Kufstein Tirol</a:t>
            </a:r>
            <a:br>
              <a:rPr lang="de-DE" b="1" cap="all" dirty="0"/>
            </a:br>
            <a:r>
              <a:rPr lang="de-DE" sz="2800" b="0" dirty="0"/>
              <a:t>University </a:t>
            </a:r>
            <a:r>
              <a:rPr lang="de-DE" sz="2800" b="0" dirty="0" err="1"/>
              <a:t>of</a:t>
            </a:r>
            <a:r>
              <a:rPr lang="de-DE" sz="2800" b="0" dirty="0"/>
              <a:t> Applied </a:t>
            </a:r>
            <a:r>
              <a:rPr lang="de-DE" sz="2800" b="0" dirty="0" err="1"/>
              <a:t>Sciences</a:t>
            </a:r>
            <a:endParaRPr lang="de-DE" sz="2800" b="0" dirty="0"/>
          </a:p>
        </p:txBody>
      </p:sp>
      <p:sp>
        <p:nvSpPr>
          <p:cNvPr id="4" name="TextBox 3"/>
          <p:cNvSpPr txBox="1"/>
          <p:nvPr/>
        </p:nvSpPr>
        <p:spPr>
          <a:xfrm>
            <a:off x="4223793" y="6095038"/>
            <a:ext cx="6011807" cy="369332"/>
          </a:xfrm>
          <a:prstGeom prst="rect">
            <a:avLst/>
          </a:prstGeom>
          <a:noFill/>
        </p:spPr>
        <p:txBody>
          <a:bodyPr wrap="square" rtlCol="0">
            <a:spAutoFit/>
          </a:bodyPr>
          <a:lstStyle/>
          <a:p>
            <a:pPr algn="r"/>
            <a:r>
              <a:rPr lang="en-US" dirty="0"/>
              <a:t>Thank you</a:t>
            </a:r>
          </a:p>
        </p:txBody>
      </p:sp>
      <p:sp>
        <p:nvSpPr>
          <p:cNvPr id="5" name="TextBox 4"/>
          <p:cNvSpPr txBox="1"/>
          <p:nvPr/>
        </p:nvSpPr>
        <p:spPr>
          <a:xfrm>
            <a:off x="2135561" y="5445224"/>
            <a:ext cx="8252439" cy="400110"/>
          </a:xfrm>
          <a:prstGeom prst="rect">
            <a:avLst/>
          </a:prstGeom>
          <a:noFill/>
        </p:spPr>
        <p:txBody>
          <a:bodyPr wrap="square" rtlCol="0">
            <a:spAutoFit/>
          </a:bodyPr>
          <a:lstStyle/>
          <a:p>
            <a:pPr algn="r"/>
            <a:r>
              <a:rPr lang="en-US" sz="2000" b="1" dirty="0"/>
              <a:t>The End</a:t>
            </a:r>
            <a:endParaRPr lang="en-US" sz="1600" dirty="0"/>
          </a:p>
        </p:txBody>
      </p:sp>
    </p:spTree>
    <p:extLst>
      <p:ext uri="{BB962C8B-B14F-4D97-AF65-F5344CB8AC3E}">
        <p14:creationId xmlns:p14="http://schemas.microsoft.com/office/powerpoint/2010/main" val="136679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1:</a:t>
            </a:r>
          </a:p>
          <a:p>
            <a:pPr algn="ctr"/>
            <a:r>
              <a:rPr lang="en-US" sz="5400" dirty="0"/>
              <a:t>INTRODUCTION</a:t>
            </a:r>
          </a:p>
        </p:txBody>
      </p:sp>
    </p:spTree>
    <p:extLst>
      <p:ext uri="{BB962C8B-B14F-4D97-AF65-F5344CB8AC3E}">
        <p14:creationId xmlns:p14="http://schemas.microsoft.com/office/powerpoint/2010/main" val="191722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1.1 Sustainable Finance Overview</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599139" y="2204865"/>
            <a:ext cx="10972800" cy="3456384"/>
          </a:xfrm>
        </p:spPr>
        <p:txBody>
          <a:bodyPr/>
          <a:lstStyle/>
          <a:p>
            <a:r>
              <a:rPr lang="en-US" dirty="0"/>
              <a:t>Integration of Environmental, Social, and Governance (ESG) issues into financial decisions.</a:t>
            </a:r>
            <a:br>
              <a:rPr lang="en-US" dirty="0"/>
            </a:br>
            <a:endParaRPr lang="en-US" dirty="0"/>
          </a:p>
          <a:p>
            <a:r>
              <a:rPr lang="en-US" dirty="0"/>
              <a:t>Importance of sustainability at the CEO level and in mainstream investment.</a:t>
            </a:r>
            <a:br>
              <a:rPr lang="en-US" dirty="0"/>
            </a:br>
            <a:endParaRPr lang="en-US" dirty="0"/>
          </a:p>
          <a:p>
            <a:r>
              <a:rPr lang="en-US" dirty="0"/>
              <a:t>Three drivers: financial relevance, nonfinancial objectives, and investor tastes.</a:t>
            </a:r>
          </a:p>
          <a:p>
            <a:pPr marL="0" indent="0">
              <a:buNone/>
            </a:pPr>
            <a:endParaRPr lang="en-US" dirty="0"/>
          </a:p>
        </p:txBody>
      </p:sp>
    </p:spTree>
    <p:extLst>
      <p:ext uri="{BB962C8B-B14F-4D97-AF65-F5344CB8AC3E}">
        <p14:creationId xmlns:p14="http://schemas.microsoft.com/office/powerpoint/2010/main" val="378198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3AC-A671-DFDD-4E14-78EA53805FDD}"/>
              </a:ext>
            </a:extLst>
          </p:cNvPr>
          <p:cNvSpPr>
            <a:spLocks noGrp="1"/>
          </p:cNvSpPr>
          <p:nvPr>
            <p:ph type="title"/>
          </p:nvPr>
        </p:nvSpPr>
        <p:spPr/>
        <p:txBody>
          <a:bodyPr/>
          <a:lstStyle/>
          <a:p>
            <a:r>
              <a:rPr lang="en-US" dirty="0"/>
              <a:t>1.2 Overview</a:t>
            </a:r>
          </a:p>
        </p:txBody>
      </p:sp>
      <p:sp>
        <p:nvSpPr>
          <p:cNvPr id="3" name="Content Placeholder 2">
            <a:extLst>
              <a:ext uri="{FF2B5EF4-FFF2-40B4-BE49-F238E27FC236}">
                <a16:creationId xmlns:a16="http://schemas.microsoft.com/office/drawing/2014/main" id="{D6E42134-D696-4505-9265-149A785CA13E}"/>
              </a:ext>
            </a:extLst>
          </p:cNvPr>
          <p:cNvSpPr>
            <a:spLocks noGrp="1"/>
          </p:cNvSpPr>
          <p:nvPr>
            <p:ph idx="1"/>
          </p:nvPr>
        </p:nvSpPr>
        <p:spPr>
          <a:xfrm>
            <a:off x="609600" y="2226568"/>
            <a:ext cx="10972800" cy="2404863"/>
          </a:xfrm>
        </p:spPr>
        <p:txBody>
          <a:bodyPr>
            <a:normAutofit/>
          </a:bodyPr>
          <a:lstStyle/>
          <a:p>
            <a:pPr marL="0" marR="0">
              <a:lnSpc>
                <a:spcPct val="107000"/>
              </a:lnSpc>
              <a:spcBef>
                <a:spcPts val="0"/>
              </a:spcBef>
              <a:spcAft>
                <a:spcPts val="800"/>
              </a:spcAft>
            </a:pPr>
            <a:r>
              <a:rPr lang="en-US" dirty="0"/>
              <a:t>ESG is critical to long-term value but should not be seen as niche.</a:t>
            </a:r>
            <a:br>
              <a:rPr lang="en-US" dirty="0"/>
            </a:br>
            <a:endParaRPr lang="en-US" dirty="0"/>
          </a:p>
          <a:p>
            <a:pPr marL="0" marR="0">
              <a:lnSpc>
                <a:spcPct val="107000"/>
              </a:lnSpc>
              <a:spcBef>
                <a:spcPts val="0"/>
              </a:spcBef>
              <a:spcAft>
                <a:spcPts val="800"/>
              </a:spcAft>
            </a:pPr>
            <a:r>
              <a:rPr lang="en-US" dirty="0"/>
              <a:t>Long-term factors are part of general investing, not separate.</a:t>
            </a:r>
          </a:p>
        </p:txBody>
      </p:sp>
    </p:spTree>
    <p:extLst>
      <p:ext uri="{BB962C8B-B14F-4D97-AF65-F5344CB8AC3E}">
        <p14:creationId xmlns:p14="http://schemas.microsoft.com/office/powerpoint/2010/main" val="282650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F824E-B4D7-2BFB-AE79-C12712EC9B45}"/>
              </a:ext>
            </a:extLst>
          </p:cNvPr>
          <p:cNvSpPr txBox="1"/>
          <p:nvPr/>
        </p:nvSpPr>
        <p:spPr>
          <a:xfrm>
            <a:off x="911424" y="2636912"/>
            <a:ext cx="10369152" cy="1754326"/>
          </a:xfrm>
          <a:prstGeom prst="rect">
            <a:avLst/>
          </a:prstGeom>
          <a:noFill/>
        </p:spPr>
        <p:txBody>
          <a:bodyPr wrap="square" rtlCol="0">
            <a:spAutoFit/>
          </a:bodyPr>
          <a:lstStyle/>
          <a:p>
            <a:pPr algn="ctr"/>
            <a:r>
              <a:rPr lang="en-US" sz="5400" dirty="0"/>
              <a:t>CHAPTER 2:</a:t>
            </a:r>
          </a:p>
          <a:p>
            <a:pPr algn="ctr"/>
            <a:r>
              <a:rPr lang="en-US" sz="5400" dirty="0"/>
              <a:t>BACKGROUND</a:t>
            </a:r>
          </a:p>
        </p:txBody>
      </p:sp>
    </p:spTree>
    <p:extLst>
      <p:ext uri="{BB962C8B-B14F-4D97-AF65-F5344CB8AC3E}">
        <p14:creationId xmlns:p14="http://schemas.microsoft.com/office/powerpoint/2010/main" val="360966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73AC-A671-DFDD-4E14-78EA53805FDD}"/>
              </a:ext>
            </a:extLst>
          </p:cNvPr>
          <p:cNvSpPr>
            <a:spLocks noGrp="1"/>
          </p:cNvSpPr>
          <p:nvPr>
            <p:ph type="title"/>
          </p:nvPr>
        </p:nvSpPr>
        <p:spPr/>
        <p:txBody>
          <a:bodyPr/>
          <a:lstStyle/>
          <a:p>
            <a:r>
              <a:rPr lang="en-US" dirty="0"/>
              <a:t>2.1 Early Developments &amp; Mainstreaming of ESG</a:t>
            </a:r>
          </a:p>
        </p:txBody>
      </p:sp>
      <p:sp>
        <p:nvSpPr>
          <p:cNvPr id="3" name="Content Placeholder 2">
            <a:extLst>
              <a:ext uri="{FF2B5EF4-FFF2-40B4-BE49-F238E27FC236}">
                <a16:creationId xmlns:a16="http://schemas.microsoft.com/office/drawing/2014/main" id="{D6E42134-D696-4505-9265-149A785CA13E}"/>
              </a:ext>
            </a:extLst>
          </p:cNvPr>
          <p:cNvSpPr>
            <a:spLocks noGrp="1"/>
          </p:cNvSpPr>
          <p:nvPr>
            <p:ph idx="1"/>
          </p:nvPr>
        </p:nvSpPr>
        <p:spPr>
          <a:xfrm>
            <a:off x="609600" y="2060848"/>
            <a:ext cx="10972800" cy="3024336"/>
          </a:xfrm>
        </p:spPr>
        <p:txBody>
          <a:bodyPr>
            <a:normAutofit/>
          </a:bodyPr>
          <a:lstStyle/>
          <a:p>
            <a:pPr marL="0">
              <a:lnSpc>
                <a:spcPct val="107000"/>
              </a:lnSpc>
              <a:spcBef>
                <a:spcPts val="0"/>
              </a:spcBef>
              <a:spcAft>
                <a:spcPts val="800"/>
              </a:spcAft>
            </a:pPr>
            <a:r>
              <a:rPr lang="en-US" dirty="0"/>
              <a:t>Initial focus on Corporate Social Responsibility (CSR) and socially responsible investors (SRI).</a:t>
            </a:r>
          </a:p>
          <a:p>
            <a:pPr marL="0">
              <a:lnSpc>
                <a:spcPct val="107000"/>
              </a:lnSpc>
              <a:spcBef>
                <a:spcPts val="0"/>
              </a:spcBef>
              <a:spcAft>
                <a:spcPts val="800"/>
              </a:spcAft>
            </a:pPr>
            <a:endParaRPr lang="en-US" dirty="0"/>
          </a:p>
          <a:p>
            <a:pPr marL="0">
              <a:lnSpc>
                <a:spcPct val="107000"/>
              </a:lnSpc>
              <a:spcBef>
                <a:spcPts val="0"/>
              </a:spcBef>
              <a:spcAft>
                <a:spcPts val="800"/>
              </a:spcAft>
            </a:pPr>
            <a:r>
              <a:rPr lang="en-US" dirty="0"/>
              <a:t>ESG becomes mainstream, included in financial decisions by traditional investors.</a:t>
            </a:r>
          </a:p>
          <a:p>
            <a:pPr marL="0" indent="0">
              <a:buNone/>
            </a:pPr>
            <a:endParaRPr lang="en-US" sz="1600" dirty="0"/>
          </a:p>
        </p:txBody>
      </p:sp>
    </p:spTree>
    <p:extLst>
      <p:ext uri="{BB962C8B-B14F-4D97-AF65-F5344CB8AC3E}">
        <p14:creationId xmlns:p14="http://schemas.microsoft.com/office/powerpoint/2010/main" val="305472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AF62-ED56-316D-1C71-5E211D682E5B}"/>
              </a:ext>
            </a:extLst>
          </p:cNvPr>
          <p:cNvSpPr>
            <a:spLocks noGrp="1"/>
          </p:cNvSpPr>
          <p:nvPr>
            <p:ph type="title"/>
          </p:nvPr>
        </p:nvSpPr>
        <p:spPr/>
        <p:txBody>
          <a:bodyPr/>
          <a:lstStyle/>
          <a:p>
            <a:r>
              <a:rPr lang="en-US" dirty="0"/>
              <a:t>2.3 Recent Trends</a:t>
            </a:r>
          </a:p>
        </p:txBody>
      </p:sp>
      <p:sp>
        <p:nvSpPr>
          <p:cNvPr id="3" name="Content Placeholder 2">
            <a:extLst>
              <a:ext uri="{FF2B5EF4-FFF2-40B4-BE49-F238E27FC236}">
                <a16:creationId xmlns:a16="http://schemas.microsoft.com/office/drawing/2014/main" id="{B0406BDA-2FCD-870D-9448-2BE8EF80122D}"/>
              </a:ext>
            </a:extLst>
          </p:cNvPr>
          <p:cNvSpPr>
            <a:spLocks noGrp="1"/>
          </p:cNvSpPr>
          <p:nvPr>
            <p:ph idx="1"/>
          </p:nvPr>
        </p:nvSpPr>
        <p:spPr>
          <a:xfrm>
            <a:off x="609600" y="1628800"/>
            <a:ext cx="3182144" cy="4608512"/>
          </a:xfrm>
        </p:spPr>
        <p:txBody>
          <a:bodyPr>
            <a:normAutofit/>
          </a:bodyPr>
          <a:lstStyle/>
          <a:p>
            <a:r>
              <a:rPr lang="en-US" dirty="0"/>
              <a:t>Rapid growth in assets under management by UN PRI signatories from 2006 to 2021.</a:t>
            </a:r>
            <a:br>
              <a:rPr lang="en-US" dirty="0"/>
            </a:br>
            <a:endParaRPr lang="en-US" dirty="0"/>
          </a:p>
          <a:p>
            <a:r>
              <a:rPr lang="en-US" dirty="0"/>
              <a:t>Increasing importance of ESG in policy and regulatory frameworks.</a:t>
            </a:r>
            <a:endParaRPr lang="en-US" b="1" dirty="0"/>
          </a:p>
        </p:txBody>
      </p:sp>
      <p:pic>
        <p:nvPicPr>
          <p:cNvPr id="5" name="Picture 4" descr="A graph with blue and orange bars">
            <a:extLst>
              <a:ext uri="{FF2B5EF4-FFF2-40B4-BE49-F238E27FC236}">
                <a16:creationId xmlns:a16="http://schemas.microsoft.com/office/drawing/2014/main" id="{7067E331-037F-9DE5-B1F0-AA6C03B4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44" y="1687279"/>
            <a:ext cx="8064896" cy="5107464"/>
          </a:xfrm>
          <a:prstGeom prst="rect">
            <a:avLst/>
          </a:prstGeom>
        </p:spPr>
      </p:pic>
    </p:spTree>
    <p:extLst>
      <p:ext uri="{BB962C8B-B14F-4D97-AF65-F5344CB8AC3E}">
        <p14:creationId xmlns:p14="http://schemas.microsoft.com/office/powerpoint/2010/main" val="1910111572"/>
      </p:ext>
    </p:extLst>
  </p:cSld>
  <p:clrMapOvr>
    <a:masterClrMapping/>
  </p:clrMapOvr>
</p:sld>
</file>

<file path=ppt/theme/theme1.xml><?xml version="1.0" encoding="utf-8"?>
<a:theme xmlns:a="http://schemas.openxmlformats.org/drawingml/2006/main" name="Larissa">
  <a:themeElements>
    <a:clrScheme name="FH Kufstein">
      <a:dk1>
        <a:srgbClr val="3F3F3F"/>
      </a:dk1>
      <a:lt1>
        <a:sysClr val="window" lastClr="FFFFFF"/>
      </a:lt1>
      <a:dk2>
        <a:srgbClr val="3F3F3F"/>
      </a:dk2>
      <a:lt2>
        <a:srgbClr val="BFBFBF"/>
      </a:lt2>
      <a:accent1>
        <a:srgbClr val="97BF2A"/>
      </a:accent1>
      <a:accent2>
        <a:srgbClr val="4DBED3"/>
      </a:accent2>
      <a:accent3>
        <a:srgbClr val="0062A7"/>
      </a:accent3>
      <a:accent4>
        <a:srgbClr val="00885E"/>
      </a:accent4>
      <a:accent5>
        <a:srgbClr val="E85245"/>
      </a:accent5>
      <a:accent6>
        <a:srgbClr val="F2963F"/>
      </a:accent6>
      <a:hlink>
        <a:srgbClr val="0000FF"/>
      </a:hlink>
      <a:folHlink>
        <a:srgbClr val="800080"/>
      </a:folHlink>
    </a:clrScheme>
    <a:fontScheme name="Tahoma">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H Kufstein">
    <a:dk1>
      <a:srgbClr val="3F3F3F"/>
    </a:dk1>
    <a:lt1>
      <a:sysClr val="window" lastClr="FFFFFF"/>
    </a:lt1>
    <a:dk2>
      <a:srgbClr val="3F3F3F"/>
    </a:dk2>
    <a:lt2>
      <a:srgbClr val="BFBFBF"/>
    </a:lt2>
    <a:accent1>
      <a:srgbClr val="97BF2A"/>
    </a:accent1>
    <a:accent2>
      <a:srgbClr val="4DBED3"/>
    </a:accent2>
    <a:accent3>
      <a:srgbClr val="0062A7"/>
    </a:accent3>
    <a:accent4>
      <a:srgbClr val="00885E"/>
    </a:accent4>
    <a:accent5>
      <a:srgbClr val="E85245"/>
    </a:accent5>
    <a:accent6>
      <a:srgbClr val="F296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1386</TotalTime>
  <Words>4105</Words>
  <Application>Microsoft Office PowerPoint</Application>
  <PresentationFormat>Widescreen</PresentationFormat>
  <Paragraphs>220</Paragraphs>
  <Slides>37</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Gothic</vt:lpstr>
      <vt:lpstr>Aptos</vt:lpstr>
      <vt:lpstr>Arial</vt:lpstr>
      <vt:lpstr>Calibri</vt:lpstr>
      <vt:lpstr>Open Sans</vt:lpstr>
      <vt:lpstr>Söhne</vt:lpstr>
      <vt:lpstr>Symbol</vt:lpstr>
      <vt:lpstr>Tahoma</vt:lpstr>
      <vt:lpstr>Wingdings</vt:lpstr>
      <vt:lpstr>Larissa</vt:lpstr>
      <vt:lpstr>FH Kufstein Tirol University of Applied Sciences</vt:lpstr>
      <vt:lpstr>Author details</vt:lpstr>
      <vt:lpstr>Agenda</vt:lpstr>
      <vt:lpstr>PowerPoint Presentation</vt:lpstr>
      <vt:lpstr>1.1 Sustainable Finance Overview</vt:lpstr>
      <vt:lpstr>1.2 Overview</vt:lpstr>
      <vt:lpstr>PowerPoint Presentation</vt:lpstr>
      <vt:lpstr>2.1 Early Developments &amp; Mainstreaming of ESG</vt:lpstr>
      <vt:lpstr>2.3 Recent Trends</vt:lpstr>
      <vt:lpstr>PowerPoint Presentation</vt:lpstr>
      <vt:lpstr>3.1 Sources of ESG Data</vt:lpstr>
      <vt:lpstr>National expenditure on environmental protection in EU region (% of GDP)</vt:lpstr>
      <vt:lpstr>Investments for environmental protection by environmental domain in EU region</vt:lpstr>
      <vt:lpstr>3.2 Discrepancies in ESG Ratings</vt:lpstr>
      <vt:lpstr>PowerPoint Presentation</vt:lpstr>
      <vt:lpstr>4.1 ESG Rating Analysis</vt:lpstr>
      <vt:lpstr>4.2 Empirical Studies:</vt:lpstr>
      <vt:lpstr>PowerPoint Presentation</vt:lpstr>
      <vt:lpstr>5.1 Impact on Asset Prices and Behavior of PRI Signatories</vt:lpstr>
      <vt:lpstr>5.2 Hedging with Polluting Firms</vt:lpstr>
      <vt:lpstr>PowerPoint Presentation</vt:lpstr>
      <vt:lpstr>6.1 Visualizing ESG Impact</vt:lpstr>
      <vt:lpstr>6.1 Visualizing ESG Impact (Contd…)</vt:lpstr>
      <vt:lpstr>6.2 Case Studies</vt:lpstr>
      <vt:lpstr>PowerPoint Presentation</vt:lpstr>
      <vt:lpstr>7.1 Comparison with Traditional Finance &amp; Alignment with Long-term Value Creation</vt:lpstr>
      <vt:lpstr>PowerPoint Presentation</vt:lpstr>
      <vt:lpstr>Statistical Findings &amp; Economic Relevance</vt:lpstr>
      <vt:lpstr>PowerPoint Presentation</vt:lpstr>
      <vt:lpstr>9.1 Variability in ESG Ratings &amp; Greenwashing</vt:lpstr>
      <vt:lpstr>9.3 Data Constraints</vt:lpstr>
      <vt:lpstr>PowerPoint Presentation</vt:lpstr>
      <vt:lpstr>10.1 Cross-Verification &amp; Sensitivity Analysis</vt:lpstr>
      <vt:lpstr>PowerPoint Presentation</vt:lpstr>
      <vt:lpstr>11.1 Key Takeaways</vt:lpstr>
      <vt:lpstr>11.2 Future Research Directions</vt:lpstr>
      <vt:lpstr>FH Kufstein Tirol University of Applied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Kickenweitz Elisabeth</dc:creator>
  <cp:lastModifiedBy>Pruseth Swagat</cp:lastModifiedBy>
  <cp:revision>155</cp:revision>
  <cp:lastPrinted>2016-09-14T07:31:11Z</cp:lastPrinted>
  <dcterms:created xsi:type="dcterms:W3CDTF">2015-08-13T07:05:24Z</dcterms:created>
  <dcterms:modified xsi:type="dcterms:W3CDTF">2024-06-12T07:12:43Z</dcterms:modified>
</cp:coreProperties>
</file>