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 id="2147483777" r:id="rId2"/>
    <p:sldMasterId id="2147483765" r:id="rId3"/>
    <p:sldMasterId id="2147483753" r:id="rId4"/>
  </p:sldMasterIdLst>
  <p:notesMasterIdLst>
    <p:notesMasterId r:id="rId83"/>
  </p:notesMasterIdLst>
  <p:sldIdLst>
    <p:sldId id="256" r:id="rId5"/>
    <p:sldId id="258" r:id="rId6"/>
    <p:sldId id="259" r:id="rId7"/>
    <p:sldId id="261" r:id="rId8"/>
    <p:sldId id="260" r:id="rId9"/>
    <p:sldId id="279" r:id="rId10"/>
    <p:sldId id="262" r:id="rId11"/>
    <p:sldId id="263" r:id="rId12"/>
    <p:sldId id="278" r:id="rId13"/>
    <p:sldId id="264" r:id="rId14"/>
    <p:sldId id="265" r:id="rId15"/>
    <p:sldId id="266" r:id="rId16"/>
    <p:sldId id="268" r:id="rId17"/>
    <p:sldId id="280" r:id="rId18"/>
    <p:sldId id="269" r:id="rId19"/>
    <p:sldId id="270" r:id="rId20"/>
    <p:sldId id="271" r:id="rId21"/>
    <p:sldId id="274" r:id="rId22"/>
    <p:sldId id="275" r:id="rId23"/>
    <p:sldId id="273" r:id="rId24"/>
    <p:sldId id="272" r:id="rId25"/>
    <p:sldId id="284" r:id="rId26"/>
    <p:sldId id="289" r:id="rId27"/>
    <p:sldId id="290" r:id="rId28"/>
    <p:sldId id="288" r:id="rId29"/>
    <p:sldId id="291" r:id="rId30"/>
    <p:sldId id="292" r:id="rId31"/>
    <p:sldId id="285" r:id="rId32"/>
    <p:sldId id="286" r:id="rId33"/>
    <p:sldId id="294" r:id="rId34"/>
    <p:sldId id="295" r:id="rId35"/>
    <p:sldId id="297" r:id="rId36"/>
    <p:sldId id="296" r:id="rId37"/>
    <p:sldId id="293" r:id="rId38"/>
    <p:sldId id="300" r:id="rId39"/>
    <p:sldId id="299" r:id="rId40"/>
    <p:sldId id="298" r:id="rId41"/>
    <p:sldId id="306" r:id="rId42"/>
    <p:sldId id="305" r:id="rId43"/>
    <p:sldId id="304" r:id="rId44"/>
    <p:sldId id="308" r:id="rId45"/>
    <p:sldId id="303" r:id="rId46"/>
    <p:sldId id="302" r:id="rId47"/>
    <p:sldId id="307" r:id="rId48"/>
    <p:sldId id="301" r:id="rId49"/>
    <p:sldId id="287" r:id="rId50"/>
    <p:sldId id="314" r:id="rId51"/>
    <p:sldId id="310" r:id="rId52"/>
    <p:sldId id="312" r:id="rId53"/>
    <p:sldId id="311" r:id="rId54"/>
    <p:sldId id="309" r:id="rId55"/>
    <p:sldId id="313" r:id="rId56"/>
    <p:sldId id="316" r:id="rId57"/>
    <p:sldId id="319" r:id="rId58"/>
    <p:sldId id="317" r:id="rId59"/>
    <p:sldId id="318" r:id="rId60"/>
    <p:sldId id="315" r:id="rId61"/>
    <p:sldId id="320" r:id="rId62"/>
    <p:sldId id="323" r:id="rId63"/>
    <p:sldId id="324" r:id="rId64"/>
    <p:sldId id="326" r:id="rId65"/>
    <p:sldId id="325" r:id="rId66"/>
    <p:sldId id="321" r:id="rId67"/>
    <p:sldId id="322" r:id="rId68"/>
    <p:sldId id="329" r:id="rId69"/>
    <p:sldId id="334" r:id="rId70"/>
    <p:sldId id="336" r:id="rId71"/>
    <p:sldId id="337" r:id="rId72"/>
    <p:sldId id="335" r:id="rId73"/>
    <p:sldId id="330" r:id="rId74"/>
    <p:sldId id="331" r:id="rId75"/>
    <p:sldId id="332" r:id="rId76"/>
    <p:sldId id="338" r:id="rId77"/>
    <p:sldId id="341" r:id="rId78"/>
    <p:sldId id="333" r:id="rId79"/>
    <p:sldId id="342" r:id="rId80"/>
    <p:sldId id="340" r:id="rId81"/>
    <p:sldId id="28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27" autoAdjust="0"/>
  </p:normalViewPr>
  <p:slideViewPr>
    <p:cSldViewPr snapToGrid="0">
      <p:cViewPr varScale="1">
        <p:scale>
          <a:sx n="74" d="100"/>
          <a:sy n="74" d="100"/>
        </p:scale>
        <p:origin x="1042" y="77"/>
      </p:cViewPr>
      <p:guideLst/>
    </p:cSldViewPr>
  </p:slideViewPr>
  <p:outlineViewPr>
    <p:cViewPr>
      <p:scale>
        <a:sx n="33" d="100"/>
        <a:sy n="33" d="100"/>
      </p:scale>
      <p:origin x="0" y="-168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C16DD-4195-4167-ADD7-B04AF5169154}" type="datetimeFigureOut">
              <a:rPr lang="en-US" smtClean="0"/>
              <a:t>8/3/2024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44CC9-A94F-4F33-B3D1-42281A4B27D5}" type="slidenum">
              <a:rPr lang="en-US" smtClean="0"/>
              <a:t>‹#›</a:t>
            </a:fld>
            <a:endParaRPr lang="en-US"/>
          </a:p>
        </p:txBody>
      </p:sp>
    </p:spTree>
    <p:extLst>
      <p:ext uri="{BB962C8B-B14F-4D97-AF65-F5344CB8AC3E}">
        <p14:creationId xmlns:p14="http://schemas.microsoft.com/office/powerpoint/2010/main" val="3165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E44CC9-A94F-4F33-B3D1-42281A4B27D5}" type="slidenum">
              <a:rPr lang="en-US" smtClean="0"/>
              <a:t>20</a:t>
            </a:fld>
            <a:endParaRPr lang="en-US"/>
          </a:p>
        </p:txBody>
      </p:sp>
    </p:spTree>
    <p:extLst>
      <p:ext uri="{BB962C8B-B14F-4D97-AF65-F5344CB8AC3E}">
        <p14:creationId xmlns:p14="http://schemas.microsoft.com/office/powerpoint/2010/main" val="1502088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E44CC9-A94F-4F33-B3D1-42281A4B27D5}" type="slidenum">
              <a:rPr lang="en-US" smtClean="0"/>
              <a:t>52</a:t>
            </a:fld>
            <a:endParaRPr lang="en-US"/>
          </a:p>
        </p:txBody>
      </p:sp>
    </p:spTree>
    <p:extLst>
      <p:ext uri="{BB962C8B-B14F-4D97-AF65-F5344CB8AC3E}">
        <p14:creationId xmlns:p14="http://schemas.microsoft.com/office/powerpoint/2010/main" val="223334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E44CC9-A94F-4F33-B3D1-42281A4B27D5}" type="slidenum">
              <a:rPr lang="en-US" smtClean="0"/>
              <a:t>61</a:t>
            </a:fld>
            <a:endParaRPr lang="en-US"/>
          </a:p>
        </p:txBody>
      </p:sp>
    </p:spTree>
    <p:extLst>
      <p:ext uri="{BB962C8B-B14F-4D97-AF65-F5344CB8AC3E}">
        <p14:creationId xmlns:p14="http://schemas.microsoft.com/office/powerpoint/2010/main" val="3685050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E44CC9-A94F-4F33-B3D1-42281A4B27D5}" type="slidenum">
              <a:rPr lang="en-US" smtClean="0"/>
              <a:t>74</a:t>
            </a:fld>
            <a:endParaRPr lang="en-US"/>
          </a:p>
        </p:txBody>
      </p:sp>
    </p:spTree>
    <p:extLst>
      <p:ext uri="{BB962C8B-B14F-4D97-AF65-F5344CB8AC3E}">
        <p14:creationId xmlns:p14="http://schemas.microsoft.com/office/powerpoint/2010/main" val="2038185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8/3/2024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7467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8/3/2024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6084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8/3/2024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4433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4B541-9052-C956-F40D-D85855CB63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16C09-DC03-8849-B2F9-AB429E178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B2F616-9129-3EAD-98AF-18D835AB1DA2}"/>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6825FA5C-859B-0F70-A5C2-243528503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5E4D9-D321-3460-7753-856D0641CA7B}"/>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2427487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7C37-5F72-1C23-4847-591F27E506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1F67A-DFD0-89F4-05B9-F3A3E40FC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54997-CF98-67D3-7767-AAECF9D91F22}"/>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D13D7BCB-4080-DF1B-D45E-C3E1DBF6B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7ED4C-F0EC-49CA-5449-880768A8CDA2}"/>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383727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4D43-3C9D-DBCD-8A60-9BAEBF89C2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55692E-AD13-1C9C-C1E1-1CF156411B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13D43-17BD-A222-5350-5D7D1A133096}"/>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9B319FA0-35A0-0AA7-079D-CDA7DF235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CC4F3-303A-1586-4755-C1A96954A47D}"/>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142508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0973-925E-18EF-4615-AC06ABF4E6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0C838-3327-F681-49BC-E4F9C4CDB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1EBD53-C9A2-A44E-4D33-3966EC7A0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FBCE9E-15B7-87CB-CE5C-8AF6C311B306}"/>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6" name="Footer Placeholder 5">
            <a:extLst>
              <a:ext uri="{FF2B5EF4-FFF2-40B4-BE49-F238E27FC236}">
                <a16:creationId xmlns:a16="http://schemas.microsoft.com/office/drawing/2014/main" id="{6AA19471-8B7C-8B51-1E74-21C85D022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CAF44-AFC1-411B-E8EB-F8146BDDD685}"/>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3576810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DBFE-6A81-0109-38DB-B8D25B566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58BF97-80BA-9729-5ADF-AE5F43AE6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702CF5-E073-E91E-C433-DBE6A8BFB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799A52-AF2A-CDE2-FB41-6573F058A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7470BB-0173-8E6A-C0D5-F1F3F3D4A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FE1955-C1D2-9CA7-A27D-CC5CB317C8B4}"/>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8" name="Footer Placeholder 7">
            <a:extLst>
              <a:ext uri="{FF2B5EF4-FFF2-40B4-BE49-F238E27FC236}">
                <a16:creationId xmlns:a16="http://schemas.microsoft.com/office/drawing/2014/main" id="{3AC00668-5230-0EEA-01FA-E89467E72B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53625D-B402-2336-D605-6CAB45BB7E6C}"/>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3359376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AB59-9649-D15A-A611-9C9B1F5DB4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462686-8267-4235-D78D-A695E192C9C3}"/>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4" name="Footer Placeholder 3">
            <a:extLst>
              <a:ext uri="{FF2B5EF4-FFF2-40B4-BE49-F238E27FC236}">
                <a16:creationId xmlns:a16="http://schemas.microsoft.com/office/drawing/2014/main" id="{C14976BF-9F90-E377-64BA-48931B727A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15E4FC-8F46-DD47-EE3C-B8417022DBE7}"/>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2442601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89BEC-4471-F19D-0DE3-1CFC01C2529F}"/>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3" name="Footer Placeholder 2">
            <a:extLst>
              <a:ext uri="{FF2B5EF4-FFF2-40B4-BE49-F238E27FC236}">
                <a16:creationId xmlns:a16="http://schemas.microsoft.com/office/drawing/2014/main" id="{55077351-210C-C2A3-2F54-64C374A96D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79F82-0B74-4DAC-C78E-48483923637E}"/>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4027735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C0EB-DEBE-30BC-6427-455F41D5CA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8563DB-2CB7-79DC-AC69-26A3D5A18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960DA-E3DF-850C-9D8C-24FAF1817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0282C-9D90-E702-BFD7-8DF96256FFCC}"/>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6" name="Footer Placeholder 5">
            <a:extLst>
              <a:ext uri="{FF2B5EF4-FFF2-40B4-BE49-F238E27FC236}">
                <a16:creationId xmlns:a16="http://schemas.microsoft.com/office/drawing/2014/main" id="{86462414-B6AA-C457-CC09-726C1C862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63EA0-CC8C-4E2D-40AE-725CCD8389C3}"/>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375037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8/3/2024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958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C8D9-1BD5-7FA6-AC60-69D15FD0D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F59361-09EA-53E6-974E-3FEA8C8A9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8475DA-3455-E87B-566F-CD1A2D150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CEA4C-EEA5-F7AB-7C54-EBACC1A0D181}"/>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6" name="Footer Placeholder 5">
            <a:extLst>
              <a:ext uri="{FF2B5EF4-FFF2-40B4-BE49-F238E27FC236}">
                <a16:creationId xmlns:a16="http://schemas.microsoft.com/office/drawing/2014/main" id="{4049CA69-F43C-6714-4BE8-F509BE25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81061-229C-EE28-81C0-776E0EBF8D2C}"/>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4201633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46E3-F7E1-59BC-C93B-62295FEB87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11A04-F5BA-7AEA-E812-A57AC26BA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4EC58-3103-0EE5-73E9-F4FD3CE441BB}"/>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33DDB7DD-4513-135D-CEC4-A8927620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EE07-E5ED-9E52-1DB0-C07C4987F552}"/>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3522040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E6365-AF50-BFC6-8B79-0BE7DFAAD6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4A139C-ECFF-D1AF-564C-9FBF0E360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EBC95-F650-9C14-D04A-48FB1992CDFC}"/>
              </a:ext>
            </a:extLst>
          </p:cNvPr>
          <p:cNvSpPr>
            <a:spLocks noGrp="1"/>
          </p:cNvSpPr>
          <p:nvPr>
            <p:ph type="dt" sz="half" idx="10"/>
          </p:nvPr>
        </p:nvSpPr>
        <p:spPr/>
        <p:txBody>
          <a:body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F025F671-A0C4-1432-4522-12EDFDCA3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7789F-294A-C096-05E8-BBA5C072FAB3}"/>
              </a:ext>
            </a:extLst>
          </p:cNvPr>
          <p:cNvSpPr>
            <a:spLocks noGrp="1"/>
          </p:cNvSpPr>
          <p:nvPr>
            <p:ph type="sldNum" sz="quarter" idx="12"/>
          </p:nvPr>
        </p:nvSpPr>
        <p:spPr/>
        <p:txBody>
          <a:bodyPr/>
          <a:lstStyle/>
          <a:p>
            <a:fld id="{66BAC3CE-E166-4D8A-9A1F-B83DFA17CE1B}" type="slidenum">
              <a:rPr lang="en-US" smtClean="0"/>
              <a:t>‹#›</a:t>
            </a:fld>
            <a:endParaRPr lang="en-US"/>
          </a:p>
        </p:txBody>
      </p:sp>
    </p:spTree>
    <p:extLst>
      <p:ext uri="{BB962C8B-B14F-4D97-AF65-F5344CB8AC3E}">
        <p14:creationId xmlns:p14="http://schemas.microsoft.com/office/powerpoint/2010/main" val="2713202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1BD9-F7F4-2B29-EF26-669446A2A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1749C-D431-F84F-C94E-E05F30577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78A49-9388-AD6C-E588-20D2580C36FF}"/>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0E5E6C51-15CA-3967-7856-D013DEEA7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B4462-4FFA-1D01-FD03-65F57A407629}"/>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22101641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7171-114C-64BF-7E49-55563224D9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3504F2-4117-152C-D4FA-CABAA6683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F30B1-8FEF-FFC7-7F41-87485B035B1C}"/>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FFCB47B1-65DD-8725-ED4F-CF45D0A3D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58FC00-2DA5-8F73-28FA-1F4F5C611605}"/>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23931686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9A6F-1382-BFDA-D8F8-4EF463D0F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C7019-4A83-CB7D-9DE1-EAF4EEE48D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F20533-9928-F371-5A4A-15239F5835FD}"/>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6A61C9F4-1CCC-54D3-FA6E-60BC9D6B4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01A51-8940-8F03-8D6A-60B6F1C5DB54}"/>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3658769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1704-F18A-32E2-F974-F1DBCD900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A952DA-8CEF-3739-3BF6-E7632651B9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630239-5B8F-D586-3819-15B669FEB2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B5EF0-7ED9-A62B-EDC0-19B3CEFA1CCD}"/>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6" name="Footer Placeholder 5">
            <a:extLst>
              <a:ext uri="{FF2B5EF4-FFF2-40B4-BE49-F238E27FC236}">
                <a16:creationId xmlns:a16="http://schemas.microsoft.com/office/drawing/2014/main" id="{CDF98395-6EBE-23FA-31E8-AAB42F3D1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F5AA4-0A0F-469E-B918-6EF187E58BEF}"/>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1635300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0CFB-8CFF-74C8-605C-F57BC16AC8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323513-D153-4E02-611F-2DEE14917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84F460-65EB-E5A2-ABC4-F75A254EE9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D2882F-F56D-2836-9471-34E1F27CE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FA895-EB73-44F9-2980-84039D6C8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30CB0-6E4B-6790-7995-A4185F55E837}"/>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8" name="Footer Placeholder 7">
            <a:extLst>
              <a:ext uri="{FF2B5EF4-FFF2-40B4-BE49-F238E27FC236}">
                <a16:creationId xmlns:a16="http://schemas.microsoft.com/office/drawing/2014/main" id="{5BFFD068-3D38-0930-054A-BFA8F042B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4B8910-DD32-685A-355C-0F5EB88A6944}"/>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1161220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84C9-265C-F901-16F0-530D1EF052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42B1C5-B26D-D506-D348-1AC9488BAEAB}"/>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4" name="Footer Placeholder 3">
            <a:extLst>
              <a:ext uri="{FF2B5EF4-FFF2-40B4-BE49-F238E27FC236}">
                <a16:creationId xmlns:a16="http://schemas.microsoft.com/office/drawing/2014/main" id="{13433929-1337-6C49-EDD8-187BF33F63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7BEFD-F713-6EFE-01ED-31223E449C78}"/>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39233300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AE20F-9C66-80EC-0E43-C324E6CDC828}"/>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3" name="Footer Placeholder 2">
            <a:extLst>
              <a:ext uri="{FF2B5EF4-FFF2-40B4-BE49-F238E27FC236}">
                <a16:creationId xmlns:a16="http://schemas.microsoft.com/office/drawing/2014/main" id="{7B17CDF2-2D6A-F3B4-FB7C-60496A729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909EA-74A7-562F-F1F1-9D7918D6AD9A}"/>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418265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8/3/2024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719737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8576-76F0-2DC8-16D9-DF5A44B0D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E8C56-DCEF-78A3-0269-BFF5E08E5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D4E936-3C44-7862-4046-5A91F8144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1831A4-8FF7-3C72-88CC-FC2BE2879A73}"/>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6" name="Footer Placeholder 5">
            <a:extLst>
              <a:ext uri="{FF2B5EF4-FFF2-40B4-BE49-F238E27FC236}">
                <a16:creationId xmlns:a16="http://schemas.microsoft.com/office/drawing/2014/main" id="{2CEC9DBE-36C1-812A-27BC-0DECC0C8B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DD548-5B83-5165-A5A5-7A309FE5A3CD}"/>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2603434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D9304-1885-B43D-461E-6EF39D6A5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583BD0-2428-0508-543C-D66D26D4DD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9D910B-3E72-CD97-E985-91C79C4BF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B89E4-C3DE-430E-1D14-A8E2D89734F6}"/>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6" name="Footer Placeholder 5">
            <a:extLst>
              <a:ext uri="{FF2B5EF4-FFF2-40B4-BE49-F238E27FC236}">
                <a16:creationId xmlns:a16="http://schemas.microsoft.com/office/drawing/2014/main" id="{1A3CD846-E36E-A559-DDD3-C1A11B6A8B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409AA-B010-ACD9-6476-F26D21F0BEFF}"/>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39178665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D100-3FD7-C73C-0A56-635C4B9D9F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D5D99E-E5ED-C25D-5BD0-1398CB37B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61B97-3C04-6DED-3860-410F4A8ABB28}"/>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385BF5C0-B930-3A2E-D04C-5D07DA6A4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38D8E-7A1D-DFAC-50AE-7EA302FBBF1D}"/>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2050798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F9EDE-EAC3-66C7-700F-78CB80E6F6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FDFEC3-DF67-E935-4CDC-2058E86A09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A51A3-FEA8-DB23-EF12-D745109D3199}"/>
              </a:ext>
            </a:extLst>
          </p:cNvPr>
          <p:cNvSpPr>
            <a:spLocks noGrp="1"/>
          </p:cNvSpPr>
          <p:nvPr>
            <p:ph type="dt" sz="half" idx="10"/>
          </p:nvPr>
        </p:nvSpPr>
        <p:spPr/>
        <p:txBody>
          <a:body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D447B8F8-260A-9957-3C4C-5BBEE41EF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84659-250F-5E06-AD92-BB11764802D7}"/>
              </a:ext>
            </a:extLst>
          </p:cNvPr>
          <p:cNvSpPr>
            <a:spLocks noGrp="1"/>
          </p:cNvSpPr>
          <p:nvPr>
            <p:ph type="sldNum" sz="quarter" idx="12"/>
          </p:nvPr>
        </p:nvSpPr>
        <p:spPr/>
        <p:txBody>
          <a:bodyPr/>
          <a:lstStyle/>
          <a:p>
            <a:fld id="{F8C84184-4063-4132-9379-8F11212B2292}" type="slidenum">
              <a:rPr lang="en-US" smtClean="0"/>
              <a:t>‹#›</a:t>
            </a:fld>
            <a:endParaRPr lang="en-US"/>
          </a:p>
        </p:txBody>
      </p:sp>
    </p:spTree>
    <p:extLst>
      <p:ext uri="{BB962C8B-B14F-4D97-AF65-F5344CB8AC3E}">
        <p14:creationId xmlns:p14="http://schemas.microsoft.com/office/powerpoint/2010/main" val="7078356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70DF-FEAC-2723-BDFE-CD0335CBBD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7D26F-49C2-F374-4A46-E2249F7B2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FC881-0C7E-3AC4-583E-EF94D79D53AC}"/>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F6FF1F54-23E6-956D-7FEB-939A42438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B64F8-7F9A-7E6C-ACEC-91EA4DED7665}"/>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37002774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001DD-505B-0CDF-9508-DAAA2FD463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32D73-2A10-6C92-05F5-1C5E38ED37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767DF-38AB-1E32-87B9-B45B1F1292CB}"/>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4F01139F-EA6D-F2FD-B683-57EAF135E9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264CD-A1BF-4E06-2C3F-F65EBEE584FE}"/>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3256416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D25C4-E3B7-9E47-A08B-355777E864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19674-256C-B150-2ADE-515AF08D56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AF0E45-9A29-646E-E43B-B1A0AFA8189D}"/>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C75D97CE-67F7-AE37-D850-EB9B849D0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7E74E-AF61-4E6D-4673-73231B3812C0}"/>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279703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23629-CC81-08A0-17E2-7B559DF00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03044-1328-D387-5742-D02F22F473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266295-81C7-9B0A-774F-0FB0C7DFA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51C153-6F9A-DBA0-A80E-7856DEA69884}"/>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6" name="Footer Placeholder 5">
            <a:extLst>
              <a:ext uri="{FF2B5EF4-FFF2-40B4-BE49-F238E27FC236}">
                <a16:creationId xmlns:a16="http://schemas.microsoft.com/office/drawing/2014/main" id="{0A304CE7-F864-5651-56C0-C6DE67557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BFE0C-2923-2C17-A0F8-757E900AB0E1}"/>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34223094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BEC9-EEA9-1143-53B0-1251FD4C7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14012-7DD7-9C21-0D8E-D94A43055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4F76D-C01C-B775-4F6B-2C46AE052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53A49-3B74-1FD4-A6D8-7E9261618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B286B-0227-4F97-E912-3A16B4F47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773CA1-3E41-1C6C-3619-1C2E63E431D0}"/>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8" name="Footer Placeholder 7">
            <a:extLst>
              <a:ext uri="{FF2B5EF4-FFF2-40B4-BE49-F238E27FC236}">
                <a16:creationId xmlns:a16="http://schemas.microsoft.com/office/drawing/2014/main" id="{770556E2-778D-6CAC-E97E-76248A1E7B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C4A510-3B5D-6318-C7FB-8B9E6916F2E8}"/>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1744377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E4EB-95C9-7842-74B1-F5007F9AA9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504EF9-306E-4A95-C0CA-5BABBB1C6835}"/>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4" name="Footer Placeholder 3">
            <a:extLst>
              <a:ext uri="{FF2B5EF4-FFF2-40B4-BE49-F238E27FC236}">
                <a16:creationId xmlns:a16="http://schemas.microsoft.com/office/drawing/2014/main" id="{990A878A-A224-5D3A-B68B-2075ECA0B8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E04852-AB7A-4D9F-56A0-918364B06908}"/>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53692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8/3/2024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505059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CE1040-C6A7-9EA3-B733-AF80A7759816}"/>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3" name="Footer Placeholder 2">
            <a:extLst>
              <a:ext uri="{FF2B5EF4-FFF2-40B4-BE49-F238E27FC236}">
                <a16:creationId xmlns:a16="http://schemas.microsoft.com/office/drawing/2014/main" id="{C7D1AB12-60E1-E325-7EFB-E5882B574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21922-F633-3C93-7A83-1D0A74D14A4D}"/>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992596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193C-5F9C-1900-4F13-D1018BD70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9591B9-5351-E3DC-4973-6E7EF7349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EE5695-D73E-C561-74E7-BF586C9CA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997B4-02DB-BD38-4FFF-39D795D9B846}"/>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6" name="Footer Placeholder 5">
            <a:extLst>
              <a:ext uri="{FF2B5EF4-FFF2-40B4-BE49-F238E27FC236}">
                <a16:creationId xmlns:a16="http://schemas.microsoft.com/office/drawing/2014/main" id="{4727CD52-DF84-7917-5736-ADF745D30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DB78E-6F2D-7AB9-C67E-3E5639081B71}"/>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370274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EB28-BC62-3CEA-05E5-B991F653D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E670B7-4F88-0440-CB22-78690AF5F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E7FC6-D2BD-6BE3-DF40-C64AB8D5F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D6191-A939-62A3-4B7C-3D161849DA57}"/>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6" name="Footer Placeholder 5">
            <a:extLst>
              <a:ext uri="{FF2B5EF4-FFF2-40B4-BE49-F238E27FC236}">
                <a16:creationId xmlns:a16="http://schemas.microsoft.com/office/drawing/2014/main" id="{6686C380-6E1C-12D2-AFD1-1F7D0AF2B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9C23-00B0-2AAB-6842-9EBDC0729CC7}"/>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634406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0A2-BCF1-2A7A-85EC-F06EA3AABE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B90EBC-380E-1297-8609-FDB200388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6B1373-F330-0DBB-E355-39682FC74D13}"/>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E58815E9-1099-8D73-BF9D-AC4FFB10C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8409A-6B37-049B-451E-B813F697305F}"/>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28338748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262CF-FB08-3991-9BF8-3CCC414F6E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23DAB-A3DB-3C28-275E-552D1A1A43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AD8D2-BC25-E623-8541-7010AE7D2FDA}"/>
              </a:ext>
            </a:extLst>
          </p:cNvPr>
          <p:cNvSpPr>
            <a:spLocks noGrp="1"/>
          </p:cNvSpPr>
          <p:nvPr>
            <p:ph type="dt" sz="half" idx="10"/>
          </p:nvPr>
        </p:nvSpPr>
        <p:spPr/>
        <p:txBody>
          <a:body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A9DF6ADF-A507-7868-36D9-243CB8C81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7BCAA-DC7D-8539-1116-DE558BBA6E70}"/>
              </a:ext>
            </a:extLst>
          </p:cNvPr>
          <p:cNvSpPr>
            <a:spLocks noGrp="1"/>
          </p:cNvSpPr>
          <p:nvPr>
            <p:ph type="sldNum" sz="quarter" idx="12"/>
          </p:nvPr>
        </p:nvSpPr>
        <p:spPr/>
        <p:txBody>
          <a:bodyPr/>
          <a:lstStyle/>
          <a:p>
            <a:fld id="{582B70C6-AA60-4DC4-9F76-F8A87F891055}" type="slidenum">
              <a:rPr lang="en-US" smtClean="0"/>
              <a:t>‹#›</a:t>
            </a:fld>
            <a:endParaRPr lang="en-US"/>
          </a:p>
        </p:txBody>
      </p:sp>
    </p:spTree>
    <p:extLst>
      <p:ext uri="{BB962C8B-B14F-4D97-AF65-F5344CB8AC3E}">
        <p14:creationId xmlns:p14="http://schemas.microsoft.com/office/powerpoint/2010/main" val="205882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8/3/2024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255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8/3/2024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4233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8/3/2024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4159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8/3/2024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38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8/3/2024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429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l="82000" b="7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8/3/2024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499944"/>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20000"/>
            <a:lum/>
          </a:blip>
          <a:srcRect/>
          <a:stretch>
            <a:fillRect l="82000" b="7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B4E04-1366-CC2D-FD5D-85D0F8ABA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964F30-6A34-18AB-5034-1671ABB40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F711B-1721-4500-31A1-E7F83B6C0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4AB33F-91C8-47C4-B16E-4F4EB23529B4}" type="datetimeFigureOut">
              <a:rPr lang="en-US" smtClean="0"/>
              <a:t>8/3/2024</a:t>
            </a:fld>
            <a:endParaRPr lang="en-US"/>
          </a:p>
        </p:txBody>
      </p:sp>
      <p:sp>
        <p:nvSpPr>
          <p:cNvPr id="5" name="Footer Placeholder 4">
            <a:extLst>
              <a:ext uri="{FF2B5EF4-FFF2-40B4-BE49-F238E27FC236}">
                <a16:creationId xmlns:a16="http://schemas.microsoft.com/office/drawing/2014/main" id="{51CD1F4E-46B0-7297-F70C-64A9C4505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C46D3A-98FD-9B45-AED3-F61DF4A9C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BAC3CE-E166-4D8A-9A1F-B83DFA17CE1B}" type="slidenum">
              <a:rPr lang="en-US" smtClean="0"/>
              <a:t>‹#›</a:t>
            </a:fld>
            <a:endParaRPr lang="en-US"/>
          </a:p>
        </p:txBody>
      </p:sp>
    </p:spTree>
    <p:extLst>
      <p:ext uri="{BB962C8B-B14F-4D97-AF65-F5344CB8AC3E}">
        <p14:creationId xmlns:p14="http://schemas.microsoft.com/office/powerpoint/2010/main" val="352383492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20000"/>
            <a:lum/>
          </a:blip>
          <a:srcRect/>
          <a:stretch>
            <a:fillRect l="82000" b="7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DCBD8-A2FC-10E4-4EAC-63FAC3F2FB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9AD418-9CCD-737B-7823-45E6AB14C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183C3-867B-6200-E44A-A5F5DC7D4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7418A8-1CE2-4A23-AF56-4DD6B5C27FCB}" type="datetimeFigureOut">
              <a:rPr lang="en-US" smtClean="0"/>
              <a:t>8/3/2024</a:t>
            </a:fld>
            <a:endParaRPr lang="en-US"/>
          </a:p>
        </p:txBody>
      </p:sp>
      <p:sp>
        <p:nvSpPr>
          <p:cNvPr id="5" name="Footer Placeholder 4">
            <a:extLst>
              <a:ext uri="{FF2B5EF4-FFF2-40B4-BE49-F238E27FC236}">
                <a16:creationId xmlns:a16="http://schemas.microsoft.com/office/drawing/2014/main" id="{7EE37B49-3A11-3CA1-C7BC-A845F3D12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326DEB-B2DE-FF54-9F1A-C4CC1A32AC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C84184-4063-4132-9379-8F11212B2292}" type="slidenum">
              <a:rPr lang="en-US" smtClean="0"/>
              <a:t>‹#›</a:t>
            </a:fld>
            <a:endParaRPr lang="en-US"/>
          </a:p>
        </p:txBody>
      </p:sp>
    </p:spTree>
    <p:extLst>
      <p:ext uri="{BB962C8B-B14F-4D97-AF65-F5344CB8AC3E}">
        <p14:creationId xmlns:p14="http://schemas.microsoft.com/office/powerpoint/2010/main" val="2962737571"/>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20000"/>
            <a:lum/>
          </a:blip>
          <a:srcRect/>
          <a:stretch>
            <a:fillRect l="82000" b="7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932AF-C5B6-CFD5-58BD-E499D1294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595312-7CCF-5BC2-E788-9811E0528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2EB89-4AC0-A213-1863-C7215C123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AF2929-44BA-4DAF-9BFE-998E9D3DB36B}" type="datetimeFigureOut">
              <a:rPr lang="en-US" smtClean="0"/>
              <a:t>8/3/2024</a:t>
            </a:fld>
            <a:endParaRPr lang="en-US"/>
          </a:p>
        </p:txBody>
      </p:sp>
      <p:sp>
        <p:nvSpPr>
          <p:cNvPr id="5" name="Footer Placeholder 4">
            <a:extLst>
              <a:ext uri="{FF2B5EF4-FFF2-40B4-BE49-F238E27FC236}">
                <a16:creationId xmlns:a16="http://schemas.microsoft.com/office/drawing/2014/main" id="{A67BBAB5-2509-6336-7836-525927449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F8EF6A5-516D-BD6C-35BF-EA83A3CD3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2B70C6-AA60-4DC4-9F76-F8A87F891055}" type="slidenum">
              <a:rPr lang="en-US" smtClean="0"/>
              <a:t>‹#›</a:t>
            </a:fld>
            <a:endParaRPr lang="en-US"/>
          </a:p>
        </p:txBody>
      </p:sp>
    </p:spTree>
    <p:extLst>
      <p:ext uri="{BB962C8B-B14F-4D97-AF65-F5344CB8AC3E}">
        <p14:creationId xmlns:p14="http://schemas.microsoft.com/office/powerpoint/2010/main" val="329419061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DE0BE75-7712-11B8-9787-D1DD992917F7}"/>
              </a:ext>
            </a:extLst>
          </p:cNvPr>
          <p:cNvPicPr>
            <a:picLocks noChangeAspect="1"/>
          </p:cNvPicPr>
          <p:nvPr/>
        </p:nvPicPr>
        <p:blipFill rotWithShape="1">
          <a:blip r:embed="rId2"/>
          <a:srcRect r="1779" b="1"/>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46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5F689310-A53B-54BE-AE62-1E1132003BCE}"/>
              </a:ext>
            </a:extLst>
          </p:cNvPr>
          <p:cNvSpPr>
            <a:spLocks noGrp="1"/>
          </p:cNvSpPr>
          <p:nvPr>
            <p:ph type="ctrTitle"/>
          </p:nvPr>
        </p:nvSpPr>
        <p:spPr>
          <a:xfrm>
            <a:off x="7199138" y="723900"/>
            <a:ext cx="4937760" cy="3640345"/>
          </a:xfrm>
        </p:spPr>
        <p:txBody>
          <a:bodyPr anchor="t">
            <a:normAutofit/>
          </a:bodyPr>
          <a:lstStyle/>
          <a:p>
            <a:pPr algn="ctr">
              <a:lnSpc>
                <a:spcPct val="90000"/>
              </a:lnSpc>
            </a:pPr>
            <a:r>
              <a:rPr lang="en-US" sz="4200" dirty="0">
                <a:latin typeface="Calibri" panose="020F0502020204030204" pitchFamily="34" charset="0"/>
                <a:ea typeface="Calibri" panose="020F0502020204030204" pitchFamily="34" charset="0"/>
                <a:cs typeface="Calibri" panose="020F0502020204030204" pitchFamily="34" charset="0"/>
              </a:rPr>
              <a:t>Green Bonds Versus Conventional Bonds – Which </a:t>
            </a:r>
            <a:br>
              <a:rPr lang="en-US" sz="4200" dirty="0">
                <a:latin typeface="Calibri" panose="020F0502020204030204" pitchFamily="34" charset="0"/>
                <a:ea typeface="Calibri" panose="020F0502020204030204" pitchFamily="34" charset="0"/>
                <a:cs typeface="Calibri" panose="020F0502020204030204" pitchFamily="34" charset="0"/>
              </a:rPr>
            </a:br>
            <a:r>
              <a:rPr lang="en-US" sz="4200" dirty="0">
                <a:latin typeface="Calibri" panose="020F0502020204030204" pitchFamily="34" charset="0"/>
                <a:ea typeface="Calibri" panose="020F0502020204030204" pitchFamily="34" charset="0"/>
                <a:cs typeface="Calibri" panose="020F0502020204030204" pitchFamily="34" charset="0"/>
              </a:rPr>
              <a:t>Types Perform Better?</a:t>
            </a:r>
          </a:p>
        </p:txBody>
      </p:sp>
      <p:sp>
        <p:nvSpPr>
          <p:cNvPr id="3" name="Subtitle 2">
            <a:extLst>
              <a:ext uri="{FF2B5EF4-FFF2-40B4-BE49-F238E27FC236}">
                <a16:creationId xmlns:a16="http://schemas.microsoft.com/office/drawing/2014/main" id="{8C4CB95D-EDA3-E32B-6A1F-8DEAC964A6D4}"/>
              </a:ext>
            </a:extLst>
          </p:cNvPr>
          <p:cNvSpPr>
            <a:spLocks noGrp="1"/>
          </p:cNvSpPr>
          <p:nvPr>
            <p:ph type="subTitle" idx="1"/>
          </p:nvPr>
        </p:nvSpPr>
        <p:spPr>
          <a:xfrm>
            <a:off x="10671896" y="6324600"/>
            <a:ext cx="1465002" cy="426100"/>
          </a:xfrm>
        </p:spPr>
        <p:txBody>
          <a:bodyPr anchor="b">
            <a:normAutofit fontScale="92500"/>
          </a:bodyPr>
          <a:lstStyle/>
          <a:p>
            <a:r>
              <a:rPr lang="en-US" sz="2200" b="1" dirty="0">
                <a:latin typeface="Calibri" panose="020F0502020204030204" pitchFamily="34" charset="0"/>
                <a:ea typeface="Calibri" panose="020F0502020204030204" pitchFamily="34" charset="0"/>
                <a:cs typeface="Calibri" panose="020F0502020204030204" pitchFamily="34" charset="0"/>
              </a:rPr>
              <a:t>By: Swagat</a:t>
            </a:r>
          </a:p>
        </p:txBody>
      </p:sp>
      <p:cxnSp>
        <p:nvCxnSpPr>
          <p:cNvPr id="15" name="Straight Connector 14">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131"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person standing in front of two tall green towers&#10;&#10;Description automatically generated">
            <a:extLst>
              <a:ext uri="{FF2B5EF4-FFF2-40B4-BE49-F238E27FC236}">
                <a16:creationId xmlns:a16="http://schemas.microsoft.com/office/drawing/2014/main" id="{FCBA2F91-31A2-0757-D3A3-F93A63B40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0"/>
            <a:ext cx="7144041" cy="6858000"/>
          </a:xfrm>
          <a:prstGeom prst="rect">
            <a:avLst/>
          </a:prstGeom>
        </p:spPr>
      </p:pic>
    </p:spTree>
    <p:extLst>
      <p:ext uri="{BB962C8B-B14F-4D97-AF65-F5344CB8AC3E}">
        <p14:creationId xmlns:p14="http://schemas.microsoft.com/office/powerpoint/2010/main" val="10645083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p:txBody>
          <a:bodyPr/>
          <a:lstStyle/>
          <a:p>
            <a:r>
              <a:rPr lang="en-US" dirty="0"/>
              <a:t>Hypothesis 1: There is a negative green bond premium in the secondary market.</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0635" y="2293125"/>
            <a:ext cx="10691265" cy="3852035"/>
          </a:xfrm>
        </p:spPr>
        <p:txBody>
          <a:bodyPr>
            <a:no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Investors may pay a higher yield for green bonds compared to conventional bonds due to environmental support motivations (Roe, </a:t>
            </a:r>
            <a:r>
              <a:rPr lang="en-US" dirty="0" err="1">
                <a:latin typeface="Calibri" panose="020F0502020204030204" pitchFamily="34" charset="0"/>
                <a:ea typeface="Calibri" panose="020F0502020204030204" pitchFamily="34" charset="0"/>
                <a:cs typeface="Calibri" panose="020F0502020204030204" pitchFamily="34" charset="0"/>
              </a:rPr>
              <a:t>Teisl</a:t>
            </a:r>
            <a:r>
              <a:rPr lang="en-US" dirty="0">
                <a:latin typeface="Calibri" panose="020F0502020204030204" pitchFamily="34" charset="0"/>
                <a:ea typeface="Calibri" panose="020F0502020204030204" pitchFamily="34" charset="0"/>
                <a:cs typeface="Calibri" panose="020F0502020204030204" pitchFamily="34" charset="0"/>
              </a:rPr>
              <a:t>, Levy, &amp; Russell, 2001).</a:t>
            </a:r>
          </a:p>
          <a:p>
            <a:pPr algn="just"/>
            <a:r>
              <a:rPr lang="en-US" dirty="0">
                <a:latin typeface="Calibri" panose="020F0502020204030204" pitchFamily="34" charset="0"/>
                <a:ea typeface="Calibri" panose="020F0502020204030204" pitchFamily="34" charset="0"/>
                <a:cs typeface="Calibri" panose="020F0502020204030204" pitchFamily="34" charset="0"/>
              </a:rPr>
              <a:t>Higher demand for green bonds than supply can lead to a pricing shift favoring green bonds (</a:t>
            </a:r>
            <a:r>
              <a:rPr lang="en-US" dirty="0" err="1">
                <a:latin typeface="Calibri" panose="020F0502020204030204" pitchFamily="34" charset="0"/>
                <a:ea typeface="Calibri" panose="020F0502020204030204" pitchFamily="34" charset="0"/>
                <a:cs typeface="Calibri" panose="020F0502020204030204" pitchFamily="34" charset="0"/>
              </a:rPr>
              <a:t>Preclaw</a:t>
            </a:r>
            <a:r>
              <a:rPr lang="en-US" dirty="0">
                <a:latin typeface="Calibri" panose="020F0502020204030204" pitchFamily="34" charset="0"/>
                <a:ea typeface="Calibri" panose="020F0502020204030204" pitchFamily="34" charset="0"/>
                <a:cs typeface="Calibri" panose="020F0502020204030204" pitchFamily="34" charset="0"/>
              </a:rPr>
              <a:t> &amp; </a:t>
            </a:r>
            <a:r>
              <a:rPr lang="en-US" dirty="0" err="1">
                <a:latin typeface="Calibri" panose="020F0502020204030204" pitchFamily="34" charset="0"/>
                <a:ea typeface="Calibri" panose="020F0502020204030204" pitchFamily="34" charset="0"/>
                <a:cs typeface="Calibri" panose="020F0502020204030204" pitchFamily="34" charset="0"/>
              </a:rPr>
              <a:t>Bakshi</a:t>
            </a:r>
            <a:r>
              <a:rPr lang="en-US" dirty="0">
                <a:latin typeface="Calibri" panose="020F0502020204030204" pitchFamily="34" charset="0"/>
                <a:ea typeface="Calibri" panose="020F0502020204030204" pitchFamily="34" charset="0"/>
                <a:cs typeface="Calibri" panose="020F0502020204030204" pitchFamily="34" charset="0"/>
              </a:rPr>
              <a:t>, 2015).</a:t>
            </a:r>
          </a:p>
          <a:p>
            <a:pPr algn="just"/>
            <a:r>
              <a:rPr lang="en-US" dirty="0">
                <a:latin typeface="Calibri" panose="020F0502020204030204" pitchFamily="34" charset="0"/>
                <a:ea typeface="Calibri" panose="020F0502020204030204" pitchFamily="34" charset="0"/>
                <a:cs typeface="Calibri" panose="020F0502020204030204" pitchFamily="34" charset="0"/>
              </a:rPr>
              <a:t>The hypothesis suggests investors pay additional basis points for green bonds with similar characteristics and financial conditions as conventional bonds.</a:t>
            </a:r>
          </a:p>
          <a:p>
            <a:pPr algn="just"/>
            <a:r>
              <a:rPr lang="en-US" dirty="0">
                <a:latin typeface="Calibri" panose="020F0502020204030204" pitchFamily="34" charset="0"/>
                <a:ea typeface="Calibri" panose="020F0502020204030204" pitchFamily="34" charset="0"/>
                <a:cs typeface="Calibri" panose="020F0502020204030204" pitchFamily="34" charset="0"/>
              </a:rPr>
              <a:t>The hypothesis is based on the premise that investors value environmental support and prioritize green investments.</a:t>
            </a:r>
          </a:p>
          <a:p>
            <a:pPr algn="just"/>
            <a:r>
              <a:rPr lang="en-US" dirty="0">
                <a:latin typeface="Calibri" panose="020F0502020204030204" pitchFamily="34" charset="0"/>
                <a:ea typeface="Calibri" panose="020F0502020204030204" pitchFamily="34" charset="0"/>
                <a:cs typeface="Calibri" panose="020F0502020204030204" pitchFamily="34" charset="0"/>
              </a:rPr>
              <a:t>The study aims to test this hypothesis to understand the dynamics of green bond pricing in the financial market.</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10</a:t>
            </a:fld>
            <a:endParaRPr lang="en-US"/>
          </a:p>
        </p:txBody>
      </p:sp>
    </p:spTree>
    <p:extLst>
      <p:ext uri="{BB962C8B-B14F-4D97-AF65-F5344CB8AC3E}">
        <p14:creationId xmlns:p14="http://schemas.microsoft.com/office/powerpoint/2010/main" val="379779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p:txBody>
          <a:bodyPr/>
          <a:lstStyle/>
          <a:p>
            <a:r>
              <a:rPr lang="en-US" dirty="0"/>
              <a:t>Hypothesis 2: The negative green bond premium is larger for lower-rated bonds.</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0635" y="2293126"/>
            <a:ext cx="10691265" cy="3500646"/>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Hypothesis 2 suggests that lower-rated bonds will have a larger negative green bond premium due to increased credit risk and volatility.</a:t>
            </a:r>
          </a:p>
          <a:p>
            <a:pPr algn="just"/>
            <a:r>
              <a:rPr lang="en-US" dirty="0">
                <a:latin typeface="Calibri" panose="020F0502020204030204" pitchFamily="34" charset="0"/>
                <a:ea typeface="Calibri" panose="020F0502020204030204" pitchFamily="34" charset="0"/>
                <a:cs typeface="Calibri" panose="020F0502020204030204" pitchFamily="34" charset="0"/>
              </a:rPr>
              <a:t>Studies by Ehlers and Packer (2017) and </a:t>
            </a:r>
            <a:r>
              <a:rPr lang="en-US" dirty="0" err="1">
                <a:latin typeface="Calibri" panose="020F0502020204030204" pitchFamily="34" charset="0"/>
                <a:ea typeface="Calibri" panose="020F0502020204030204" pitchFamily="34" charset="0"/>
                <a:cs typeface="Calibri" panose="020F0502020204030204" pitchFamily="34" charset="0"/>
              </a:rPr>
              <a:t>Preclaw</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Bakshi</a:t>
            </a:r>
            <a:r>
              <a:rPr lang="en-US" dirty="0">
                <a:latin typeface="Calibri" panose="020F0502020204030204" pitchFamily="34" charset="0"/>
                <a:ea typeface="Calibri" panose="020F0502020204030204" pitchFamily="34" charset="0"/>
                <a:cs typeface="Calibri" panose="020F0502020204030204" pitchFamily="34" charset="0"/>
              </a:rPr>
              <a:t> (2015) indicate the negative green bond premium grows for riskier borrowers.</a:t>
            </a:r>
          </a:p>
          <a:p>
            <a:pPr algn="just"/>
            <a:r>
              <a:rPr lang="en-US" dirty="0">
                <a:latin typeface="Calibri" panose="020F0502020204030204" pitchFamily="34" charset="0"/>
                <a:ea typeface="Calibri" panose="020F0502020204030204" pitchFamily="34" charset="0"/>
                <a:cs typeface="Calibri" panose="020F0502020204030204" pitchFamily="34" charset="0"/>
              </a:rPr>
              <a:t>The study aims to investigate if this relationship holds true in the current green bond market.</a:t>
            </a:r>
          </a:p>
          <a:p>
            <a:pPr algn="just"/>
            <a:r>
              <a:rPr lang="en-US" dirty="0">
                <a:latin typeface="Calibri" panose="020F0502020204030204" pitchFamily="34" charset="0"/>
                <a:ea typeface="Calibri" panose="020F0502020204030204" pitchFamily="34" charset="0"/>
                <a:cs typeface="Calibri" panose="020F0502020204030204" pitchFamily="34" charset="0"/>
              </a:rPr>
              <a:t>The hypothesis examines the impact of credit risk on the green bond premium.</a:t>
            </a:r>
          </a:p>
          <a:p>
            <a:pPr algn="just"/>
            <a:r>
              <a:rPr lang="en-US" dirty="0">
                <a:latin typeface="Calibri" panose="020F0502020204030204" pitchFamily="34" charset="0"/>
                <a:ea typeface="Calibri" panose="020F0502020204030204" pitchFamily="34" charset="0"/>
                <a:cs typeface="Calibri" panose="020F0502020204030204" pitchFamily="34" charset="0"/>
              </a:rPr>
              <a:t>This hypothesis relates to the broader context of understanding the dynamics between credit risk, bond rating, and green bond pricing.</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255031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p:txBody>
          <a:bodyPr/>
          <a:lstStyle/>
          <a:p>
            <a:r>
              <a:rPr lang="en-US" dirty="0"/>
              <a:t>Hypothesis 3: The negative green bond premium varies across industries</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p:txBody>
          <a:bodyPr>
            <a:no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Different industries issuing green bonds have unique characteristics affecting the negative green bond premium.</a:t>
            </a:r>
          </a:p>
          <a:p>
            <a:pPr marL="0" marR="0" algn="just">
              <a:lnSpc>
                <a:spcPct val="107000"/>
              </a:lnSpc>
              <a:spcBef>
                <a:spcPts val="0"/>
              </a:spcBef>
              <a:spcAft>
                <a:spcPts val="800"/>
              </a:spcAft>
            </a:pPr>
            <a:r>
              <a:rPr lang="en-US" kern="100" dirty="0" err="1">
                <a:effectLst/>
                <a:latin typeface="Calibri" panose="020F0502020204030204" pitchFamily="34" charset="0"/>
                <a:ea typeface="Calibri" panose="020F0502020204030204" pitchFamily="34" charset="0"/>
                <a:cs typeface="Calibri" panose="020F0502020204030204" pitchFamily="34" charset="0"/>
              </a:rPr>
              <a:t>Hachenberg</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Schiereck</a:t>
            </a:r>
            <a:r>
              <a:rPr lang="en-US" kern="100" dirty="0">
                <a:effectLst/>
                <a:latin typeface="Calibri" panose="020F0502020204030204" pitchFamily="34" charset="0"/>
                <a:ea typeface="Calibri" panose="020F0502020204030204" pitchFamily="34" charset="0"/>
                <a:cs typeface="Calibri" panose="020F0502020204030204" pitchFamily="34" charset="0"/>
              </a:rPr>
              <a:t> (2018) suggest government-related bonds typically trade tighter due to higher average ratings compared to corporations.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study aims to examine the validity of </a:t>
            </a:r>
            <a:r>
              <a:rPr lang="en-US" kern="100" dirty="0" err="1">
                <a:effectLst/>
                <a:latin typeface="Calibri" panose="020F0502020204030204" pitchFamily="34" charset="0"/>
                <a:ea typeface="Calibri" panose="020F0502020204030204" pitchFamily="34" charset="0"/>
                <a:cs typeface="Calibri" panose="020F0502020204030204" pitchFamily="34" charset="0"/>
              </a:rPr>
              <a:t>Hachenberg</a:t>
            </a:r>
            <a:r>
              <a:rPr lang="en-US" kern="100" dirty="0">
                <a:effectLst/>
                <a:latin typeface="Calibri" panose="020F0502020204030204" pitchFamily="34" charset="0"/>
                <a:ea typeface="Calibri" panose="020F0502020204030204" pitchFamily="34" charset="0"/>
                <a:cs typeface="Calibri" panose="020F0502020204030204" pitchFamily="34" charset="0"/>
              </a:rPr>
              <a:t> and </a:t>
            </a:r>
            <a:r>
              <a:rPr lang="en-US" kern="100" dirty="0" err="1">
                <a:effectLst/>
                <a:latin typeface="Calibri" panose="020F0502020204030204" pitchFamily="34" charset="0"/>
                <a:ea typeface="Calibri" panose="020F0502020204030204" pitchFamily="34" charset="0"/>
                <a:cs typeface="Calibri" panose="020F0502020204030204" pitchFamily="34" charset="0"/>
              </a:rPr>
              <a:t>Schiereck's</a:t>
            </a:r>
            <a:r>
              <a:rPr lang="en-US" kern="100" dirty="0">
                <a:effectLst/>
                <a:latin typeface="Calibri" panose="020F0502020204030204" pitchFamily="34" charset="0"/>
                <a:ea typeface="Calibri" panose="020F0502020204030204" pitchFamily="34" charset="0"/>
                <a:cs typeface="Calibri" panose="020F0502020204030204" pitchFamily="34" charset="0"/>
              </a:rPr>
              <a:t> statement on bond ratings and green bond premiums.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research explores how industry-specific characteristics influence the negative green bond premium.</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Understanding industry differences can provide insights into the variability of green bond pricing across sectors.</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12</a:t>
            </a:fld>
            <a:endParaRPr lang="en-US"/>
          </a:p>
        </p:txBody>
      </p:sp>
    </p:spTree>
    <p:extLst>
      <p:ext uri="{BB962C8B-B14F-4D97-AF65-F5344CB8AC3E}">
        <p14:creationId xmlns:p14="http://schemas.microsoft.com/office/powerpoint/2010/main" val="3434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p:txBody>
          <a:bodyPr/>
          <a:lstStyle/>
          <a:p>
            <a:r>
              <a:rPr lang="en-US" dirty="0"/>
              <a:t>Structure </a:t>
            </a:r>
            <a:r>
              <a:rPr lang="en-US" sz="4000" dirty="0"/>
              <a:t>of the study</a:t>
            </a:r>
            <a:endParaRPr lang="en-US" dirty="0"/>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2 introduces the background and key topics of the thesis.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3 outlines the theoretical framework and bond valuation concepts. Also, Theoretical terminology and bond characteristics are discussed in this Chapter.</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4 presents the study's results and compares them with relevant studies.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5 details the data sources and methodology for testing the hypotheses.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6 reveals the study's findings, followed by a discussion and comparison with another green bond research.</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Chapter 7 summarizes the thesis' key findings and contributions to the literature.</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13</a:t>
            </a:fld>
            <a:endParaRPr lang="en-US"/>
          </a:p>
        </p:txBody>
      </p:sp>
    </p:spTree>
    <p:extLst>
      <p:ext uri="{BB962C8B-B14F-4D97-AF65-F5344CB8AC3E}">
        <p14:creationId xmlns:p14="http://schemas.microsoft.com/office/powerpoint/2010/main" val="156355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Socially Responsible Investing (sri)</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2</a:t>
            </a:r>
          </a:p>
        </p:txBody>
      </p:sp>
    </p:spTree>
    <p:extLst>
      <p:ext uri="{BB962C8B-B14F-4D97-AF65-F5344CB8AC3E}">
        <p14:creationId xmlns:p14="http://schemas.microsoft.com/office/powerpoint/2010/main" val="80978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p:txBody>
          <a:bodyPr/>
          <a:lstStyle/>
          <a:p>
            <a:r>
              <a:rPr lang="en-US" dirty="0"/>
              <a:t>What is socially responsible investing (SRI)?</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506694"/>
            <a:ext cx="10691265" cy="3636088"/>
          </a:xfrm>
        </p:spPr>
        <p:txBody>
          <a:bodyPr>
            <a:norm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Socially Responsible Investing (SRI) is an investment strategy.</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It aims for both financial returns and positive social or environmental impact.</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SRI evaluates companies based on ethical, social, and environmental practices.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Investors in SRI support businesses that operate responsibly.</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goal is to contribute to societal well-being and environmental sustainability.</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This chapter offers the background of the study, establishing an understanding of the various topics covered.</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It introduces socially responsible investing, along with related concepts of corporate social responsibility (CSR) and environmental, social, and governance (ESG).</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15</a:t>
            </a:fld>
            <a:endParaRPr lang="en-US"/>
          </a:p>
        </p:txBody>
      </p:sp>
    </p:spTree>
    <p:extLst>
      <p:ext uri="{BB962C8B-B14F-4D97-AF65-F5344CB8AC3E}">
        <p14:creationId xmlns:p14="http://schemas.microsoft.com/office/powerpoint/2010/main" val="27497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p:txBody>
          <a:bodyPr/>
          <a:lstStyle/>
          <a:p>
            <a:r>
              <a:rPr lang="en-US" dirty="0"/>
              <a:t>Chapter 2.1: progression of sri</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649149"/>
            <a:ext cx="10691265" cy="4466515"/>
          </a:xfrm>
        </p:spPr>
        <p:txBody>
          <a:bodyPr>
            <a:noAutofit/>
          </a:bodyPr>
          <a:lstStyle/>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Ethical use of money dates back to ancient religious texts like the Vedas, which criticize charging interest as usury.</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Similar views on usury are found in Judaism, Christianity, Islam, and Buddhism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Renneboog</a:t>
            </a:r>
            <a:r>
              <a:rPr lang="en-US" sz="1800" kern="100" dirty="0">
                <a:effectLst/>
                <a:latin typeface="Calibri" panose="020F0502020204030204" pitchFamily="34" charset="0"/>
                <a:ea typeface="Calibri" panose="020F0502020204030204" pitchFamily="34" charset="0"/>
                <a:cs typeface="Calibri" panose="020F0502020204030204" pitchFamily="34" charset="0"/>
              </a:rPr>
              <a:t>, Ter Horst, &amp; Zhang, 2008).</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Early responsible money practices included wise use and restricting interest charges.</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Muslims, guided by Sharia, avoid receiving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riba</a:t>
            </a:r>
            <a:r>
              <a:rPr lang="en-US" sz="1800" kern="100" dirty="0">
                <a:effectLst/>
                <a:latin typeface="Calibri" panose="020F0502020204030204" pitchFamily="34" charset="0"/>
                <a:ea typeface="Calibri" panose="020F0502020204030204" pitchFamily="34" charset="0"/>
                <a:cs typeface="Calibri" panose="020F0502020204030204" pitchFamily="34" charset="0"/>
              </a:rPr>
              <a:t>' (interest) and investing in tobacco, gambling, or alcohol industries (Ayub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Pribadi</a:t>
            </a:r>
            <a:r>
              <a:rPr lang="en-US" sz="1800" kern="100" dirty="0">
                <a:effectLst/>
                <a:latin typeface="Calibri" panose="020F0502020204030204" pitchFamily="34" charset="0"/>
                <a:ea typeface="Calibri" panose="020F0502020204030204" pitchFamily="34" charset="0"/>
                <a:cs typeface="Calibri" panose="020F0502020204030204" pitchFamily="34" charset="0"/>
              </a:rPr>
              <a:t>, 2007).</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 the 1920s, the Methodist Church practiced early Socially Responsible Investing (SRI), avoiding 'sin stocks' like alcohol, gambling, and tobacco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Renneboog</a:t>
            </a:r>
            <a:r>
              <a:rPr lang="en-US" sz="1800" kern="100" dirty="0">
                <a:effectLst/>
                <a:latin typeface="Calibri" panose="020F0502020204030204" pitchFamily="34" charset="0"/>
                <a:ea typeface="Calibri" panose="020F0502020204030204" pitchFamily="34" charset="0"/>
                <a:cs typeface="Calibri" panose="020F0502020204030204" pitchFamily="34" charset="0"/>
              </a:rPr>
              <a:t> et al., 2008).</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relationship between ethics and money gained momentum during the civil rights movement and anti-Vietnam War protests.</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Pax World Balanced Fund, founded in 1971, was one of the first SRI funds, excluding businesses related to militarism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2020).</a:t>
            </a:r>
          </a:p>
          <a:p>
            <a:pPr marR="0" lvl="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Three major developments shaped the SRI movement: climate change concerns, understanding the impact of poor corporate governance, and discussions on institutional investor responsibility.</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16</a:t>
            </a:fld>
            <a:endParaRPr lang="en-US"/>
          </a:p>
        </p:txBody>
      </p:sp>
    </p:spTree>
    <p:extLst>
      <p:ext uri="{BB962C8B-B14F-4D97-AF65-F5344CB8AC3E}">
        <p14:creationId xmlns:p14="http://schemas.microsoft.com/office/powerpoint/2010/main" val="297066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922096"/>
            <a:ext cx="10691265" cy="943894"/>
          </a:xfrm>
        </p:spPr>
        <p:txBody>
          <a:bodyPr/>
          <a:lstStyle/>
          <a:p>
            <a:r>
              <a:rPr lang="en-US" dirty="0"/>
              <a:t>Continued..</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946787"/>
            <a:ext cx="10691265" cy="3982427"/>
          </a:xfrm>
        </p:spPr>
        <p:txBody>
          <a:bodyPr>
            <a:normAutofit/>
          </a:bodyPr>
          <a:lstStyle/>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Events like the Three Mile Island incident (1979), Chernobyl disaster (1986), and Exxon Valdez oil spill (1989) raised global awareness about corporate behavior's environmental impact.</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first SRI conference occurred in 1989 in response to growing environmental concerns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2020).</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SRI evolved over time due to wars, company scandals, and societal issues like racism, inequality, and poor working conditions.</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Today, SRI is a significant factor in finance, influenced by changing consumer behaviors and 'ethical consumerism'.</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'Ethical consumerism' is when consumers choose ethically produced products based on personal values.</a:t>
            </a:r>
          </a:p>
          <a:p>
            <a:pPr marR="0" lvl="0" algn="just">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tightening of environmental laws, such as ESG issue disclosures for firms, also favored SRI development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Renneboog</a:t>
            </a:r>
            <a:r>
              <a:rPr lang="en-US" sz="1800" kern="100" dirty="0">
                <a:effectLst/>
                <a:latin typeface="Calibri" panose="020F0502020204030204" pitchFamily="34" charset="0"/>
                <a:ea typeface="Calibri" panose="020F0502020204030204" pitchFamily="34" charset="0"/>
                <a:cs typeface="Calibri" panose="020F0502020204030204" pitchFamily="34" charset="0"/>
              </a:rPr>
              <a:t> et al., 2008).</a:t>
            </a:r>
          </a:p>
          <a:p>
            <a:pPr marR="0" lvl="0" algn="just">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CSR (Corporate Social Responsibility) and ESG (Environmental, Social, and Governance) are important concepts related to SRI, with individual chapters dedicated to each in the thesis.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17</a:t>
            </a:fld>
            <a:endParaRPr lang="en-US"/>
          </a:p>
        </p:txBody>
      </p:sp>
    </p:spTree>
    <p:extLst>
      <p:ext uri="{BB962C8B-B14F-4D97-AF65-F5344CB8AC3E}">
        <p14:creationId xmlns:p14="http://schemas.microsoft.com/office/powerpoint/2010/main" val="326098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p:txBody>
          <a:bodyPr/>
          <a:lstStyle/>
          <a:p>
            <a:r>
              <a:rPr lang="en-US" dirty="0"/>
              <a:t>2.2: Understanding Socially Responsible Investing and its Principles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92500" lnSpcReduction="20000"/>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Socially Responsible Investing (SRI) lacks a universally accepted definition, leading to debates on associated terminologies like ESG investing, CSR, ethical investing, and impact investing.</a:t>
            </a:r>
          </a:p>
          <a:p>
            <a:pPr algn="just"/>
            <a:r>
              <a:rPr lang="en-US" sz="2200" dirty="0">
                <a:latin typeface="Calibri" panose="020F0502020204030204" pitchFamily="34" charset="0"/>
                <a:ea typeface="Calibri" panose="020F0502020204030204" pitchFamily="34" charset="0"/>
                <a:cs typeface="Calibri" panose="020F0502020204030204" pitchFamily="34" charset="0"/>
              </a:rPr>
              <a:t>Sparkes (2001) differentiates SRI from ethical investing, arguing that the latter should not seek financial profit.</a:t>
            </a:r>
          </a:p>
          <a:p>
            <a:pPr algn="just"/>
            <a:r>
              <a:rPr lang="en-US" sz="2200" dirty="0">
                <a:latin typeface="Calibri" panose="020F0502020204030204" pitchFamily="34" charset="0"/>
                <a:ea typeface="Calibri" panose="020F0502020204030204" pitchFamily="34" charset="0"/>
                <a:cs typeface="Calibri" panose="020F0502020204030204" pitchFamily="34" charset="0"/>
              </a:rPr>
              <a:t>Despite variations, most academics use the term SRI similarly (</a:t>
            </a:r>
            <a:r>
              <a:rPr lang="en-US" sz="2200" dirty="0" err="1">
                <a:latin typeface="Calibri" panose="020F0502020204030204" pitchFamily="34" charset="0"/>
                <a:ea typeface="Calibri" panose="020F0502020204030204" pitchFamily="34" charset="0"/>
                <a:cs typeface="Calibri" panose="020F0502020204030204" pitchFamily="34" charset="0"/>
              </a:rPr>
              <a:t>Schueth</a:t>
            </a:r>
            <a:r>
              <a:rPr lang="en-US" sz="2200" dirty="0">
                <a:latin typeface="Calibri" panose="020F0502020204030204" pitchFamily="34" charset="0"/>
                <a:ea typeface="Calibri" panose="020F0502020204030204" pitchFamily="34" charset="0"/>
                <a:cs typeface="Calibri" panose="020F0502020204030204" pitchFamily="34" charset="0"/>
              </a:rPr>
              <a:t>, 2003; Yan, Ferraro, &amp; </a:t>
            </a:r>
            <a:r>
              <a:rPr lang="en-US" sz="2200" dirty="0" err="1">
                <a:latin typeface="Calibri" panose="020F0502020204030204" pitchFamily="34" charset="0"/>
                <a:ea typeface="Calibri" panose="020F0502020204030204" pitchFamily="34" charset="0"/>
                <a:cs typeface="Calibri" panose="020F0502020204030204" pitchFamily="34" charset="0"/>
              </a:rPr>
              <a:t>Almandoz</a:t>
            </a:r>
            <a:r>
              <a:rPr lang="en-US" sz="2200" dirty="0">
                <a:latin typeface="Calibri" panose="020F0502020204030204" pitchFamily="34" charset="0"/>
                <a:ea typeface="Calibri" panose="020F0502020204030204" pitchFamily="34" charset="0"/>
                <a:cs typeface="Calibri" panose="020F0502020204030204" pitchFamily="34" charset="0"/>
              </a:rPr>
              <a:t>, 2019).</a:t>
            </a:r>
          </a:p>
          <a:p>
            <a:pPr algn="just"/>
            <a:r>
              <a:rPr lang="en-US" sz="2200" dirty="0">
                <a:latin typeface="Calibri" panose="020F0502020204030204" pitchFamily="34" charset="0"/>
                <a:ea typeface="Calibri" panose="020F0502020204030204" pitchFamily="34" charset="0"/>
                <a:cs typeface="Calibri" panose="020F0502020204030204" pitchFamily="34" charset="0"/>
              </a:rPr>
              <a:t>Sustainability, as defined by Asheim (1994), emphasizes managing resources for present and future generations' quality of life.</a:t>
            </a:r>
          </a:p>
          <a:p>
            <a:pPr algn="just"/>
            <a:r>
              <a:rPr lang="en-US" sz="2200" dirty="0">
                <a:latin typeface="Calibri" panose="020F0502020204030204" pitchFamily="34" charset="0"/>
                <a:ea typeface="Calibri" panose="020F0502020204030204" pitchFamily="34" charset="0"/>
                <a:cs typeface="Calibri" panose="020F0502020204030204" pitchFamily="34" charset="0"/>
              </a:rPr>
              <a:t>Sustainable development is promoted in businesses through Corporate Social Responsibility (CSR) and in investments through SRI.</a:t>
            </a:r>
          </a:p>
          <a:p>
            <a:pPr algn="just"/>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18</a:t>
            </a:fld>
            <a:endParaRPr lang="en-US"/>
          </a:p>
        </p:txBody>
      </p:sp>
    </p:spTree>
    <p:extLst>
      <p:ext uri="{BB962C8B-B14F-4D97-AF65-F5344CB8AC3E}">
        <p14:creationId xmlns:p14="http://schemas.microsoft.com/office/powerpoint/2010/main" val="184338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821267" y="1388533"/>
            <a:ext cx="10570633" cy="4157134"/>
          </a:xfrm>
        </p:spPr>
        <p:txBody>
          <a:bodyPr>
            <a:normAutofit/>
          </a:bodyPr>
          <a:lstStyle/>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SRI and CSR indicate that ethics has a role in business practices.</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Business ethics is a debated topic without a universally accepted perspective (</a:t>
            </a:r>
            <a:r>
              <a:rPr lang="en-US" dirty="0" err="1">
                <a:latin typeface="Calibri" panose="020F0502020204030204" pitchFamily="34" charset="0"/>
                <a:ea typeface="Calibri" panose="020F0502020204030204" pitchFamily="34" charset="0"/>
                <a:cs typeface="Calibri" panose="020F0502020204030204" pitchFamily="34" charset="0"/>
              </a:rPr>
              <a:t>Brenkert</a:t>
            </a:r>
            <a:r>
              <a:rPr lang="en-US" dirty="0">
                <a:latin typeface="Calibri" panose="020F0502020204030204" pitchFamily="34" charset="0"/>
                <a:ea typeface="Calibri" panose="020F0502020204030204" pitchFamily="34" charset="0"/>
                <a:cs typeface="Calibri" panose="020F0502020204030204" pitchFamily="34" charset="0"/>
              </a:rPr>
              <a:t>, 2019).</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Definitions of SRI may vary among investors and companies across different countries.</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Socially responsible investing integrates personal and ethical concerns into investment decisions (Hamilton, Jo, &amp; Statman, 1993).</a:t>
            </a:r>
          </a:p>
          <a:p>
            <a:pPr marR="0" lvl="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Domini (2001) defines SRI as integrating personal or ethical concerns into investments to support human dignity and environmental sustainability.</a:t>
            </a:r>
          </a:p>
          <a:p>
            <a:pPr marR="0" lvl="0" algn="just">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Calibri" panose="020F0502020204030204" pitchFamily="34" charset="0"/>
              </a:rPr>
              <a:t>Eurosif</a:t>
            </a:r>
            <a:r>
              <a:rPr lang="en-US" dirty="0">
                <a:latin typeface="Calibri" panose="020F0502020204030204" pitchFamily="34" charset="0"/>
                <a:ea typeface="Calibri" panose="020F0502020204030204" pitchFamily="34" charset="0"/>
                <a:cs typeface="Calibri" panose="020F0502020204030204" pitchFamily="34" charset="0"/>
              </a:rPr>
              <a:t> (2020) describes SRI as a long-term investment approach integrating ESG factors to benefit investors and influence corporate behavior.</a:t>
            </a:r>
          </a:p>
          <a:p>
            <a:pPr marR="0" lvl="0" algn="just">
              <a:lnSpc>
                <a:spcPct val="107000"/>
              </a:lnSpc>
              <a:spcBef>
                <a:spcPts val="0"/>
              </a:spcBef>
              <a:spcAft>
                <a:spcPts val="0"/>
              </a:spcAft>
            </a:pPr>
            <a:r>
              <a:rPr lang="en-US" dirty="0" err="1">
                <a:latin typeface="Calibri" panose="020F0502020204030204" pitchFamily="34" charset="0"/>
                <a:ea typeface="Calibri" panose="020F0502020204030204" pitchFamily="34" charset="0"/>
                <a:cs typeface="Calibri" panose="020F0502020204030204" pitchFamily="34" charset="0"/>
              </a:rPr>
              <a:t>Eurosif's</a:t>
            </a:r>
            <a:r>
              <a:rPr lang="en-US" dirty="0">
                <a:latin typeface="Calibri" panose="020F0502020204030204" pitchFamily="34" charset="0"/>
                <a:ea typeface="Calibri" panose="020F0502020204030204" pitchFamily="34" charset="0"/>
                <a:cs typeface="Calibri" panose="020F0502020204030204" pitchFamily="34" charset="0"/>
              </a:rPr>
              <a:t> definition emphasizes the importance of ESG factors in SRI.</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SRI has evolved over time, shifting from a focus on specific actors to the overall investment process (Kinder, 2005).</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19</a:t>
            </a:fld>
            <a:endParaRPr lang="en-US"/>
          </a:p>
        </p:txBody>
      </p:sp>
    </p:spTree>
    <p:extLst>
      <p:ext uri="{BB962C8B-B14F-4D97-AF65-F5344CB8AC3E}">
        <p14:creationId xmlns:p14="http://schemas.microsoft.com/office/powerpoint/2010/main" val="418538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a:xfrm>
            <a:off x="700635" y="922096"/>
            <a:ext cx="10691265" cy="763829"/>
          </a:xfrm>
        </p:spPr>
        <p:txBody>
          <a:bodyPr/>
          <a:lstStyle/>
          <a:p>
            <a:r>
              <a:rPr lang="en-US" dirty="0"/>
              <a:t>Chapters</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0635" y="1839191"/>
            <a:ext cx="10691265" cy="4090023"/>
          </a:xfrm>
        </p:spPr>
        <p:txBody>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Chapter 1……………………………………………….............Introduction</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2…………………………………………………..........Socially Responsible Investing (SRI)</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3…………………………………………………………..Theoretical Framework</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4…………………………………………………………..Literature Review</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5…………………………………………………………..Data &amp; Methodology</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6…………………………………………………………..Empirical Results</a:t>
            </a:r>
          </a:p>
          <a:p>
            <a:pPr algn="just"/>
            <a:r>
              <a:rPr lang="en-US" sz="2400" dirty="0">
                <a:latin typeface="Calibri" panose="020F0502020204030204" pitchFamily="34" charset="0"/>
                <a:ea typeface="Calibri" panose="020F0502020204030204" pitchFamily="34" charset="0"/>
                <a:cs typeface="Calibri" panose="020F0502020204030204" pitchFamily="34" charset="0"/>
              </a:rPr>
              <a:t>Chapter 7…………………………………………………………..Conclusion</a:t>
            </a:r>
          </a:p>
          <a:p>
            <a:pPr algn="just"/>
            <a:endParaRPr lang="en-US" dirty="0"/>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2000079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4" y="1430867"/>
            <a:ext cx="10691265" cy="4252814"/>
          </a:xfrm>
        </p:spPr>
        <p:txBody>
          <a:bodyPr>
            <a:normAutofit/>
          </a:bodyPr>
          <a:lstStyle/>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The concept of a sustainable financial system is considered in this chapter.</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In 2006, the United Nations introduced the Principles of Responsible Investment (PRI) at the New York Stock Exchange.</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UNPRI is an investor initiative in partnership with UNEP and the UN Global Compact.</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UNPRI aims to promote a more sustainable global financial system through six responsible investment principles.</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These principles provide voluntary guidance on incorporating ESG issues into investment practices (PRI, 2020).</a:t>
            </a:r>
          </a:p>
          <a:p>
            <a:pPr marR="0" lvl="0" algn="just">
              <a:lnSpc>
                <a:spcPct val="107000"/>
              </a:lnSpc>
              <a:spcBef>
                <a:spcPts val="0"/>
              </a:spcBef>
              <a:spcAft>
                <a:spcPts val="0"/>
              </a:spcAft>
            </a:pPr>
            <a:r>
              <a:rPr lang="en-US" dirty="0">
                <a:latin typeface="Calibri" panose="020F0502020204030204" pitchFamily="34" charset="0"/>
                <a:ea typeface="Calibri" panose="020F0502020204030204" pitchFamily="34" charset="0"/>
                <a:cs typeface="Calibri" panose="020F0502020204030204" pitchFamily="34" charset="0"/>
              </a:rPr>
              <a:t>Signatories of PRI commit to implementing these principles in their investment decision-making processes.</a:t>
            </a:r>
          </a:p>
          <a:p>
            <a:pPr marR="0" lvl="0" algn="just">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The initiative underscores the importance of understanding sustainability implications for investors and integrating them into investment strategies.</a:t>
            </a:r>
          </a:p>
          <a:p>
            <a:pPr algn="just"/>
            <a:endParaRPr lang="en-US" sz="2400"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20</a:t>
            </a:fld>
            <a:endParaRPr lang="en-US"/>
          </a:p>
        </p:txBody>
      </p:sp>
    </p:spTree>
    <p:extLst>
      <p:ext uri="{BB962C8B-B14F-4D97-AF65-F5344CB8AC3E}">
        <p14:creationId xmlns:p14="http://schemas.microsoft.com/office/powerpoint/2010/main" val="66284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PRI’s 6 principles which a signee agrees to adhere:</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numCol="2">
            <a:normAutofit fontScale="25000" lnSpcReduction="20000"/>
          </a:bodyPr>
          <a:lstStyle/>
          <a:p>
            <a:r>
              <a:rPr lang="en-US" sz="7200" b="1" dirty="0">
                <a:latin typeface="Calibri" panose="020F0502020204030204" pitchFamily="34" charset="0"/>
                <a:ea typeface="Calibri" panose="020F0502020204030204" pitchFamily="34" charset="0"/>
                <a:cs typeface="Calibri" panose="020F0502020204030204" pitchFamily="34" charset="0"/>
              </a:rPr>
              <a:t>Principle 1</a:t>
            </a:r>
            <a:r>
              <a:rPr lang="en-US" sz="7200" dirty="0">
                <a:latin typeface="Calibri" panose="020F0502020204030204" pitchFamily="34" charset="0"/>
                <a:ea typeface="Calibri" panose="020F0502020204030204" pitchFamily="34" charset="0"/>
                <a:cs typeface="Calibri" panose="020F0502020204030204" pitchFamily="34" charset="0"/>
              </a:rPr>
              <a:t>: Incorporate ESG issues into investment analysis and decision-making processes.</a:t>
            </a:r>
          </a:p>
          <a:p>
            <a:endParaRPr lang="en-US" sz="7200" dirty="0">
              <a:latin typeface="Calibri" panose="020F0502020204030204" pitchFamily="34" charset="0"/>
              <a:ea typeface="Calibri" panose="020F0502020204030204" pitchFamily="34" charset="0"/>
              <a:cs typeface="Calibri" panose="020F0502020204030204" pitchFamily="34" charset="0"/>
            </a:endParaRPr>
          </a:p>
          <a:p>
            <a:r>
              <a:rPr lang="en-US" sz="7200" b="1" dirty="0">
                <a:latin typeface="Calibri" panose="020F0502020204030204" pitchFamily="34" charset="0"/>
                <a:ea typeface="Calibri" panose="020F0502020204030204" pitchFamily="34" charset="0"/>
                <a:cs typeface="Calibri" panose="020F0502020204030204" pitchFamily="34" charset="0"/>
              </a:rPr>
              <a:t>Principle 2</a:t>
            </a:r>
            <a:r>
              <a:rPr lang="en-US" sz="7200" dirty="0">
                <a:latin typeface="Calibri" panose="020F0502020204030204" pitchFamily="34" charset="0"/>
                <a:ea typeface="Calibri" panose="020F0502020204030204" pitchFamily="34" charset="0"/>
                <a:cs typeface="Calibri" panose="020F0502020204030204" pitchFamily="34" charset="0"/>
              </a:rPr>
              <a:t>: Active management of investments and incorporate ESG issues into ownership policies and practices.</a:t>
            </a:r>
          </a:p>
          <a:p>
            <a:endParaRPr lang="en-US" sz="7200" dirty="0">
              <a:latin typeface="Calibri" panose="020F0502020204030204" pitchFamily="34" charset="0"/>
              <a:ea typeface="Calibri" panose="020F0502020204030204" pitchFamily="34" charset="0"/>
              <a:cs typeface="Calibri" panose="020F0502020204030204" pitchFamily="34" charset="0"/>
            </a:endParaRPr>
          </a:p>
          <a:p>
            <a:r>
              <a:rPr lang="en-US" sz="7200" b="1" dirty="0">
                <a:latin typeface="Calibri" panose="020F0502020204030204" pitchFamily="34" charset="0"/>
                <a:ea typeface="Calibri" panose="020F0502020204030204" pitchFamily="34" charset="0"/>
                <a:cs typeface="Calibri" panose="020F0502020204030204" pitchFamily="34" charset="0"/>
              </a:rPr>
              <a:t>Principle 3</a:t>
            </a:r>
            <a:r>
              <a:rPr lang="en-US" sz="7200" dirty="0">
                <a:latin typeface="Calibri" panose="020F0502020204030204" pitchFamily="34" charset="0"/>
                <a:ea typeface="Calibri" panose="020F0502020204030204" pitchFamily="34" charset="0"/>
                <a:cs typeface="Calibri" panose="020F0502020204030204" pitchFamily="34" charset="0"/>
              </a:rPr>
              <a:t>: Seek appropriate disclosure on ESG issues by the entities in which they invest.</a:t>
            </a:r>
          </a:p>
          <a:p>
            <a:endParaRPr lang="en-US" sz="7200" dirty="0">
              <a:latin typeface="Calibri" panose="020F0502020204030204" pitchFamily="34" charset="0"/>
              <a:ea typeface="Calibri" panose="020F0502020204030204" pitchFamily="34" charset="0"/>
              <a:cs typeface="Calibri" panose="020F0502020204030204" pitchFamily="34" charset="0"/>
            </a:endParaRPr>
          </a:p>
          <a:p>
            <a:r>
              <a:rPr lang="en-US" sz="7200" b="1" dirty="0">
                <a:latin typeface="Calibri" panose="020F0502020204030204" pitchFamily="34" charset="0"/>
                <a:ea typeface="Calibri" panose="020F0502020204030204" pitchFamily="34" charset="0"/>
                <a:cs typeface="Calibri" panose="020F0502020204030204" pitchFamily="34" charset="0"/>
              </a:rPr>
              <a:t>Principle 4</a:t>
            </a:r>
            <a:r>
              <a:rPr lang="en-US" sz="7200" dirty="0">
                <a:latin typeface="Calibri" panose="020F0502020204030204" pitchFamily="34" charset="0"/>
                <a:ea typeface="Calibri" panose="020F0502020204030204" pitchFamily="34" charset="0"/>
                <a:cs typeface="Calibri" panose="020F0502020204030204" pitchFamily="34" charset="0"/>
              </a:rPr>
              <a:t>: Promote the acceptance and implementation of the principles within the investment industry.</a:t>
            </a:r>
          </a:p>
          <a:p>
            <a:endParaRPr lang="en-US" sz="7200" dirty="0">
              <a:latin typeface="Calibri" panose="020F0502020204030204" pitchFamily="34" charset="0"/>
              <a:ea typeface="Calibri" panose="020F0502020204030204" pitchFamily="34" charset="0"/>
              <a:cs typeface="Calibri" panose="020F0502020204030204" pitchFamily="34" charset="0"/>
            </a:endParaRPr>
          </a:p>
          <a:p>
            <a:r>
              <a:rPr lang="en-US" sz="7200" b="1" dirty="0">
                <a:latin typeface="Calibri" panose="020F0502020204030204" pitchFamily="34" charset="0"/>
                <a:ea typeface="Calibri" panose="020F0502020204030204" pitchFamily="34" charset="0"/>
                <a:cs typeface="Calibri" panose="020F0502020204030204" pitchFamily="34" charset="0"/>
              </a:rPr>
              <a:t>Principle 5</a:t>
            </a:r>
            <a:r>
              <a:rPr lang="en-US" sz="7200" dirty="0">
                <a:latin typeface="Calibri" panose="020F0502020204030204" pitchFamily="34" charset="0"/>
                <a:ea typeface="Calibri" panose="020F0502020204030204" pitchFamily="34" charset="0"/>
                <a:cs typeface="Calibri" panose="020F0502020204030204" pitchFamily="34" charset="0"/>
              </a:rPr>
              <a:t>: Work together to enhance the effectiveness of implementing the principles.</a:t>
            </a:r>
          </a:p>
          <a:p>
            <a:endParaRPr lang="en-US" sz="7200" dirty="0">
              <a:latin typeface="Calibri" panose="020F0502020204030204" pitchFamily="34" charset="0"/>
              <a:ea typeface="Calibri" panose="020F0502020204030204" pitchFamily="34" charset="0"/>
              <a:cs typeface="Calibri" panose="020F0502020204030204" pitchFamily="34" charset="0"/>
            </a:endParaRPr>
          </a:p>
          <a:p>
            <a:r>
              <a:rPr lang="en-US" sz="7200" b="1" dirty="0">
                <a:latin typeface="Calibri" panose="020F0502020204030204" pitchFamily="34" charset="0"/>
                <a:ea typeface="Calibri" panose="020F0502020204030204" pitchFamily="34" charset="0"/>
                <a:cs typeface="Calibri" panose="020F0502020204030204" pitchFamily="34" charset="0"/>
              </a:rPr>
              <a:t>Principle 6</a:t>
            </a:r>
            <a:r>
              <a:rPr lang="en-US" sz="7200" dirty="0">
                <a:latin typeface="Calibri" panose="020F0502020204030204" pitchFamily="34" charset="0"/>
                <a:ea typeface="Calibri" panose="020F0502020204030204" pitchFamily="34" charset="0"/>
                <a:cs typeface="Calibri" panose="020F0502020204030204" pitchFamily="34" charset="0"/>
              </a:rPr>
              <a:t>: Reporting of activities and progress toward implementing the principles.</a:t>
            </a:r>
          </a:p>
          <a:p>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21</a:t>
            </a:fld>
            <a:endParaRPr lang="en-US"/>
          </a:p>
        </p:txBody>
      </p:sp>
    </p:spTree>
    <p:extLst>
      <p:ext uri="{BB962C8B-B14F-4D97-AF65-F5344CB8AC3E}">
        <p14:creationId xmlns:p14="http://schemas.microsoft.com/office/powerpoint/2010/main" val="149393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2279"/>
            <a:ext cx="3801753" cy="1096154"/>
          </a:xfrm>
        </p:spPr>
        <p:txBody>
          <a:bodyPr>
            <a:normAutofit fontScale="90000"/>
          </a:bodyPr>
          <a:lstStyle/>
          <a:p>
            <a:r>
              <a:rPr lang="en-US" sz="3600" dirty="0"/>
              <a:t>Y-o-y growth – </a:t>
            </a:r>
            <a:r>
              <a:rPr lang="en-US" sz="3600" dirty="0" err="1"/>
              <a:t>pri</a:t>
            </a:r>
            <a:r>
              <a:rPr lang="en-US" sz="3600" dirty="0"/>
              <a:t> (2011 – ’20)</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7" y="2124159"/>
            <a:ext cx="3801753" cy="3926415"/>
          </a:xfrm>
        </p:spPr>
        <p:txBody>
          <a:bodyPr>
            <a:noAutofit/>
          </a:bodyPr>
          <a:lstStyle/>
          <a:p>
            <a:pPr marL="0" marR="0" algn="just">
              <a:lnSpc>
                <a:spcPct val="100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Awareness of responsible investing has grown steadily over the years, with increasing demand for responsible investment solutions.</a:t>
            </a:r>
          </a:p>
          <a:p>
            <a:pPr marL="0" marR="0" algn="just">
              <a:lnSpc>
                <a:spcPct val="100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The Principles for Responsible Investment (PRI) has seen rapid growth in signatories since its launch in 2006, increasing from 63 to over 3,000.</a:t>
            </a:r>
          </a:p>
          <a:p>
            <a:pPr marL="0" marR="0" algn="just">
              <a:lnSpc>
                <a:spcPct val="100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The number of PRI signatories doubled in the last five years, indicating a strong trend towards responsible investing.</a:t>
            </a:r>
          </a:p>
          <a:p>
            <a:pPr marL="0" marR="0" algn="just">
              <a:lnSpc>
                <a:spcPct val="100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In 2020, PRI signatories managed assets exceeding USD $100 billion, highlighting the significant financial impact of responsible investment.</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22</a:t>
            </a:fld>
            <a:endParaRPr lang="en-US"/>
          </a:p>
        </p:txBody>
      </p:sp>
      <p:pic>
        <p:nvPicPr>
          <p:cNvPr id="4" name="Image 8">
            <a:extLst>
              <a:ext uri="{FF2B5EF4-FFF2-40B4-BE49-F238E27FC236}">
                <a16:creationId xmlns:a16="http://schemas.microsoft.com/office/drawing/2014/main" id="{EBB51BAC-315A-462D-DFA8-CF1F99B9D09D}"/>
              </a:ext>
            </a:extLst>
          </p:cNvPr>
          <p:cNvPicPr>
            <a:picLocks/>
          </p:cNvPicPr>
          <p:nvPr/>
        </p:nvPicPr>
        <p:blipFill rotWithShape="1">
          <a:blip r:embed="rId2" cstate="print"/>
          <a:srcRect l="35548" r="1" b="1"/>
          <a:stretch/>
        </p:blipFill>
        <p:spPr>
          <a:xfrm>
            <a:off x="4910667" y="902448"/>
            <a:ext cx="6481233" cy="4453323"/>
          </a:xfrm>
          <a:prstGeom prst="rect">
            <a:avLst/>
          </a:prstGeom>
        </p:spPr>
      </p:pic>
      <p:sp>
        <p:nvSpPr>
          <p:cNvPr id="5" name="TextBox 4">
            <a:extLst>
              <a:ext uri="{FF2B5EF4-FFF2-40B4-BE49-F238E27FC236}">
                <a16:creationId xmlns:a16="http://schemas.microsoft.com/office/drawing/2014/main" id="{B936A12A-6107-AD3A-DA91-7BCBC01702F9}"/>
              </a:ext>
            </a:extLst>
          </p:cNvPr>
          <p:cNvSpPr txBox="1"/>
          <p:nvPr/>
        </p:nvSpPr>
        <p:spPr>
          <a:xfrm>
            <a:off x="5669340" y="5566019"/>
            <a:ext cx="4963886"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Figure 1: PRI signatory growth (PRI, 2020)</a:t>
            </a:r>
          </a:p>
        </p:txBody>
      </p:sp>
    </p:spTree>
    <p:extLst>
      <p:ext uri="{BB962C8B-B14F-4D97-AF65-F5344CB8AC3E}">
        <p14:creationId xmlns:p14="http://schemas.microsoft.com/office/powerpoint/2010/main" val="4277105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2.2.1: Goals for Socially Responsible Investing</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925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1952, Harry Markowitz introduced modern portfolio theory, aiming to maximize expected returns for a given level of market risk.</a:t>
            </a:r>
          </a:p>
          <a:p>
            <a:pPr algn="just"/>
            <a:r>
              <a:rPr lang="en-US" dirty="0">
                <a:latin typeface="Calibri" panose="020F0502020204030204" pitchFamily="34" charset="0"/>
                <a:ea typeface="Calibri" panose="020F0502020204030204" pitchFamily="34" charset="0"/>
                <a:cs typeface="Calibri" panose="020F0502020204030204" pitchFamily="34" charset="0"/>
              </a:rPr>
              <a:t>Modern portfolio theory focuses solely on expected return and risk, unlike Socially Responsible Investment (SRI), which considers social, environmental, and ethical impacts (Sparkes, 2001).</a:t>
            </a:r>
          </a:p>
          <a:p>
            <a:pPr algn="just"/>
            <a:r>
              <a:rPr lang="en-US" dirty="0" err="1">
                <a:latin typeface="Calibri" panose="020F0502020204030204" pitchFamily="34" charset="0"/>
                <a:ea typeface="Calibri" panose="020F0502020204030204" pitchFamily="34" charset="0"/>
                <a:cs typeface="Calibri" panose="020F0502020204030204" pitchFamily="34" charset="0"/>
              </a:rPr>
              <a:t>Schueth</a:t>
            </a:r>
            <a:r>
              <a:rPr lang="en-US" dirty="0">
                <a:latin typeface="Calibri" panose="020F0502020204030204" pitchFamily="34" charset="0"/>
                <a:ea typeface="Calibri" panose="020F0502020204030204" pitchFamily="34" charset="0"/>
                <a:cs typeface="Calibri" panose="020F0502020204030204" pitchFamily="34" charset="0"/>
              </a:rPr>
              <a:t> (2003) identifies two types of SRI investors: </a:t>
            </a:r>
          </a:p>
          <a:p>
            <a:pPr algn="just"/>
            <a:r>
              <a:rPr lang="en-US" dirty="0">
                <a:latin typeface="Calibri" panose="020F0502020204030204" pitchFamily="34" charset="0"/>
                <a:ea typeface="Calibri" panose="020F0502020204030204" pitchFamily="34" charset="0"/>
                <a:cs typeface="Calibri" panose="020F0502020204030204" pitchFamily="34" charset="0"/>
              </a:rPr>
              <a:t>Feel-good' investors prioritize aligning investments with personal values and feeling good about their choices.</a:t>
            </a:r>
          </a:p>
          <a:p>
            <a:pPr algn="just"/>
            <a:r>
              <a:rPr lang="en-US" dirty="0">
                <a:latin typeface="Calibri" panose="020F0502020204030204" pitchFamily="34" charset="0"/>
                <a:ea typeface="Calibri" panose="020F0502020204030204" pitchFamily="34" charset="0"/>
                <a:cs typeface="Calibri" panose="020F0502020204030204" pitchFamily="34" charset="0"/>
              </a:rPr>
              <a:t>Investors interested in societal impact aim to positively influence society, such as improving quality of life.</a:t>
            </a:r>
          </a:p>
          <a:p>
            <a:pPr algn="just"/>
            <a:r>
              <a:rPr lang="en-US" dirty="0">
                <a:latin typeface="Calibri" panose="020F0502020204030204" pitchFamily="34" charset="0"/>
                <a:ea typeface="Calibri" panose="020F0502020204030204" pitchFamily="34" charset="0"/>
                <a:cs typeface="Calibri" panose="020F0502020204030204" pitchFamily="34" charset="0"/>
              </a:rPr>
              <a:t>Markowitz's theory has significantly influenced mainstream investment behaviors, emphasizing expected return and risk (Markowitz, 1952).</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23</a:t>
            </a:fld>
            <a:endParaRPr lang="en-US"/>
          </a:p>
        </p:txBody>
      </p:sp>
    </p:spTree>
    <p:extLst>
      <p:ext uri="{BB962C8B-B14F-4D97-AF65-F5344CB8AC3E}">
        <p14:creationId xmlns:p14="http://schemas.microsoft.com/office/powerpoint/2010/main" val="2634010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50367" y="1610956"/>
            <a:ext cx="10691265" cy="3636088"/>
          </a:xfrm>
        </p:spPr>
        <p:txBody>
          <a:bodyPr>
            <a:normAutofit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literature on ethical investment offers three potential motivations for individuals to prioritize social responsibility in their investment decisions (Beal,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Goyen</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Philips, 2005):</a:t>
            </a:r>
            <a:br>
              <a:rPr lang="en-US" sz="1800" kern="100" dirty="0">
                <a:effectLst/>
                <a:latin typeface="Calibri" panose="020F0502020204030204" pitchFamily="34" charset="0"/>
                <a:ea typeface="Calibri" panose="020F0502020204030204" pitchFamily="34" charset="0"/>
                <a:cs typeface="Calibri" panose="020F0502020204030204" pitchFamily="34" charset="0"/>
              </a:rPr>
            </a:b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Bef>
                <a:spcPts val="0"/>
              </a:spcBef>
              <a:spcAft>
                <a:spcPts val="80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Calibri" panose="020F0502020204030204" pitchFamily="34" charset="0"/>
              </a:rPr>
              <a:t>The possibility of gaining superior financial returns</a:t>
            </a:r>
          </a:p>
          <a:p>
            <a:pPr lvl="1">
              <a:lnSpc>
                <a:spcPct val="107000"/>
              </a:lnSpc>
              <a:spcBef>
                <a:spcPts val="0"/>
              </a:spcBef>
              <a:spcAft>
                <a:spcPts val="80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Calibri" panose="020F0502020204030204" pitchFamily="34" charset="0"/>
              </a:rPr>
              <a:t>Chance to gain non-wealth returns.</a:t>
            </a:r>
          </a:p>
          <a:p>
            <a:pPr lvl="1">
              <a:lnSpc>
                <a:spcPct val="107000"/>
              </a:lnSpc>
              <a:spcBef>
                <a:spcPts val="0"/>
              </a:spcBef>
              <a:spcAft>
                <a:spcPts val="800"/>
              </a:spcAft>
              <a:buFont typeface="Courier New" panose="02070309020205020404" pitchFamily="49" charset="0"/>
              <a:buChar char="o"/>
            </a:pPr>
            <a:r>
              <a:rPr lang="en-US" kern="100" dirty="0">
                <a:effectLst/>
                <a:latin typeface="Calibri" panose="020F0502020204030204" pitchFamily="34" charset="0"/>
                <a:ea typeface="Calibri" panose="020F0502020204030204" pitchFamily="34" charset="0"/>
                <a:cs typeface="Calibri" panose="020F0502020204030204" pitchFamily="34" charset="0"/>
              </a:rPr>
              <a:t>Chance to contribute to social improvements.</a:t>
            </a:r>
            <a:br>
              <a:rPr lang="en-US" kern="100" dirty="0">
                <a:effectLst/>
                <a:latin typeface="Calibri" panose="020F0502020204030204" pitchFamily="34" charset="0"/>
                <a:ea typeface="Calibri" panose="020F0502020204030204" pitchFamily="34" charset="0"/>
                <a:cs typeface="Calibri" panose="020F0502020204030204" pitchFamily="34" charset="0"/>
              </a:rPr>
            </a:b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Calibri" panose="020F0502020204030204" pitchFamily="34" charset="0"/>
              </a:rPr>
              <a:t>Schueth</a:t>
            </a:r>
            <a:r>
              <a:rPr lang="en-US" sz="1800" kern="100" dirty="0">
                <a:effectLst/>
                <a:latin typeface="Calibri" panose="020F0502020204030204" pitchFamily="34" charset="0"/>
                <a:ea typeface="Calibri" panose="020F0502020204030204" pitchFamily="34" charset="0"/>
                <a:cs typeface="Calibri" panose="020F0502020204030204" pitchFamily="34" charset="0"/>
              </a:rPr>
              <a:t> (2003) and Beal et al. (2005) only scratch the surface of the various motivations for SRI. Nonetheless, these studies offer valuable insights into the primary factors influencing ethical investment choices. While this thesis focuses on SRI's theoretical aspects, practical implementation through various investment strategies is not explored due to its limited relevance to the research questions.</a:t>
            </a:r>
          </a:p>
          <a:p>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24</a:t>
            </a:fld>
            <a:endParaRPr lang="en-US"/>
          </a:p>
        </p:txBody>
      </p:sp>
    </p:spTree>
    <p:extLst>
      <p:ext uri="{BB962C8B-B14F-4D97-AF65-F5344CB8AC3E}">
        <p14:creationId xmlns:p14="http://schemas.microsoft.com/office/powerpoint/2010/main" val="530561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843973"/>
          </a:xfrm>
        </p:spPr>
        <p:txBody>
          <a:bodyPr/>
          <a:lstStyle/>
          <a:p>
            <a:r>
              <a:rPr lang="en-US" dirty="0"/>
              <a:t>2.2.2: Corporate Social Responsibility</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400300"/>
            <a:ext cx="10691265" cy="3528914"/>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SRI and CSR are growing in investor interest due to their close connection.</a:t>
            </a:r>
          </a:p>
          <a:p>
            <a:pPr algn="just"/>
            <a:r>
              <a:rPr lang="en-US" dirty="0">
                <a:latin typeface="Calibri" panose="020F0502020204030204" pitchFamily="34" charset="0"/>
                <a:ea typeface="Calibri" panose="020F0502020204030204" pitchFamily="34" charset="0"/>
                <a:cs typeface="Calibri" panose="020F0502020204030204" pitchFamily="34" charset="0"/>
              </a:rPr>
              <a:t>Companies with high CSR scores are favored by SRI investors.</a:t>
            </a:r>
          </a:p>
          <a:p>
            <a:pPr algn="just"/>
            <a:r>
              <a:rPr lang="en-US" dirty="0">
                <a:latin typeface="Calibri" panose="020F0502020204030204" pitchFamily="34" charset="0"/>
                <a:ea typeface="Calibri" panose="020F0502020204030204" pitchFamily="34" charset="0"/>
                <a:cs typeface="Calibri" panose="020F0502020204030204" pitchFamily="34" charset="0"/>
              </a:rPr>
              <a:t>More companies are investing to improve their CSR scores.</a:t>
            </a:r>
          </a:p>
          <a:p>
            <a:pPr algn="just"/>
            <a:r>
              <a:rPr lang="en-US" dirty="0">
                <a:latin typeface="Calibri" panose="020F0502020204030204" pitchFamily="34" charset="0"/>
                <a:ea typeface="Calibri" panose="020F0502020204030204" pitchFamily="34" charset="0"/>
                <a:cs typeface="Calibri" panose="020F0502020204030204" pitchFamily="34" charset="0"/>
              </a:rPr>
              <a:t>A company's CSR score is based on its ESG performance.</a:t>
            </a:r>
          </a:p>
          <a:p>
            <a:pPr algn="just"/>
            <a:r>
              <a:rPr lang="en-US" dirty="0">
                <a:latin typeface="Calibri" panose="020F0502020204030204" pitchFamily="34" charset="0"/>
                <a:ea typeface="Calibri" panose="020F0502020204030204" pitchFamily="34" charset="0"/>
                <a:cs typeface="Calibri" panose="020F0502020204030204" pitchFamily="34" charset="0"/>
              </a:rPr>
              <a:t>Agencies like Refinitiv, Bloomberg, and KLD offer CSR rankings to guide SRI decisions (</a:t>
            </a:r>
            <a:r>
              <a:rPr lang="en-US" dirty="0" err="1">
                <a:latin typeface="Calibri" panose="020F0502020204030204" pitchFamily="34" charset="0"/>
                <a:ea typeface="Calibri" panose="020F0502020204030204" pitchFamily="34" charset="0"/>
                <a:cs typeface="Calibri" panose="020F0502020204030204" pitchFamily="34" charset="0"/>
              </a:rPr>
              <a:t>Mullerat</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Balmaña</a:t>
            </a:r>
            <a:r>
              <a:rPr lang="en-US" dirty="0">
                <a:latin typeface="Calibri" panose="020F0502020204030204" pitchFamily="34" charset="0"/>
                <a:ea typeface="Calibri" panose="020F0502020204030204" pitchFamily="34" charset="0"/>
                <a:cs typeface="Calibri" panose="020F0502020204030204" pitchFamily="34" charset="0"/>
              </a:rPr>
              <a:t>, 2010).</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25</a:t>
            </a:fld>
            <a:endParaRPr lang="en-US"/>
          </a:p>
        </p:txBody>
      </p:sp>
    </p:spTree>
    <p:extLst>
      <p:ext uri="{BB962C8B-B14F-4D97-AF65-F5344CB8AC3E}">
        <p14:creationId xmlns:p14="http://schemas.microsoft.com/office/powerpoint/2010/main" val="1964270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659071" y="1610956"/>
            <a:ext cx="10691265" cy="4218344"/>
          </a:xfrm>
        </p:spPr>
        <p:txBody>
          <a:bodyPr>
            <a:norm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Studies differ on whether improving CSR scores benefits companies financially.</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Margolis &amp; Walsh (2003) and Jeong et al. (2018) find improved financial performance linked to better CSR practices.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Some research suggests CSR investments may be wasteful and not improve performance (</a:t>
            </a:r>
            <a:r>
              <a:rPr lang="en-US" kern="100" dirty="0" err="1">
                <a:effectLst/>
                <a:latin typeface="Calibri" panose="020F0502020204030204" pitchFamily="34" charset="0"/>
                <a:ea typeface="Calibri" panose="020F0502020204030204" pitchFamily="34" charset="0"/>
                <a:cs typeface="Calibri" panose="020F0502020204030204" pitchFamily="34" charset="0"/>
              </a:rPr>
              <a:t>Harjoto</a:t>
            </a:r>
            <a:r>
              <a:rPr lang="en-US" kern="100" dirty="0">
                <a:effectLst/>
                <a:latin typeface="Calibri" panose="020F0502020204030204" pitchFamily="34" charset="0"/>
                <a:ea typeface="Calibri" panose="020F0502020204030204" pitchFamily="34" charset="0"/>
                <a:cs typeface="Calibri" panose="020F0502020204030204" pitchFamily="34" charset="0"/>
              </a:rPr>
              <a:t> &amp; </a:t>
            </a:r>
            <a:r>
              <a:rPr lang="en-US" kern="100" dirty="0" err="1">
                <a:effectLst/>
                <a:latin typeface="Calibri" panose="020F0502020204030204" pitchFamily="34" charset="0"/>
                <a:ea typeface="Calibri" panose="020F0502020204030204" pitchFamily="34" charset="0"/>
                <a:cs typeface="Calibri" panose="020F0502020204030204" pitchFamily="34" charset="0"/>
              </a:rPr>
              <a:t>Laksmana</a:t>
            </a:r>
            <a:r>
              <a:rPr lang="en-US" kern="100" dirty="0">
                <a:effectLst/>
                <a:latin typeface="Calibri" panose="020F0502020204030204" pitchFamily="34" charset="0"/>
                <a:ea typeface="Calibri" panose="020F0502020204030204" pitchFamily="34" charset="0"/>
                <a:cs typeface="Calibri" panose="020F0502020204030204" pitchFamily="34" charset="0"/>
              </a:rPr>
              <a:t>, 2018).</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Overall, a strong CSR profile tends to correlate with better financial performance and adds value to firms (</a:t>
            </a:r>
            <a:r>
              <a:rPr lang="en-US" kern="100" dirty="0" err="1">
                <a:effectLst/>
                <a:latin typeface="Calibri" panose="020F0502020204030204" pitchFamily="34" charset="0"/>
                <a:ea typeface="Calibri" panose="020F0502020204030204" pitchFamily="34" charset="0"/>
                <a:cs typeface="Calibri" panose="020F0502020204030204" pitchFamily="34" charset="0"/>
              </a:rPr>
              <a:t>Arx</a:t>
            </a:r>
            <a:r>
              <a:rPr lang="en-US" kern="100" dirty="0">
                <a:effectLst/>
                <a:latin typeface="Calibri" panose="020F0502020204030204" pitchFamily="34" charset="0"/>
                <a:ea typeface="Calibri" panose="020F0502020204030204" pitchFamily="34" charset="0"/>
                <a:cs typeface="Calibri" panose="020F0502020204030204" pitchFamily="34" charset="0"/>
              </a:rPr>
              <a:t> &amp; Ziegler, 2008; Shank et al., 2005).</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Adam Smith (1776) suggests companies engage in CSR out of self-interest.</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Aviva's CEO, Mark Wilson, emphasizes enlightened self-interest as the driving force behind sustainable business practices (Green Finance Initiative, 2016, p. 9).</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26</a:t>
            </a:fld>
            <a:endParaRPr lang="en-US"/>
          </a:p>
        </p:txBody>
      </p:sp>
    </p:spTree>
    <p:extLst>
      <p:ext uri="{BB962C8B-B14F-4D97-AF65-F5344CB8AC3E}">
        <p14:creationId xmlns:p14="http://schemas.microsoft.com/office/powerpoint/2010/main" val="2247473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2.2.3: Environmental, Social and Governance</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92500" lnSpcReduction="20000"/>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CSR evolved into ESG for better measurability and control metrics in corporate strategy (</a:t>
            </a:r>
            <a:r>
              <a:rPr lang="en-US" sz="2200" dirty="0" err="1">
                <a:latin typeface="Calibri" panose="020F0502020204030204" pitchFamily="34" charset="0"/>
                <a:ea typeface="Calibri" panose="020F0502020204030204" pitchFamily="34" charset="0"/>
                <a:cs typeface="Calibri" panose="020F0502020204030204" pitchFamily="34" charset="0"/>
              </a:rPr>
              <a:t>Skroupa</a:t>
            </a:r>
            <a:r>
              <a:rPr lang="en-US" sz="2200" dirty="0">
                <a:latin typeface="Calibri" panose="020F0502020204030204" pitchFamily="34" charset="0"/>
                <a:ea typeface="Calibri" panose="020F0502020204030204" pitchFamily="34" charset="0"/>
                <a:cs typeface="Calibri" panose="020F0502020204030204" pitchFamily="34" charset="0"/>
              </a:rPr>
              <a:t> &amp; </a:t>
            </a:r>
            <a:r>
              <a:rPr lang="en-US" sz="2200" dirty="0" err="1">
                <a:latin typeface="Calibri" panose="020F0502020204030204" pitchFamily="34" charset="0"/>
                <a:ea typeface="Calibri" panose="020F0502020204030204" pitchFamily="34" charset="0"/>
                <a:cs typeface="Calibri" panose="020F0502020204030204" pitchFamily="34" charset="0"/>
              </a:rPr>
              <a:t>Sgambati</a:t>
            </a:r>
            <a:r>
              <a:rPr lang="en-US" sz="2200" dirty="0">
                <a:latin typeface="Calibri" panose="020F0502020204030204" pitchFamily="34" charset="0"/>
                <a:ea typeface="Calibri" panose="020F0502020204030204" pitchFamily="34" charset="0"/>
                <a:cs typeface="Calibri" panose="020F0502020204030204" pitchFamily="34" charset="0"/>
              </a:rPr>
              <a:t>, 2018).</a:t>
            </a:r>
          </a:p>
          <a:p>
            <a:pPr algn="just"/>
            <a:r>
              <a:rPr lang="en-US" sz="2200" dirty="0">
                <a:latin typeface="Calibri" panose="020F0502020204030204" pitchFamily="34" charset="0"/>
                <a:ea typeface="Calibri" panose="020F0502020204030204" pitchFamily="34" charset="0"/>
                <a:cs typeface="Calibri" panose="020F0502020204030204" pitchFamily="34" charset="0"/>
              </a:rPr>
              <a:t>ESG comprises environmental, social, and governance dimensions:</a:t>
            </a:r>
          </a:p>
          <a:p>
            <a:pPr lvl="1" algn="just">
              <a:lnSpc>
                <a:spcPct val="107000"/>
              </a:lnSpc>
              <a:spcBef>
                <a:spcPts val="0"/>
              </a:spcBef>
              <a:spcAft>
                <a:spcPts val="800"/>
              </a:spcAft>
              <a:buFont typeface="Courier New" panose="02070309020205020404" pitchFamily="49" charset="0"/>
              <a:buChar char="o"/>
            </a:pPr>
            <a:r>
              <a:rPr lang="en-US" sz="2200" kern="100" dirty="0">
                <a:effectLst/>
                <a:latin typeface="Calibri" panose="020F0502020204030204" pitchFamily="34" charset="0"/>
                <a:ea typeface="Calibri" panose="020F0502020204030204" pitchFamily="34" charset="0"/>
                <a:cs typeface="Calibri" panose="020F0502020204030204" pitchFamily="34" charset="0"/>
              </a:rPr>
              <a:t>Environmental: Climate change, pollution, resource allocation.</a:t>
            </a:r>
          </a:p>
          <a:p>
            <a:pPr lvl="1" algn="just">
              <a:lnSpc>
                <a:spcPct val="107000"/>
              </a:lnSpc>
              <a:spcBef>
                <a:spcPts val="0"/>
              </a:spcBef>
              <a:spcAft>
                <a:spcPts val="800"/>
              </a:spcAft>
              <a:buFont typeface="Courier New" panose="02070309020205020404" pitchFamily="49" charset="0"/>
              <a:buChar char="o"/>
            </a:pPr>
            <a:r>
              <a:rPr lang="en-US" sz="2200" kern="100" dirty="0">
                <a:effectLst/>
                <a:latin typeface="Calibri" panose="020F0502020204030204" pitchFamily="34" charset="0"/>
                <a:ea typeface="Calibri" panose="020F0502020204030204" pitchFamily="34" charset="0"/>
                <a:cs typeface="Calibri" panose="020F0502020204030204" pitchFamily="34" charset="0"/>
              </a:rPr>
              <a:t>Social: Employee rights, child labor, quality standards.</a:t>
            </a:r>
          </a:p>
          <a:p>
            <a:pPr lvl="1" algn="just">
              <a:lnSpc>
                <a:spcPct val="107000"/>
              </a:lnSpc>
              <a:spcBef>
                <a:spcPts val="0"/>
              </a:spcBef>
              <a:spcAft>
                <a:spcPts val="800"/>
              </a:spcAft>
              <a:buFont typeface="Courier New" panose="02070309020205020404" pitchFamily="49" charset="0"/>
              <a:buChar char="o"/>
            </a:pPr>
            <a:r>
              <a:rPr lang="en-US" sz="2200" kern="100" dirty="0">
                <a:effectLst/>
                <a:latin typeface="Calibri" panose="020F0502020204030204" pitchFamily="34" charset="0"/>
                <a:ea typeface="Calibri" panose="020F0502020204030204" pitchFamily="34" charset="0"/>
                <a:cs typeface="Calibri" panose="020F0502020204030204" pitchFamily="34" charset="0"/>
              </a:rPr>
              <a:t>Governance: Corruption, transparency, gender ratios (</a:t>
            </a:r>
            <a:r>
              <a:rPr lang="en-US" sz="2200" kern="100" dirty="0" err="1">
                <a:effectLst/>
                <a:latin typeface="Calibri" panose="020F0502020204030204" pitchFamily="34" charset="0"/>
                <a:ea typeface="Calibri" panose="020F0502020204030204" pitchFamily="34" charset="0"/>
                <a:cs typeface="Calibri" panose="020F0502020204030204" pitchFamily="34" charset="0"/>
              </a:rPr>
              <a:t>Dorfleitner</a:t>
            </a:r>
            <a:r>
              <a:rPr lang="en-US" sz="2200" kern="100" dirty="0">
                <a:effectLst/>
                <a:latin typeface="Calibri" panose="020F0502020204030204" pitchFamily="34" charset="0"/>
                <a:ea typeface="Calibri" panose="020F0502020204030204" pitchFamily="34" charset="0"/>
                <a:cs typeface="Calibri" panose="020F0502020204030204" pitchFamily="34" charset="0"/>
              </a:rPr>
              <a:t> et al., 2015).</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Calibri" panose="020F0502020204030204" pitchFamily="34" charset="0"/>
              </a:rPr>
              <a:t>ESG enables investors to align investments with moral values (Auer &amp; </a:t>
            </a:r>
            <a:r>
              <a:rPr lang="en-US" sz="2200" kern="100" dirty="0" err="1">
                <a:effectLst/>
                <a:latin typeface="Calibri" panose="020F0502020204030204" pitchFamily="34" charset="0"/>
                <a:ea typeface="Calibri" panose="020F0502020204030204" pitchFamily="34" charset="0"/>
                <a:cs typeface="Calibri" panose="020F0502020204030204" pitchFamily="34" charset="0"/>
              </a:rPr>
              <a:t>Schuhmacher</a:t>
            </a:r>
            <a:r>
              <a:rPr lang="en-US" sz="2200" kern="100" dirty="0">
                <a:effectLst/>
                <a:latin typeface="Calibri" panose="020F0502020204030204" pitchFamily="34" charset="0"/>
                <a:ea typeface="Calibri" panose="020F0502020204030204" pitchFamily="34" charset="0"/>
                <a:cs typeface="Calibri" panose="020F0502020204030204" pitchFamily="34" charset="0"/>
              </a:rPr>
              <a:t>, 2016).</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Calibri" panose="020F0502020204030204" pitchFamily="34" charset="0"/>
              </a:rPr>
              <a:t>‘Double-bottom analysis': Investors select companies with above-average ESG valuations (</a:t>
            </a:r>
            <a:r>
              <a:rPr lang="en-US" sz="2200" kern="100" dirty="0" err="1">
                <a:effectLst/>
                <a:latin typeface="Calibri" panose="020F0502020204030204" pitchFamily="34" charset="0"/>
                <a:ea typeface="Calibri" panose="020F0502020204030204" pitchFamily="34" charset="0"/>
                <a:cs typeface="Calibri" panose="020F0502020204030204" pitchFamily="34" charset="0"/>
              </a:rPr>
              <a:t>Schueth</a:t>
            </a:r>
            <a:r>
              <a:rPr lang="en-US" sz="2200" kern="100" dirty="0">
                <a:effectLst/>
                <a:latin typeface="Calibri" panose="020F0502020204030204" pitchFamily="34" charset="0"/>
                <a:ea typeface="Calibri" panose="020F0502020204030204" pitchFamily="34" charset="0"/>
                <a:cs typeface="Calibri" panose="020F0502020204030204" pitchFamily="34" charset="0"/>
              </a:rPr>
              <a:t>, 2003).</a:t>
            </a:r>
          </a:p>
          <a:p>
            <a:pPr marL="0" marR="0" algn="just">
              <a:lnSpc>
                <a:spcPct val="107000"/>
              </a:lnSpc>
              <a:spcBef>
                <a:spcPts val="0"/>
              </a:spcBef>
              <a:spcAft>
                <a:spcPts val="800"/>
              </a:spcAft>
            </a:pPr>
            <a:r>
              <a:rPr lang="en-US" sz="2200" kern="100" dirty="0">
                <a:effectLst/>
                <a:latin typeface="Calibri" panose="020F0502020204030204" pitchFamily="34" charset="0"/>
                <a:ea typeface="Calibri" panose="020F0502020204030204" pitchFamily="34" charset="0"/>
                <a:cs typeface="Calibri" panose="020F0502020204030204" pitchFamily="34" charset="0"/>
              </a:rPr>
              <a:t>ESG ratings were introduced to simplify stakeholder evaluations of company reports.</a:t>
            </a:r>
          </a:p>
          <a:p>
            <a:pPr marL="457200" lvl="1" indent="0">
              <a:lnSpc>
                <a:spcPct val="107000"/>
              </a:lnSpc>
              <a:spcBef>
                <a:spcPts val="0"/>
              </a:spcBef>
              <a:spcAft>
                <a:spcPts val="800"/>
              </a:spcAft>
              <a:buNone/>
            </a:pPr>
            <a:endParaRPr lang="en-US" dirty="0"/>
          </a:p>
          <a:p>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27</a:t>
            </a:fld>
            <a:endParaRPr lang="en-US"/>
          </a:p>
        </p:txBody>
      </p:sp>
    </p:spTree>
    <p:extLst>
      <p:ext uri="{BB962C8B-B14F-4D97-AF65-F5344CB8AC3E}">
        <p14:creationId xmlns:p14="http://schemas.microsoft.com/office/powerpoint/2010/main" val="2281103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50367" y="1711235"/>
            <a:ext cx="10691265" cy="3636088"/>
          </a:xfrm>
        </p:spPr>
        <p:txBody>
          <a:bodyPr>
            <a:normAutofit/>
          </a:bodyPr>
          <a:lstStyle/>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ESG rating market has grown over 15 years, attracting major players and traditional financial data providers (</a:t>
            </a:r>
            <a:r>
              <a:rPr lang="en-US" kern="100" dirty="0" err="1">
                <a:effectLst/>
                <a:latin typeface="Calibri" panose="020F0502020204030204" pitchFamily="34" charset="0"/>
                <a:ea typeface="Calibri" panose="020F0502020204030204" pitchFamily="34" charset="0"/>
                <a:cs typeface="Calibri" panose="020F0502020204030204" pitchFamily="34" charset="0"/>
              </a:rPr>
              <a:t>Novethic</a:t>
            </a:r>
            <a:r>
              <a:rPr lang="en-US" kern="100" dirty="0">
                <a:effectLst/>
                <a:latin typeface="Calibri" panose="020F0502020204030204" pitchFamily="34" charset="0"/>
                <a:ea typeface="Calibri" panose="020F0502020204030204" pitchFamily="34" charset="0"/>
                <a:cs typeface="Calibri" panose="020F0502020204030204" pitchFamily="34" charset="0"/>
              </a:rPr>
              <a:t>, 2014).</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ESG rating agencies are independent and not standardized, making comparisons challenging (</a:t>
            </a:r>
            <a:r>
              <a:rPr lang="en-US" kern="100" dirty="0" err="1">
                <a:effectLst/>
                <a:latin typeface="Calibri" panose="020F0502020204030204" pitchFamily="34" charset="0"/>
                <a:ea typeface="Calibri" panose="020F0502020204030204" pitchFamily="34" charset="0"/>
                <a:cs typeface="Calibri" panose="020F0502020204030204" pitchFamily="34" charset="0"/>
              </a:rPr>
              <a:t>Dorfleitner</a:t>
            </a:r>
            <a:r>
              <a:rPr lang="en-US" kern="100" dirty="0">
                <a:effectLst/>
                <a:latin typeface="Calibri" panose="020F0502020204030204" pitchFamily="34" charset="0"/>
                <a:ea typeface="Calibri" panose="020F0502020204030204" pitchFamily="34" charset="0"/>
                <a:cs typeface="Calibri" panose="020F0502020204030204" pitchFamily="34" charset="0"/>
              </a:rPr>
              <a:t> et al., 2015).</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Leading ESG rating agencies include </a:t>
            </a:r>
            <a:r>
              <a:rPr lang="en-US" kern="100" dirty="0" err="1">
                <a:effectLst/>
                <a:latin typeface="Calibri" panose="020F0502020204030204" pitchFamily="34" charset="0"/>
                <a:ea typeface="Calibri" panose="020F0502020204030204" pitchFamily="34" charset="0"/>
                <a:cs typeface="Calibri" panose="020F0502020204030204" pitchFamily="34" charset="0"/>
              </a:rPr>
              <a:t>RobecoSAM</a:t>
            </a:r>
            <a:r>
              <a:rPr lang="en-US" kern="100" dirty="0">
                <a:effectLst/>
                <a:latin typeface="Calibri" panose="020F0502020204030204" pitchFamily="34" charset="0"/>
                <a:ea typeface="Calibri" panose="020F0502020204030204" pitchFamily="34" charset="0"/>
                <a:cs typeface="Calibri" panose="020F0502020204030204" pitchFamily="34" charset="0"/>
              </a:rPr>
              <a:t> and Sustainalytics (</a:t>
            </a:r>
            <a:r>
              <a:rPr lang="en-US" kern="100" dirty="0" err="1">
                <a:effectLst/>
                <a:latin typeface="Calibri" panose="020F0502020204030204" pitchFamily="34" charset="0"/>
                <a:ea typeface="Calibri" panose="020F0502020204030204" pitchFamily="34" charset="0"/>
                <a:cs typeface="Calibri" panose="020F0502020204030204" pitchFamily="34" charset="0"/>
              </a:rPr>
              <a:t>Novethic</a:t>
            </a:r>
            <a:r>
              <a:rPr lang="en-US" kern="100" dirty="0">
                <a:effectLst/>
                <a:latin typeface="Calibri" panose="020F0502020204030204" pitchFamily="34" charset="0"/>
                <a:ea typeface="Calibri" panose="020F0502020204030204" pitchFamily="34" charset="0"/>
                <a:cs typeface="Calibri" panose="020F0502020204030204" pitchFamily="34" charset="0"/>
              </a:rPr>
              <a:t>, 2014).</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This research uses ESG ratings from </a:t>
            </a:r>
            <a:r>
              <a:rPr lang="en-US" kern="100" dirty="0" err="1">
                <a:effectLst/>
                <a:latin typeface="Calibri" panose="020F0502020204030204" pitchFamily="34" charset="0"/>
                <a:ea typeface="Calibri" panose="020F0502020204030204" pitchFamily="34" charset="0"/>
                <a:cs typeface="Calibri" panose="020F0502020204030204" pitchFamily="34" charset="0"/>
              </a:rPr>
              <a:t>RobecoSAM</a:t>
            </a:r>
            <a:r>
              <a:rPr lang="en-US" kern="100" dirty="0">
                <a:effectLst/>
                <a:latin typeface="Calibri" panose="020F0502020204030204" pitchFamily="34" charset="0"/>
                <a:ea typeface="Calibri" panose="020F0502020204030204" pitchFamily="34" charset="0"/>
                <a:cs typeface="Calibri" panose="020F0502020204030204" pitchFamily="34" charset="0"/>
              </a:rPr>
              <a:t> and Sustainalytics to study the impact on green bond issuers.</a:t>
            </a:r>
          </a:p>
          <a:p>
            <a:pPr marL="0" marR="0" algn="just">
              <a:lnSpc>
                <a:spcPct val="107000"/>
              </a:lnSpc>
              <a:spcBef>
                <a:spcPts val="0"/>
              </a:spcBef>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Sustainalytics' ESG risk rating assesses remaining unmanaged ESG risks and is industry-specific, based on a minimum of 70 indicators.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28</a:t>
            </a:fld>
            <a:endParaRPr lang="en-US"/>
          </a:p>
        </p:txBody>
      </p:sp>
    </p:spTree>
    <p:extLst>
      <p:ext uri="{BB962C8B-B14F-4D97-AF65-F5344CB8AC3E}">
        <p14:creationId xmlns:p14="http://schemas.microsoft.com/office/powerpoint/2010/main" val="1413278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400"/>
            <a:ext cx="3801753" cy="1307592"/>
          </a:xfrm>
        </p:spPr>
        <p:txBody>
          <a:bodyPr>
            <a:normAutofit/>
          </a:bodyPr>
          <a:lstStyle/>
          <a:p>
            <a:r>
              <a:rPr lang="en-US" dirty="0" err="1"/>
              <a:t>Esg</a:t>
            </a:r>
            <a:r>
              <a:rPr lang="en-US" dirty="0"/>
              <a:t> Ratings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2219183"/>
            <a:ext cx="3801753" cy="3736367"/>
          </a:xfrm>
        </p:spPr>
        <p:txBody>
          <a:bodyPr>
            <a:normAutofit/>
          </a:bodyPr>
          <a:lstStyle/>
          <a:p>
            <a:pPr algn="just">
              <a:lnSpc>
                <a:spcPct val="100000"/>
              </a:lnSpc>
            </a:pPr>
            <a:r>
              <a:rPr lang="en-US" sz="1700" dirty="0">
                <a:latin typeface="Calibri" panose="020F0502020204030204" pitchFamily="34" charset="0"/>
                <a:ea typeface="Calibri" panose="020F0502020204030204" pitchFamily="34" charset="0"/>
                <a:cs typeface="Calibri" panose="020F0502020204030204" pitchFamily="34" charset="0"/>
              </a:rPr>
              <a:t>A rating of 0 indicates that a company has no unmanaged ESG risks. Conversely, a rating of 100 indicates the highest possible risk level. Due to the procedure used to determine the Sustainalytics rating, it is comparable across all industries. One problem arises when a company has a low ESG rating due to a low exposure to ESG issues, even if it has weak risk management (Sustainalytics, 2018). Figure 2 shows Sustainalytics’ approach to risk assessment.</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29</a:t>
            </a:fld>
            <a:endParaRPr lang="en-US"/>
          </a:p>
        </p:txBody>
      </p:sp>
      <p:pic>
        <p:nvPicPr>
          <p:cNvPr id="4" name="Image 9">
            <a:extLst>
              <a:ext uri="{FF2B5EF4-FFF2-40B4-BE49-F238E27FC236}">
                <a16:creationId xmlns:a16="http://schemas.microsoft.com/office/drawing/2014/main" id="{3EE6A348-E886-F98E-4FC1-8B690269D356}"/>
              </a:ext>
            </a:extLst>
          </p:cNvPr>
          <p:cNvPicPr>
            <a:picLocks/>
          </p:cNvPicPr>
          <p:nvPr/>
        </p:nvPicPr>
        <p:blipFill>
          <a:blip r:embed="rId2" cstate="print"/>
          <a:stretch>
            <a:fillRect/>
          </a:stretch>
        </p:blipFill>
        <p:spPr>
          <a:xfrm>
            <a:off x="4910667" y="879156"/>
            <a:ext cx="6481233" cy="3208210"/>
          </a:xfrm>
          <a:prstGeom prst="rect">
            <a:avLst/>
          </a:prstGeom>
        </p:spPr>
      </p:pic>
      <p:pic>
        <p:nvPicPr>
          <p:cNvPr id="7" name="Picture 6" descr="A yellow and black rectangular sign with black text">
            <a:extLst>
              <a:ext uri="{FF2B5EF4-FFF2-40B4-BE49-F238E27FC236}">
                <a16:creationId xmlns:a16="http://schemas.microsoft.com/office/drawing/2014/main" id="{EF7F5BBB-422A-D7DD-435B-83EF7BC398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841" y="4922104"/>
            <a:ext cx="7194322" cy="1211996"/>
          </a:xfrm>
          <a:prstGeom prst="rect">
            <a:avLst/>
          </a:prstGeom>
        </p:spPr>
      </p:pic>
      <p:sp>
        <p:nvSpPr>
          <p:cNvPr id="8" name="TextBox 7">
            <a:extLst>
              <a:ext uri="{FF2B5EF4-FFF2-40B4-BE49-F238E27FC236}">
                <a16:creationId xmlns:a16="http://schemas.microsoft.com/office/drawing/2014/main" id="{0CBA6768-6977-CF69-01E5-C78862E1A817}"/>
              </a:ext>
            </a:extLst>
          </p:cNvPr>
          <p:cNvSpPr txBox="1"/>
          <p:nvPr/>
        </p:nvSpPr>
        <p:spPr>
          <a:xfrm>
            <a:off x="5218930" y="4192741"/>
            <a:ext cx="6481233" cy="369332"/>
          </a:xfrm>
          <a:prstGeom prst="rect">
            <a:avLst/>
          </a:prstGeom>
          <a:noFill/>
        </p:spPr>
        <p:txBody>
          <a:bodyPr wrap="square" rtlCol="0">
            <a:spAutoFit/>
          </a:bodyPr>
          <a:lstStyle/>
          <a:p>
            <a:pPr algn="just"/>
            <a:r>
              <a:rPr lang="en-US" sz="1800" b="1" dirty="0">
                <a:effectLst/>
                <a:latin typeface="Calibri" panose="020F0502020204030204" pitchFamily="34" charset="0"/>
                <a:ea typeface="Calibri" panose="020F0502020204030204" pitchFamily="34" charset="0"/>
                <a:cs typeface="Calibri" panose="020F0502020204030204" pitchFamily="34" charset="0"/>
              </a:rPr>
              <a:t>Figure</a:t>
            </a:r>
            <a:r>
              <a:rPr lang="en-US" sz="1800" b="1" spc="2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2:</a:t>
            </a:r>
            <a:r>
              <a:rPr lang="en-US" sz="1800" b="1" spc="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Risk</a:t>
            </a:r>
            <a:r>
              <a:rPr lang="en-US" sz="1800" b="1" spc="2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assessment of Sustainalytics</a:t>
            </a:r>
            <a:r>
              <a:rPr lang="en-US" sz="1800" b="1" spc="-2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(Sustainalytics,</a:t>
            </a:r>
            <a:r>
              <a:rPr lang="en-US" sz="1800" b="1" spc="-45" dirty="0">
                <a:effectLst/>
                <a:latin typeface="Calibri" panose="020F0502020204030204" pitchFamily="34" charset="0"/>
                <a:ea typeface="Calibri" panose="020F0502020204030204" pitchFamily="34" charset="0"/>
                <a:cs typeface="Calibri" panose="020F0502020204030204" pitchFamily="34" charset="0"/>
              </a:rPr>
              <a:t> </a:t>
            </a:r>
            <a:r>
              <a:rPr lang="en-US" sz="1800" b="1" spc="-10" dirty="0">
                <a:effectLst/>
                <a:latin typeface="Calibri" panose="020F0502020204030204" pitchFamily="34" charset="0"/>
                <a:ea typeface="Calibri" panose="020F0502020204030204" pitchFamily="34" charset="0"/>
                <a:cs typeface="Calibri" panose="020F0502020204030204" pitchFamily="34" charset="0"/>
              </a:rPr>
              <a:t>2020)</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845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a:xfrm>
            <a:off x="704088" y="914400"/>
            <a:ext cx="5195889" cy="1307592"/>
          </a:xfrm>
        </p:spPr>
        <p:txBody>
          <a:bodyPr>
            <a:normAutofit/>
          </a:bodyPr>
          <a:lstStyle/>
          <a:p>
            <a:pPr>
              <a:lnSpc>
                <a:spcPct val="90000"/>
              </a:lnSpc>
            </a:pPr>
            <a:r>
              <a:rPr lang="en-US" dirty="0"/>
              <a:t>Some history about bonds..</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4088" y="2231136"/>
            <a:ext cx="5195889" cy="3931920"/>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earliest evidence is a stone tablet discovered in Nippur, in modern-day Iraq, which dates from 2,400 B.C. It records the payment of an amount of grain (the main trading currency at the time) with an assurance of a full reimbursement plus an excess (interest payment) by a certain date. </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a:t>
            </a:fld>
            <a:endParaRPr lang="en-US"/>
          </a:p>
        </p:txBody>
      </p:sp>
      <p:pic>
        <p:nvPicPr>
          <p:cNvPr id="8" name="Picture 7" descr="A stone with writing on it">
            <a:extLst>
              <a:ext uri="{FF2B5EF4-FFF2-40B4-BE49-F238E27FC236}">
                <a16:creationId xmlns:a16="http://schemas.microsoft.com/office/drawing/2014/main" id="{03C8ED88-CB37-9CF3-71B7-75B2EA710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047" y="1793368"/>
            <a:ext cx="5055865" cy="3930065"/>
          </a:xfrm>
          <a:prstGeom prst="rect">
            <a:avLst/>
          </a:prstGeom>
        </p:spPr>
      </p:pic>
    </p:spTree>
    <p:extLst>
      <p:ext uri="{BB962C8B-B14F-4D97-AF65-F5344CB8AC3E}">
        <p14:creationId xmlns:p14="http://schemas.microsoft.com/office/powerpoint/2010/main" val="737992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2.3: Green Finance </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625635"/>
            <a:ext cx="10691265" cy="3636088"/>
          </a:xfrm>
        </p:spPr>
        <p:txBody>
          <a:bodyPr>
            <a:normAutofit/>
          </a:bodyPr>
          <a:lstStyle/>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Modern economic system has led to a global environmental crisis (IPCC, 2020).</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Financial institutions and markets are offering 'green' financial products to address environmental concerns.</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Market actors focusing on risk-return trade-off collaborate with NGOs, public entities, and civil society to combat climate change.</a:t>
            </a:r>
          </a:p>
          <a:p>
            <a:pPr marL="342900" marR="0" lvl="0" indent="-342900" algn="just">
              <a:lnSpc>
                <a:spcPct val="107000"/>
              </a:lnSpc>
              <a:spcBef>
                <a:spcPts val="0"/>
              </a:spcBef>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No universally accepted definition of green finance exists; definitions vary in scope, transparency, and origin (</a:t>
            </a:r>
            <a:r>
              <a:rPr lang="en-US"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kern="100" dirty="0">
                <a:effectLst/>
                <a:latin typeface="Calibri" panose="020F0502020204030204" pitchFamily="34" charset="0"/>
                <a:ea typeface="Calibri" panose="020F0502020204030204" pitchFamily="34" charset="0"/>
                <a:cs typeface="Calibri" panose="020F0502020204030204" pitchFamily="34" charset="0"/>
              </a:rPr>
              <a:t> &amp; </a:t>
            </a:r>
            <a:r>
              <a:rPr lang="en-US"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kern="100" dirty="0">
                <a:effectLst/>
                <a:latin typeface="Calibri" panose="020F0502020204030204" pitchFamily="34" charset="0"/>
                <a:ea typeface="Calibri" panose="020F0502020204030204" pitchFamily="34" charset="0"/>
                <a:cs typeface="Calibri" panose="020F0502020204030204" pitchFamily="34" charset="0"/>
              </a:rPr>
              <a:t>, 2020).</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30</a:t>
            </a:fld>
            <a:endParaRPr lang="en-US"/>
          </a:p>
        </p:txBody>
      </p:sp>
    </p:spTree>
    <p:extLst>
      <p:ext uri="{BB962C8B-B14F-4D97-AF65-F5344CB8AC3E}">
        <p14:creationId xmlns:p14="http://schemas.microsoft.com/office/powerpoint/2010/main" val="2225401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708892"/>
          </a:xfrm>
        </p:spPr>
        <p:txBody>
          <a:bodyPr/>
          <a:lstStyle/>
          <a:p>
            <a:r>
              <a:rPr lang="en-US" dirty="0"/>
              <a:t>2.3.1: Key Events Influencing Green Finance</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a:bodyPr>
          <a:lstStyle/>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Rio Summit in 1992 laid foundations for global climate change discussions, leading to Agenda 21 and the UNFCCC (Rhodes, 2016).</a:t>
            </a:r>
          </a:p>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Kyoto Protocol in 1997 was the first compulsory obligation to address climate change.</a:t>
            </a:r>
          </a:p>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Paris Agreement in 2015 aimed to keep global temperature rise below 2°C compared to pre-industrial levels (Pires, 2017).</a:t>
            </a:r>
          </a:p>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COP 21 marked a shift in green finance, emphasizing financing approaches to achieve climate goals.</a:t>
            </a:r>
          </a:p>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Millennium Summit resulted in Millennium Development Goals (MDG) to support poverty reduction and standard of living improvements (Sachs &amp; McArthur, 2005).</a:t>
            </a:r>
          </a:p>
          <a:p>
            <a:pPr marL="342900" marR="0" lvl="0" indent="-342900" algn="just">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MDG achievements led to the formulation of the 2030 Agenda for Sustainable Development, comprising 17 Sustainable Development Goals (SDGs)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Colglazier</a:t>
            </a:r>
            <a:r>
              <a:rPr lang="en-US" sz="1800" kern="100" dirty="0">
                <a:effectLst/>
                <a:latin typeface="Calibri" panose="020F0502020204030204" pitchFamily="34" charset="0"/>
                <a:ea typeface="Calibri" panose="020F0502020204030204" pitchFamily="34" charset="0"/>
                <a:cs typeface="Calibri" panose="020F0502020204030204" pitchFamily="34" charset="0"/>
              </a:rPr>
              <a:t>, 2015).</a:t>
            </a:r>
          </a:p>
          <a:p>
            <a:pPr marL="342900" marR="0" lvl="0" indent="-342900" algn="just">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Nine out of 17 SDGs are linked to environmental protection, highlighting the role of green finance in achieving these goals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2020).</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31</a:t>
            </a:fld>
            <a:endParaRPr lang="en-US"/>
          </a:p>
        </p:txBody>
      </p:sp>
    </p:spTree>
    <p:extLst>
      <p:ext uri="{BB962C8B-B14F-4D97-AF65-F5344CB8AC3E}">
        <p14:creationId xmlns:p14="http://schemas.microsoft.com/office/powerpoint/2010/main" val="2499435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814529"/>
            <a:ext cx="10887279" cy="914399"/>
          </a:xfrm>
        </p:spPr>
        <p:txBody>
          <a:bodyPr>
            <a:normAutofit fontScale="90000"/>
          </a:bodyPr>
          <a:lstStyle/>
          <a:p>
            <a:r>
              <a:rPr lang="en-US" dirty="0"/>
              <a:t>2.3.2: Connections and Key Offerings in Green Finance</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1917846"/>
            <a:ext cx="3801753" cy="4216253"/>
          </a:xfrm>
        </p:spPr>
        <p:txBody>
          <a:bodyPr>
            <a:noAutofit/>
          </a:bodyPr>
          <a:lstStyle/>
          <a:p>
            <a:pPr marL="342900" marR="0" lvl="0" indent="-342900" algn="just">
              <a:lnSpc>
                <a:spcPct val="100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Green finance, climate finance, and sustainable finance are interrelated but distinct concepts (UNEP Inquiry, 2016).</a:t>
            </a:r>
          </a:p>
          <a:p>
            <a:pPr marL="342900" marR="0" lvl="0" indent="-342900" algn="just">
              <a:lnSpc>
                <a:spcPct val="100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Climate finance focuses on climate change mitigation and adaptation, often linked with the UNFCCC.</a:t>
            </a:r>
          </a:p>
          <a:p>
            <a:pPr marL="342900" marR="0" lvl="0" indent="-342900" algn="just">
              <a:lnSpc>
                <a:spcPct val="100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Green finance is a subset of sustainable finance, targeting environment-related SDGs (G20 Green Finance Study Group, 2016;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Kahlenborn</a:t>
            </a:r>
            <a:r>
              <a:rPr lang="en-US" sz="1800" kern="100" dirty="0">
                <a:effectLst/>
                <a:latin typeface="Calibri" panose="020F0502020204030204" pitchFamily="34" charset="0"/>
                <a:ea typeface="Calibri" panose="020F0502020204030204" pitchFamily="34" charset="0"/>
                <a:cs typeface="Calibri" panose="020F0502020204030204" pitchFamily="34" charset="0"/>
              </a:rPr>
              <a:t> et al., 2017).</a:t>
            </a:r>
          </a:p>
          <a:p>
            <a:pPr marL="342900" marR="0" lvl="0" indent="-342900" algn="just">
              <a:lnSpc>
                <a:spcPct val="100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Sustainable finance integrates all ESG dimensions and aims to fulfill all SDGs.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32</a:t>
            </a:fld>
            <a:endParaRPr lang="en-US"/>
          </a:p>
        </p:txBody>
      </p:sp>
      <p:pic>
        <p:nvPicPr>
          <p:cNvPr id="4" name="Image 12">
            <a:extLst>
              <a:ext uri="{FF2B5EF4-FFF2-40B4-BE49-F238E27FC236}">
                <a16:creationId xmlns:a16="http://schemas.microsoft.com/office/drawing/2014/main" id="{B4584897-411C-1A56-D6D2-56BE9B3B522D}"/>
              </a:ext>
            </a:extLst>
          </p:cNvPr>
          <p:cNvPicPr>
            <a:picLocks/>
          </p:cNvPicPr>
          <p:nvPr/>
        </p:nvPicPr>
        <p:blipFill>
          <a:blip r:embed="rId2" cstate="print"/>
          <a:stretch>
            <a:fillRect/>
          </a:stretch>
        </p:blipFill>
        <p:spPr>
          <a:xfrm>
            <a:off x="5006679" y="1917846"/>
            <a:ext cx="6481233" cy="3759114"/>
          </a:xfrm>
          <a:prstGeom prst="rect">
            <a:avLst/>
          </a:prstGeom>
        </p:spPr>
      </p:pic>
      <p:sp>
        <p:nvSpPr>
          <p:cNvPr id="5" name="TextBox 4">
            <a:extLst>
              <a:ext uri="{FF2B5EF4-FFF2-40B4-BE49-F238E27FC236}">
                <a16:creationId xmlns:a16="http://schemas.microsoft.com/office/drawing/2014/main" id="{A6B59196-F282-0390-420B-15E61FD4A7A7}"/>
              </a:ext>
            </a:extLst>
          </p:cNvPr>
          <p:cNvSpPr txBox="1"/>
          <p:nvPr/>
        </p:nvSpPr>
        <p:spPr>
          <a:xfrm>
            <a:off x="5413664" y="5826322"/>
            <a:ext cx="6598228" cy="615553"/>
          </a:xfrm>
          <a:prstGeom prst="rect">
            <a:avLst/>
          </a:prstGeom>
          <a:noFill/>
        </p:spPr>
        <p:txBody>
          <a:bodyPr wrap="square" rtlCol="0">
            <a:spAutoFit/>
          </a:bodyPr>
          <a:lstStyle/>
          <a:p>
            <a:r>
              <a:rPr lang="en-US" sz="1600" b="1" dirty="0">
                <a:effectLst/>
                <a:latin typeface="Calibri" panose="020F0502020204030204" pitchFamily="34" charset="0"/>
                <a:ea typeface="Calibri" panose="020F0502020204030204" pitchFamily="34" charset="0"/>
                <a:cs typeface="Calibri" panose="020F0502020204030204" pitchFamily="34" charset="0"/>
              </a:rPr>
              <a:t>Figure</a:t>
            </a:r>
            <a:r>
              <a:rPr lang="en-US" sz="1600" b="1" spc="4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4:</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Related</a:t>
            </a:r>
            <a:r>
              <a:rPr lang="en-US" sz="1600" b="1" spc="-4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concepts</a:t>
            </a:r>
            <a:r>
              <a:rPr lang="en-US" sz="1600" b="1" spc="-5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of</a:t>
            </a:r>
            <a:r>
              <a:rPr lang="en-US" sz="1600" b="1" spc="2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green</a:t>
            </a:r>
            <a:r>
              <a:rPr lang="en-US" sz="1600" b="1" spc="-4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finance (UNEP</a:t>
            </a:r>
            <a:r>
              <a:rPr lang="en-US" sz="1600" b="1" spc="-3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Inquiry,</a:t>
            </a:r>
            <a:r>
              <a:rPr lang="en-US" sz="1600" b="1" spc="-25" dirty="0">
                <a:effectLst/>
                <a:latin typeface="Calibri" panose="020F0502020204030204" pitchFamily="34" charset="0"/>
                <a:ea typeface="Calibri" panose="020F0502020204030204" pitchFamily="34" charset="0"/>
                <a:cs typeface="Calibri" panose="020F0502020204030204" pitchFamily="34" charset="0"/>
              </a:rPr>
              <a:t> </a:t>
            </a:r>
            <a:r>
              <a:rPr lang="en-US" sz="1600" b="1" spc="-10" dirty="0">
                <a:effectLst/>
                <a:latin typeface="Calibri" panose="020F0502020204030204" pitchFamily="34" charset="0"/>
                <a:ea typeface="Calibri" panose="020F0502020204030204" pitchFamily="34" charset="0"/>
                <a:cs typeface="Calibri" panose="020F0502020204030204" pitchFamily="34" charset="0"/>
              </a:rPr>
              <a:t>2016)</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653587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186873"/>
          </a:xfrm>
        </p:spPr>
        <p:txBody>
          <a:bodyPr>
            <a:normAutofit fontScale="90000"/>
          </a:bodyPr>
          <a:lstStyle/>
          <a:p>
            <a:r>
              <a:rPr lang="en-US" dirty="0"/>
              <a:t>Green finance provides a variety of products and services.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015836"/>
            <a:ext cx="10691265" cy="4135582"/>
          </a:xfrm>
        </p:spPr>
        <p:txBody>
          <a:bodyPr>
            <a:normAutofit fontScale="92500"/>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Green bonds:</a:t>
            </a:r>
            <a:r>
              <a:rPr lang="en-US" sz="1800" dirty="0">
                <a:latin typeface="Calibri" panose="020F0502020204030204" pitchFamily="34" charset="0"/>
                <a:ea typeface="Calibri" panose="020F0502020204030204" pitchFamily="34" charset="0"/>
                <a:cs typeface="Calibri" panose="020F0502020204030204" pitchFamily="34" charset="0"/>
              </a:rPr>
              <a:t> Green bonds are fixed income products supporting environmental and climate goals, foundational to green finance and including climate bonds focused on climate change projects.</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Green asset backed securities </a:t>
            </a:r>
            <a:r>
              <a:rPr lang="en-US" sz="1800" dirty="0">
                <a:latin typeface="Calibri" panose="020F0502020204030204" pitchFamily="34" charset="0"/>
                <a:ea typeface="Calibri" panose="020F0502020204030204" pitchFamily="34" charset="0"/>
                <a:cs typeface="Calibri" panose="020F0502020204030204" pitchFamily="34" charset="0"/>
              </a:rPr>
              <a:t>(Solar)</a:t>
            </a:r>
            <a:r>
              <a:rPr lang="en-US" sz="1800" b="1" dirty="0">
                <a:latin typeface="Calibri" panose="020F0502020204030204" pitchFamily="34" charset="0"/>
                <a:ea typeface="Calibri" panose="020F0502020204030204" pitchFamily="34" charset="0"/>
                <a:cs typeface="Calibri" panose="020F0502020204030204" pitchFamily="34" charset="0"/>
              </a:rPr>
              <a:t>:</a:t>
            </a:r>
            <a:r>
              <a:rPr lang="en-US" sz="1800" dirty="0">
                <a:latin typeface="Calibri" panose="020F0502020204030204" pitchFamily="34" charset="0"/>
                <a:ea typeface="Calibri" panose="020F0502020204030204" pitchFamily="34" charset="0"/>
                <a:cs typeface="Calibri" panose="020F0502020204030204" pitchFamily="34" charset="0"/>
              </a:rPr>
              <a:t> Green ABS are instruments backed by pools of sustainable assets. have emerged as a significant part of the green finance market, accounting for approximately 17% of the market.</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Green loans: </a:t>
            </a:r>
            <a:r>
              <a:rPr lang="en-US" sz="1800" dirty="0">
                <a:latin typeface="Calibri" panose="020F0502020204030204" pitchFamily="34" charset="0"/>
                <a:ea typeface="Calibri" panose="020F0502020204030204" pitchFamily="34" charset="0"/>
                <a:cs typeface="Calibri" panose="020F0502020204030204" pitchFamily="34" charset="0"/>
              </a:rPr>
              <a:t>Green loans were introduced to meet demand for smaller environmental investments, governed by Loan Market Association's green loan principles, similar to green bond principles (Meager, 2017).</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Green funds: </a:t>
            </a:r>
            <a:r>
              <a:rPr lang="en-US" sz="1800" dirty="0">
                <a:latin typeface="Calibri" panose="020F0502020204030204" pitchFamily="34" charset="0"/>
                <a:ea typeface="Calibri" panose="020F0502020204030204" pitchFamily="34" charset="0"/>
                <a:cs typeface="Calibri" panose="020F0502020204030204" pitchFamily="34" charset="0"/>
              </a:rPr>
              <a:t>they integrate environmental approaches into investment strategies, offering investors the chance to support environmentally friendly companies through debt or equity investments.</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Green project financing operations: </a:t>
            </a:r>
            <a:r>
              <a:rPr lang="en-US" sz="1800" dirty="0">
                <a:latin typeface="Calibri" panose="020F0502020204030204" pitchFamily="34" charset="0"/>
                <a:ea typeface="Calibri" panose="020F0502020204030204" pitchFamily="34" charset="0"/>
                <a:cs typeface="Calibri" panose="020F0502020204030204" pitchFamily="34" charset="0"/>
              </a:rPr>
              <a:t>Green project financing involves banks, equity investors, and lenders primarily for renewable energy projects, with classification based on use of proceeds and sponsorship decision.</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Green indices: </a:t>
            </a:r>
            <a:r>
              <a:rPr lang="en-US" sz="1800" dirty="0">
                <a:latin typeface="Calibri" panose="020F0502020204030204" pitchFamily="34" charset="0"/>
                <a:ea typeface="Calibri" panose="020F0502020204030204" pitchFamily="34" charset="0"/>
                <a:cs typeface="Calibri" panose="020F0502020204030204" pitchFamily="34" charset="0"/>
              </a:rPr>
              <a:t>It provide focused information on specific sectors like renewable energy in the green finance market, with providers steadily increasing </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33</a:t>
            </a:fld>
            <a:endParaRPr lang="en-US"/>
          </a:p>
        </p:txBody>
      </p:sp>
    </p:spTree>
    <p:extLst>
      <p:ext uri="{BB962C8B-B14F-4D97-AF65-F5344CB8AC3E}">
        <p14:creationId xmlns:p14="http://schemas.microsoft.com/office/powerpoint/2010/main" val="3673878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36155"/>
          </a:xfrm>
        </p:spPr>
        <p:txBody>
          <a:bodyPr>
            <a:normAutofit fontScale="90000"/>
          </a:bodyPr>
          <a:lstStyle/>
          <a:p>
            <a:r>
              <a:rPr lang="en-US" dirty="0"/>
              <a:t>2.3.3: Challenges in Green Finance</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928001"/>
            <a:ext cx="10691265" cy="4101036"/>
          </a:xfrm>
        </p:spPr>
        <p:txBody>
          <a:bodyPr>
            <a:noAutofit/>
          </a:bodyPr>
          <a:lstStyle/>
          <a:p>
            <a:pPr algn="just"/>
            <a:r>
              <a:rPr lang="en-US" sz="1700" dirty="0">
                <a:latin typeface="Calibri" panose="020F0502020204030204" pitchFamily="34" charset="0"/>
                <a:ea typeface="Calibri" panose="020F0502020204030204" pitchFamily="34" charset="0"/>
                <a:cs typeface="Calibri" panose="020F0502020204030204" pitchFamily="34" charset="0"/>
              </a:rPr>
              <a:t>The future of green finance hinges on clear definitions and commitments from policymakers and industries (</a:t>
            </a:r>
            <a:r>
              <a:rPr lang="en-US" sz="1700" dirty="0" err="1">
                <a:latin typeface="Calibri" panose="020F0502020204030204" pitchFamily="34" charset="0"/>
                <a:ea typeface="Calibri" panose="020F0502020204030204" pitchFamily="34" charset="0"/>
                <a:cs typeface="Calibri" panose="020F0502020204030204" pitchFamily="34" charset="0"/>
              </a:rPr>
              <a:t>Boracheva</a:t>
            </a:r>
            <a:r>
              <a:rPr lang="en-US" sz="1700" dirty="0">
                <a:latin typeface="Calibri" panose="020F0502020204030204" pitchFamily="34" charset="0"/>
                <a:ea typeface="Calibri" panose="020F0502020204030204" pitchFamily="34" charset="0"/>
                <a:cs typeface="Calibri" panose="020F0502020204030204" pitchFamily="34" charset="0"/>
              </a:rPr>
              <a:t> &amp; </a:t>
            </a:r>
            <a:r>
              <a:rPr lang="en-US" sz="1700" dirty="0" err="1">
                <a:latin typeface="Calibri" panose="020F0502020204030204" pitchFamily="34" charset="0"/>
                <a:ea typeface="Calibri" panose="020F0502020204030204" pitchFamily="34" charset="0"/>
                <a:cs typeface="Calibri" panose="020F0502020204030204" pitchFamily="34" charset="0"/>
              </a:rPr>
              <a:t>Smorodinov</a:t>
            </a:r>
            <a:r>
              <a:rPr lang="en-US" sz="1700" dirty="0">
                <a:latin typeface="Calibri" panose="020F0502020204030204" pitchFamily="34" charset="0"/>
                <a:ea typeface="Calibri" panose="020F0502020204030204" pitchFamily="34" charset="0"/>
                <a:cs typeface="Calibri" panose="020F0502020204030204" pitchFamily="34" charset="0"/>
              </a:rPr>
              <a:t>, 2017).</a:t>
            </a:r>
          </a:p>
          <a:p>
            <a:pPr algn="just"/>
            <a:r>
              <a:rPr lang="en-US" sz="1700" dirty="0">
                <a:latin typeface="Calibri" panose="020F0502020204030204" pitchFamily="34" charset="0"/>
                <a:ea typeface="Calibri" panose="020F0502020204030204" pitchFamily="34" charset="0"/>
                <a:cs typeface="Calibri" panose="020F0502020204030204" pitchFamily="34" charset="0"/>
              </a:rPr>
              <a:t>Challenges include defining 'green', encouraging green security issuance, and proving direct financial benefits of green securities.</a:t>
            </a:r>
          </a:p>
          <a:p>
            <a:pPr algn="just"/>
            <a:r>
              <a:rPr lang="en-US" sz="1700" dirty="0">
                <a:latin typeface="Calibri" panose="020F0502020204030204" pitchFamily="34" charset="0"/>
                <a:ea typeface="Calibri" panose="020F0502020204030204" pitchFamily="34" charset="0"/>
                <a:cs typeface="Calibri" panose="020F0502020204030204" pitchFamily="34" charset="0"/>
              </a:rPr>
              <a:t>Green finance needs to transition from niche to mainstream financing for significant environmental impact (</a:t>
            </a:r>
            <a:r>
              <a:rPr lang="en-US" sz="1700" dirty="0" err="1">
                <a:latin typeface="Calibri" panose="020F0502020204030204" pitchFamily="34" charset="0"/>
                <a:ea typeface="Calibri" panose="020F0502020204030204" pitchFamily="34" charset="0"/>
                <a:cs typeface="Calibri" panose="020F0502020204030204" pitchFamily="34" charset="0"/>
              </a:rPr>
              <a:t>Berensmann</a:t>
            </a:r>
            <a:r>
              <a:rPr lang="en-US" sz="1700" dirty="0">
                <a:latin typeface="Calibri" panose="020F0502020204030204" pitchFamily="34" charset="0"/>
                <a:ea typeface="Calibri" panose="020F0502020204030204" pitchFamily="34" charset="0"/>
                <a:cs typeface="Calibri" panose="020F0502020204030204" pitchFamily="34" charset="0"/>
              </a:rPr>
              <a:t> &amp; Lindenberg, 2019).</a:t>
            </a:r>
          </a:p>
          <a:p>
            <a:pPr algn="just"/>
            <a:r>
              <a:rPr lang="en-US" sz="1700" dirty="0">
                <a:latin typeface="Calibri" panose="020F0502020204030204" pitchFamily="34" charset="0"/>
                <a:ea typeface="Calibri" panose="020F0502020204030204" pitchFamily="34" charset="0"/>
                <a:cs typeface="Calibri" panose="020F0502020204030204" pitchFamily="34" charset="0"/>
              </a:rPr>
              <a:t>Policymakers must enact structured policies to promote green securities and integrate environmental risks in financial decisions.</a:t>
            </a:r>
          </a:p>
          <a:p>
            <a:pPr algn="just"/>
            <a:r>
              <a:rPr lang="en-US" sz="1700" dirty="0">
                <a:latin typeface="Calibri" panose="020F0502020204030204" pitchFamily="34" charset="0"/>
                <a:ea typeface="Calibri" panose="020F0502020204030204" pitchFamily="34" charset="0"/>
                <a:cs typeface="Calibri" panose="020F0502020204030204" pitchFamily="34" charset="0"/>
              </a:rPr>
              <a:t>International political commitment to climate change and environmental targets impacts green finance success (</a:t>
            </a:r>
            <a:r>
              <a:rPr lang="en-US" sz="1700" dirty="0" err="1">
                <a:latin typeface="Calibri" panose="020F0502020204030204" pitchFamily="34" charset="0"/>
                <a:ea typeface="Calibri" panose="020F0502020204030204" pitchFamily="34" charset="0"/>
                <a:cs typeface="Calibri" panose="020F0502020204030204" pitchFamily="34" charset="0"/>
              </a:rPr>
              <a:t>Migliorelli</a:t>
            </a:r>
            <a:r>
              <a:rPr lang="en-US" sz="1700" dirty="0">
                <a:latin typeface="Calibri" panose="020F0502020204030204" pitchFamily="34" charset="0"/>
                <a:ea typeface="Calibri" panose="020F0502020204030204" pitchFamily="34" charset="0"/>
                <a:cs typeface="Calibri" panose="020F0502020204030204" pitchFamily="34" charset="0"/>
              </a:rPr>
              <a:t> &amp; </a:t>
            </a:r>
            <a:r>
              <a:rPr lang="en-US" sz="1700" dirty="0" err="1">
                <a:latin typeface="Calibri" panose="020F0502020204030204" pitchFamily="34" charset="0"/>
                <a:ea typeface="Calibri" panose="020F0502020204030204" pitchFamily="34" charset="0"/>
                <a:cs typeface="Calibri" panose="020F0502020204030204" pitchFamily="34" charset="0"/>
              </a:rPr>
              <a:t>Dessertine</a:t>
            </a:r>
            <a:r>
              <a:rPr lang="en-US" sz="1700" dirty="0">
                <a:latin typeface="Calibri" panose="020F0502020204030204" pitchFamily="34" charset="0"/>
                <a:ea typeface="Calibri" panose="020F0502020204030204" pitchFamily="34" charset="0"/>
                <a:cs typeface="Calibri" panose="020F0502020204030204" pitchFamily="34" charset="0"/>
              </a:rPr>
              <a:t>, 2020).</a:t>
            </a:r>
          </a:p>
          <a:p>
            <a:pPr algn="just"/>
            <a:r>
              <a:rPr lang="en-US" sz="1700" dirty="0">
                <a:latin typeface="Calibri" panose="020F0502020204030204" pitchFamily="34" charset="0"/>
                <a:ea typeface="Calibri" panose="020F0502020204030204" pitchFamily="34" charset="0"/>
                <a:cs typeface="Calibri" panose="020F0502020204030204" pitchFamily="34" charset="0"/>
              </a:rPr>
              <a:t>Challenges specific to green bonds include lack of ratings, indices, domestic investors, guidelines, and awareness of international practices (</a:t>
            </a:r>
            <a:r>
              <a:rPr lang="en-US" sz="1700" dirty="0" err="1">
                <a:latin typeface="Calibri" panose="020F0502020204030204" pitchFamily="34" charset="0"/>
                <a:ea typeface="Calibri" panose="020F0502020204030204" pitchFamily="34" charset="0"/>
                <a:cs typeface="Calibri" panose="020F0502020204030204" pitchFamily="34" charset="0"/>
              </a:rPr>
              <a:t>Kahlenborn</a:t>
            </a:r>
            <a:r>
              <a:rPr lang="en-US" sz="1700" dirty="0">
                <a:latin typeface="Calibri" panose="020F0502020204030204" pitchFamily="34" charset="0"/>
                <a:ea typeface="Calibri" panose="020F0502020204030204" pitchFamily="34" charset="0"/>
                <a:cs typeface="Calibri" panose="020F0502020204030204" pitchFamily="34" charset="0"/>
              </a:rPr>
              <a:t> et al., 2017).</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34</a:t>
            </a:fld>
            <a:endParaRPr lang="en-US"/>
          </a:p>
        </p:txBody>
      </p:sp>
    </p:spTree>
    <p:extLst>
      <p:ext uri="{BB962C8B-B14F-4D97-AF65-F5344CB8AC3E}">
        <p14:creationId xmlns:p14="http://schemas.microsoft.com/office/powerpoint/2010/main" val="282596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400"/>
            <a:ext cx="3799763" cy="1473200"/>
          </a:xfrm>
        </p:spPr>
        <p:txBody>
          <a:bodyPr>
            <a:normAutofit/>
          </a:bodyPr>
          <a:lstStyle/>
          <a:p>
            <a:r>
              <a:rPr lang="en-US" sz="3600" dirty="0"/>
              <a:t>2.4: Green Bonds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1636777"/>
            <a:ext cx="4647230" cy="4518151"/>
          </a:xfrm>
        </p:spPr>
        <p:txBody>
          <a:bodyPr>
            <a:normAutofit fontScale="92500" lnSpcReduction="10000"/>
          </a:bodyPr>
          <a:lstStyle/>
          <a:p>
            <a:pPr marL="0" marR="0">
              <a:lnSpc>
                <a:spcPct val="10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European Investment Bank (EIB) launched the first green bond, the Climate Awareness Bond, in 2007, followed by the World Bank in 2008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sz="1800" kern="100" dirty="0">
                <a:effectLst/>
                <a:latin typeface="Calibri" panose="020F0502020204030204" pitchFamily="34" charset="0"/>
                <a:ea typeface="Calibri" panose="020F0502020204030204" pitchFamily="34" charset="0"/>
                <a:cs typeface="Calibri" panose="020F0502020204030204" pitchFamily="34" charset="0"/>
              </a:rPr>
              <a:t> &amp;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sz="1800" kern="100" dirty="0">
                <a:effectLst/>
                <a:latin typeface="Calibri" panose="020F0502020204030204" pitchFamily="34" charset="0"/>
                <a:ea typeface="Calibri" panose="020F0502020204030204" pitchFamily="34" charset="0"/>
                <a:cs typeface="Calibri" panose="020F0502020204030204" pitchFamily="34" charset="0"/>
              </a:rPr>
              <a:t>, 2020).</a:t>
            </a:r>
          </a:p>
          <a:p>
            <a:pPr marL="0" marR="0">
              <a:lnSpc>
                <a:spcPct val="10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Initially, issuers were multilateral development banks (MDBs) and sovereign supranational agencies (SSAs).</a:t>
            </a:r>
          </a:p>
          <a:p>
            <a:pPr marL="0" marR="0">
              <a:lnSpc>
                <a:spcPct val="10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Green bond market expanded to include corporations, governments, and banks after the green bond principles were introduced.</a:t>
            </a:r>
          </a:p>
          <a:p>
            <a:pPr marL="0" marR="0">
              <a:lnSpc>
                <a:spcPct val="10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 2019, global green bond and green loan issuance reached USD $257.7 billion, a 51% increase from 2018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Ketterer</a:t>
            </a:r>
            <a:r>
              <a:rPr lang="en-US" sz="1800" kern="100" dirty="0">
                <a:effectLst/>
                <a:latin typeface="Calibri" panose="020F0502020204030204" pitchFamily="34" charset="0"/>
                <a:ea typeface="Calibri" panose="020F0502020204030204" pitchFamily="34" charset="0"/>
                <a:cs typeface="Calibri" panose="020F0502020204030204" pitchFamily="34" charset="0"/>
              </a:rPr>
              <a:t> et al., 2019).</a:t>
            </a:r>
            <a:endParaRPr lang="en-US" sz="1800" kern="100" dirty="0">
              <a:latin typeface="Calibri" panose="020F0502020204030204" pitchFamily="34" charset="0"/>
              <a:ea typeface="Calibri" panose="020F0502020204030204" pitchFamily="34" charset="0"/>
              <a:cs typeface="Calibri" panose="020F0502020204030204" pitchFamily="34" charset="0"/>
            </a:endParaRPr>
          </a:p>
          <a:p>
            <a:pPr marL="0" marR="0">
              <a:lnSpc>
                <a:spcPct val="100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Global green bond and green loan issuance reached a record USD $257.7 billion in 2019, with a 51% increase from the previous year (CBI, 2020).</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35</a:t>
            </a:fld>
            <a:endParaRPr lang="en-US"/>
          </a:p>
        </p:txBody>
      </p:sp>
      <p:pic>
        <p:nvPicPr>
          <p:cNvPr id="4" name="Image 13">
            <a:extLst>
              <a:ext uri="{FF2B5EF4-FFF2-40B4-BE49-F238E27FC236}">
                <a16:creationId xmlns:a16="http://schemas.microsoft.com/office/drawing/2014/main" id="{0E17A4EC-A5A1-FA39-BDA2-5436A1769398}"/>
              </a:ext>
            </a:extLst>
          </p:cNvPr>
          <p:cNvPicPr>
            <a:picLocks/>
          </p:cNvPicPr>
          <p:nvPr/>
        </p:nvPicPr>
        <p:blipFill rotWithShape="1">
          <a:blip r:embed="rId2" cstate="print"/>
          <a:srcRect l="231" r="-1" b="-1"/>
          <a:stretch/>
        </p:blipFill>
        <p:spPr>
          <a:xfrm>
            <a:off x="5850082" y="641768"/>
            <a:ext cx="6114908" cy="4886196"/>
          </a:xfrm>
          <a:prstGeom prst="rect">
            <a:avLst/>
          </a:prstGeom>
        </p:spPr>
      </p:pic>
      <p:sp>
        <p:nvSpPr>
          <p:cNvPr id="5" name="TextBox 4">
            <a:extLst>
              <a:ext uri="{FF2B5EF4-FFF2-40B4-BE49-F238E27FC236}">
                <a16:creationId xmlns:a16="http://schemas.microsoft.com/office/drawing/2014/main" id="{06604896-3FF2-F1FB-5A20-203A00E7D102}"/>
              </a:ext>
            </a:extLst>
          </p:cNvPr>
          <p:cNvSpPr txBox="1"/>
          <p:nvPr/>
        </p:nvSpPr>
        <p:spPr>
          <a:xfrm>
            <a:off x="6055406" y="5831178"/>
            <a:ext cx="6114908" cy="338554"/>
          </a:xfrm>
          <a:prstGeom prst="rect">
            <a:avLst/>
          </a:prstGeom>
          <a:noFill/>
        </p:spPr>
        <p:txBody>
          <a:bodyPr wrap="square" rtlCol="0">
            <a:spAutoFit/>
          </a:bodyPr>
          <a:lstStyle/>
          <a:p>
            <a:pPr algn="just"/>
            <a:r>
              <a:rPr lang="en-US" sz="1600" b="1" dirty="0">
                <a:effectLst/>
                <a:latin typeface="Calibri" panose="020F0502020204030204" pitchFamily="34" charset="0"/>
                <a:ea typeface="Calibri" panose="020F0502020204030204" pitchFamily="34" charset="0"/>
                <a:cs typeface="Calibri" panose="020F0502020204030204" pitchFamily="34" charset="0"/>
              </a:rPr>
              <a:t>Figure</a:t>
            </a:r>
            <a:r>
              <a:rPr lang="en-US" sz="1600" b="1" spc="4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5:</a:t>
            </a:r>
            <a:r>
              <a:rPr lang="en-US" sz="1600" b="1" spc="3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Global</a:t>
            </a:r>
            <a:r>
              <a:rPr lang="en-US" sz="1600" b="1" spc="2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green</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bond</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market</a:t>
            </a:r>
            <a:r>
              <a:rPr lang="en-US" sz="1600" b="1" spc="2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growth</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2017-2019</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(CBI,</a:t>
            </a:r>
            <a:r>
              <a:rPr lang="en-US" sz="1600" b="1" spc="-25" dirty="0">
                <a:effectLst/>
                <a:latin typeface="Calibri" panose="020F0502020204030204" pitchFamily="34" charset="0"/>
                <a:ea typeface="Calibri" panose="020F0502020204030204" pitchFamily="34" charset="0"/>
                <a:cs typeface="Calibri" panose="020F0502020204030204" pitchFamily="34" charset="0"/>
              </a:rPr>
              <a:t> </a:t>
            </a:r>
            <a:r>
              <a:rPr lang="en-US" sz="1600" b="1" spc="-10" dirty="0">
                <a:effectLst/>
                <a:latin typeface="Calibri" panose="020F0502020204030204" pitchFamily="34" charset="0"/>
                <a:ea typeface="Calibri" panose="020F0502020204030204" pitchFamily="34" charset="0"/>
                <a:cs typeface="Calibri" panose="020F0502020204030204" pitchFamily="34" charset="0"/>
              </a:rPr>
              <a:t>2020)</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199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1257302"/>
            <a:ext cx="4688794" cy="4897626"/>
          </a:xfrm>
        </p:spPr>
        <p:txBody>
          <a:bodyPr>
            <a:normAutofit lnSpcReduction="10000"/>
          </a:bodyPr>
          <a:lstStyle/>
          <a:p>
            <a:pPr algn="just">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Despite rapid growth, green bonds still represent less than 1% of the global bond market.</a:t>
            </a:r>
          </a:p>
          <a:p>
            <a:pPr algn="just">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European market drives the most volume, accounting for 45% of global issuance, followed by Asia-Pacific (25%) and North America (23%).</a:t>
            </a:r>
          </a:p>
          <a:p>
            <a:pPr algn="just">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Top green bond issuers in 2019 were the US, China, and France, together accounting for 44% of the market.</a:t>
            </a:r>
          </a:p>
          <a:p>
            <a:pPr algn="just">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Renewable energy, low-carbon buildings, and energy efficiency are the most common use sectors for green bond proceeds, each with around 30% market share.</a:t>
            </a:r>
          </a:p>
          <a:p>
            <a:pPr algn="just">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ICT sector emerged in 2019 as a new area for green bond investment (</a:t>
            </a:r>
            <a:r>
              <a:rPr lang="en-US" sz="1800" dirty="0" err="1">
                <a:latin typeface="Calibri" panose="020F0502020204030204" pitchFamily="34" charset="0"/>
                <a:ea typeface="Calibri" panose="020F0502020204030204" pitchFamily="34" charset="0"/>
                <a:cs typeface="Calibri" panose="020F0502020204030204" pitchFamily="34" charset="0"/>
              </a:rPr>
              <a:t>Ketterer</a:t>
            </a:r>
            <a:r>
              <a:rPr lang="en-US" sz="1800" dirty="0">
                <a:latin typeface="Calibri" panose="020F0502020204030204" pitchFamily="34" charset="0"/>
                <a:ea typeface="Calibri" panose="020F0502020204030204" pitchFamily="34" charset="0"/>
                <a:cs typeface="Calibri" panose="020F0502020204030204" pitchFamily="34" charset="0"/>
              </a:rPr>
              <a:t> et al., 2019).</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36</a:t>
            </a:fld>
            <a:endParaRPr lang="en-US"/>
          </a:p>
        </p:txBody>
      </p:sp>
      <p:pic>
        <p:nvPicPr>
          <p:cNvPr id="5" name="Image 14">
            <a:extLst>
              <a:ext uri="{FF2B5EF4-FFF2-40B4-BE49-F238E27FC236}">
                <a16:creationId xmlns:a16="http://schemas.microsoft.com/office/drawing/2014/main" id="{88FA4989-1CDB-F4DE-B475-AFE04709A3BD}"/>
              </a:ext>
            </a:extLst>
          </p:cNvPr>
          <p:cNvPicPr>
            <a:picLocks/>
          </p:cNvPicPr>
          <p:nvPr/>
        </p:nvPicPr>
        <p:blipFill rotWithShape="1">
          <a:blip r:embed="rId2" cstate="print"/>
          <a:srcRect r="29592" b="-1"/>
          <a:stretch/>
        </p:blipFill>
        <p:spPr>
          <a:xfrm>
            <a:off x="5683828" y="719179"/>
            <a:ext cx="6421582" cy="4897623"/>
          </a:xfrm>
          <a:prstGeom prst="rect">
            <a:avLst/>
          </a:prstGeom>
        </p:spPr>
      </p:pic>
      <p:sp>
        <p:nvSpPr>
          <p:cNvPr id="7" name="TextBox 6">
            <a:extLst>
              <a:ext uri="{FF2B5EF4-FFF2-40B4-BE49-F238E27FC236}">
                <a16:creationId xmlns:a16="http://schemas.microsoft.com/office/drawing/2014/main" id="{81B72D08-76CE-B9BA-1234-0C0008BA361B}"/>
              </a:ext>
            </a:extLst>
          </p:cNvPr>
          <p:cNvSpPr txBox="1"/>
          <p:nvPr/>
        </p:nvSpPr>
        <p:spPr>
          <a:xfrm>
            <a:off x="5912427" y="5787736"/>
            <a:ext cx="5392882" cy="369332"/>
          </a:xfrm>
          <a:prstGeom prst="rect">
            <a:avLst/>
          </a:prstGeom>
          <a:noFill/>
        </p:spPr>
        <p:txBody>
          <a:bodyPr wrap="square" rtlCol="0">
            <a:spAutoFit/>
          </a:bodyPr>
          <a:lstStyle/>
          <a:p>
            <a:pPr algn="just"/>
            <a:r>
              <a:rPr lang="en-US" sz="1800" b="1" dirty="0">
                <a:effectLst/>
                <a:latin typeface="Calibri" panose="020F0502020204030204" pitchFamily="34" charset="0"/>
                <a:ea typeface="Calibri" panose="020F0502020204030204" pitchFamily="34" charset="0"/>
                <a:cs typeface="Calibri" panose="020F0502020204030204" pitchFamily="34" charset="0"/>
              </a:rPr>
              <a:t>Figure</a:t>
            </a:r>
            <a:r>
              <a:rPr lang="en-US" sz="1800" b="1" spc="3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6:</a:t>
            </a:r>
            <a:r>
              <a:rPr lang="en-US" sz="1800" b="1" spc="2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Use</a:t>
            </a:r>
            <a:r>
              <a:rPr lang="en-US" sz="1800" b="1" spc="3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of</a:t>
            </a:r>
            <a:r>
              <a:rPr lang="en-US" sz="1800" b="1" spc="1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green</a:t>
            </a:r>
            <a:r>
              <a:rPr lang="en-US" sz="1800" b="1" spc="-4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proceeds</a:t>
            </a:r>
            <a:r>
              <a:rPr lang="en-US" sz="1800" b="1" spc="2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in</a:t>
            </a:r>
            <a:r>
              <a:rPr lang="en-US" sz="1800" b="1" spc="-4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2019</a:t>
            </a:r>
            <a:r>
              <a:rPr lang="en-US" sz="1800" b="1" spc="-5"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(CBI,</a:t>
            </a:r>
            <a:r>
              <a:rPr lang="en-US" sz="1800" b="1" spc="-35" dirty="0">
                <a:effectLst/>
                <a:latin typeface="Calibri" panose="020F0502020204030204" pitchFamily="34" charset="0"/>
                <a:ea typeface="Calibri" panose="020F0502020204030204" pitchFamily="34" charset="0"/>
                <a:cs typeface="Calibri" panose="020F0502020204030204" pitchFamily="34" charset="0"/>
              </a:rPr>
              <a:t> </a:t>
            </a:r>
            <a:r>
              <a:rPr lang="en-US" sz="1800" b="1" spc="-10" dirty="0">
                <a:effectLst/>
                <a:latin typeface="Calibri" panose="020F0502020204030204" pitchFamily="34" charset="0"/>
                <a:ea typeface="Calibri" panose="020F0502020204030204" pitchFamily="34" charset="0"/>
                <a:cs typeface="Calibri" panose="020F0502020204030204" pitchFamily="34" charset="0"/>
              </a:rPr>
              <a:t>2020)</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8971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4"/>
            <a:ext cx="10691265" cy="594592"/>
          </a:xfrm>
        </p:spPr>
        <p:txBody>
          <a:bodyPr>
            <a:normAutofit fontScale="90000"/>
          </a:bodyPr>
          <a:lstStyle/>
          <a:p>
            <a:r>
              <a:rPr lang="en-US" dirty="0"/>
              <a:t>2.5: Defining “green” in green bond</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423555"/>
            <a:ext cx="5887201" cy="4686299"/>
          </a:xfrm>
        </p:spPr>
        <p:txBody>
          <a:bodyPr>
            <a:noAutofit/>
          </a:bodyPr>
          <a:lstStyle/>
          <a:p>
            <a:pPr algn="just"/>
            <a:r>
              <a:rPr lang="en-US" sz="1400" dirty="0">
                <a:latin typeface="Calibri" panose="020F0502020204030204" pitchFamily="34" charset="0"/>
                <a:ea typeface="Calibri" panose="020F0502020204030204" pitchFamily="34" charset="0"/>
                <a:cs typeface="Calibri" panose="020F0502020204030204" pitchFamily="34" charset="0"/>
              </a:rPr>
              <a:t>The determination of the ‘greenness’ of the bond is an interesting topic, but it is beyond the scope of this.</a:t>
            </a:r>
          </a:p>
          <a:p>
            <a:pPr algn="just"/>
            <a:r>
              <a:rPr lang="en-US" sz="1400" dirty="0">
                <a:latin typeface="Calibri" panose="020F0502020204030204" pitchFamily="34" charset="0"/>
                <a:ea typeface="Calibri" panose="020F0502020204030204" pitchFamily="34" charset="0"/>
                <a:cs typeface="Calibri" panose="020F0502020204030204" pitchFamily="34" charset="0"/>
              </a:rPr>
              <a:t>Green bond labels are determined by issuers without a uniform definition.</a:t>
            </a:r>
          </a:p>
          <a:p>
            <a:pPr algn="just"/>
            <a:r>
              <a:rPr lang="en-US" sz="1400" dirty="0">
                <a:latin typeface="Calibri" panose="020F0502020204030204" pitchFamily="34" charset="0"/>
                <a:ea typeface="Calibri" panose="020F0502020204030204" pitchFamily="34" charset="0"/>
                <a:cs typeface="Calibri" panose="020F0502020204030204" pitchFamily="34" charset="0"/>
              </a:rPr>
              <a:t>The Green Bond Principles (GBP) by the International Capital Market Association (ICMA) are the most established guidelines, focusing on four key aspects: use of proceeds, project evaluation, management, and reporting (</a:t>
            </a:r>
            <a:r>
              <a:rPr lang="en-US" sz="1400" dirty="0" err="1">
                <a:latin typeface="Calibri" panose="020F0502020204030204" pitchFamily="34" charset="0"/>
                <a:ea typeface="Calibri" panose="020F0502020204030204" pitchFamily="34" charset="0"/>
                <a:cs typeface="Calibri" panose="020F0502020204030204" pitchFamily="34" charset="0"/>
              </a:rPr>
              <a:t>Preclaw</a:t>
            </a:r>
            <a:r>
              <a:rPr lang="en-US" sz="1400" dirty="0">
                <a:latin typeface="Calibri" panose="020F0502020204030204" pitchFamily="34" charset="0"/>
                <a:ea typeface="Calibri" panose="020F0502020204030204" pitchFamily="34" charset="0"/>
                <a:cs typeface="Calibri" panose="020F0502020204030204" pitchFamily="34" charset="0"/>
              </a:rPr>
              <a:t> &amp; </a:t>
            </a:r>
            <a:r>
              <a:rPr lang="en-US" sz="1400" dirty="0" err="1">
                <a:latin typeface="Calibri" panose="020F0502020204030204" pitchFamily="34" charset="0"/>
                <a:ea typeface="Calibri" panose="020F0502020204030204" pitchFamily="34" charset="0"/>
                <a:cs typeface="Calibri" panose="020F0502020204030204" pitchFamily="34" charset="0"/>
              </a:rPr>
              <a:t>Bakshi</a:t>
            </a:r>
            <a:r>
              <a:rPr lang="en-US" sz="1400" dirty="0">
                <a:latin typeface="Calibri" panose="020F0502020204030204" pitchFamily="34" charset="0"/>
                <a:ea typeface="Calibri" panose="020F0502020204030204" pitchFamily="34" charset="0"/>
                <a:cs typeface="Calibri" panose="020F0502020204030204" pitchFamily="34" charset="0"/>
              </a:rPr>
              <a:t>, 2015).</a:t>
            </a:r>
          </a:p>
          <a:p>
            <a:pPr algn="just"/>
            <a:r>
              <a:rPr lang="en-US" sz="1400" dirty="0">
                <a:latin typeface="Calibri" panose="020F0502020204030204" pitchFamily="34" charset="0"/>
                <a:ea typeface="Calibri" panose="020F0502020204030204" pitchFamily="34" charset="0"/>
                <a:cs typeface="Calibri" panose="020F0502020204030204" pitchFamily="34" charset="0"/>
              </a:rPr>
              <a:t>Adherence to GBP is voluntary, leading to calls for binding standards to ensure market integrity and growth (</a:t>
            </a:r>
            <a:r>
              <a:rPr lang="en-US" sz="1400" dirty="0" err="1">
                <a:latin typeface="Calibri" panose="020F0502020204030204" pitchFamily="34" charset="0"/>
                <a:ea typeface="Calibri" panose="020F0502020204030204" pitchFamily="34" charset="0"/>
                <a:cs typeface="Calibri" panose="020F0502020204030204" pitchFamily="34" charset="0"/>
              </a:rPr>
              <a:t>Krimphoff</a:t>
            </a:r>
            <a:r>
              <a:rPr lang="en-US" sz="1400" dirty="0">
                <a:latin typeface="Calibri" panose="020F0502020204030204" pitchFamily="34" charset="0"/>
                <a:ea typeface="Calibri" panose="020F0502020204030204" pitchFamily="34" charset="0"/>
                <a:cs typeface="Calibri" panose="020F0502020204030204" pitchFamily="34" charset="0"/>
              </a:rPr>
              <a:t> &amp; et al., 2016).</a:t>
            </a:r>
          </a:p>
          <a:p>
            <a:pPr algn="just"/>
            <a:r>
              <a:rPr lang="en-US" sz="1400" dirty="0">
                <a:latin typeface="Calibri" panose="020F0502020204030204" pitchFamily="34" charset="0"/>
                <a:ea typeface="Calibri" panose="020F0502020204030204" pitchFamily="34" charset="0"/>
                <a:cs typeface="Calibri" panose="020F0502020204030204" pitchFamily="34" charset="0"/>
              </a:rPr>
              <a:t>Other frameworks include the Nordic Investment Bank's eligibility categories and those from the Asia Development Bank (ADB) and International Finance Corporation (IFC) (</a:t>
            </a:r>
            <a:r>
              <a:rPr lang="en-US" sz="1400" dirty="0" err="1">
                <a:latin typeface="Calibri" panose="020F0502020204030204" pitchFamily="34" charset="0"/>
                <a:ea typeface="Calibri" panose="020F0502020204030204" pitchFamily="34" charset="0"/>
                <a:cs typeface="Calibri" panose="020F0502020204030204" pitchFamily="34" charset="0"/>
              </a:rPr>
              <a:t>Kahlenborn</a:t>
            </a:r>
            <a:r>
              <a:rPr lang="en-US" sz="1400" dirty="0">
                <a:latin typeface="Calibri" panose="020F0502020204030204" pitchFamily="34" charset="0"/>
                <a:ea typeface="Calibri" panose="020F0502020204030204" pitchFamily="34" charset="0"/>
                <a:cs typeface="Calibri" panose="020F0502020204030204" pitchFamily="34" charset="0"/>
              </a:rPr>
              <a:t> et al., 2017).</a:t>
            </a:r>
          </a:p>
          <a:p>
            <a:pPr algn="just"/>
            <a:r>
              <a:rPr lang="en-US" sz="1400" dirty="0">
                <a:latin typeface="Calibri" panose="020F0502020204030204" pitchFamily="34" charset="0"/>
                <a:ea typeface="Calibri" panose="020F0502020204030204" pitchFamily="34" charset="0"/>
                <a:cs typeface="Calibri" panose="020F0502020204030204" pitchFamily="34" charset="0"/>
              </a:rPr>
              <a:t>European Investment Bank (EIB) aims to improve green bond guidelines through a descriptive taxonomy, partnering with China Green Finance Committee (CGFC), People’s Bank of China (PBoC), Institute for Climate Economics (I4CE), and World Wildlife Fund (WWF) (</a:t>
            </a:r>
            <a:r>
              <a:rPr lang="en-US" sz="1400" dirty="0" err="1">
                <a:latin typeface="Calibri" panose="020F0502020204030204" pitchFamily="34" charset="0"/>
                <a:ea typeface="Calibri" panose="020F0502020204030204" pitchFamily="34" charset="0"/>
                <a:cs typeface="Calibri" panose="020F0502020204030204" pitchFamily="34" charset="0"/>
              </a:rPr>
              <a:t>Kahlenborn</a:t>
            </a:r>
            <a:r>
              <a:rPr lang="en-US" sz="1400" dirty="0">
                <a:latin typeface="Calibri" panose="020F0502020204030204" pitchFamily="34" charset="0"/>
                <a:ea typeface="Calibri" panose="020F0502020204030204" pitchFamily="34" charset="0"/>
                <a:cs typeface="Calibri" panose="020F0502020204030204" pitchFamily="34" charset="0"/>
              </a:rPr>
              <a:t> et al., 2017).</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TextBox 3">
            <a:extLst>
              <a:ext uri="{FF2B5EF4-FFF2-40B4-BE49-F238E27FC236}">
                <a16:creationId xmlns:a16="http://schemas.microsoft.com/office/drawing/2014/main" id="{554A121C-EBE3-2E32-DF27-F0A867906D7E}"/>
              </a:ext>
            </a:extLst>
          </p:cNvPr>
          <p:cNvSpPr txBox="1"/>
          <p:nvPr/>
        </p:nvSpPr>
        <p:spPr>
          <a:xfrm>
            <a:off x="6703060" y="5202690"/>
            <a:ext cx="5298440" cy="338554"/>
          </a:xfrm>
          <a:prstGeom prst="rect">
            <a:avLst/>
          </a:prstGeom>
          <a:noFill/>
        </p:spPr>
        <p:txBody>
          <a:bodyPr wrap="square" rtlCol="0">
            <a:spAutoFit/>
          </a:bodyPr>
          <a:lstStyle/>
          <a:p>
            <a:pPr marL="432435" marR="0" algn="just">
              <a:spcBef>
                <a:spcPts val="0"/>
              </a:spcBef>
              <a:spcAft>
                <a:spcPts val="0"/>
              </a:spcAft>
            </a:pPr>
            <a:r>
              <a:rPr lang="en-US" sz="1600" b="1" dirty="0">
                <a:effectLst/>
                <a:latin typeface="Calibri" panose="020F0502020204030204" pitchFamily="34" charset="0"/>
                <a:ea typeface="Calibri" panose="020F0502020204030204" pitchFamily="34" charset="0"/>
                <a:cs typeface="Calibri" panose="020F0502020204030204" pitchFamily="34" charset="0"/>
              </a:rPr>
              <a:t>Figure</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7:</a:t>
            </a:r>
            <a:r>
              <a:rPr lang="en-US" sz="1600" b="1" spc="2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Overview</a:t>
            </a:r>
            <a:r>
              <a:rPr lang="en-US" sz="1600" b="1" spc="-3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of</a:t>
            </a:r>
            <a:r>
              <a:rPr lang="en-US" sz="1600" b="1" spc="1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the</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GBP</a:t>
            </a:r>
            <a:r>
              <a:rPr lang="en-US" sz="1600" b="1" spc="-10"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a:t>
            </a:r>
            <a:r>
              <a:rPr lang="en-US" sz="1600" b="1" dirty="0" err="1">
                <a:effectLst/>
                <a:latin typeface="Calibri" panose="020F0502020204030204" pitchFamily="34" charset="0"/>
                <a:ea typeface="Calibri" panose="020F0502020204030204" pitchFamily="34" charset="0"/>
                <a:cs typeface="Calibri" panose="020F0502020204030204" pitchFamily="34" charset="0"/>
              </a:rPr>
              <a:t>Preclaw</a:t>
            </a:r>
            <a:r>
              <a:rPr lang="en-US" sz="1600" b="1" spc="-35" dirty="0">
                <a:effectLst/>
                <a:latin typeface="Calibri" panose="020F0502020204030204" pitchFamily="34" charset="0"/>
                <a:ea typeface="Calibri" panose="020F0502020204030204" pitchFamily="34" charset="0"/>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Calibri" panose="020F0502020204030204" pitchFamily="34" charset="0"/>
              </a:rPr>
              <a:t>&amp; </a:t>
            </a:r>
            <a:r>
              <a:rPr lang="en-US" sz="1600" b="1" dirty="0" err="1">
                <a:effectLst/>
                <a:latin typeface="Calibri" panose="020F0502020204030204" pitchFamily="34" charset="0"/>
                <a:ea typeface="Calibri" panose="020F0502020204030204" pitchFamily="34" charset="0"/>
                <a:cs typeface="Calibri" panose="020F0502020204030204" pitchFamily="34" charset="0"/>
              </a:rPr>
              <a:t>Bakshi</a:t>
            </a:r>
            <a:r>
              <a:rPr lang="en-US" sz="1600" b="1" dirty="0">
                <a:effectLst/>
                <a:latin typeface="Calibri" panose="020F0502020204030204" pitchFamily="34" charset="0"/>
                <a:ea typeface="Calibri" panose="020F0502020204030204" pitchFamily="34" charset="0"/>
                <a:cs typeface="Calibri" panose="020F0502020204030204" pitchFamily="34" charset="0"/>
              </a:rPr>
              <a:t>,</a:t>
            </a:r>
            <a:r>
              <a:rPr lang="en-US" sz="1600" b="1" spc="-30" dirty="0">
                <a:effectLst/>
                <a:latin typeface="Calibri" panose="020F0502020204030204" pitchFamily="34" charset="0"/>
                <a:ea typeface="Calibri" panose="020F0502020204030204" pitchFamily="34" charset="0"/>
                <a:cs typeface="Calibri" panose="020F0502020204030204" pitchFamily="34" charset="0"/>
              </a:rPr>
              <a:t> </a:t>
            </a:r>
            <a:r>
              <a:rPr lang="en-US" sz="1600" b="1" spc="-20" dirty="0">
                <a:effectLst/>
                <a:latin typeface="Calibri" panose="020F0502020204030204" pitchFamily="34" charset="0"/>
                <a:ea typeface="Calibri" panose="020F0502020204030204" pitchFamily="34" charset="0"/>
                <a:cs typeface="Calibri" panose="020F0502020204030204" pitchFamily="34" charset="0"/>
              </a:rPr>
              <a:t>2015)</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15">
            <a:extLst>
              <a:ext uri="{FF2B5EF4-FFF2-40B4-BE49-F238E27FC236}">
                <a16:creationId xmlns:a16="http://schemas.microsoft.com/office/drawing/2014/main" id="{0F6A8DDF-F3F1-AEBD-4B43-B62F7CC897C4}"/>
              </a:ext>
            </a:extLst>
          </p:cNvPr>
          <p:cNvPicPr>
            <a:picLocks/>
          </p:cNvPicPr>
          <p:nvPr/>
        </p:nvPicPr>
        <p:blipFill>
          <a:blip r:embed="rId2" cstate="print"/>
          <a:stretch>
            <a:fillRect/>
          </a:stretch>
        </p:blipFill>
        <p:spPr>
          <a:xfrm>
            <a:off x="6703060" y="2238662"/>
            <a:ext cx="5298440" cy="2551480"/>
          </a:xfrm>
          <a:prstGeom prst="rect">
            <a:avLst/>
          </a:prstGeom>
        </p:spPr>
      </p:pic>
    </p:spTree>
    <p:extLst>
      <p:ext uri="{BB962C8B-B14F-4D97-AF65-F5344CB8AC3E}">
        <p14:creationId xmlns:p14="http://schemas.microsoft.com/office/powerpoint/2010/main" val="3238684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399"/>
            <a:ext cx="6001512" cy="1537739"/>
          </a:xfrm>
        </p:spPr>
        <p:txBody>
          <a:bodyPr>
            <a:normAutofit fontScale="90000"/>
          </a:bodyPr>
          <a:lstStyle/>
          <a:p>
            <a:pPr>
              <a:lnSpc>
                <a:spcPct val="90000"/>
              </a:lnSpc>
            </a:pPr>
            <a:r>
              <a:rPr lang="en-US" dirty="0"/>
              <a:t>2.6: Reviews from Outside Sources and Associated Costs</a:t>
            </a:r>
          </a:p>
        </p:txBody>
      </p:sp>
      <p:cxnSp>
        <p:nvCxnSpPr>
          <p:cNvPr id="27" name="Straight Connector 26">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2606992"/>
            <a:ext cx="6001512" cy="3931920"/>
          </a:xfrm>
        </p:spPr>
        <p:txBody>
          <a:bodyPr>
            <a:normAutofit/>
          </a:bodyPr>
          <a:lstStyle/>
          <a:p>
            <a:pPr marL="342900" marR="0" lvl="0" indent="-342900">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External reviews verify environmental project performance in green bonds, with about 60% of green bonds certified by external parties (Boulle et al., 2016).</a:t>
            </a:r>
          </a:p>
          <a:p>
            <a:pPr marL="342900" marR="0" lvl="0" indent="-342900">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Types of reviews include second-party opinion, third-party assurance report, and green bond rating, either pre- or post-issuance.</a:t>
            </a:r>
          </a:p>
          <a:p>
            <a:endParaRPr lang="en-US" dirty="0"/>
          </a:p>
        </p:txBody>
      </p:sp>
      <p:pic>
        <p:nvPicPr>
          <p:cNvPr id="4" name="Image 16">
            <a:extLst>
              <a:ext uri="{FF2B5EF4-FFF2-40B4-BE49-F238E27FC236}">
                <a16:creationId xmlns:a16="http://schemas.microsoft.com/office/drawing/2014/main" id="{0BE6FF40-9D3D-34E0-6D42-35C9FA520FF5}"/>
              </a:ext>
            </a:extLst>
          </p:cNvPr>
          <p:cNvPicPr>
            <a:picLocks/>
          </p:cNvPicPr>
          <p:nvPr/>
        </p:nvPicPr>
        <p:blipFill>
          <a:blip r:embed="rId2" cstate="print"/>
          <a:stretch>
            <a:fillRect/>
          </a:stretch>
        </p:blipFill>
        <p:spPr>
          <a:xfrm>
            <a:off x="6899565" y="217091"/>
            <a:ext cx="5070762" cy="5507225"/>
          </a:xfrm>
          <a:prstGeom prst="rect">
            <a:avLst/>
          </a:prstGeom>
        </p:spPr>
      </p:pic>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38</a:t>
            </a:fld>
            <a:endParaRPr lang="en-US"/>
          </a:p>
        </p:txBody>
      </p:sp>
      <p:sp>
        <p:nvSpPr>
          <p:cNvPr id="5" name="TextBox 4">
            <a:extLst>
              <a:ext uri="{FF2B5EF4-FFF2-40B4-BE49-F238E27FC236}">
                <a16:creationId xmlns:a16="http://schemas.microsoft.com/office/drawing/2014/main" id="{E04E31DF-06CB-C620-5ADE-101292F5459F}"/>
              </a:ext>
            </a:extLst>
          </p:cNvPr>
          <p:cNvSpPr txBox="1"/>
          <p:nvPr/>
        </p:nvSpPr>
        <p:spPr>
          <a:xfrm>
            <a:off x="6619009" y="5860842"/>
            <a:ext cx="5070763" cy="523220"/>
          </a:xfrm>
          <a:prstGeom prst="rect">
            <a:avLst/>
          </a:prstGeom>
          <a:noFill/>
        </p:spPr>
        <p:txBody>
          <a:bodyPr wrap="square" rtlCol="0">
            <a:spAutoFit/>
          </a:bodyPr>
          <a:lstStyle/>
          <a:p>
            <a:pPr marL="432435" marR="0" algn="just">
              <a:spcBef>
                <a:spcPts val="5"/>
              </a:spcBef>
              <a:spcAft>
                <a:spcPts val="0"/>
              </a:spcAft>
            </a:pPr>
            <a:r>
              <a:rPr lang="en-US" sz="1400" b="1" dirty="0">
                <a:effectLst/>
                <a:latin typeface="Calibri" panose="020F0502020204030204" pitchFamily="34" charset="0"/>
                <a:ea typeface="Calibri" panose="020F0502020204030204" pitchFamily="34" charset="0"/>
                <a:cs typeface="Calibri" panose="020F0502020204030204" pitchFamily="34" charset="0"/>
              </a:rPr>
              <a:t>Table</a:t>
            </a:r>
            <a:r>
              <a:rPr lang="en-US" sz="1400" b="1" spc="2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2:</a:t>
            </a:r>
            <a:r>
              <a:rPr lang="en-US" sz="1400" b="1" spc="15"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Most</a:t>
            </a:r>
            <a:r>
              <a:rPr lang="en-US" sz="1400" b="1" spc="5"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common</a:t>
            </a:r>
            <a:r>
              <a:rPr lang="en-US" sz="1400" b="1" spc="-4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types</a:t>
            </a:r>
            <a:r>
              <a:rPr lang="en-US" sz="1400" b="1" spc="15"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of</a:t>
            </a:r>
            <a:r>
              <a:rPr lang="en-US" sz="1400" b="1" spc="5"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external review</a:t>
            </a:r>
            <a:r>
              <a:rPr lang="en-US" sz="1400" b="1" spc="-15"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a:t>
            </a:r>
            <a:r>
              <a:rPr lang="en-US" sz="1400" b="1" dirty="0" err="1">
                <a:effectLst/>
                <a:latin typeface="Calibri" panose="020F0502020204030204" pitchFamily="34" charset="0"/>
                <a:ea typeface="Calibri" panose="020F0502020204030204" pitchFamily="34" charset="0"/>
                <a:cs typeface="Calibri" panose="020F0502020204030204" pitchFamily="34" charset="0"/>
              </a:rPr>
              <a:t>Migliorelli</a:t>
            </a:r>
            <a:r>
              <a:rPr lang="en-US" sz="1400" b="1" dirty="0">
                <a:effectLst/>
                <a:latin typeface="Calibri" panose="020F0502020204030204" pitchFamily="34" charset="0"/>
                <a:ea typeface="Calibri" panose="020F0502020204030204" pitchFamily="34" charset="0"/>
                <a:cs typeface="Calibri" panose="020F0502020204030204" pitchFamily="34" charset="0"/>
              </a:rPr>
              <a:t> &amp;</a:t>
            </a:r>
            <a:r>
              <a:rPr lang="en-US" sz="1400" b="1" spc="-1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err="1">
                <a:effectLst/>
                <a:latin typeface="Calibri" panose="020F0502020204030204" pitchFamily="34" charset="0"/>
                <a:ea typeface="Calibri" panose="020F0502020204030204" pitchFamily="34" charset="0"/>
                <a:cs typeface="Calibri" panose="020F0502020204030204" pitchFamily="34" charset="0"/>
              </a:rPr>
              <a:t>Dessertine</a:t>
            </a:r>
            <a:r>
              <a:rPr lang="en-US" sz="1400" b="1" dirty="0">
                <a:effectLst/>
                <a:latin typeface="Calibri" panose="020F0502020204030204" pitchFamily="34" charset="0"/>
                <a:ea typeface="Calibri" panose="020F0502020204030204" pitchFamily="34" charset="0"/>
                <a:cs typeface="Calibri" panose="020F0502020204030204" pitchFamily="34" charset="0"/>
              </a:rPr>
              <a:t>,</a:t>
            </a:r>
            <a:r>
              <a:rPr lang="en-US" sz="1400" b="1" spc="-40" dirty="0">
                <a:effectLst/>
                <a:latin typeface="Calibri" panose="020F0502020204030204" pitchFamily="34" charset="0"/>
                <a:ea typeface="Calibri" panose="020F0502020204030204" pitchFamily="34" charset="0"/>
                <a:cs typeface="Calibri" panose="020F0502020204030204" pitchFamily="34" charset="0"/>
              </a:rPr>
              <a:t> </a:t>
            </a:r>
            <a:r>
              <a:rPr lang="en-US" sz="1400" b="1" spc="-10" dirty="0">
                <a:effectLst/>
                <a:latin typeface="Calibri" panose="020F0502020204030204" pitchFamily="34" charset="0"/>
                <a:ea typeface="Calibri" panose="020F0502020204030204" pitchFamily="34" charset="0"/>
                <a:cs typeface="Calibri" panose="020F0502020204030204" pitchFamily="34" charset="0"/>
              </a:rPr>
              <a:t>2020)</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067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50367" y="1610956"/>
            <a:ext cx="10691265" cy="4062480"/>
          </a:xfrm>
        </p:spPr>
        <p:txBody>
          <a:bodyPr>
            <a:noAutofit/>
          </a:bodyPr>
          <a:lstStyle/>
          <a:p>
            <a:pPr marL="342900" marR="0" lvl="0" indent="-342900" algn="just">
              <a:lnSpc>
                <a:spcPct val="100000"/>
              </a:lnSpc>
              <a:spcBef>
                <a:spcPts val="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S&amp;P offers green bond ratings from GB5 (poor) to GB1 (excellent), emphasizing alignment with the Green Bond Principles (</a:t>
            </a:r>
            <a:r>
              <a:rPr lang="en-US" dirty="0" err="1">
                <a:latin typeface="Calibri" panose="020F0502020204030204" pitchFamily="34" charset="0"/>
                <a:ea typeface="Calibri" panose="020F0502020204030204" pitchFamily="34" charset="0"/>
                <a:cs typeface="Calibri" panose="020F0502020204030204" pitchFamily="34" charset="0"/>
              </a:rPr>
              <a:t>Migliorelli</a:t>
            </a:r>
            <a:r>
              <a:rPr lang="en-US" dirty="0">
                <a:latin typeface="Calibri" panose="020F0502020204030204" pitchFamily="34" charset="0"/>
                <a:ea typeface="Calibri" panose="020F0502020204030204" pitchFamily="34" charset="0"/>
                <a:cs typeface="Calibri" panose="020F0502020204030204" pitchFamily="34" charset="0"/>
              </a:rPr>
              <a:t> &amp; </a:t>
            </a:r>
            <a:r>
              <a:rPr lang="en-US" dirty="0" err="1">
                <a:latin typeface="Calibri" panose="020F0502020204030204" pitchFamily="34" charset="0"/>
                <a:ea typeface="Calibri" panose="020F0502020204030204" pitchFamily="34" charset="0"/>
                <a:cs typeface="Calibri" panose="020F0502020204030204" pitchFamily="34" charset="0"/>
              </a:rPr>
              <a:t>Dessertine</a:t>
            </a:r>
            <a:r>
              <a:rPr lang="en-US" dirty="0">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gn="just">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Green bond issuance involves transaction costs like reporting, certification, and monitoring, varying by bond type, market, size, issuer, and frequency.</a:t>
            </a:r>
          </a:p>
          <a:p>
            <a:pPr marL="342900" marR="0" lvl="0" indent="-342900" algn="just">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Certification costs range from USD $15,000 to $20,000 for GBP alignment and 0.1 bps for CBI certification (</a:t>
            </a:r>
            <a:r>
              <a:rPr lang="en-US" dirty="0" err="1">
                <a:latin typeface="Calibri" panose="020F0502020204030204" pitchFamily="34" charset="0"/>
                <a:ea typeface="Calibri" panose="020F0502020204030204" pitchFamily="34" charset="0"/>
                <a:cs typeface="Calibri" panose="020F0502020204030204" pitchFamily="34" charset="0"/>
              </a:rPr>
              <a:t>Ketterer</a:t>
            </a:r>
            <a:r>
              <a:rPr lang="en-US" dirty="0">
                <a:latin typeface="Calibri" panose="020F0502020204030204" pitchFamily="34" charset="0"/>
                <a:ea typeface="Calibri" panose="020F0502020204030204" pitchFamily="34" charset="0"/>
                <a:cs typeface="Calibri" panose="020F0502020204030204" pitchFamily="34" charset="0"/>
              </a:rPr>
              <a:t> et al., 2019).</a:t>
            </a:r>
          </a:p>
          <a:p>
            <a:pPr marL="342900" marR="0" lvl="0" indent="-342900" algn="just">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OECD reports second-party verification costs between USD $10,000 to $100,000 (OECD, 2016).</a:t>
            </a:r>
          </a:p>
          <a:p>
            <a:pPr marL="342900" marR="0" lvl="0" indent="-342900" algn="just">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Ceci estimated external costs for a USD $500 million green bond at 0.3 to 0.6 bps (Ceci, 2016).</a:t>
            </a:r>
          </a:p>
          <a:p>
            <a:pPr marL="342900" marR="0" lvl="0" indent="-342900" algn="just">
              <a:lnSpc>
                <a:spcPct val="100000"/>
              </a:lnSpc>
              <a:spcBef>
                <a:spcPts val="0"/>
              </a:spcBef>
              <a:spcAft>
                <a:spcPts val="80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High external review costs and project shifts to eco-friendly initiatives create barriers for companies entering the green bond market (</a:t>
            </a:r>
            <a:r>
              <a:rPr lang="en-US" dirty="0" err="1">
                <a:latin typeface="Calibri" panose="020F0502020204030204" pitchFamily="34" charset="0"/>
                <a:ea typeface="Calibri" panose="020F0502020204030204" pitchFamily="34" charset="0"/>
                <a:cs typeface="Calibri" panose="020F0502020204030204" pitchFamily="34" charset="0"/>
              </a:rPr>
              <a:t>Zerbib</a:t>
            </a:r>
            <a:r>
              <a:rPr lang="en-US" dirty="0">
                <a:latin typeface="Calibri" panose="020F0502020204030204" pitchFamily="34" charset="0"/>
                <a:ea typeface="Calibri" panose="020F0502020204030204" pitchFamily="34" charset="0"/>
                <a:cs typeface="Calibri" panose="020F0502020204030204" pitchFamily="34" charset="0"/>
              </a:rPr>
              <a:t>, 2018).</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39</a:t>
            </a:fld>
            <a:endParaRPr lang="en-US"/>
          </a:p>
        </p:txBody>
      </p:sp>
    </p:spTree>
    <p:extLst>
      <p:ext uri="{BB962C8B-B14F-4D97-AF65-F5344CB8AC3E}">
        <p14:creationId xmlns:p14="http://schemas.microsoft.com/office/powerpoint/2010/main" val="74718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a:xfrm>
            <a:off x="704088" y="914400"/>
            <a:ext cx="3801753" cy="1307592"/>
          </a:xfrm>
        </p:spPr>
        <p:txBody>
          <a:bodyPr>
            <a:normAutofit/>
          </a:bodyPr>
          <a:lstStyle/>
          <a:p>
            <a:pPr>
              <a:lnSpc>
                <a:spcPct val="90000"/>
              </a:lnSpc>
            </a:pPr>
            <a:r>
              <a:rPr lang="en-US" dirty="0"/>
              <a:t>History continues</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4088" y="2219183"/>
            <a:ext cx="3801753" cy="3736367"/>
          </a:xfrm>
        </p:spPr>
        <p:txBody>
          <a:bodyPr>
            <a:normAutofit/>
          </a:bodyPr>
          <a:lstStyle/>
          <a:p>
            <a:pPr algn="just">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Modern corporate bonds began to be used when a formal banking system and corporate law was established in the Netherlands in the early 17th century. They were issued to finance the Dutch East India Company in 1623 and were the first of its kind to be issued to the general-public for sale and trading.</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a:t>
            </a:fld>
            <a:endParaRPr lang="en-US"/>
          </a:p>
        </p:txBody>
      </p:sp>
      <p:pic>
        <p:nvPicPr>
          <p:cNvPr id="5" name="Picture 4" descr="A document with signature and a pen">
            <a:extLst>
              <a:ext uri="{FF2B5EF4-FFF2-40B4-BE49-F238E27FC236}">
                <a16:creationId xmlns:a16="http://schemas.microsoft.com/office/drawing/2014/main" id="{5AB9B891-6003-A909-169A-632261A4A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679" y="1876014"/>
            <a:ext cx="6481233" cy="3759115"/>
          </a:xfrm>
          <a:prstGeom prst="rect">
            <a:avLst/>
          </a:prstGeom>
        </p:spPr>
      </p:pic>
    </p:spTree>
    <p:extLst>
      <p:ext uri="{BB962C8B-B14F-4D97-AF65-F5344CB8AC3E}">
        <p14:creationId xmlns:p14="http://schemas.microsoft.com/office/powerpoint/2010/main" val="2819684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2.7: Risk associated with green washing</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Arial" panose="020B0604020202020204" pitchFamily="34" charset="0"/>
              <a:buChar char="•"/>
            </a:pPr>
            <a:r>
              <a:rPr lang="en-US" b="1" kern="100" dirty="0">
                <a:effectLst/>
                <a:latin typeface="Calibri" panose="020F0502020204030204" pitchFamily="34" charset="0"/>
                <a:ea typeface="Calibri" panose="020F0502020204030204" pitchFamily="34" charset="0"/>
                <a:cs typeface="Calibri" panose="020F0502020204030204" pitchFamily="34" charset="0"/>
              </a:rPr>
              <a:t>'Greenwashing</a:t>
            </a:r>
            <a:r>
              <a:rPr lang="en-US" kern="100" dirty="0">
                <a:effectLst/>
                <a:latin typeface="Calibri" panose="020F0502020204030204" pitchFamily="34" charset="0"/>
                <a:ea typeface="Calibri" panose="020F0502020204030204" pitchFamily="34" charset="0"/>
                <a:cs typeface="Calibri" panose="020F0502020204030204" pitchFamily="34" charset="0"/>
              </a:rPr>
              <a:t>' is a deceptive marketing strategy where companies overstate their environmental responsibility (</a:t>
            </a:r>
            <a:r>
              <a:rPr lang="en-US" kern="100" dirty="0" err="1">
                <a:effectLst/>
                <a:latin typeface="Calibri" panose="020F0502020204030204" pitchFamily="34" charset="0"/>
                <a:ea typeface="Calibri" panose="020F0502020204030204" pitchFamily="34" charset="0"/>
                <a:cs typeface="Calibri" panose="020F0502020204030204" pitchFamily="34" charset="0"/>
              </a:rPr>
              <a:t>Migliorelli</a:t>
            </a:r>
            <a:r>
              <a:rPr lang="en-US" kern="100" dirty="0">
                <a:effectLst/>
                <a:latin typeface="Calibri" panose="020F0502020204030204" pitchFamily="34" charset="0"/>
                <a:ea typeface="Calibri" panose="020F0502020204030204" pitchFamily="34" charset="0"/>
                <a:cs typeface="Calibri" panose="020F0502020204030204" pitchFamily="34" charset="0"/>
              </a:rPr>
              <a:t> &amp; </a:t>
            </a:r>
            <a:r>
              <a:rPr lang="en-US" kern="100" dirty="0" err="1">
                <a:effectLst/>
                <a:latin typeface="Calibri" panose="020F0502020204030204" pitchFamily="34" charset="0"/>
                <a:ea typeface="Calibri" panose="020F0502020204030204" pitchFamily="34" charset="0"/>
                <a:cs typeface="Calibri" panose="020F0502020204030204" pitchFamily="34" charset="0"/>
              </a:rPr>
              <a:t>Dessertine</a:t>
            </a:r>
            <a:r>
              <a:rPr lang="en-US" kern="100" dirty="0">
                <a:effectLst/>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Incentives for greenwashing include enhanced reputation and attracting environmentally conscious customers willing to pay more (Baum, 2012).</a:t>
            </a:r>
          </a:p>
          <a:p>
            <a:pPr marL="342900" marR="0" lvl="0" indent="-342900">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Green bond issuers self-label their bonds as green without penalties for false claims, exposing investors to risks of greenwashing (</a:t>
            </a:r>
            <a:r>
              <a:rPr lang="en-US" kern="100" dirty="0" err="1">
                <a:effectLst/>
                <a:latin typeface="Calibri" panose="020F0502020204030204" pitchFamily="34" charset="0"/>
                <a:ea typeface="Calibri" panose="020F0502020204030204" pitchFamily="34" charset="0"/>
                <a:cs typeface="Calibri" panose="020F0502020204030204" pitchFamily="34" charset="0"/>
              </a:rPr>
              <a:t>Hachenberg</a:t>
            </a:r>
            <a:r>
              <a:rPr lang="en-US" kern="100" dirty="0">
                <a:effectLst/>
                <a:latin typeface="Calibri" panose="020F0502020204030204" pitchFamily="34" charset="0"/>
                <a:ea typeface="Calibri" panose="020F0502020204030204" pitchFamily="34" charset="0"/>
                <a:cs typeface="Calibri" panose="020F0502020204030204" pitchFamily="34" charset="0"/>
              </a:rPr>
              <a:t> &amp; </a:t>
            </a:r>
            <a:r>
              <a:rPr lang="en-US" kern="100" dirty="0" err="1">
                <a:effectLst/>
                <a:latin typeface="Calibri" panose="020F0502020204030204" pitchFamily="34" charset="0"/>
                <a:ea typeface="Calibri" panose="020F0502020204030204" pitchFamily="34" charset="0"/>
                <a:cs typeface="Calibri" panose="020F0502020204030204" pitchFamily="34" charset="0"/>
              </a:rPr>
              <a:t>Schiereck</a:t>
            </a:r>
            <a:r>
              <a:rPr lang="en-US" kern="100" dirty="0">
                <a:effectLst/>
                <a:latin typeface="Calibri" panose="020F0502020204030204" pitchFamily="34" charset="0"/>
                <a:ea typeface="Calibri" panose="020F0502020204030204" pitchFamily="34" charset="0"/>
                <a:cs typeface="Calibri" panose="020F0502020204030204" pitchFamily="34" charset="0"/>
              </a:rPr>
              <a:t>, 2018).</a:t>
            </a:r>
          </a:p>
          <a:p>
            <a:pPr marL="342900" marR="0" lvl="0" indent="-342900">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Lack of a uniform definition for 'green' exacerbates the risk of greenwashing.</a:t>
            </a:r>
          </a:p>
          <a:p>
            <a:pPr marL="342900" marR="0" lvl="0" indent="-342900">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Joshua Kendall found that 15% of analyzed green bonds failed to meet minimum ESG, impact, and framework criteria (Robinson, 2019).</a:t>
            </a:r>
          </a:p>
          <a:p>
            <a:pPr marL="342900" marR="0" lvl="0" indent="-342900">
              <a:lnSpc>
                <a:spcPct val="107000"/>
              </a:lnSpc>
              <a:spcBef>
                <a:spcPts val="0"/>
              </a:spcBef>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Greenwashing is tempting for firms due to the absence of moral obligations or pressure.</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40</a:t>
            </a:fld>
            <a:endParaRPr lang="en-US"/>
          </a:p>
        </p:txBody>
      </p:sp>
    </p:spTree>
    <p:extLst>
      <p:ext uri="{BB962C8B-B14F-4D97-AF65-F5344CB8AC3E}">
        <p14:creationId xmlns:p14="http://schemas.microsoft.com/office/powerpoint/2010/main" val="1679892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Theoretical Framework</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41</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3</a:t>
            </a:r>
          </a:p>
        </p:txBody>
      </p:sp>
    </p:spTree>
    <p:extLst>
      <p:ext uri="{BB962C8B-B14F-4D97-AF65-F5344CB8AC3E}">
        <p14:creationId xmlns:p14="http://schemas.microsoft.com/office/powerpoint/2010/main" val="3136660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740064"/>
          </a:xfrm>
        </p:spPr>
        <p:txBody>
          <a:bodyPr/>
          <a:lstStyle/>
          <a:p>
            <a:r>
              <a:rPr lang="en-US" dirty="0"/>
              <a:t>3.1	Bonds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lnSpcReduction="1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 bond is a fixed income obligation to repay the loan and interest (Berk &amp; </a:t>
            </a:r>
            <a:r>
              <a:rPr lang="en-US" dirty="0" err="1">
                <a:latin typeface="Calibri" panose="020F0502020204030204" pitchFamily="34" charset="0"/>
                <a:ea typeface="Calibri" panose="020F0502020204030204" pitchFamily="34" charset="0"/>
                <a:cs typeface="Calibri" panose="020F0502020204030204" pitchFamily="34" charset="0"/>
              </a:rPr>
              <a:t>DeMarzo</a:t>
            </a:r>
            <a:r>
              <a:rPr lang="en-US" dirty="0">
                <a:latin typeface="Calibri" panose="020F0502020204030204" pitchFamily="34" charset="0"/>
                <a:ea typeface="Calibri" panose="020F0502020204030204" pitchFamily="34" charset="0"/>
                <a:cs typeface="Calibri" panose="020F0502020204030204" pitchFamily="34" charset="0"/>
              </a:rPr>
              <a:t>, 2020).</a:t>
            </a:r>
          </a:p>
          <a:p>
            <a:pPr algn="just"/>
            <a:r>
              <a:rPr lang="en-US" dirty="0">
                <a:latin typeface="Calibri" panose="020F0502020204030204" pitchFamily="34" charset="0"/>
                <a:ea typeface="Calibri" panose="020F0502020204030204" pitchFamily="34" charset="0"/>
                <a:cs typeface="Calibri" panose="020F0502020204030204" pitchFamily="34" charset="0"/>
              </a:rPr>
              <a:t>Bonds allow transfer and trading in primary and secondary markets (</a:t>
            </a:r>
            <a:r>
              <a:rPr lang="en-US" dirty="0" err="1">
                <a:latin typeface="Calibri" panose="020F0502020204030204" pitchFamily="34" charset="0"/>
                <a:ea typeface="Calibri" panose="020F0502020204030204" pitchFamily="34" charset="0"/>
                <a:cs typeface="Calibri" panose="020F0502020204030204" pitchFamily="34" charset="0"/>
              </a:rPr>
              <a:t>Gantenbein</a:t>
            </a:r>
            <a:r>
              <a:rPr lang="en-US" dirty="0">
                <a:latin typeface="Calibri" panose="020F0502020204030204" pitchFamily="34" charset="0"/>
                <a:ea typeface="Calibri" panose="020F0502020204030204" pitchFamily="34" charset="0"/>
                <a:cs typeface="Calibri" panose="020F0502020204030204" pitchFamily="34" charset="0"/>
              </a:rPr>
              <a:t> &amp; </a:t>
            </a:r>
            <a:r>
              <a:rPr lang="en-US" dirty="0" err="1">
                <a:latin typeface="Calibri" panose="020F0502020204030204" pitchFamily="34" charset="0"/>
                <a:ea typeface="Calibri" panose="020F0502020204030204" pitchFamily="34" charset="0"/>
                <a:cs typeface="Calibri" panose="020F0502020204030204" pitchFamily="34" charset="0"/>
              </a:rPr>
              <a:t>Spremann</a:t>
            </a:r>
            <a:r>
              <a:rPr lang="en-US" dirty="0">
                <a:latin typeface="Calibri" panose="020F0502020204030204" pitchFamily="34" charset="0"/>
                <a:ea typeface="Calibri" panose="020F0502020204030204" pitchFamily="34" charset="0"/>
                <a:cs typeface="Calibri" panose="020F0502020204030204" pitchFamily="34" charset="0"/>
              </a:rPr>
              <a:t>, 2014).</a:t>
            </a:r>
          </a:p>
          <a:p>
            <a:pPr algn="just"/>
            <a:r>
              <a:rPr lang="en-US" dirty="0">
                <a:latin typeface="Calibri" panose="020F0502020204030204" pitchFamily="34" charset="0"/>
                <a:ea typeface="Calibri" panose="020F0502020204030204" pitchFamily="34" charset="0"/>
                <a:cs typeface="Calibri" panose="020F0502020204030204" pitchFamily="34" charset="0"/>
              </a:rPr>
              <a:t>Main issuers: corporations, financial firms, supranational institutions, and government-related groups (ONB, 2020).</a:t>
            </a:r>
          </a:p>
          <a:p>
            <a:pPr algn="just"/>
            <a:r>
              <a:rPr lang="en-US" dirty="0">
                <a:latin typeface="Calibri" panose="020F0502020204030204" pitchFamily="34" charset="0"/>
                <a:ea typeface="Calibri" panose="020F0502020204030204" pitchFamily="34" charset="0"/>
                <a:cs typeface="Calibri" panose="020F0502020204030204" pitchFamily="34" charset="0"/>
              </a:rPr>
              <a:t>Fixed-rate bonds offer a set interest rate and full repayment; can be unsecured or secured (ONB, 2020).</a:t>
            </a:r>
          </a:p>
          <a:p>
            <a:pPr algn="just"/>
            <a:r>
              <a:rPr lang="en-US" dirty="0">
                <a:latin typeface="Calibri" panose="020F0502020204030204" pitchFamily="34" charset="0"/>
                <a:ea typeface="Calibri" panose="020F0502020204030204" pitchFamily="34" charset="0"/>
                <a:cs typeface="Calibri" panose="020F0502020204030204" pitchFamily="34" charset="0"/>
              </a:rPr>
              <a:t>Eurobonds are issued in a currency different from the country (</a:t>
            </a:r>
            <a:r>
              <a:rPr lang="en-US" dirty="0" err="1">
                <a:latin typeface="Calibri" panose="020F0502020204030204" pitchFamily="34" charset="0"/>
                <a:ea typeface="Calibri" panose="020F0502020204030204" pitchFamily="34" charset="0"/>
                <a:cs typeface="Calibri" panose="020F0502020204030204" pitchFamily="34" charset="0"/>
              </a:rPr>
              <a:t>Gantenbein</a:t>
            </a:r>
            <a:r>
              <a:rPr lang="en-US" dirty="0">
                <a:latin typeface="Calibri" panose="020F0502020204030204" pitchFamily="34" charset="0"/>
                <a:ea typeface="Calibri" panose="020F0502020204030204" pitchFamily="34" charset="0"/>
                <a:cs typeface="Calibri" panose="020F0502020204030204" pitchFamily="34" charset="0"/>
              </a:rPr>
              <a:t> &amp; </a:t>
            </a:r>
            <a:r>
              <a:rPr lang="en-US" dirty="0" err="1">
                <a:latin typeface="Calibri" panose="020F0502020204030204" pitchFamily="34" charset="0"/>
                <a:ea typeface="Calibri" panose="020F0502020204030204" pitchFamily="34" charset="0"/>
                <a:cs typeface="Calibri" panose="020F0502020204030204" pitchFamily="34" charset="0"/>
              </a:rPr>
              <a:t>Spremann</a:t>
            </a:r>
            <a:r>
              <a:rPr lang="en-US" dirty="0">
                <a:latin typeface="Calibri" panose="020F0502020204030204" pitchFamily="34" charset="0"/>
                <a:ea typeface="Calibri" panose="020F0502020204030204" pitchFamily="34" charset="0"/>
                <a:cs typeface="Calibri" panose="020F0502020204030204" pitchFamily="34" charset="0"/>
              </a:rPr>
              <a:t>, 2014).</a:t>
            </a:r>
          </a:p>
          <a:p>
            <a:pPr algn="just"/>
            <a:r>
              <a:rPr lang="en-US" dirty="0">
                <a:latin typeface="Calibri" panose="020F0502020204030204" pitchFamily="34" charset="0"/>
                <a:ea typeface="Calibri" panose="020F0502020204030204" pitchFamily="34" charset="0"/>
                <a:cs typeface="Calibri" panose="020F0502020204030204" pitchFamily="34" charset="0"/>
              </a:rPr>
              <a:t>Maturities vary: &lt;3 years is short-dated, &gt;10 years is long-dated (</a:t>
            </a:r>
            <a:r>
              <a:rPr lang="en-US" dirty="0" err="1">
                <a:latin typeface="Calibri" panose="020F0502020204030204" pitchFamily="34" charset="0"/>
                <a:ea typeface="Calibri" panose="020F0502020204030204" pitchFamily="34" charset="0"/>
                <a:cs typeface="Calibri" panose="020F0502020204030204" pitchFamily="34" charset="0"/>
              </a:rPr>
              <a:t>Gantenbein</a:t>
            </a:r>
            <a:r>
              <a:rPr lang="en-US" dirty="0">
                <a:latin typeface="Calibri" panose="020F0502020204030204" pitchFamily="34" charset="0"/>
                <a:ea typeface="Calibri" panose="020F0502020204030204" pitchFamily="34" charset="0"/>
                <a:cs typeface="Calibri" panose="020F0502020204030204" pitchFamily="34" charset="0"/>
              </a:rPr>
              <a:t> &amp; </a:t>
            </a:r>
            <a:r>
              <a:rPr lang="en-US" dirty="0" err="1">
                <a:latin typeface="Calibri" panose="020F0502020204030204" pitchFamily="34" charset="0"/>
                <a:ea typeface="Calibri" panose="020F0502020204030204" pitchFamily="34" charset="0"/>
                <a:cs typeface="Calibri" panose="020F0502020204030204" pitchFamily="34" charset="0"/>
              </a:rPr>
              <a:t>Spremann</a:t>
            </a:r>
            <a:r>
              <a:rPr lang="en-US" dirty="0">
                <a:latin typeface="Calibri" panose="020F0502020204030204" pitchFamily="34" charset="0"/>
                <a:ea typeface="Calibri" panose="020F0502020204030204" pitchFamily="34" charset="0"/>
                <a:cs typeface="Calibri" panose="020F0502020204030204" pitchFamily="34" charset="0"/>
              </a:rPr>
              <a:t>, 2014).</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42</a:t>
            </a:fld>
            <a:endParaRPr lang="en-US"/>
          </a:p>
        </p:txBody>
      </p:sp>
    </p:spTree>
    <p:extLst>
      <p:ext uri="{BB962C8B-B14F-4D97-AF65-F5344CB8AC3E}">
        <p14:creationId xmlns:p14="http://schemas.microsoft.com/office/powerpoint/2010/main" val="122221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708892"/>
          </a:xfrm>
        </p:spPr>
        <p:txBody>
          <a:bodyPr/>
          <a:lstStyle/>
          <a:p>
            <a:r>
              <a:rPr lang="en-US" dirty="0"/>
              <a:t>3.1.1 Bond Valuation</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Bond valuation determines market price based on discounted cash flows and issuer's IRR (Damodaran, 2012).</a:t>
            </a:r>
          </a:p>
          <a:p>
            <a:r>
              <a:rPr lang="en-US" dirty="0">
                <a:latin typeface="Calibri" panose="020F0502020204030204" pitchFamily="34" charset="0"/>
                <a:ea typeface="Calibri" panose="020F0502020204030204" pitchFamily="34" charset="0"/>
                <a:cs typeface="Calibri" panose="020F0502020204030204" pitchFamily="34" charset="0"/>
              </a:rPr>
              <a:t>Equations:</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 </a:t>
            </a:r>
            <a:r>
              <a:rPr lang="en-US" b="1" dirty="0">
                <a:latin typeface="Calibri" panose="020F0502020204030204" pitchFamily="34" charset="0"/>
                <a:ea typeface="Calibri" panose="020F0502020204030204" pitchFamily="34" charset="0"/>
                <a:cs typeface="Calibri" panose="020F0502020204030204" pitchFamily="34" charset="0"/>
              </a:rPr>
              <a:t>C = </a:t>
            </a:r>
            <a:r>
              <a:rPr lang="en-US" b="1" dirty="0" err="1">
                <a:latin typeface="Calibri" panose="020F0502020204030204" pitchFamily="34" charset="0"/>
                <a:ea typeface="Calibri" panose="020F0502020204030204" pitchFamily="34" charset="0"/>
                <a:cs typeface="Calibri" panose="020F0502020204030204" pitchFamily="34" charset="0"/>
              </a:rPr>
              <a:t>rc</a:t>
            </a:r>
            <a:r>
              <a:rPr lang="en-US" b="1" dirty="0">
                <a:latin typeface="Calibri" panose="020F0502020204030204" pitchFamily="34" charset="0"/>
                <a:ea typeface="Calibri" panose="020F0502020204030204" pitchFamily="34" charset="0"/>
                <a:cs typeface="Calibri" panose="020F0502020204030204" pitchFamily="34" charset="0"/>
              </a:rPr>
              <a:t> * F</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 </a:t>
            </a:r>
            <a:r>
              <a:rPr lang="en-US" b="1" i="1" dirty="0">
                <a:latin typeface="Calibri" panose="020F0502020204030204" pitchFamily="34" charset="0"/>
                <a:ea typeface="Calibri" panose="020F0502020204030204" pitchFamily="34" charset="0"/>
                <a:cs typeface="Calibri" panose="020F0502020204030204" pitchFamily="34" charset="0"/>
              </a:rPr>
              <a:t>𝑃𝑉 = ∑(t=1 to n) 𝐶 /(1 +𝑟)𝑡 𝑡=1 + 𝐹 /( 1+𝑟)n</a:t>
            </a:r>
            <a:r>
              <a:rPr lang="en-US" dirty="0">
                <a:latin typeface="Calibri" panose="020F0502020204030204" pitchFamily="34" charset="0"/>
                <a:ea typeface="Calibri" panose="020F0502020204030204" pitchFamily="34" charset="0"/>
                <a:cs typeface="Calibri" panose="020F0502020204030204" pitchFamily="34" charset="0"/>
              </a:rPr>
              <a:t> combines discounted coupon payments and face value.</a:t>
            </a:r>
          </a:p>
          <a:p>
            <a:r>
              <a:rPr lang="en-US" dirty="0">
                <a:latin typeface="Calibri" panose="020F0502020204030204" pitchFamily="34" charset="0"/>
                <a:ea typeface="Calibri" panose="020F0502020204030204" pitchFamily="34" charset="0"/>
                <a:cs typeface="Calibri" panose="020F0502020204030204" pitchFamily="34" charset="0"/>
              </a:rPr>
              <a:t>Face value: typically, €1,000 (</a:t>
            </a:r>
            <a:r>
              <a:rPr lang="en-US" dirty="0" err="1">
                <a:latin typeface="Calibri" panose="020F0502020204030204" pitchFamily="34" charset="0"/>
                <a:ea typeface="Calibri" panose="020F0502020204030204" pitchFamily="34" charset="0"/>
                <a:cs typeface="Calibri" panose="020F0502020204030204" pitchFamily="34" charset="0"/>
              </a:rPr>
              <a:t>Pimco</a:t>
            </a:r>
            <a:r>
              <a:rPr lang="en-US" dirty="0">
                <a:latin typeface="Calibri" panose="020F0502020204030204" pitchFamily="34" charset="0"/>
                <a:ea typeface="Calibri" panose="020F0502020204030204" pitchFamily="34" charset="0"/>
                <a:cs typeface="Calibri" panose="020F0502020204030204" pitchFamily="34" charset="0"/>
              </a:rPr>
              <a:t>, 2017).</a:t>
            </a:r>
          </a:p>
          <a:p>
            <a:r>
              <a:rPr lang="en-US" dirty="0">
                <a:latin typeface="Calibri" panose="020F0502020204030204" pitchFamily="34" charset="0"/>
                <a:ea typeface="Calibri" panose="020F0502020204030204" pitchFamily="34" charset="0"/>
                <a:cs typeface="Calibri" panose="020F0502020204030204" pitchFamily="34" charset="0"/>
              </a:rPr>
              <a:t>Coupon rate: fixed annual interest.</a:t>
            </a:r>
          </a:p>
          <a:p>
            <a:r>
              <a:rPr lang="en-US" dirty="0">
                <a:latin typeface="Calibri" panose="020F0502020204030204" pitchFamily="34" charset="0"/>
                <a:ea typeface="Calibri" panose="020F0502020204030204" pitchFamily="34" charset="0"/>
                <a:cs typeface="Calibri" panose="020F0502020204030204" pitchFamily="34" charset="0"/>
              </a:rPr>
              <a:t>YTM influences PV and correlates with market rates (Damodaran, 2012).</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43</a:t>
            </a:fld>
            <a:endParaRPr lang="en-US"/>
          </a:p>
        </p:txBody>
      </p:sp>
    </p:spTree>
    <p:extLst>
      <p:ext uri="{BB962C8B-B14F-4D97-AF65-F5344CB8AC3E}">
        <p14:creationId xmlns:p14="http://schemas.microsoft.com/office/powerpoint/2010/main" val="3463461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394855" y="828964"/>
            <a:ext cx="10997045" cy="823192"/>
          </a:xfrm>
        </p:spPr>
        <p:txBody>
          <a:bodyPr>
            <a:normAutofit fontScale="90000"/>
          </a:bodyPr>
          <a:lstStyle/>
          <a:p>
            <a:r>
              <a:rPr lang="en-US" dirty="0"/>
              <a:t>3.1.2	Effect of Interest Rates on Bond Prices and Yields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047008"/>
            <a:ext cx="5907983" cy="3982027"/>
          </a:xfrm>
        </p:spPr>
        <p:txBody>
          <a:bodyPr>
            <a:no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Bond prices move inversely to market interest rates due to interest rate risk (SEC, 2020).</a:t>
            </a:r>
          </a:p>
          <a:p>
            <a:r>
              <a:rPr lang="en-US" sz="1600" dirty="0">
                <a:latin typeface="Calibri" panose="020F0502020204030204" pitchFamily="34" charset="0"/>
                <a:ea typeface="Calibri" panose="020F0502020204030204" pitchFamily="34" charset="0"/>
                <a:cs typeface="Calibri" panose="020F0502020204030204" pitchFamily="34" charset="0"/>
              </a:rPr>
              <a:t>Falling interest rates: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Bond prices rise.</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YTM falls.</a:t>
            </a:r>
          </a:p>
          <a:p>
            <a:r>
              <a:rPr lang="en-US" sz="1600" dirty="0">
                <a:latin typeface="Calibri" panose="020F0502020204030204" pitchFamily="34" charset="0"/>
                <a:ea typeface="Calibri" panose="020F0502020204030204" pitchFamily="34" charset="0"/>
                <a:cs typeface="Calibri" panose="020F0502020204030204" pitchFamily="34" charset="0"/>
              </a:rPr>
              <a:t>Rising interest rates: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Bond prices fall.</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Older bonds may sell at a discount (</a:t>
            </a:r>
            <a:r>
              <a:rPr lang="en-US" sz="1600" dirty="0" err="1">
                <a:latin typeface="Calibri" panose="020F0502020204030204" pitchFamily="34" charset="0"/>
                <a:ea typeface="Calibri" panose="020F0502020204030204" pitchFamily="34" charset="0"/>
                <a:cs typeface="Calibri" panose="020F0502020204030204" pitchFamily="34" charset="0"/>
              </a:rPr>
              <a:t>Pimco</a:t>
            </a:r>
            <a:r>
              <a:rPr lang="en-US" sz="1600" dirty="0">
                <a:latin typeface="Calibri" panose="020F0502020204030204" pitchFamily="34" charset="0"/>
                <a:ea typeface="Calibri" panose="020F0502020204030204" pitchFamily="34" charset="0"/>
                <a:cs typeface="Calibri" panose="020F0502020204030204" pitchFamily="34" charset="0"/>
              </a:rPr>
              <a:t>, 2017).</a:t>
            </a:r>
          </a:p>
          <a:p>
            <a:r>
              <a:rPr lang="en-US" sz="1600" dirty="0">
                <a:latin typeface="Calibri" panose="020F0502020204030204" pitchFamily="34" charset="0"/>
                <a:ea typeface="Calibri" panose="020F0502020204030204" pitchFamily="34" charset="0"/>
                <a:cs typeface="Calibri" panose="020F0502020204030204" pitchFamily="34" charset="0"/>
              </a:rPr>
              <a:t>Bond cash flows: </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Coupon payments.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 Difference between present value and par value</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44</a:t>
            </a:fld>
            <a:endParaRPr lang="en-US"/>
          </a:p>
        </p:txBody>
      </p:sp>
      <p:grpSp>
        <p:nvGrpSpPr>
          <p:cNvPr id="4" name="Group 3">
            <a:extLst>
              <a:ext uri="{FF2B5EF4-FFF2-40B4-BE49-F238E27FC236}">
                <a16:creationId xmlns:a16="http://schemas.microsoft.com/office/drawing/2014/main" id="{1ACA7C43-5F53-45E0-E7C3-A9688CB2B915}"/>
              </a:ext>
            </a:extLst>
          </p:cNvPr>
          <p:cNvGrpSpPr>
            <a:grpSpLocks/>
          </p:cNvGrpSpPr>
          <p:nvPr/>
        </p:nvGrpSpPr>
        <p:grpSpPr>
          <a:xfrm>
            <a:off x="6770543" y="2298643"/>
            <a:ext cx="5238750" cy="3042284"/>
            <a:chOff x="9525" y="9525"/>
            <a:chExt cx="5238750" cy="1705610"/>
          </a:xfrm>
        </p:grpSpPr>
        <p:pic>
          <p:nvPicPr>
            <p:cNvPr id="5" name="Image 21">
              <a:extLst>
                <a:ext uri="{FF2B5EF4-FFF2-40B4-BE49-F238E27FC236}">
                  <a16:creationId xmlns:a16="http://schemas.microsoft.com/office/drawing/2014/main" id="{87980009-7466-32DC-F1F9-C3683D874F28}"/>
                </a:ext>
              </a:extLst>
            </p:cNvPr>
            <p:cNvPicPr/>
            <p:nvPr/>
          </p:nvPicPr>
          <p:blipFill>
            <a:blip r:embed="rId2" cstate="print"/>
            <a:stretch>
              <a:fillRect/>
            </a:stretch>
          </p:blipFill>
          <p:spPr>
            <a:xfrm>
              <a:off x="19050" y="128566"/>
              <a:ext cx="5029892" cy="1533236"/>
            </a:xfrm>
            <a:prstGeom prst="rect">
              <a:avLst/>
            </a:prstGeom>
          </p:spPr>
        </p:pic>
        <p:sp>
          <p:nvSpPr>
            <p:cNvPr id="7" name="Graphic 22">
              <a:extLst>
                <a:ext uri="{FF2B5EF4-FFF2-40B4-BE49-F238E27FC236}">
                  <a16:creationId xmlns:a16="http://schemas.microsoft.com/office/drawing/2014/main" id="{9F96CCBF-6DE5-9E00-6CA3-86857401C682}"/>
                </a:ext>
              </a:extLst>
            </p:cNvPr>
            <p:cNvSpPr/>
            <p:nvPr/>
          </p:nvSpPr>
          <p:spPr>
            <a:xfrm>
              <a:off x="9525" y="9525"/>
              <a:ext cx="5238750" cy="1705610"/>
            </a:xfrm>
            <a:custGeom>
              <a:avLst/>
              <a:gdLst/>
              <a:ahLst/>
              <a:cxnLst/>
              <a:rect l="l" t="t" r="r" b="b"/>
              <a:pathLst>
                <a:path w="5238750" h="1705610">
                  <a:moveTo>
                    <a:pt x="0" y="1705610"/>
                  </a:moveTo>
                  <a:lnTo>
                    <a:pt x="5238750" y="1705610"/>
                  </a:lnTo>
                  <a:lnTo>
                    <a:pt x="5238750" y="0"/>
                  </a:lnTo>
                  <a:lnTo>
                    <a:pt x="0" y="0"/>
                  </a:lnTo>
                  <a:lnTo>
                    <a:pt x="0" y="1705610"/>
                  </a:lnTo>
                  <a:close/>
                </a:path>
              </a:pathLst>
            </a:custGeom>
            <a:ln w="19050">
              <a:solidFill>
                <a:srgbClr val="BE9000"/>
              </a:solidFill>
              <a:prstDash val="solid"/>
            </a:ln>
          </p:spPr>
          <p:txBody>
            <a:bodyPr wrap="square" lIns="0" tIns="0" rIns="0" bIns="0" rtlCol="0">
              <a:prstTxWarp prst="textNoShape">
                <a:avLst/>
              </a:prstTxWarp>
              <a:noAutofit/>
            </a:bodyPr>
            <a:lstStyle/>
            <a:p>
              <a:endParaRPr lang="en-US"/>
            </a:p>
          </p:txBody>
        </p:sp>
      </p:grpSp>
      <p:sp>
        <p:nvSpPr>
          <p:cNvPr id="8" name="TextBox 7">
            <a:extLst>
              <a:ext uri="{FF2B5EF4-FFF2-40B4-BE49-F238E27FC236}">
                <a16:creationId xmlns:a16="http://schemas.microsoft.com/office/drawing/2014/main" id="{64D8451A-7E3B-8456-8122-A5672930EF50}"/>
              </a:ext>
            </a:extLst>
          </p:cNvPr>
          <p:cNvSpPr txBox="1"/>
          <p:nvPr/>
        </p:nvSpPr>
        <p:spPr>
          <a:xfrm>
            <a:off x="6608619" y="5553260"/>
            <a:ext cx="5465618"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Figure 8: The effect of interest rates on bond prices (</a:t>
            </a:r>
            <a:r>
              <a:rPr lang="en-US" dirty="0" err="1">
                <a:latin typeface="Calibri" panose="020F0502020204030204" pitchFamily="34" charset="0"/>
                <a:ea typeface="Calibri" panose="020F0502020204030204" pitchFamily="34" charset="0"/>
                <a:cs typeface="Calibri" panose="020F0502020204030204" pitchFamily="34" charset="0"/>
              </a:rPr>
              <a:t>Pimco</a:t>
            </a:r>
            <a:r>
              <a:rPr lang="en-US" dirty="0">
                <a:latin typeface="Calibri" panose="020F0502020204030204" pitchFamily="34" charset="0"/>
                <a:ea typeface="Calibri" panose="020F0502020204030204" pitchFamily="34" charset="0"/>
                <a:cs typeface="Calibri" panose="020F0502020204030204" pitchFamily="34" charset="0"/>
              </a:rPr>
              <a:t>, 2017)</a:t>
            </a:r>
          </a:p>
        </p:txBody>
      </p:sp>
    </p:spTree>
    <p:extLst>
      <p:ext uri="{BB962C8B-B14F-4D97-AF65-F5344CB8AC3E}">
        <p14:creationId xmlns:p14="http://schemas.microsoft.com/office/powerpoint/2010/main" val="3470068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400"/>
            <a:ext cx="3799763" cy="1473200"/>
          </a:xfrm>
        </p:spPr>
        <p:txBody>
          <a:bodyPr>
            <a:normAutofit/>
          </a:bodyPr>
          <a:lstStyle/>
          <a:p>
            <a:r>
              <a:rPr lang="en-US" sz="3600" dirty="0"/>
              <a:t>3.2	Bond Credit Rating</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1984663"/>
            <a:ext cx="4668012" cy="4736811"/>
          </a:xfrm>
        </p:spPr>
        <p:txBody>
          <a:bodyPr>
            <a:normAutofit lnSpcReduction="10000"/>
          </a:bodyPr>
          <a:lstStyle/>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Bond credit ratings indicate probability of default.</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Issued by major agencies: Moody’s, S&amp;P, Fitch.</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Ratings range from AAA (highest creditworthiness) to D (lowest).</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AAA-rated bonds are risk-free benchmarks.</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Lower ratings imply higher default risk and borrowing costs.</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AAA to BBB-: Investment grade; preferred by banks, pension funds.</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Below BBB-: Non-investment grade, high-yield, or junk bonds.</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Lower ratings can hinder company refinancing.</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Some companies are unrated due to high rating costs.</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Green bonds generally have higher credit ratings.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45</a:t>
            </a:fld>
            <a:endParaRPr lang="en-US"/>
          </a:p>
        </p:txBody>
      </p:sp>
      <p:pic>
        <p:nvPicPr>
          <p:cNvPr id="4" name="Image 24">
            <a:extLst>
              <a:ext uri="{FF2B5EF4-FFF2-40B4-BE49-F238E27FC236}">
                <a16:creationId xmlns:a16="http://schemas.microsoft.com/office/drawing/2014/main" id="{F86827F9-A7D4-6B71-BA2E-A70CE67BAA63}"/>
              </a:ext>
            </a:extLst>
          </p:cNvPr>
          <p:cNvPicPr>
            <a:picLocks/>
          </p:cNvPicPr>
          <p:nvPr/>
        </p:nvPicPr>
        <p:blipFill rotWithShape="1">
          <a:blip r:embed="rId2" cstate="print"/>
          <a:srcRect r="2514" b="-3"/>
          <a:stretch/>
        </p:blipFill>
        <p:spPr>
          <a:xfrm>
            <a:off x="5594639" y="136524"/>
            <a:ext cx="6495042" cy="5910985"/>
          </a:xfrm>
          <a:prstGeom prst="rect">
            <a:avLst/>
          </a:prstGeom>
        </p:spPr>
      </p:pic>
      <p:sp>
        <p:nvSpPr>
          <p:cNvPr id="5" name="TextBox 4">
            <a:extLst>
              <a:ext uri="{FF2B5EF4-FFF2-40B4-BE49-F238E27FC236}">
                <a16:creationId xmlns:a16="http://schemas.microsoft.com/office/drawing/2014/main" id="{757EA9E0-9F06-3382-8926-90381C6FEC44}"/>
              </a:ext>
            </a:extLst>
          </p:cNvPr>
          <p:cNvSpPr txBox="1"/>
          <p:nvPr/>
        </p:nvSpPr>
        <p:spPr>
          <a:xfrm>
            <a:off x="5594639" y="6184033"/>
            <a:ext cx="5324373"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Table 3: Bond credit rating based on Moody’s, S&amp;P and Fitch Ratings</a:t>
            </a:r>
          </a:p>
        </p:txBody>
      </p:sp>
    </p:spTree>
    <p:extLst>
      <p:ext uri="{BB962C8B-B14F-4D97-AF65-F5344CB8AC3E}">
        <p14:creationId xmlns:p14="http://schemas.microsoft.com/office/powerpoint/2010/main" val="12763445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88110"/>
          </a:xfrm>
        </p:spPr>
        <p:txBody>
          <a:bodyPr>
            <a:normAutofit fontScale="90000"/>
          </a:bodyPr>
          <a:lstStyle/>
          <a:p>
            <a:r>
              <a:rPr lang="en-US" dirty="0"/>
              <a:t>3.4	Risk Premiums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839191"/>
            <a:ext cx="10691265" cy="4189846"/>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Risk premiums compensate investors for additional bond risks.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Premiums often expressed as spreads.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Systematic Risk:</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Includes market interest rates.</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Maturity premium tied to bond duration.</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Liquidity impacts bond risk.</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Illiquid bonds have higher premiums.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Unsystematic Risk:</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Systematic Risk: Market-driven, includes interest rate and liquidity risks.</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Unsystematic Risk: Firm-specific, notably default risk.</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Mitigated by diversification.</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Investigation Focus:</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Investigating negative green bond premium.</a:t>
            </a:r>
          </a:p>
          <a:p>
            <a:pPr lvl="1">
              <a:lnSpc>
                <a:spcPct val="107000"/>
              </a:lnSpc>
              <a:spcBef>
                <a:spcPts val="0"/>
              </a:spcBef>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Implies investors pay issuer for green label.</a:t>
            </a:r>
          </a:p>
          <a:p>
            <a:pPr lvl="1">
              <a:lnSpc>
                <a:spcPct val="107000"/>
              </a:lnSpc>
              <a:spcBef>
                <a:spcPts val="0"/>
              </a:spcBef>
              <a:spcAft>
                <a:spcPts val="800"/>
              </a:spcAft>
              <a:buFont typeface="Courier New" panose="02070309020205020404" pitchFamily="49" charset="0"/>
              <a:buChar char="o"/>
            </a:pPr>
            <a:r>
              <a:rPr lang="en-US" kern="100" dirty="0">
                <a:effectLst/>
                <a:latin typeface="Aptos" panose="020B0004020202020204" pitchFamily="34" charset="0"/>
                <a:ea typeface="Aptos" panose="020B0004020202020204" pitchFamily="34" charset="0"/>
                <a:cs typeface="Times New Roman" panose="02020603050405020304" pitchFamily="18" charset="0"/>
              </a:rPr>
              <a:t>Results in lower spreads than non-green bonds.</a:t>
            </a:r>
          </a:p>
          <a:p>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46</a:t>
            </a:fld>
            <a:endParaRPr lang="en-US"/>
          </a:p>
        </p:txBody>
      </p:sp>
    </p:spTree>
    <p:extLst>
      <p:ext uri="{BB962C8B-B14F-4D97-AF65-F5344CB8AC3E}">
        <p14:creationId xmlns:p14="http://schemas.microsoft.com/office/powerpoint/2010/main" val="1384788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Literature Review</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47</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4</a:t>
            </a:r>
          </a:p>
        </p:txBody>
      </p:sp>
    </p:spTree>
    <p:extLst>
      <p:ext uri="{BB962C8B-B14F-4D97-AF65-F5344CB8AC3E}">
        <p14:creationId xmlns:p14="http://schemas.microsoft.com/office/powerpoint/2010/main" val="1252377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4.1: Previous Studies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85000" lnSpcReduction="20000"/>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Focus on existing studies on green bonds.</a:t>
            </a:r>
          </a:p>
          <a:p>
            <a:pPr algn="just"/>
            <a:r>
              <a:rPr lang="en-US" dirty="0">
                <a:latin typeface="Calibri" panose="020F0502020204030204" pitchFamily="34" charset="0"/>
                <a:ea typeface="Calibri" panose="020F0502020204030204" pitchFamily="34" charset="0"/>
                <a:cs typeface="Calibri" panose="020F0502020204030204" pitchFamily="34" charset="0"/>
              </a:rPr>
              <a:t>Limited number of investigations due to novelty.</a:t>
            </a:r>
          </a:p>
          <a:p>
            <a:pPr algn="just"/>
            <a:r>
              <a:rPr lang="en-US" dirty="0">
                <a:latin typeface="Calibri" panose="020F0502020204030204" pitchFamily="34" charset="0"/>
                <a:ea typeface="Calibri" panose="020F0502020204030204" pitchFamily="34" charset="0"/>
                <a:cs typeface="Calibri" panose="020F0502020204030204" pitchFamily="34" charset="0"/>
              </a:rPr>
              <a:t>Contributions to empirical research on green bonds.</a:t>
            </a:r>
          </a:p>
          <a:p>
            <a:pPr algn="just"/>
            <a:r>
              <a:rPr lang="en-US" dirty="0">
                <a:latin typeface="Calibri" panose="020F0502020204030204" pitchFamily="34" charset="0"/>
                <a:ea typeface="Calibri" panose="020F0502020204030204" pitchFamily="34" charset="0"/>
                <a:cs typeface="Calibri" panose="020F0502020204030204" pitchFamily="34" charset="0"/>
              </a:rPr>
              <a:t>Studies conducted by financial organizations, companies, and academics.</a:t>
            </a:r>
          </a:p>
          <a:p>
            <a:pPr algn="just"/>
            <a:r>
              <a:rPr lang="en-US" dirty="0">
                <a:latin typeface="Calibri" panose="020F0502020204030204" pitchFamily="34" charset="0"/>
                <a:ea typeface="Calibri" panose="020F0502020204030204" pitchFamily="34" charset="0"/>
                <a:cs typeface="Calibri" panose="020F0502020204030204" pitchFamily="34" charset="0"/>
              </a:rPr>
              <a:t>Section 4.1: Presentation of key previous studies.</a:t>
            </a:r>
          </a:p>
          <a:p>
            <a:pPr algn="just"/>
            <a:r>
              <a:rPr lang="en-US" dirty="0">
                <a:latin typeface="Calibri" panose="020F0502020204030204" pitchFamily="34" charset="0"/>
                <a:ea typeface="Calibri" panose="020F0502020204030204" pitchFamily="34" charset="0"/>
                <a:cs typeface="Calibri" panose="020F0502020204030204" pitchFamily="34" charset="0"/>
              </a:rPr>
              <a:t>Section 4.2: Overview of SRI-related studies and ESG rating.</a:t>
            </a:r>
          </a:p>
          <a:p>
            <a:pPr algn="just"/>
            <a:r>
              <a:rPr lang="en-US" dirty="0">
                <a:latin typeface="Calibri" panose="020F0502020204030204" pitchFamily="34" charset="0"/>
                <a:ea typeface="Calibri" panose="020F0502020204030204" pitchFamily="34" charset="0"/>
                <a:cs typeface="Calibri" panose="020F0502020204030204" pitchFamily="34" charset="0"/>
              </a:rPr>
              <a:t>Eight most important studies on green bond premium.</a:t>
            </a:r>
          </a:p>
          <a:p>
            <a:pPr algn="just"/>
            <a:r>
              <a:rPr lang="en-US" dirty="0">
                <a:latin typeface="Calibri" panose="020F0502020204030204" pitchFamily="34" charset="0"/>
                <a:ea typeface="Calibri" panose="020F0502020204030204" pitchFamily="34" charset="0"/>
                <a:cs typeface="Calibri" panose="020F0502020204030204" pitchFamily="34" charset="0"/>
              </a:rPr>
              <a:t>Chronological listing of studies.</a:t>
            </a:r>
          </a:p>
          <a:p>
            <a:pPr algn="just"/>
            <a:r>
              <a:rPr lang="en-US" dirty="0">
                <a:latin typeface="Calibri" panose="020F0502020204030204" pitchFamily="34" charset="0"/>
                <a:ea typeface="Calibri" panose="020F0502020204030204" pitchFamily="34" charset="0"/>
                <a:cs typeface="Calibri" panose="020F0502020204030204" pitchFamily="34" charset="0"/>
              </a:rPr>
              <a:t>Examination of sample size, procedure, and findings.</a:t>
            </a:r>
          </a:p>
          <a:p>
            <a:pPr algn="just"/>
            <a:r>
              <a:rPr lang="en-US" dirty="0">
                <a:latin typeface="Calibri" panose="020F0502020204030204" pitchFamily="34" charset="0"/>
                <a:ea typeface="Calibri" panose="020F0502020204030204" pitchFamily="34" charset="0"/>
                <a:cs typeface="Calibri" panose="020F0502020204030204" pitchFamily="34" charset="0"/>
              </a:rPr>
              <a:t>Table 4: Summary of research methods and empirical findings.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48</a:t>
            </a:fld>
            <a:endParaRPr lang="en-US"/>
          </a:p>
        </p:txBody>
      </p:sp>
    </p:spTree>
    <p:extLst>
      <p:ext uri="{BB962C8B-B14F-4D97-AF65-F5344CB8AC3E}">
        <p14:creationId xmlns:p14="http://schemas.microsoft.com/office/powerpoint/2010/main" val="4276826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20882"/>
            <a:ext cx="10691265" cy="5108332"/>
          </a:xfrm>
        </p:spPr>
        <p:txBody>
          <a:bodyPr>
            <a:normAutofit fontScale="92500" lnSpcReduction="20000"/>
          </a:bodyPr>
          <a:lstStyle/>
          <a:p>
            <a:pPr marL="0" indent="0" algn="just">
              <a:buNone/>
            </a:pPr>
            <a:r>
              <a:rPr lang="en-US" b="1" dirty="0" err="1">
                <a:latin typeface="Calibri" panose="020F0502020204030204" pitchFamily="34" charset="0"/>
                <a:ea typeface="Calibri" panose="020F0502020204030204" pitchFamily="34" charset="0"/>
                <a:cs typeface="Calibri" panose="020F0502020204030204" pitchFamily="34" charset="0"/>
              </a:rPr>
              <a:t>Preclaw</a:t>
            </a:r>
            <a:r>
              <a:rPr lang="en-US" b="1" dirty="0">
                <a:latin typeface="Calibri" panose="020F0502020204030204" pitchFamily="34" charset="0"/>
                <a:ea typeface="Calibri" panose="020F0502020204030204" pitchFamily="34" charset="0"/>
                <a:cs typeface="Calibri" panose="020F0502020204030204" pitchFamily="34" charset="0"/>
              </a:rPr>
              <a:t> and </a:t>
            </a:r>
            <a:r>
              <a:rPr lang="en-US" b="1" dirty="0" err="1">
                <a:latin typeface="Calibri" panose="020F0502020204030204" pitchFamily="34" charset="0"/>
                <a:ea typeface="Calibri" panose="020F0502020204030204" pitchFamily="34" charset="0"/>
                <a:cs typeface="Calibri" panose="020F0502020204030204" pitchFamily="34" charset="0"/>
              </a:rPr>
              <a:t>Bakshi</a:t>
            </a:r>
            <a:r>
              <a:rPr lang="en-US" b="1" dirty="0">
                <a:latin typeface="Calibri" panose="020F0502020204030204" pitchFamily="34" charset="0"/>
                <a:ea typeface="Calibri" panose="020F0502020204030204" pitchFamily="34" charset="0"/>
                <a:cs typeface="Calibri" panose="020F0502020204030204" pitchFamily="34" charset="0"/>
              </a:rPr>
              <a:t>:</a:t>
            </a:r>
          </a:p>
          <a:p>
            <a:pPr algn="just"/>
            <a:r>
              <a:rPr lang="en-US" dirty="0" err="1">
                <a:latin typeface="Calibri" panose="020F0502020204030204" pitchFamily="34" charset="0"/>
                <a:ea typeface="Calibri" panose="020F0502020204030204" pitchFamily="34" charset="0"/>
                <a:cs typeface="Calibri" panose="020F0502020204030204" pitchFamily="34" charset="0"/>
              </a:rPr>
              <a:t>Preclaw</a:t>
            </a:r>
            <a:r>
              <a:rPr lang="en-US" dirty="0">
                <a:latin typeface="Calibri" panose="020F0502020204030204" pitchFamily="34" charset="0"/>
                <a:ea typeface="Calibri" panose="020F0502020204030204" pitchFamily="34" charset="0"/>
                <a:cs typeface="Calibri" panose="020F0502020204030204" pitchFamily="34" charset="0"/>
              </a:rPr>
              <a:t> and </a:t>
            </a:r>
            <a:r>
              <a:rPr lang="en-US" dirty="0" err="1">
                <a:latin typeface="Calibri" panose="020F0502020204030204" pitchFamily="34" charset="0"/>
                <a:ea typeface="Calibri" panose="020F0502020204030204" pitchFamily="34" charset="0"/>
                <a:cs typeface="Calibri" panose="020F0502020204030204" pitchFamily="34" charset="0"/>
              </a:rPr>
              <a:t>Bakshi's</a:t>
            </a:r>
            <a:r>
              <a:rPr lang="en-US" dirty="0">
                <a:latin typeface="Calibri" panose="020F0502020204030204" pitchFamily="34" charset="0"/>
                <a:ea typeface="Calibri" panose="020F0502020204030204" pitchFamily="34" charset="0"/>
                <a:cs typeface="Calibri" panose="020F0502020204030204" pitchFamily="34" charset="0"/>
              </a:rPr>
              <a:t> study compared performance of green bonds to conventional bonds using OLS regression from March 2014 to August 2015 in the secondary market.</a:t>
            </a:r>
          </a:p>
          <a:p>
            <a:pPr algn="just"/>
            <a:r>
              <a:rPr lang="en-US" dirty="0">
                <a:latin typeface="Calibri" panose="020F0502020204030204" pitchFamily="34" charset="0"/>
                <a:ea typeface="Calibri" panose="020F0502020204030204" pitchFamily="34" charset="0"/>
                <a:cs typeface="Calibri" panose="020F0502020204030204" pitchFamily="34" charset="0"/>
              </a:rPr>
              <a:t>Found a green bond premium of -17 bps, attributing it to high demand from environmentally focused funds, oversubscription, and investor preference for non-financial gains.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HSBC:</a:t>
            </a:r>
          </a:p>
          <a:p>
            <a:pPr algn="just"/>
            <a:r>
              <a:rPr lang="en-US" dirty="0">
                <a:latin typeface="Calibri" panose="020F0502020204030204" pitchFamily="34" charset="0"/>
                <a:ea typeface="Calibri" panose="020F0502020204030204" pitchFamily="34" charset="0"/>
                <a:cs typeface="Calibri" panose="020F0502020204030204" pitchFamily="34" charset="0"/>
              </a:rPr>
              <a:t>HSBC's research compared premia between green and conventional bonds using a sample of 30 primary market and four secondary market green bonds from November 2015 to September 2016.</a:t>
            </a:r>
          </a:p>
          <a:p>
            <a:pPr algn="just"/>
            <a:r>
              <a:rPr lang="en-US" dirty="0">
                <a:latin typeface="Calibri" panose="020F0502020204030204" pitchFamily="34" charset="0"/>
                <a:ea typeface="Calibri" panose="020F0502020204030204" pitchFamily="34" charset="0"/>
                <a:cs typeface="Calibri" panose="020F0502020204030204" pitchFamily="34" charset="0"/>
              </a:rPr>
              <a:t>Found no significant yield differences between green and non-green bonds.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Bloomberg:</a:t>
            </a:r>
          </a:p>
          <a:p>
            <a:pPr algn="just"/>
            <a:r>
              <a:rPr lang="en-US" sz="2100" dirty="0">
                <a:latin typeface="Calibri" panose="020F0502020204030204" pitchFamily="34" charset="0"/>
                <a:ea typeface="Calibri" panose="020F0502020204030204" pitchFamily="34" charset="0"/>
                <a:cs typeface="Calibri" panose="020F0502020204030204" pitchFamily="34" charset="0"/>
              </a:rPr>
              <a:t>Bloomberg's study analyzed 12 green bonds from government-related issuers from March 2014 to December 2016, using the matching pair method.</a:t>
            </a:r>
          </a:p>
          <a:p>
            <a:pPr algn="just"/>
            <a:r>
              <a:rPr lang="en-US" sz="2100" dirty="0">
                <a:latin typeface="Calibri" panose="020F0502020204030204" pitchFamily="34" charset="0"/>
                <a:ea typeface="Calibri" panose="020F0502020204030204" pitchFamily="34" charset="0"/>
                <a:cs typeface="Calibri" panose="020F0502020204030204" pitchFamily="34" charset="0"/>
              </a:rPr>
              <a:t>Found a green bond premium of -25 bps for Euro-denominated government-related bonds, while no significant yield difference was observed for USD-denominated green corporate bonds.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49</a:t>
            </a:fld>
            <a:endParaRPr lang="en-US"/>
          </a:p>
        </p:txBody>
      </p:sp>
    </p:spTree>
    <p:extLst>
      <p:ext uri="{BB962C8B-B14F-4D97-AF65-F5344CB8AC3E}">
        <p14:creationId xmlns:p14="http://schemas.microsoft.com/office/powerpoint/2010/main" val="141229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p:txBody>
          <a:bodyPr/>
          <a:lstStyle/>
          <a:p>
            <a:r>
              <a:rPr lang="en-US" dirty="0"/>
              <a:t>On this study we will know about..</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0635" y="1948997"/>
            <a:ext cx="10691265" cy="3636088"/>
          </a:xfrm>
        </p:spPr>
        <p:txBody>
          <a:bodyPr>
            <a:normAutofit lnSpcReduction="10000"/>
          </a:bodyPr>
          <a:lstStyle/>
          <a:p>
            <a:pPr marL="0" indent="0">
              <a:buNone/>
            </a:pPr>
            <a:endParaRPr lang="en-US" dirty="0"/>
          </a:p>
          <a:p>
            <a:pPr algn="just"/>
            <a:r>
              <a:rPr lang="en-US" b="1" dirty="0">
                <a:latin typeface="Calibri" panose="020F0502020204030204" pitchFamily="34" charset="0"/>
                <a:ea typeface="Calibri" panose="020F0502020204030204" pitchFamily="34" charset="0"/>
                <a:cs typeface="Calibri" panose="020F0502020204030204" pitchFamily="34" charset="0"/>
              </a:rPr>
              <a:t>Objective</a:t>
            </a:r>
            <a:r>
              <a:rPr lang="en-US" dirty="0">
                <a:latin typeface="Calibri" panose="020F0502020204030204" pitchFamily="34" charset="0"/>
                <a:ea typeface="Calibri" panose="020F0502020204030204" pitchFamily="34" charset="0"/>
                <a:cs typeface="Calibri" panose="020F0502020204030204" pitchFamily="34" charset="0"/>
              </a:rPr>
              <a:t>: Study examines green bond performance in secondary market vs. conventional bonds.</a:t>
            </a:r>
          </a:p>
          <a:p>
            <a:pPr algn="just"/>
            <a:r>
              <a:rPr lang="en-US" b="1" dirty="0">
                <a:latin typeface="Calibri" panose="020F0502020204030204" pitchFamily="34" charset="0"/>
                <a:ea typeface="Calibri" panose="020F0502020204030204" pitchFamily="34" charset="0"/>
                <a:cs typeface="Calibri" panose="020F0502020204030204" pitchFamily="34" charset="0"/>
              </a:rPr>
              <a:t>Method</a:t>
            </a:r>
            <a:r>
              <a:rPr lang="en-US" dirty="0">
                <a:latin typeface="Calibri" panose="020F0502020204030204" pitchFamily="34" charset="0"/>
                <a:ea typeface="Calibri" panose="020F0502020204030204" pitchFamily="34" charset="0"/>
                <a:cs typeface="Calibri" panose="020F0502020204030204" pitchFamily="34" charset="0"/>
              </a:rPr>
              <a:t>: Used matched pairs method on 37 bond couples from European institutions.</a:t>
            </a:r>
          </a:p>
          <a:p>
            <a:pPr algn="just"/>
            <a:r>
              <a:rPr lang="en-US" b="1" dirty="0">
                <a:latin typeface="Calibri" panose="020F0502020204030204" pitchFamily="34" charset="0"/>
                <a:ea typeface="Calibri" panose="020F0502020204030204" pitchFamily="34" charset="0"/>
                <a:cs typeface="Calibri" panose="020F0502020204030204" pitchFamily="34" charset="0"/>
              </a:rPr>
              <a:t>Findings</a:t>
            </a:r>
            <a:r>
              <a:rPr lang="en-US" dirty="0">
                <a:latin typeface="Calibri" panose="020F0502020204030204" pitchFamily="34" charset="0"/>
                <a:ea typeface="Calibri" panose="020F0502020204030204" pitchFamily="34" charset="0"/>
                <a:cs typeface="Calibri" panose="020F0502020204030204" pitchFamily="34" charset="0"/>
              </a:rPr>
              <a:t>: Average negative green bond premium of 0.93 bps due to high demand and investor preference.</a:t>
            </a:r>
          </a:p>
          <a:p>
            <a:pPr algn="just"/>
            <a:r>
              <a:rPr lang="en-US" b="1" dirty="0">
                <a:latin typeface="Calibri" panose="020F0502020204030204" pitchFamily="34" charset="0"/>
                <a:ea typeface="Calibri" panose="020F0502020204030204" pitchFamily="34" charset="0"/>
                <a:cs typeface="Calibri" panose="020F0502020204030204" pitchFamily="34" charset="0"/>
              </a:rPr>
              <a:t>Influencing Factors</a:t>
            </a:r>
            <a:r>
              <a:rPr lang="en-US" dirty="0">
                <a:latin typeface="Calibri" panose="020F0502020204030204" pitchFamily="34" charset="0"/>
                <a:ea typeface="Calibri" panose="020F0502020204030204" pitchFamily="34" charset="0"/>
                <a:cs typeface="Calibri" panose="020F0502020204030204" pitchFamily="34" charset="0"/>
              </a:rPr>
              <a:t>: Premium not significantly affected by bond rating, issue amount, or industry.</a:t>
            </a:r>
          </a:p>
          <a:p>
            <a:pPr algn="just"/>
            <a:r>
              <a:rPr lang="en-US" b="1" dirty="0">
                <a:latin typeface="Calibri" panose="020F0502020204030204" pitchFamily="34" charset="0"/>
                <a:ea typeface="Calibri" panose="020F0502020204030204" pitchFamily="34" charset="0"/>
                <a:cs typeface="Calibri" panose="020F0502020204030204" pitchFamily="34" charset="0"/>
              </a:rPr>
              <a:t>Significant Factors</a:t>
            </a:r>
            <a:r>
              <a:rPr lang="en-US" dirty="0">
                <a:latin typeface="Calibri" panose="020F0502020204030204" pitchFamily="34" charset="0"/>
                <a:ea typeface="Calibri" panose="020F0502020204030204" pitchFamily="34" charset="0"/>
                <a:cs typeface="Calibri" panose="020F0502020204030204" pitchFamily="34" charset="0"/>
              </a:rPr>
              <a:t>: Negative premium linked to remaining maturity of bond and ESG rating of issuer.</a:t>
            </a:r>
          </a:p>
          <a:p>
            <a:pPr algn="just"/>
            <a:r>
              <a:rPr lang="en-US" b="1" dirty="0">
                <a:latin typeface="Calibri" panose="020F0502020204030204" pitchFamily="34" charset="0"/>
                <a:ea typeface="Calibri" panose="020F0502020204030204" pitchFamily="34" charset="0"/>
                <a:cs typeface="Calibri" panose="020F0502020204030204" pitchFamily="34" charset="0"/>
              </a:rPr>
              <a:t>Implications</a:t>
            </a:r>
            <a:r>
              <a:rPr lang="en-US" dirty="0">
                <a:latin typeface="Calibri" panose="020F0502020204030204" pitchFamily="34" charset="0"/>
                <a:ea typeface="Calibri" panose="020F0502020204030204" pitchFamily="34" charset="0"/>
                <a:cs typeface="Calibri" panose="020F0502020204030204" pitchFamily="34" charset="0"/>
              </a:rPr>
              <a:t>: Findings are important for bond issuers, investors, and policymakers.</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5</a:t>
            </a:fld>
            <a:endParaRPr lang="en-US"/>
          </a:p>
        </p:txBody>
      </p:sp>
    </p:spTree>
    <p:extLst>
      <p:ext uri="{BB962C8B-B14F-4D97-AF65-F5344CB8AC3E}">
        <p14:creationId xmlns:p14="http://schemas.microsoft.com/office/powerpoint/2010/main" val="3922881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10491"/>
            <a:ext cx="10691265" cy="5118723"/>
          </a:xfrm>
        </p:spPr>
        <p:txBody>
          <a:bodyPr>
            <a:normAutofit fontScale="85000" lnSpcReduction="20000"/>
          </a:bodyPr>
          <a:lstStyle/>
          <a:p>
            <a:pPr marL="0" indent="0" algn="just">
              <a:buNone/>
            </a:pPr>
            <a:r>
              <a:rPr lang="en-US" sz="1900" b="1" dirty="0">
                <a:latin typeface="Calibri" panose="020F0502020204030204" pitchFamily="34" charset="0"/>
                <a:ea typeface="Calibri" panose="020F0502020204030204" pitchFamily="34" charset="0"/>
                <a:cs typeface="Calibri" panose="020F0502020204030204" pitchFamily="34" charset="0"/>
              </a:rPr>
              <a:t>Ehlers and Packer:</a:t>
            </a:r>
          </a:p>
          <a:p>
            <a:pPr algn="just"/>
            <a:r>
              <a:rPr lang="en-US" sz="1900" dirty="0">
                <a:latin typeface="Calibri" panose="020F0502020204030204" pitchFamily="34" charset="0"/>
                <a:ea typeface="Calibri" panose="020F0502020204030204" pitchFamily="34" charset="0"/>
                <a:cs typeface="Calibri" panose="020F0502020204030204" pitchFamily="34" charset="0"/>
              </a:rPr>
              <a:t>The study analyzed 21 green bonds from 2014 to 2017 using the matching pair method, covering both government-related and corporate bonds.</a:t>
            </a:r>
          </a:p>
          <a:p>
            <a:pPr algn="just"/>
            <a:r>
              <a:rPr lang="en-US" sz="1900" dirty="0">
                <a:latin typeface="Calibri" panose="020F0502020204030204" pitchFamily="34" charset="0"/>
                <a:ea typeface="Calibri" panose="020F0502020204030204" pitchFamily="34" charset="0"/>
                <a:cs typeface="Calibri" panose="020F0502020204030204" pitchFamily="34" charset="0"/>
              </a:rPr>
              <a:t>Found an average green bond premium of -18 bps, attributing the difference to high demand relative to supply and noting increased yield differences for riskier borrowers.</a:t>
            </a:r>
          </a:p>
          <a:p>
            <a:pPr marL="0" indent="0" algn="just">
              <a:buNone/>
            </a:pPr>
            <a:r>
              <a:rPr lang="en-US" sz="1900" b="1" dirty="0" err="1">
                <a:effectLst/>
                <a:latin typeface="Calibri" panose="020F0502020204030204" pitchFamily="34" charset="0"/>
                <a:ea typeface="Calibri" panose="020F0502020204030204" pitchFamily="34" charset="0"/>
                <a:cs typeface="Calibri" panose="020F0502020204030204" pitchFamily="34" charset="0"/>
              </a:rPr>
              <a:t>Karpf</a:t>
            </a:r>
            <a:r>
              <a:rPr lang="en-US" sz="1900" b="1" spc="-35" dirty="0">
                <a:effectLst/>
                <a:latin typeface="Calibri" panose="020F0502020204030204" pitchFamily="34" charset="0"/>
                <a:ea typeface="Calibri" panose="020F0502020204030204" pitchFamily="34" charset="0"/>
                <a:cs typeface="Calibri" panose="020F0502020204030204" pitchFamily="34" charset="0"/>
              </a:rPr>
              <a:t> </a:t>
            </a:r>
            <a:r>
              <a:rPr lang="en-US" sz="1900" b="1" dirty="0">
                <a:effectLst/>
                <a:latin typeface="Calibri" panose="020F0502020204030204" pitchFamily="34" charset="0"/>
                <a:ea typeface="Calibri" panose="020F0502020204030204" pitchFamily="34" charset="0"/>
                <a:cs typeface="Calibri" panose="020F0502020204030204" pitchFamily="34" charset="0"/>
              </a:rPr>
              <a:t>and</a:t>
            </a:r>
            <a:r>
              <a:rPr lang="en-US" sz="1900" b="1" spc="-10" dirty="0">
                <a:effectLst/>
                <a:latin typeface="Calibri" panose="020F0502020204030204" pitchFamily="34" charset="0"/>
                <a:ea typeface="Calibri" panose="020F0502020204030204" pitchFamily="34" charset="0"/>
                <a:cs typeface="Calibri" panose="020F0502020204030204" pitchFamily="34" charset="0"/>
              </a:rPr>
              <a:t> </a:t>
            </a:r>
            <a:r>
              <a:rPr lang="en-US" sz="1900" b="1" dirty="0">
                <a:effectLst/>
                <a:latin typeface="Calibri" panose="020F0502020204030204" pitchFamily="34" charset="0"/>
                <a:ea typeface="Calibri" panose="020F0502020204030204" pitchFamily="34" charset="0"/>
                <a:cs typeface="Calibri" panose="020F0502020204030204" pitchFamily="34" charset="0"/>
              </a:rPr>
              <a:t>Mandel</a:t>
            </a:r>
            <a:r>
              <a:rPr lang="en-US" sz="1900" b="1" spc="30" dirty="0">
                <a:latin typeface="Calibri" panose="020F0502020204030204" pitchFamily="34" charset="0"/>
                <a:ea typeface="Calibri" panose="020F0502020204030204" pitchFamily="34" charset="0"/>
                <a:cs typeface="Calibri" panose="020F0502020204030204" pitchFamily="34" charset="0"/>
              </a:rPr>
              <a:t>:</a:t>
            </a:r>
          </a:p>
          <a:p>
            <a:pPr algn="just"/>
            <a:r>
              <a:rPr lang="en-US" sz="1900" dirty="0" err="1">
                <a:latin typeface="Calibri" panose="020F0502020204030204" pitchFamily="34" charset="0"/>
                <a:ea typeface="Calibri" panose="020F0502020204030204" pitchFamily="34" charset="0"/>
                <a:cs typeface="Calibri" panose="020F0502020204030204" pitchFamily="34" charset="0"/>
              </a:rPr>
              <a:t>Karpf</a:t>
            </a:r>
            <a:r>
              <a:rPr lang="en-US" sz="1900" dirty="0">
                <a:latin typeface="Calibri" panose="020F0502020204030204" pitchFamily="34" charset="0"/>
                <a:ea typeface="Calibri" panose="020F0502020204030204" pitchFamily="34" charset="0"/>
                <a:cs typeface="Calibri" panose="020F0502020204030204" pitchFamily="34" charset="0"/>
              </a:rPr>
              <a:t> and Mandel analyzed 1,880 green bonds from 2010 to 2016 against 36,000 conventional bonds, using the Oaxaca–Blinder decomposition for yield curve comparison.</a:t>
            </a:r>
          </a:p>
          <a:p>
            <a:pPr algn="just"/>
            <a:r>
              <a:rPr lang="en-US" sz="1900" dirty="0">
                <a:latin typeface="Calibri" panose="020F0502020204030204" pitchFamily="34" charset="0"/>
                <a:ea typeface="Calibri" panose="020F0502020204030204" pitchFamily="34" charset="0"/>
                <a:cs typeface="Calibri" panose="020F0502020204030204" pitchFamily="34" charset="0"/>
              </a:rPr>
              <a:t>Found a statistically significant positive spread of 7.8 bps between green and conventional bonds, attributed to the creditworthiness and financial stability of green bond issuers, with a shift from positive to negative premium due to unclear factors like reputation or demand.</a:t>
            </a:r>
            <a:endParaRPr lang="en-US" sz="1900" b="1" spc="3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900" b="1" dirty="0" err="1">
                <a:effectLst/>
                <a:latin typeface="Calibri" panose="020F0502020204030204" pitchFamily="34" charset="0"/>
                <a:ea typeface="Calibri" panose="020F0502020204030204" pitchFamily="34" charset="0"/>
                <a:cs typeface="Calibri" panose="020F0502020204030204" pitchFamily="34" charset="0"/>
              </a:rPr>
              <a:t>Zerbib</a:t>
            </a:r>
            <a:r>
              <a:rPr lang="en-US" sz="1900" b="1" dirty="0">
                <a:latin typeface="Calibri" panose="020F0502020204030204" pitchFamily="34" charset="0"/>
                <a:ea typeface="Calibri" panose="020F0502020204030204" pitchFamily="34" charset="0"/>
                <a:cs typeface="Calibri" panose="020F0502020204030204" pitchFamily="34" charset="0"/>
              </a:rPr>
              <a:t>:</a:t>
            </a:r>
          </a:p>
          <a:p>
            <a:pPr algn="just"/>
            <a:r>
              <a:rPr lang="en-US" sz="1900" dirty="0" err="1">
                <a:latin typeface="Calibri" panose="020F0502020204030204" pitchFamily="34" charset="0"/>
                <a:ea typeface="Calibri" panose="020F0502020204030204" pitchFamily="34" charset="0"/>
                <a:cs typeface="Calibri" panose="020F0502020204030204" pitchFamily="34" charset="0"/>
              </a:rPr>
              <a:t>Zerbib</a:t>
            </a:r>
            <a:r>
              <a:rPr lang="en-US" sz="1900" dirty="0">
                <a:latin typeface="Calibri" panose="020F0502020204030204" pitchFamily="34" charset="0"/>
                <a:ea typeface="Calibri" panose="020F0502020204030204" pitchFamily="34" charset="0"/>
                <a:cs typeface="Calibri" panose="020F0502020204030204" pitchFamily="34" charset="0"/>
              </a:rPr>
              <a:t> analyzed 110 green bonds from July 2013 to December 2017 using a matching method and two-step regression procedure to estimate a significant average green bond premium of -2 bps, with negative premia persisting from May 2016 onwards.</a:t>
            </a:r>
          </a:p>
          <a:p>
            <a:pPr algn="just"/>
            <a:r>
              <a:rPr lang="en-US" sz="1900" dirty="0">
                <a:latin typeface="Calibri" panose="020F0502020204030204" pitchFamily="34" charset="0"/>
                <a:ea typeface="Calibri" panose="020F0502020204030204" pitchFamily="34" charset="0"/>
                <a:cs typeface="Calibri" panose="020F0502020204030204" pitchFamily="34" charset="0"/>
              </a:rPr>
              <a:t>Identified issuer type and bond rating as significant factors affecting the premium, attributing the negative premium to high buying pressure, limited supply, excess demand, and large issuance volumes.</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50</a:t>
            </a:fld>
            <a:endParaRPr lang="en-US"/>
          </a:p>
        </p:txBody>
      </p:sp>
    </p:spTree>
    <p:extLst>
      <p:ext uri="{BB962C8B-B14F-4D97-AF65-F5344CB8AC3E}">
        <p14:creationId xmlns:p14="http://schemas.microsoft.com/office/powerpoint/2010/main" val="159662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789709"/>
            <a:ext cx="10691265" cy="5139505"/>
          </a:xfrm>
        </p:spPr>
        <p:txBody>
          <a:bodyPr>
            <a:normAutofit/>
          </a:bodyPr>
          <a:lstStyle/>
          <a:p>
            <a:pPr marL="0" indent="0" algn="just">
              <a:buNone/>
            </a:pPr>
            <a:r>
              <a:rPr lang="en-US" sz="1800" b="1" dirty="0" err="1">
                <a:latin typeface="Calibri" panose="020F0502020204030204" pitchFamily="34" charset="0"/>
                <a:ea typeface="Calibri" panose="020F0502020204030204" pitchFamily="34" charset="0"/>
                <a:cs typeface="Calibri" panose="020F0502020204030204" pitchFamily="34" charset="0"/>
              </a:rPr>
              <a:t>Hachenberg</a:t>
            </a:r>
            <a:r>
              <a:rPr lang="en-US" sz="1800" b="1" dirty="0">
                <a:latin typeface="Calibri" panose="020F0502020204030204" pitchFamily="34" charset="0"/>
                <a:ea typeface="Calibri" panose="020F0502020204030204" pitchFamily="34" charset="0"/>
                <a:cs typeface="Calibri" panose="020F0502020204030204" pitchFamily="34" charset="0"/>
              </a:rPr>
              <a:t> and </a:t>
            </a:r>
            <a:r>
              <a:rPr lang="en-US" sz="1800" b="1" dirty="0" err="1">
                <a:latin typeface="Calibri" panose="020F0502020204030204" pitchFamily="34" charset="0"/>
                <a:ea typeface="Calibri" panose="020F0502020204030204" pitchFamily="34" charset="0"/>
                <a:cs typeface="Calibri" panose="020F0502020204030204" pitchFamily="34" charset="0"/>
              </a:rPr>
              <a:t>Schiereck</a:t>
            </a:r>
            <a:r>
              <a:rPr lang="en-US" sz="1800" b="1" dirty="0">
                <a:latin typeface="Calibri" panose="020F0502020204030204" pitchFamily="34" charset="0"/>
                <a:ea typeface="Calibri" panose="020F0502020204030204" pitchFamily="34" charset="0"/>
                <a:cs typeface="Calibri" panose="020F0502020204030204" pitchFamily="34" charset="0"/>
              </a:rPr>
              <a:t>:</a:t>
            </a:r>
          </a:p>
          <a:p>
            <a:pPr algn="just"/>
            <a:r>
              <a:rPr lang="en-US" sz="1800" dirty="0" err="1">
                <a:latin typeface="Calibri" panose="020F0502020204030204" pitchFamily="34" charset="0"/>
                <a:ea typeface="Calibri" panose="020F0502020204030204" pitchFamily="34" charset="0"/>
                <a:cs typeface="Calibri" panose="020F0502020204030204" pitchFamily="34" charset="0"/>
              </a:rPr>
              <a:t>Hachenberg</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err="1">
                <a:latin typeface="Calibri" panose="020F0502020204030204" pitchFamily="34" charset="0"/>
                <a:ea typeface="Calibri" panose="020F0502020204030204" pitchFamily="34" charset="0"/>
                <a:cs typeface="Calibri" panose="020F0502020204030204" pitchFamily="34" charset="0"/>
              </a:rPr>
              <a:t>Schiereck</a:t>
            </a:r>
            <a:r>
              <a:rPr lang="en-US" sz="1800" dirty="0">
                <a:latin typeface="Calibri" panose="020F0502020204030204" pitchFamily="34" charset="0"/>
                <a:ea typeface="Calibri" panose="020F0502020204030204" pitchFamily="34" charset="0"/>
                <a:cs typeface="Calibri" panose="020F0502020204030204" pitchFamily="34" charset="0"/>
              </a:rPr>
              <a:t> compared 63 green bonds with 126 non-green bonds from October 2015 to March 2016, finding no statistical difference in pricing between green and conventional bonds except for A-rated green bonds, which traded 3.88 bps tighter.</a:t>
            </a:r>
          </a:p>
          <a:p>
            <a:pPr algn="just"/>
            <a:r>
              <a:rPr lang="en-US" sz="1800" dirty="0">
                <a:latin typeface="Calibri" panose="020F0502020204030204" pitchFamily="34" charset="0"/>
                <a:ea typeface="Calibri" panose="020F0502020204030204" pitchFamily="34" charset="0"/>
                <a:cs typeface="Calibri" panose="020F0502020204030204" pitchFamily="34" charset="0"/>
              </a:rPr>
              <a:t>Detailed analysis revealed government-related green bonds traded wider, while financial green bonds traded tighter; ESG ratings significantly impacted pricing, and the study also highlighted higher issuance costs for green bonds due to additional certification and opinion expenses.</a:t>
            </a:r>
          </a:p>
          <a:p>
            <a:pPr marL="0" indent="0" algn="jus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Bachelet,</a:t>
            </a:r>
            <a:r>
              <a:rPr lang="en-US" sz="1800" b="1" spc="-5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err="1">
                <a:effectLst/>
                <a:latin typeface="Calibri" panose="020F0502020204030204" pitchFamily="34" charset="0"/>
                <a:ea typeface="Calibri" panose="020F0502020204030204" pitchFamily="34" charset="0"/>
                <a:cs typeface="Calibri" panose="020F0502020204030204" pitchFamily="34" charset="0"/>
              </a:rPr>
              <a:t>Becchetti</a:t>
            </a:r>
            <a:r>
              <a:rPr lang="en-US" sz="1800" b="1" dirty="0">
                <a:effectLst/>
                <a:latin typeface="Calibri" panose="020F0502020204030204" pitchFamily="34" charset="0"/>
                <a:ea typeface="Calibri" panose="020F0502020204030204" pitchFamily="34" charset="0"/>
                <a:cs typeface="Calibri" panose="020F0502020204030204" pitchFamily="34" charset="0"/>
              </a:rPr>
              <a:t> and</a:t>
            </a:r>
            <a:r>
              <a:rPr lang="en-US" sz="1800" b="1" spc="10" dirty="0">
                <a:effectLst/>
                <a:latin typeface="Calibri" panose="020F0502020204030204" pitchFamily="34" charset="0"/>
                <a:ea typeface="Calibri" panose="020F0502020204030204" pitchFamily="34" charset="0"/>
                <a:cs typeface="Calibri" panose="020F0502020204030204" pitchFamily="34" charset="0"/>
              </a:rPr>
              <a:t> </a:t>
            </a:r>
            <a:r>
              <a:rPr lang="en-US" sz="1800" b="1" dirty="0" err="1">
                <a:effectLst/>
                <a:latin typeface="Calibri" panose="020F0502020204030204" pitchFamily="34" charset="0"/>
                <a:ea typeface="Calibri" panose="020F0502020204030204" pitchFamily="34" charset="0"/>
                <a:cs typeface="Calibri" panose="020F0502020204030204" pitchFamily="34" charset="0"/>
              </a:rPr>
              <a:t>Manfredonia</a:t>
            </a:r>
            <a:r>
              <a:rPr lang="en-US" sz="1800" b="1" spc="-35" dirty="0">
                <a:latin typeface="Calibri" panose="020F0502020204030204" pitchFamily="34" charset="0"/>
                <a:ea typeface="Calibri" panose="020F0502020204030204" pitchFamily="34" charset="0"/>
                <a:cs typeface="Calibri" panose="020F0502020204030204" pitchFamily="34" charset="0"/>
              </a:rPr>
              <a:t>:</a:t>
            </a:r>
          </a:p>
          <a:p>
            <a:pPr algn="just"/>
            <a:r>
              <a:rPr lang="en-US" sz="1800" dirty="0">
                <a:latin typeface="Calibri" panose="020F0502020204030204" pitchFamily="34" charset="0"/>
                <a:ea typeface="Calibri" panose="020F0502020204030204" pitchFamily="34" charset="0"/>
                <a:cs typeface="Calibri" panose="020F0502020204030204" pitchFamily="34" charset="0"/>
              </a:rPr>
              <a:t>Bachelet, </a:t>
            </a:r>
            <a:r>
              <a:rPr lang="en-US" sz="1800" dirty="0" err="1">
                <a:latin typeface="Calibri" panose="020F0502020204030204" pitchFamily="34" charset="0"/>
                <a:ea typeface="Calibri" panose="020F0502020204030204" pitchFamily="34" charset="0"/>
                <a:cs typeface="Calibri" panose="020F0502020204030204" pitchFamily="34" charset="0"/>
              </a:rPr>
              <a:t>Becchetti</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err="1">
                <a:latin typeface="Calibri" panose="020F0502020204030204" pitchFamily="34" charset="0"/>
                <a:ea typeface="Calibri" panose="020F0502020204030204" pitchFamily="34" charset="0"/>
                <a:cs typeface="Calibri" panose="020F0502020204030204" pitchFamily="34" charset="0"/>
              </a:rPr>
              <a:t>Manfredonia's</a:t>
            </a:r>
            <a:r>
              <a:rPr lang="en-US" sz="1800" dirty="0">
                <a:latin typeface="Calibri" panose="020F0502020204030204" pitchFamily="34" charset="0"/>
                <a:ea typeface="Calibri" panose="020F0502020204030204" pitchFamily="34" charset="0"/>
                <a:cs typeface="Calibri" panose="020F0502020204030204" pitchFamily="34" charset="0"/>
              </a:rPr>
              <a:t> 2019 study of 89 green bonds from 2013 to 2017 found a positive green bond premium ranging from 2.06 to 5.9 bps compared to brown bonds.</a:t>
            </a:r>
          </a:p>
          <a:p>
            <a:pPr algn="just"/>
            <a:r>
              <a:rPr lang="en-US" sz="1800" dirty="0">
                <a:latin typeface="Calibri" panose="020F0502020204030204" pitchFamily="34" charset="0"/>
                <a:ea typeface="Calibri" panose="020F0502020204030204" pitchFamily="34" charset="0"/>
                <a:cs typeface="Calibri" panose="020F0502020204030204" pitchFamily="34" charset="0"/>
              </a:rPr>
              <a:t>The study differentiated between institutional and private issuers, revealing a negative premium for institutional green bonds and a positive one for private green bonds, emphasizing the role of liquidity in yield differences.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51</a:t>
            </a:fld>
            <a:endParaRPr lang="en-US"/>
          </a:p>
        </p:txBody>
      </p:sp>
    </p:spTree>
    <p:extLst>
      <p:ext uri="{BB962C8B-B14F-4D97-AF65-F5344CB8AC3E}">
        <p14:creationId xmlns:p14="http://schemas.microsoft.com/office/powerpoint/2010/main" val="2416337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 27" descr="A close-up of a document&#10;&#10;Description automatically generated">
            <a:extLst>
              <a:ext uri="{FF2B5EF4-FFF2-40B4-BE49-F238E27FC236}">
                <a16:creationId xmlns:a16="http://schemas.microsoft.com/office/drawing/2014/main" id="{7D276580-021A-61B2-7BDE-ED6FD616924C}"/>
              </a:ext>
            </a:extLst>
          </p:cNvPr>
          <p:cNvPicPr>
            <a:picLocks/>
          </p:cNvPicPr>
          <p:nvPr/>
        </p:nvPicPr>
        <p:blipFill>
          <a:blip r:embed="rId3" cstate="print"/>
          <a:stretch>
            <a:fillRect/>
          </a:stretch>
        </p:blipFill>
        <p:spPr>
          <a:xfrm rot="5400000">
            <a:off x="2905702" y="-2791402"/>
            <a:ext cx="6356349" cy="11939155"/>
          </a:xfrm>
          <a:prstGeom prst="rect">
            <a:avLst/>
          </a:prstGeom>
        </p:spPr>
      </p:pic>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52</a:t>
            </a:fld>
            <a:endParaRPr lang="en-US"/>
          </a:p>
        </p:txBody>
      </p:sp>
    </p:spTree>
    <p:extLst>
      <p:ext uri="{BB962C8B-B14F-4D97-AF65-F5344CB8AC3E}">
        <p14:creationId xmlns:p14="http://schemas.microsoft.com/office/powerpoint/2010/main" val="37899921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594592"/>
          </a:xfrm>
        </p:spPr>
        <p:txBody>
          <a:bodyPr>
            <a:normAutofit fontScale="90000"/>
          </a:bodyPr>
          <a:lstStyle/>
          <a:p>
            <a:r>
              <a:rPr lang="en-US" dirty="0"/>
              <a:t>4.2	Related Studies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704109"/>
            <a:ext cx="10691265" cy="4225105"/>
          </a:xfrm>
        </p:spPr>
        <p:txBody>
          <a:bodyPr>
            <a:normAutofit fontScale="92500"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ESG Impact on Corporate Performance:</a:t>
            </a:r>
          </a:p>
          <a:p>
            <a:pPr marL="0" indent="0">
              <a:buNone/>
            </a:pPr>
            <a:r>
              <a:rPr lang="de-DE" u="sng" dirty="0">
                <a:latin typeface="Calibri" panose="020F0502020204030204" pitchFamily="34" charset="0"/>
                <a:ea typeface="Calibri" panose="020F0502020204030204" pitchFamily="34" charset="0"/>
                <a:cs typeface="Calibri" panose="020F0502020204030204" pitchFamily="34" charset="0"/>
              </a:rPr>
              <a:t>Friede, Busch, and Bassen (2015)</a:t>
            </a:r>
            <a:r>
              <a:rPr lang="de-DE"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positive ESG impacts on bond performance exceeding equity market studies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CSR and Bond Ratings/Spreads:</a:t>
            </a:r>
          </a:p>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Goss and Roberts (2011)</a:t>
            </a:r>
            <a:r>
              <a:rPr lang="en-US" dirty="0">
                <a:latin typeface="Calibri" panose="020F0502020204030204" pitchFamily="34" charset="0"/>
                <a:ea typeface="Calibri" panose="020F0502020204030204" pitchFamily="34" charset="0"/>
                <a:cs typeface="Calibri" panose="020F0502020204030204" pitchFamily="34" charset="0"/>
              </a:rPr>
              <a:t>: companies with poor CSR pay 7-18 bps more for bank loans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SRI Bond Funds vs. Conventional Funds:</a:t>
            </a:r>
          </a:p>
          <a:p>
            <a:pPr marL="0" indent="0">
              <a:buNone/>
            </a:pPr>
            <a:r>
              <a:rPr lang="en-US" u="sng" dirty="0" err="1">
                <a:latin typeface="Calibri" panose="020F0502020204030204" pitchFamily="34" charset="0"/>
                <a:ea typeface="Calibri" panose="020F0502020204030204" pitchFamily="34" charset="0"/>
                <a:cs typeface="Calibri" panose="020F0502020204030204" pitchFamily="34" charset="0"/>
              </a:rPr>
              <a:t>Derwall</a:t>
            </a:r>
            <a:r>
              <a:rPr lang="en-US" u="sng" dirty="0">
                <a:latin typeface="Calibri" panose="020F0502020204030204" pitchFamily="34" charset="0"/>
                <a:ea typeface="Calibri" panose="020F0502020204030204" pitchFamily="34" charset="0"/>
                <a:cs typeface="Calibri" panose="020F0502020204030204" pitchFamily="34" charset="0"/>
              </a:rPr>
              <a:t> et al. (2005)</a:t>
            </a:r>
            <a:r>
              <a:rPr lang="en-US" dirty="0">
                <a:latin typeface="Calibri" panose="020F0502020204030204" pitchFamily="34" charset="0"/>
                <a:ea typeface="Calibri" panose="020F0502020204030204" pitchFamily="34" charset="0"/>
                <a:cs typeface="Calibri" panose="020F0502020204030204" pitchFamily="34" charset="0"/>
              </a:rPr>
              <a:t>: found SRI bond funds similar to conventional ones, but SRI balanced funds outperformed by 1.3%.</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Liquidity and Green Bonds:</a:t>
            </a:r>
          </a:p>
          <a:p>
            <a:pPr marL="0" indent="0">
              <a:buNone/>
            </a:pPr>
            <a:r>
              <a:rPr lang="en-US" u="sng" dirty="0" err="1">
                <a:latin typeface="Calibri" panose="020F0502020204030204" pitchFamily="34" charset="0"/>
                <a:ea typeface="Calibri" panose="020F0502020204030204" pitchFamily="34" charset="0"/>
                <a:cs typeface="Calibri" panose="020F0502020204030204" pitchFamily="34" charset="0"/>
              </a:rPr>
              <a:t>Wulandari</a:t>
            </a:r>
            <a:r>
              <a:rPr lang="en-US" u="sng" dirty="0">
                <a:latin typeface="Calibri" panose="020F0502020204030204" pitchFamily="34" charset="0"/>
                <a:ea typeface="Calibri" panose="020F0502020204030204" pitchFamily="34" charset="0"/>
                <a:cs typeface="Calibri" panose="020F0502020204030204" pitchFamily="34" charset="0"/>
              </a:rPr>
              <a:t> et al. (2018)</a:t>
            </a:r>
            <a:r>
              <a:rPr lang="en-US" dirty="0">
                <a:latin typeface="Calibri" panose="020F0502020204030204" pitchFamily="34" charset="0"/>
                <a:ea typeface="Calibri" panose="020F0502020204030204" pitchFamily="34" charset="0"/>
                <a:cs typeface="Calibri" panose="020F0502020204030204" pitchFamily="34" charset="0"/>
              </a:rPr>
              <a:t>: observed decreasing impact of illiquidity on green bond yield spreads over time, noting recent liquidity risk as negligible.</a:t>
            </a:r>
          </a:p>
          <a:p>
            <a:pPr marL="0" indent="0">
              <a:buNone/>
            </a:pPr>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53</a:t>
            </a:fld>
            <a:endParaRPr lang="en-US"/>
          </a:p>
        </p:txBody>
      </p:sp>
    </p:spTree>
    <p:extLst>
      <p:ext uri="{BB962C8B-B14F-4D97-AF65-F5344CB8AC3E}">
        <p14:creationId xmlns:p14="http://schemas.microsoft.com/office/powerpoint/2010/main" val="3125914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Data &amp; Methodology</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54</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5</a:t>
            </a:r>
          </a:p>
        </p:txBody>
      </p:sp>
    </p:spTree>
    <p:extLst>
      <p:ext uri="{BB962C8B-B14F-4D97-AF65-F5344CB8AC3E}">
        <p14:creationId xmlns:p14="http://schemas.microsoft.com/office/powerpoint/2010/main" val="1455505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6" y="828963"/>
            <a:ext cx="2011392" cy="646546"/>
          </a:xfrm>
        </p:spPr>
        <p:txBody>
          <a:bodyPr>
            <a:normAutofit fontScale="90000"/>
          </a:bodyPr>
          <a:lstStyle/>
          <a:p>
            <a:r>
              <a:rPr lang="en-US" dirty="0"/>
              <a:t>5.1: Data</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6" y="2257502"/>
            <a:ext cx="10691265" cy="3833880"/>
          </a:xfrm>
        </p:spPr>
        <p:txBody>
          <a:bodyPr numCol="2" spcCol="457200">
            <a:normAutofit fontScale="92500"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Data Collection and Source:</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Data from Bloomberg's green bond database.</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Bloomberg's high standards ensure reliable and high-quality data.</a:t>
            </a:r>
          </a:p>
          <a:p>
            <a:pPr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Sample Selection:</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Initial sample: 2,011 green bonds (April 22, 2020).</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Focus on European green bond issuers reduce to 302 bonds.</a:t>
            </a:r>
          </a:p>
          <a:p>
            <a:pPr marL="45720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Criteria: Fixed-rate bonds, Euros, no structured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options.</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latin typeface="Calibri" panose="020F0502020204030204" pitchFamily="34" charset="0"/>
                <a:ea typeface="Calibri" panose="020F0502020204030204" pitchFamily="34" charset="0"/>
                <a:cs typeface="Calibri" panose="020F0502020204030204" pitchFamily="34" charset="0"/>
              </a:rPr>
              <a:t>Liquidity and New Issue Premium:</a:t>
            </a:r>
          </a:p>
          <a:p>
            <a:pPr marL="45720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Calibri" panose="020F0502020204030204" pitchFamily="34" charset="0"/>
              </a:rPr>
              <a:t>Liquidity measured by issue amount (&gt;€500 million).</a:t>
            </a:r>
          </a:p>
          <a:p>
            <a:pPr marL="45720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Calibri" panose="020F0502020204030204" pitchFamily="34" charset="0"/>
              </a:rPr>
              <a:t>Pricing date set to on/before October 25, 2019.</a:t>
            </a:r>
          </a:p>
          <a:p>
            <a:pPr marL="45720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Calibri" panose="020F0502020204030204" pitchFamily="34" charset="0"/>
              </a:rPr>
              <a:t>Final sample: 142 green bonds.</a:t>
            </a:r>
            <a:br>
              <a:rPr lang="en-US" sz="1800" kern="100" dirty="0">
                <a:latin typeface="Calibri" panose="020F0502020204030204" pitchFamily="34" charset="0"/>
                <a:ea typeface="Calibri" panose="020F0502020204030204" pitchFamily="34" charset="0"/>
                <a:cs typeface="Calibri" panose="020F0502020204030204" pitchFamily="34" charset="0"/>
              </a:rPr>
            </a:br>
            <a:endParaRPr lang="en-US" sz="1800"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Benchmark and Pricing Source:</a:t>
            </a:r>
          </a:p>
          <a:p>
            <a:pPr marL="45720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Risk-free benchmark: Government securities.</a:t>
            </a:r>
          </a:p>
          <a:p>
            <a:pPr marL="45720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Bloomberg Valuation Service (BVAL) chosen as pricing source.</a:t>
            </a:r>
          </a:p>
          <a:p>
            <a:pPr marL="457200" marR="0">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55</a:t>
            </a:fld>
            <a:endParaRPr lang="en-US"/>
          </a:p>
        </p:txBody>
      </p:sp>
    </p:spTree>
    <p:extLst>
      <p:ext uri="{BB962C8B-B14F-4D97-AF65-F5344CB8AC3E}">
        <p14:creationId xmlns:p14="http://schemas.microsoft.com/office/powerpoint/2010/main" val="41673469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298864"/>
            <a:ext cx="10691265" cy="4630349"/>
          </a:xfrm>
        </p:spPr>
        <p:txBody>
          <a:bodyPr numCol="2" spcCol="457200">
            <a:normAutofit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Matching and Comparable Bonds: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Matched pairs approach used to counteract heterogeneity.</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Criteria for comparable bonds: issuer, ranking, currency, structure, size.</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Final sample: 37 green bonds and 72 non-green bonds.</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Data Timeframe and Frequency:</a:t>
            </a:r>
          </a:p>
          <a:p>
            <a:pPr marL="4572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Calibri" panose="020F0502020204030204" pitchFamily="34" charset="0"/>
              </a:rPr>
              <a:t>i</a:t>
            </a:r>
            <a:r>
              <a:rPr lang="en-US" sz="1800" kern="100" dirty="0">
                <a:effectLst/>
                <a:latin typeface="Calibri" panose="020F0502020204030204" pitchFamily="34" charset="0"/>
                <a:ea typeface="Calibri" panose="020F0502020204030204" pitchFamily="34" charset="0"/>
                <a:cs typeface="Calibri" panose="020F0502020204030204" pitchFamily="34" charset="0"/>
              </a:rPr>
              <a:t>-spreads observed from November 1, 2019, to April 30, 2020.</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125 daily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i</a:t>
            </a:r>
            <a:r>
              <a:rPr lang="en-US" sz="1800" kern="100" dirty="0">
                <a:effectLst/>
                <a:latin typeface="Calibri" panose="020F0502020204030204" pitchFamily="34" charset="0"/>
                <a:ea typeface="Calibri" panose="020F0502020204030204" pitchFamily="34" charset="0"/>
                <a:cs typeface="Calibri" panose="020F0502020204030204" pitchFamily="34" charset="0"/>
              </a:rPr>
              <a:t>-spreads per bond extracted.</a:t>
            </a:r>
          </a:p>
          <a:p>
            <a:pPr marL="0" marR="0" lvl="0" indent="0">
              <a:lnSpc>
                <a:spcPct val="107000"/>
              </a:lnSpc>
              <a:spcBef>
                <a:spcPts val="0"/>
              </a:spcBef>
              <a:spcAft>
                <a:spcPts val="800"/>
              </a:spcAft>
              <a:buNone/>
            </a:pPr>
            <a:endParaRPr lang="en-US" sz="1800" b="1"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ESG Ratings and Issuer Analysis: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ESG ratings from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RobecoSAM</a:t>
            </a:r>
            <a:r>
              <a:rPr lang="en-US" sz="1800" kern="100" dirty="0">
                <a:effectLst/>
                <a:latin typeface="Calibri" panose="020F0502020204030204" pitchFamily="34" charset="0"/>
                <a:ea typeface="Calibri" panose="020F0502020204030204" pitchFamily="34" charset="0"/>
                <a:cs typeface="Calibri" panose="020F0502020204030204" pitchFamily="34" charset="0"/>
              </a:rPr>
              <a:t> or Sustainalytics.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Sample: 21 issuers with ESG ratings.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Rating categories: AAA, AA, A, BBB.</a:t>
            </a:r>
          </a:p>
          <a:p>
            <a:pPr marL="4572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Calibri" panose="020F0502020204030204" pitchFamily="34" charset="0"/>
              </a:rPr>
              <a:t>Descriptive Statistics: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Average rating: 5.32 (A+/A1).</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Average remaining maturity: 4.5 years.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Over half of issuers have ESG ratings.</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 Non-green bonds show higher mean issue amounts.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56</a:t>
            </a:fld>
            <a:endParaRPr lang="en-US"/>
          </a:p>
        </p:txBody>
      </p:sp>
    </p:spTree>
    <p:extLst>
      <p:ext uri="{BB962C8B-B14F-4D97-AF65-F5344CB8AC3E}">
        <p14:creationId xmlns:p14="http://schemas.microsoft.com/office/powerpoint/2010/main" val="4195309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57</a:t>
            </a:fld>
            <a:endParaRPr lang="en-US"/>
          </a:p>
        </p:txBody>
      </p:sp>
      <p:pic>
        <p:nvPicPr>
          <p:cNvPr id="4" name="Image 31" descr="A table with numbers and text&#10;&#10;Description automatically generated">
            <a:extLst>
              <a:ext uri="{FF2B5EF4-FFF2-40B4-BE49-F238E27FC236}">
                <a16:creationId xmlns:a16="http://schemas.microsoft.com/office/drawing/2014/main" id="{2155D50F-E1AB-3C02-6C04-15CE478361A8}"/>
              </a:ext>
            </a:extLst>
          </p:cNvPr>
          <p:cNvPicPr>
            <a:picLocks/>
          </p:cNvPicPr>
          <p:nvPr/>
        </p:nvPicPr>
        <p:blipFill rotWithShape="1">
          <a:blip r:embed="rId2" cstate="print"/>
          <a:srcRect l="936" r="3745"/>
          <a:stretch/>
        </p:blipFill>
        <p:spPr>
          <a:xfrm>
            <a:off x="4384964" y="731520"/>
            <a:ext cx="7002365" cy="5422392"/>
          </a:xfrm>
          <a:prstGeom prst="rect">
            <a:avLst/>
          </a:prstGeom>
        </p:spPr>
      </p:pic>
      <p:sp>
        <p:nvSpPr>
          <p:cNvPr id="5" name="Content Placeholder 9">
            <a:extLst>
              <a:ext uri="{FF2B5EF4-FFF2-40B4-BE49-F238E27FC236}">
                <a16:creationId xmlns:a16="http://schemas.microsoft.com/office/drawing/2014/main" id="{FFDF92F1-5DE8-1DFC-AF6B-825AE04B58DB}"/>
              </a:ext>
            </a:extLst>
          </p:cNvPr>
          <p:cNvSpPr>
            <a:spLocks noGrp="1"/>
          </p:cNvSpPr>
          <p:nvPr>
            <p:ph type="title"/>
          </p:nvPr>
        </p:nvSpPr>
        <p:spPr>
          <a:xfrm>
            <a:off x="804672" y="2784697"/>
            <a:ext cx="2873710" cy="1316038"/>
          </a:xfrm>
        </p:spPr>
        <p:txBody>
          <a:bodyPr>
            <a:normAutofit fontScale="90000"/>
          </a:bodyPr>
          <a:lstStyle/>
          <a:p>
            <a:r>
              <a:rPr lang="en-US" dirty="0"/>
              <a:t>Descriptive statistic of the bond sample</a:t>
            </a:r>
          </a:p>
        </p:txBody>
      </p:sp>
    </p:spTree>
    <p:extLst>
      <p:ext uri="{BB962C8B-B14F-4D97-AF65-F5344CB8AC3E}">
        <p14:creationId xmlns:p14="http://schemas.microsoft.com/office/powerpoint/2010/main" val="3802234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46546"/>
          </a:xfrm>
        </p:spPr>
        <p:txBody>
          <a:bodyPr>
            <a:normAutofit fontScale="90000"/>
          </a:bodyPr>
          <a:lstStyle/>
          <a:p>
            <a:r>
              <a:rPr lang="en-US" dirty="0"/>
              <a:t>5.2: Methodology</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1064317" y="2902824"/>
            <a:ext cx="3414165" cy="3636088"/>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Utilized Isaac Newton’s formula for linear interpolation based on </a:t>
            </a:r>
            <a:r>
              <a:rPr lang="en-US" sz="1800" dirty="0" err="1">
                <a:latin typeface="Calibri" panose="020F0502020204030204" pitchFamily="34" charset="0"/>
                <a:ea typeface="Calibri" panose="020F0502020204030204" pitchFamily="34" charset="0"/>
                <a:cs typeface="Calibri" panose="020F0502020204030204" pitchFamily="34" charset="0"/>
              </a:rPr>
              <a:t>Hachenberg</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err="1">
                <a:latin typeface="Calibri" panose="020F0502020204030204" pitchFamily="34" charset="0"/>
                <a:ea typeface="Calibri" panose="020F0502020204030204" pitchFamily="34" charset="0"/>
                <a:cs typeface="Calibri" panose="020F0502020204030204" pitchFamily="34" charset="0"/>
              </a:rPr>
              <a:t>Schiereck's</a:t>
            </a:r>
            <a:r>
              <a:rPr lang="en-US" sz="1800" dirty="0">
                <a:latin typeface="Calibri" panose="020F0502020204030204" pitchFamily="34" charset="0"/>
                <a:ea typeface="Calibri" panose="020F0502020204030204" pitchFamily="34" charset="0"/>
                <a:cs typeface="Calibri" panose="020F0502020204030204" pitchFamily="34" charset="0"/>
              </a:rPr>
              <a:t> study.</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58</a:t>
            </a:fld>
            <a:endParaRPr lang="en-US"/>
          </a:p>
        </p:txBody>
      </p:sp>
      <p:pic>
        <p:nvPicPr>
          <p:cNvPr id="8" name="Picture 7">
            <a:extLst>
              <a:ext uri="{FF2B5EF4-FFF2-40B4-BE49-F238E27FC236}">
                <a16:creationId xmlns:a16="http://schemas.microsoft.com/office/drawing/2014/main" id="{1F5F8CA9-2121-9EF5-B3DC-544304CEE355}"/>
              </a:ext>
            </a:extLst>
          </p:cNvPr>
          <p:cNvPicPr>
            <a:picLocks noChangeAspect="1"/>
          </p:cNvPicPr>
          <p:nvPr/>
        </p:nvPicPr>
        <p:blipFill>
          <a:blip r:embed="rId2"/>
          <a:stretch>
            <a:fillRect/>
          </a:stretch>
        </p:blipFill>
        <p:spPr>
          <a:xfrm>
            <a:off x="6473536" y="1044842"/>
            <a:ext cx="5117830" cy="4275303"/>
          </a:xfrm>
          <a:prstGeom prst="rect">
            <a:avLst/>
          </a:prstGeom>
        </p:spPr>
      </p:pic>
      <p:sp>
        <p:nvSpPr>
          <p:cNvPr id="9" name="TextBox 8">
            <a:extLst>
              <a:ext uri="{FF2B5EF4-FFF2-40B4-BE49-F238E27FC236}">
                <a16:creationId xmlns:a16="http://schemas.microsoft.com/office/drawing/2014/main" id="{58FDBCA1-D810-2EA8-75A7-9C1B5CBCCA4F}"/>
              </a:ext>
            </a:extLst>
          </p:cNvPr>
          <p:cNvSpPr txBox="1"/>
          <p:nvPr/>
        </p:nvSpPr>
        <p:spPr>
          <a:xfrm>
            <a:off x="7533410" y="5468915"/>
            <a:ext cx="3273136"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Equation 3: Linear interpolation</a:t>
            </a:r>
          </a:p>
        </p:txBody>
      </p:sp>
    </p:spTree>
    <p:extLst>
      <p:ext uri="{BB962C8B-B14F-4D97-AF65-F5344CB8AC3E}">
        <p14:creationId xmlns:p14="http://schemas.microsoft.com/office/powerpoint/2010/main" val="428234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1371030"/>
          </a:xfrm>
        </p:spPr>
        <p:txBody>
          <a:bodyPr/>
          <a:lstStyle/>
          <a:p>
            <a:r>
              <a:rPr lang="en-US" dirty="0"/>
              <a:t>5.2.2: Tests of Statistical Hypotheses and Correlation Analysis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2483426"/>
            <a:ext cx="10691265" cy="3445787"/>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Hypothesis Testing Methods for the First Hypothesis:</a:t>
            </a:r>
          </a:p>
          <a:p>
            <a:r>
              <a:rPr lang="en-US" sz="1800" dirty="0">
                <a:latin typeface="Calibri" panose="020F0502020204030204" pitchFamily="34" charset="0"/>
                <a:ea typeface="Calibri" panose="020F0502020204030204" pitchFamily="34" charset="0"/>
                <a:cs typeface="Calibri" panose="020F0502020204030204" pitchFamily="34" charset="0"/>
              </a:rPr>
              <a:t>Utilized the Wilcoxon signed-rank test and one-tailed t-test due to uncertainty in sample normality, with Pearson correlation for examining linear correlation between green and non-green bond </a:t>
            </a:r>
            <a:r>
              <a:rPr lang="en-US" sz="1800" dirty="0" err="1">
                <a:latin typeface="Calibri" panose="020F0502020204030204" pitchFamily="34" charset="0"/>
                <a:ea typeface="Calibri" panose="020F0502020204030204" pitchFamily="34" charset="0"/>
                <a:cs typeface="Calibri" panose="020F0502020204030204" pitchFamily="34" charset="0"/>
              </a:rPr>
              <a:t>i</a:t>
            </a:r>
            <a:r>
              <a:rPr lang="en-US" sz="1800" dirty="0">
                <a:latin typeface="Calibri" panose="020F0502020204030204" pitchFamily="34" charset="0"/>
                <a:ea typeface="Calibri" panose="020F0502020204030204" pitchFamily="34" charset="0"/>
                <a:cs typeface="Calibri" panose="020F0502020204030204" pitchFamily="34" charset="0"/>
              </a:rPr>
              <a:t>-spreads.</a:t>
            </a:r>
          </a:p>
          <a:p>
            <a:pPr marL="0" indent="0">
              <a:buNone/>
            </a:pPr>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Analysis for Hypotheses 2 and 3:</a:t>
            </a:r>
          </a:p>
          <a:p>
            <a:r>
              <a:rPr lang="en-US" sz="1800" dirty="0">
                <a:latin typeface="Calibri" panose="020F0502020204030204" pitchFamily="34" charset="0"/>
                <a:ea typeface="Calibri" panose="020F0502020204030204" pitchFamily="34" charset="0"/>
                <a:cs typeface="Calibri" panose="020F0502020204030204" pitchFamily="34" charset="0"/>
              </a:rPr>
              <a:t>Employed Analysis of Variance (ANOVA) using the F-test to compare mean values between groups, and Bonferroni multiple comparison test for post hoc analysis to determine </a:t>
            </a:r>
            <a:r>
              <a:rPr lang="en-US" sz="1800" dirty="0" err="1">
                <a:latin typeface="Calibri" panose="020F0502020204030204" pitchFamily="34" charset="0"/>
                <a:ea typeface="Calibri" panose="020F0502020204030204" pitchFamily="34" charset="0"/>
                <a:cs typeface="Calibri" panose="020F0502020204030204" pitchFamily="34" charset="0"/>
              </a:rPr>
              <a:t>i</a:t>
            </a:r>
            <a:r>
              <a:rPr lang="en-US" sz="1800" dirty="0">
                <a:latin typeface="Calibri" panose="020F0502020204030204" pitchFamily="34" charset="0"/>
                <a:ea typeface="Calibri" panose="020F0502020204030204" pitchFamily="34" charset="0"/>
                <a:cs typeface="Calibri" panose="020F0502020204030204" pitchFamily="34" charset="0"/>
              </a:rPr>
              <a:t>-spread differences within rating groups and industries.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59</a:t>
            </a:fld>
            <a:endParaRPr lang="en-US"/>
          </a:p>
        </p:txBody>
      </p:sp>
    </p:spTree>
    <p:extLst>
      <p:ext uri="{BB962C8B-B14F-4D97-AF65-F5344CB8AC3E}">
        <p14:creationId xmlns:p14="http://schemas.microsoft.com/office/powerpoint/2010/main" val="123758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419538"/>
            <a:ext cx="5828114" cy="4936812"/>
          </a:xfrm>
        </p:spPr>
        <p:txBody>
          <a:bodyPr vert="horz" lIns="91440" tIns="45720" rIns="91440" bIns="45720" rtlCol="0" anchor="ctr">
            <a:normAutofit/>
          </a:bodyPr>
          <a:lstStyle/>
          <a:p>
            <a:pPr algn="r"/>
            <a:r>
              <a:rPr lang="en-US" sz="5400" dirty="0"/>
              <a:t>introduction</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971676"/>
            <a:ext cx="4444180" cy="923330"/>
          </a:xfrm>
          <a:prstGeom prst="rect">
            <a:avLst/>
          </a:prstGeom>
          <a:noFill/>
        </p:spPr>
        <p:txBody>
          <a:bodyPr wrap="square" rtlCol="0">
            <a:spAutoFit/>
          </a:bodyPr>
          <a:lstStyle/>
          <a:p>
            <a:r>
              <a:rPr lang="en-US" sz="5400" dirty="0">
                <a:latin typeface="+mj-lt"/>
              </a:rPr>
              <a:t>Chapter 1</a:t>
            </a:r>
          </a:p>
        </p:txBody>
      </p:sp>
    </p:spTree>
    <p:extLst>
      <p:ext uri="{BB962C8B-B14F-4D97-AF65-F5344CB8AC3E}">
        <p14:creationId xmlns:p14="http://schemas.microsoft.com/office/powerpoint/2010/main" val="32637678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56937"/>
          </a:xfrm>
        </p:spPr>
        <p:txBody>
          <a:bodyPr>
            <a:normAutofit fontScale="90000"/>
          </a:bodyPr>
          <a:lstStyle/>
          <a:p>
            <a:r>
              <a:rPr lang="en-US" dirty="0"/>
              <a:t>5.2.3: Analysis of Panel Data</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p:txBody>
          <a:bodyPr>
            <a:normAutofit fontScale="92500" lnSpcReduction="2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Panel Data Analysis:</a:t>
            </a:r>
          </a:p>
          <a:p>
            <a:r>
              <a:rPr lang="en-US" dirty="0">
                <a:latin typeface="Calibri" panose="020F0502020204030204" pitchFamily="34" charset="0"/>
                <a:ea typeface="Calibri" panose="020F0502020204030204" pitchFamily="34" charset="0"/>
                <a:cs typeface="Calibri" panose="020F0502020204030204" pitchFamily="34" charset="0"/>
              </a:rPr>
              <a:t>Employs panel data, combining time series and cross-sectional dimensions for a more comprehensive analysis.</a:t>
            </a:r>
          </a:p>
          <a:p>
            <a:r>
              <a:rPr lang="en-US" dirty="0">
                <a:latin typeface="Calibri" panose="020F0502020204030204" pitchFamily="34" charset="0"/>
                <a:ea typeface="Calibri" panose="020F0502020204030204" pitchFamily="34" charset="0"/>
                <a:cs typeface="Calibri" panose="020F0502020204030204" pitchFamily="34" charset="0"/>
              </a:rPr>
              <a:t>Advantages include increased degrees of freedom, reduced collinearity, and better accuracy in forecasting; disadvantages involve unobserved heterogeneity.</a:t>
            </a:r>
            <a:br>
              <a:rPr lang="en-US" dirty="0">
                <a:latin typeface="Calibri" panose="020F0502020204030204" pitchFamily="34" charset="0"/>
                <a:ea typeface="Calibri" panose="020F0502020204030204" pitchFamily="34" charset="0"/>
                <a:cs typeface="Calibri" panose="020F0502020204030204" pitchFamily="34" charset="0"/>
              </a:rPr>
            </a:b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Random Effects Model:</a:t>
            </a:r>
          </a:p>
          <a:p>
            <a:r>
              <a:rPr lang="en-US" dirty="0">
                <a:latin typeface="Calibri" panose="020F0502020204030204" pitchFamily="34" charset="0"/>
                <a:ea typeface="Calibri" panose="020F0502020204030204" pitchFamily="34" charset="0"/>
                <a:cs typeface="Calibri" panose="020F0502020204030204" pitchFamily="34" charset="0"/>
              </a:rPr>
              <a:t>Utilized to mitigate unobserved effects, allowing for high comparability with previous studies.</a:t>
            </a:r>
          </a:p>
          <a:p>
            <a:r>
              <a:rPr lang="en-US" dirty="0">
                <a:latin typeface="Calibri" panose="020F0502020204030204" pitchFamily="34" charset="0"/>
                <a:ea typeface="Calibri" panose="020F0502020204030204" pitchFamily="34" charset="0"/>
                <a:cs typeface="Calibri" panose="020F0502020204030204" pitchFamily="34" charset="0"/>
              </a:rPr>
              <a:t>Panel regression is clustered by International Securities Identification Numbers (ISINs) and robust standard errors are applied for each model.</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60</a:t>
            </a:fld>
            <a:endParaRPr lang="en-US"/>
          </a:p>
        </p:txBody>
      </p:sp>
    </p:spTree>
    <p:extLst>
      <p:ext uri="{BB962C8B-B14F-4D97-AF65-F5344CB8AC3E}">
        <p14:creationId xmlns:p14="http://schemas.microsoft.com/office/powerpoint/2010/main" val="40282852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Empirical Results</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61</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6</a:t>
            </a:r>
          </a:p>
        </p:txBody>
      </p:sp>
    </p:spTree>
    <p:extLst>
      <p:ext uri="{BB962C8B-B14F-4D97-AF65-F5344CB8AC3E}">
        <p14:creationId xmlns:p14="http://schemas.microsoft.com/office/powerpoint/2010/main" val="568637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400"/>
            <a:ext cx="6001512" cy="1307592"/>
          </a:xfrm>
        </p:spPr>
        <p:txBody>
          <a:bodyPr>
            <a:normAutofit/>
          </a:bodyPr>
          <a:lstStyle/>
          <a:p>
            <a:r>
              <a:rPr lang="en-US" sz="3700" dirty="0"/>
              <a:t>6.1: Descriptive Statistics of the Daily I-spreads</a:t>
            </a:r>
          </a:p>
        </p:txBody>
      </p:sp>
      <p:cxnSp>
        <p:nvCxnSpPr>
          <p:cNvPr id="13" name="Straight Connector 12">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4088" y="2231136"/>
            <a:ext cx="4730357" cy="3931920"/>
          </a:xfrm>
        </p:spPr>
        <p:txBody>
          <a:bodyPr numCol="1">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Descriptive Statistics of </a:t>
            </a:r>
            <a:r>
              <a:rPr lang="en-US" b="1" dirty="0" err="1">
                <a:latin typeface="Calibri" panose="020F0502020204030204" pitchFamily="34" charset="0"/>
                <a:ea typeface="Calibri" panose="020F0502020204030204" pitchFamily="34" charset="0"/>
                <a:cs typeface="Calibri" panose="020F0502020204030204" pitchFamily="34" charset="0"/>
              </a:rPr>
              <a:t>i</a:t>
            </a:r>
            <a:r>
              <a:rPr lang="en-US" b="1" dirty="0">
                <a:latin typeface="Calibri" panose="020F0502020204030204" pitchFamily="34" charset="0"/>
                <a:ea typeface="Calibri" panose="020F0502020204030204" pitchFamily="34" charset="0"/>
                <a:cs typeface="Calibri" panose="020F0502020204030204" pitchFamily="34" charset="0"/>
              </a:rPr>
              <a:t>-spreads:</a:t>
            </a:r>
          </a:p>
          <a:p>
            <a:r>
              <a:rPr lang="en-US" dirty="0">
                <a:latin typeface="Calibri" panose="020F0502020204030204" pitchFamily="34" charset="0"/>
                <a:ea typeface="Calibri" panose="020F0502020204030204" pitchFamily="34" charset="0"/>
                <a:cs typeface="Calibri" panose="020F0502020204030204" pitchFamily="34" charset="0"/>
              </a:rPr>
              <a:t>Data collected from November 1, 2019, to April 30, 2020.</a:t>
            </a:r>
          </a:p>
          <a:p>
            <a:r>
              <a:rPr lang="en-US" dirty="0">
                <a:latin typeface="Calibri" panose="020F0502020204030204" pitchFamily="34" charset="0"/>
                <a:ea typeface="Calibri" panose="020F0502020204030204" pitchFamily="34" charset="0"/>
                <a:cs typeface="Calibri" panose="020F0502020204030204" pitchFamily="34" charset="0"/>
              </a:rPr>
              <a:t>Mean daily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-spreads of green bonds increase with lower ratings due to rising default risk premium.</a:t>
            </a:r>
          </a:p>
          <a:p>
            <a:r>
              <a:rPr lang="en-US" dirty="0">
                <a:latin typeface="Calibri" panose="020F0502020204030204" pitchFamily="34" charset="0"/>
                <a:ea typeface="Calibri" panose="020F0502020204030204" pitchFamily="34" charset="0"/>
                <a:cs typeface="Calibri" panose="020F0502020204030204" pitchFamily="34" charset="0"/>
              </a:rPr>
              <a:t>AAA-rated bonds show a negative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 (-1.83 bps) attributed to negative interest rates.</a:t>
            </a:r>
          </a:p>
        </p:txBody>
      </p:sp>
      <p:pic>
        <p:nvPicPr>
          <p:cNvPr id="4" name="Image 36">
            <a:extLst>
              <a:ext uri="{FF2B5EF4-FFF2-40B4-BE49-F238E27FC236}">
                <a16:creationId xmlns:a16="http://schemas.microsoft.com/office/drawing/2014/main" id="{B8B5C4E9-0029-AC32-AA91-070E0BC266FD}"/>
              </a:ext>
            </a:extLst>
          </p:cNvPr>
          <p:cNvPicPr>
            <a:picLocks/>
          </p:cNvPicPr>
          <p:nvPr/>
        </p:nvPicPr>
        <p:blipFill>
          <a:blip r:embed="rId2" cstate="print"/>
          <a:stretch>
            <a:fillRect/>
          </a:stretch>
        </p:blipFill>
        <p:spPr>
          <a:xfrm>
            <a:off x="5638800" y="2743200"/>
            <a:ext cx="6348845" cy="2175024"/>
          </a:xfrm>
          <a:prstGeom prst="rect">
            <a:avLst/>
          </a:prstGeom>
        </p:spPr>
      </p:pic>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62</a:t>
            </a:fld>
            <a:endParaRPr lang="en-US"/>
          </a:p>
        </p:txBody>
      </p:sp>
      <p:sp>
        <p:nvSpPr>
          <p:cNvPr id="5" name="TextBox 4">
            <a:extLst>
              <a:ext uri="{FF2B5EF4-FFF2-40B4-BE49-F238E27FC236}">
                <a16:creationId xmlns:a16="http://schemas.microsoft.com/office/drawing/2014/main" id="{7CC667E0-4EF2-1EA5-B0EF-B5C7B44C8ACF}"/>
              </a:ext>
            </a:extLst>
          </p:cNvPr>
          <p:cNvSpPr txBox="1"/>
          <p:nvPr/>
        </p:nvSpPr>
        <p:spPr>
          <a:xfrm>
            <a:off x="5638801" y="5299364"/>
            <a:ext cx="5952566"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Table 8: Summary of the daily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-spreads of green bonds</a:t>
            </a:r>
          </a:p>
        </p:txBody>
      </p:sp>
    </p:spTree>
    <p:extLst>
      <p:ext uri="{BB962C8B-B14F-4D97-AF65-F5344CB8AC3E}">
        <p14:creationId xmlns:p14="http://schemas.microsoft.com/office/powerpoint/2010/main" val="3921858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50367" y="872837"/>
            <a:ext cx="4923069" cy="5133108"/>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Green Bond Premium Analysis:</a:t>
            </a:r>
          </a:p>
          <a:p>
            <a:r>
              <a:rPr lang="en-US" dirty="0">
                <a:latin typeface="Calibri" panose="020F0502020204030204" pitchFamily="34" charset="0"/>
                <a:ea typeface="Calibri" panose="020F0502020204030204" pitchFamily="34" charset="0"/>
                <a:cs typeface="Calibri" panose="020F0502020204030204" pitchFamily="34" charset="0"/>
              </a:rPr>
              <a:t>Negative green bond premium observed across all rating classes.</a:t>
            </a:r>
          </a:p>
          <a:p>
            <a:r>
              <a:rPr lang="en-US" dirty="0">
                <a:latin typeface="Calibri" panose="020F0502020204030204" pitchFamily="34" charset="0"/>
                <a:ea typeface="Calibri" panose="020F0502020204030204" pitchFamily="34" charset="0"/>
                <a:cs typeface="Calibri" panose="020F0502020204030204" pitchFamily="34" charset="0"/>
              </a:rPr>
              <a:t>BBB-rated bonds have the highest negative premium (1.69 bps), followed by A-rated (0.80 bps), and AA-rated (0.53 bps).</a:t>
            </a:r>
          </a:p>
          <a:p>
            <a:r>
              <a:rPr lang="en-US" dirty="0">
                <a:latin typeface="Calibri" panose="020F0502020204030204" pitchFamily="34" charset="0"/>
                <a:ea typeface="Calibri" panose="020F0502020204030204" pitchFamily="34" charset="0"/>
                <a:cs typeface="Calibri" panose="020F0502020204030204" pitchFamily="34" charset="0"/>
              </a:rPr>
              <a:t>Unexpectedly, AAA-rated green bonds show a greater negative premium (-0.61 bps) than A-rated bonds.</a:t>
            </a:r>
          </a:p>
          <a:p>
            <a:r>
              <a:rPr lang="en-US" dirty="0">
                <a:latin typeface="Calibri" panose="020F0502020204030204" pitchFamily="34" charset="0"/>
                <a:ea typeface="Calibri" panose="020F0502020204030204" pitchFamily="34" charset="0"/>
                <a:cs typeface="Calibri" panose="020F0502020204030204" pitchFamily="34" charset="0"/>
              </a:rPr>
              <a:t>Overall negative green bond premium is marginal at 0.93 bps.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63</a:t>
            </a:fld>
            <a:endParaRPr lang="en-US"/>
          </a:p>
        </p:txBody>
      </p:sp>
      <p:pic>
        <p:nvPicPr>
          <p:cNvPr id="4" name="Image 37">
            <a:extLst>
              <a:ext uri="{FF2B5EF4-FFF2-40B4-BE49-F238E27FC236}">
                <a16:creationId xmlns:a16="http://schemas.microsoft.com/office/drawing/2014/main" id="{EA7882C0-111A-1630-70F5-D4E2901A6B91}"/>
              </a:ext>
            </a:extLst>
          </p:cNvPr>
          <p:cNvPicPr>
            <a:picLocks/>
          </p:cNvPicPr>
          <p:nvPr/>
        </p:nvPicPr>
        <p:blipFill>
          <a:blip r:embed="rId2" cstate="print"/>
          <a:stretch>
            <a:fillRect/>
          </a:stretch>
        </p:blipFill>
        <p:spPr>
          <a:xfrm>
            <a:off x="5974773" y="2254827"/>
            <a:ext cx="5940857" cy="2202873"/>
          </a:xfrm>
          <a:prstGeom prst="rect">
            <a:avLst/>
          </a:prstGeom>
        </p:spPr>
      </p:pic>
      <p:sp>
        <p:nvSpPr>
          <p:cNvPr id="5" name="TextBox 4">
            <a:extLst>
              <a:ext uri="{FF2B5EF4-FFF2-40B4-BE49-F238E27FC236}">
                <a16:creationId xmlns:a16="http://schemas.microsoft.com/office/drawing/2014/main" id="{E91A8B6E-D8F7-38A5-EB05-252C3DB8DC40}"/>
              </a:ext>
            </a:extLst>
          </p:cNvPr>
          <p:cNvSpPr txBox="1"/>
          <p:nvPr/>
        </p:nvSpPr>
        <p:spPr>
          <a:xfrm>
            <a:off x="5673436" y="4894118"/>
            <a:ext cx="6384924" cy="646331"/>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Table 9: Summary of the daily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 deltas of green and non-green bonds</a:t>
            </a:r>
          </a:p>
        </p:txBody>
      </p:sp>
    </p:spTree>
    <p:extLst>
      <p:ext uri="{BB962C8B-B14F-4D97-AF65-F5344CB8AC3E}">
        <p14:creationId xmlns:p14="http://schemas.microsoft.com/office/powerpoint/2010/main" val="1430980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802323" y="2067791"/>
            <a:ext cx="10638068" cy="2826327"/>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Market Trends and Impacts:</a:t>
            </a:r>
          </a:p>
          <a:p>
            <a:r>
              <a:rPr lang="en-US" dirty="0">
                <a:latin typeface="Calibri" panose="020F0502020204030204" pitchFamily="34" charset="0"/>
                <a:ea typeface="Calibri" panose="020F0502020204030204" pitchFamily="34" charset="0"/>
                <a:cs typeface="Calibri" panose="020F0502020204030204" pitchFamily="34" charset="0"/>
              </a:rPr>
              <a:t>Figures 9-12 show close alignment of green and non-green bond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 movements.</a:t>
            </a:r>
          </a:p>
          <a:p>
            <a:r>
              <a:rPr lang="en-US" dirty="0">
                <a:latin typeface="Calibri" panose="020F0502020204030204" pitchFamily="34" charset="0"/>
                <a:ea typeface="Calibri" panose="020F0502020204030204" pitchFamily="34" charset="0"/>
                <a:cs typeface="Calibri" panose="020F0502020204030204" pitchFamily="34" charset="0"/>
              </a:rPr>
              <a:t>Sharp rise in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-spreads observed from March due to the global coronavirus pandemic.</a:t>
            </a:r>
          </a:p>
          <a:p>
            <a:r>
              <a:rPr lang="en-US" dirty="0">
                <a:latin typeface="Calibri" panose="020F0502020204030204" pitchFamily="34" charset="0"/>
                <a:ea typeface="Calibri" panose="020F0502020204030204" pitchFamily="34" charset="0"/>
                <a:cs typeface="Calibri" panose="020F0502020204030204" pitchFamily="34" charset="0"/>
              </a:rPr>
              <a:t>Increased trading activity, higher default risk, and liquidity needs contributed to rising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-spreads.</a:t>
            </a:r>
          </a:p>
          <a:p>
            <a:r>
              <a:rPr lang="en-US" dirty="0">
                <a:latin typeface="Calibri" panose="020F0502020204030204" pitchFamily="34" charset="0"/>
                <a:ea typeface="Calibri" panose="020F0502020204030204" pitchFamily="34" charset="0"/>
                <a:cs typeface="Calibri" panose="020F0502020204030204" pitchFamily="34" charset="0"/>
              </a:rPr>
              <a:t>BBB-rated bonds most affected, with an increase of nearly 150 bps (1.50% yield) due to concerns of possible downgrade and corporate bond vulnerabilities.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64</a:t>
            </a:fld>
            <a:endParaRPr lang="en-US"/>
          </a:p>
        </p:txBody>
      </p:sp>
    </p:spTree>
    <p:extLst>
      <p:ext uri="{BB962C8B-B14F-4D97-AF65-F5344CB8AC3E}">
        <p14:creationId xmlns:p14="http://schemas.microsoft.com/office/powerpoint/2010/main" val="1997017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521855"/>
          </a:xfrm>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Green vs. non-green bonds with AAA ratings</a:t>
            </a:r>
            <a:endParaRPr lang="en-US" dirty="0"/>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65</a:t>
            </a:fld>
            <a:endParaRPr lang="en-US"/>
          </a:p>
        </p:txBody>
      </p:sp>
      <p:grpSp>
        <p:nvGrpSpPr>
          <p:cNvPr id="26" name="Group 25">
            <a:extLst>
              <a:ext uri="{FF2B5EF4-FFF2-40B4-BE49-F238E27FC236}">
                <a16:creationId xmlns:a16="http://schemas.microsoft.com/office/drawing/2014/main" id="{B1B56919-4F0C-EDB7-6981-4915826A93FC}"/>
              </a:ext>
            </a:extLst>
          </p:cNvPr>
          <p:cNvGrpSpPr>
            <a:grpSpLocks/>
          </p:cNvGrpSpPr>
          <p:nvPr/>
        </p:nvGrpSpPr>
        <p:grpSpPr>
          <a:xfrm>
            <a:off x="831273" y="1485899"/>
            <a:ext cx="10560627" cy="4655128"/>
            <a:chOff x="6350" y="6350"/>
            <a:chExt cx="5219700" cy="3262629"/>
          </a:xfrm>
        </p:grpSpPr>
        <p:sp>
          <p:nvSpPr>
            <p:cNvPr id="27" name="Graphic 41">
              <a:extLst>
                <a:ext uri="{FF2B5EF4-FFF2-40B4-BE49-F238E27FC236}">
                  <a16:creationId xmlns:a16="http://schemas.microsoft.com/office/drawing/2014/main" id="{BEB140E2-51FA-CA30-E89E-3DF88D6FBFCF}"/>
                </a:ext>
              </a:extLst>
            </p:cNvPr>
            <p:cNvSpPr/>
            <p:nvPr/>
          </p:nvSpPr>
          <p:spPr>
            <a:xfrm>
              <a:off x="615061" y="477393"/>
              <a:ext cx="4231005" cy="2206625"/>
            </a:xfrm>
            <a:custGeom>
              <a:avLst/>
              <a:gdLst/>
              <a:ahLst/>
              <a:cxnLst/>
              <a:rect l="l" t="t" r="r" b="b"/>
              <a:pathLst>
                <a:path w="4231005" h="2206625">
                  <a:moveTo>
                    <a:pt x="0" y="2206371"/>
                  </a:moveTo>
                  <a:lnTo>
                    <a:pt x="4231005" y="2206371"/>
                  </a:lnTo>
                </a:path>
                <a:path w="4231005" h="2206625">
                  <a:moveTo>
                    <a:pt x="0" y="1768602"/>
                  </a:moveTo>
                  <a:lnTo>
                    <a:pt x="4231005" y="1768602"/>
                  </a:lnTo>
                </a:path>
                <a:path w="4231005" h="2206625">
                  <a:moveTo>
                    <a:pt x="0" y="884681"/>
                  </a:moveTo>
                  <a:lnTo>
                    <a:pt x="4231005" y="884681"/>
                  </a:lnTo>
                </a:path>
                <a:path w="4231005" h="2206625">
                  <a:moveTo>
                    <a:pt x="0" y="442722"/>
                  </a:moveTo>
                  <a:lnTo>
                    <a:pt x="4231005" y="442722"/>
                  </a:lnTo>
                </a:path>
                <a:path w="4231005" h="2206625">
                  <a:moveTo>
                    <a:pt x="0" y="0"/>
                  </a:moveTo>
                  <a:lnTo>
                    <a:pt x="4231005" y="0"/>
                  </a:lnTo>
                </a:path>
                <a:path w="4231005" h="2206625">
                  <a:moveTo>
                    <a:pt x="0" y="1323848"/>
                  </a:moveTo>
                  <a:lnTo>
                    <a:pt x="4231005" y="1323848"/>
                  </a:lnTo>
                </a:path>
              </a:pathLst>
            </a:custGeom>
            <a:ln w="9525">
              <a:solidFill>
                <a:srgbClr val="D9D9D9"/>
              </a:solidFill>
              <a:prstDash val="solid"/>
            </a:ln>
          </p:spPr>
          <p:txBody>
            <a:bodyPr wrap="square" lIns="0" tIns="0" rIns="0" bIns="0" rtlCol="0">
              <a:prstTxWarp prst="textNoShape">
                <a:avLst/>
              </a:prstTxWarp>
              <a:noAutofit/>
            </a:bodyPr>
            <a:lstStyle/>
            <a:p>
              <a:endParaRPr lang="en-US"/>
            </a:p>
          </p:txBody>
        </p:sp>
        <p:sp>
          <p:nvSpPr>
            <p:cNvPr id="28" name="Graphic 42">
              <a:extLst>
                <a:ext uri="{FF2B5EF4-FFF2-40B4-BE49-F238E27FC236}">
                  <a16:creationId xmlns:a16="http://schemas.microsoft.com/office/drawing/2014/main" id="{5ACBA718-E9BB-7CDD-4469-6E6DB7EE37AC}"/>
                </a:ext>
              </a:extLst>
            </p:cNvPr>
            <p:cNvSpPr/>
            <p:nvPr/>
          </p:nvSpPr>
          <p:spPr>
            <a:xfrm>
              <a:off x="631825" y="756158"/>
              <a:ext cx="4164329" cy="1580515"/>
            </a:xfrm>
            <a:custGeom>
              <a:avLst/>
              <a:gdLst/>
              <a:ahLst/>
              <a:cxnLst/>
              <a:rect l="l" t="t" r="r" b="b"/>
              <a:pathLst>
                <a:path w="4164329" h="1580515">
                  <a:moveTo>
                    <a:pt x="0" y="1543177"/>
                  </a:moveTo>
                  <a:lnTo>
                    <a:pt x="34289" y="1550797"/>
                  </a:lnTo>
                  <a:lnTo>
                    <a:pt x="64769" y="1459357"/>
                  </a:lnTo>
                  <a:lnTo>
                    <a:pt x="102869" y="1580261"/>
                  </a:lnTo>
                  <a:lnTo>
                    <a:pt x="133350" y="1474597"/>
                  </a:lnTo>
                  <a:lnTo>
                    <a:pt x="171450" y="1512697"/>
                  </a:lnTo>
                  <a:lnTo>
                    <a:pt x="201930" y="1512697"/>
                  </a:lnTo>
                  <a:lnTo>
                    <a:pt x="232410" y="1566037"/>
                  </a:lnTo>
                  <a:lnTo>
                    <a:pt x="270510" y="1520317"/>
                  </a:lnTo>
                  <a:lnTo>
                    <a:pt x="300989" y="1550797"/>
                  </a:lnTo>
                  <a:lnTo>
                    <a:pt x="339089" y="1543177"/>
                  </a:lnTo>
                  <a:lnTo>
                    <a:pt x="369569" y="1505077"/>
                  </a:lnTo>
                  <a:lnTo>
                    <a:pt x="400050" y="1505077"/>
                  </a:lnTo>
                  <a:lnTo>
                    <a:pt x="438150" y="1497457"/>
                  </a:lnTo>
                  <a:lnTo>
                    <a:pt x="468630" y="1527937"/>
                  </a:lnTo>
                  <a:lnTo>
                    <a:pt x="506730" y="1497457"/>
                  </a:lnTo>
                  <a:lnTo>
                    <a:pt x="537210" y="1482217"/>
                  </a:lnTo>
                  <a:lnTo>
                    <a:pt x="567689" y="1451737"/>
                  </a:lnTo>
                  <a:lnTo>
                    <a:pt x="605789" y="1489837"/>
                  </a:lnTo>
                  <a:lnTo>
                    <a:pt x="636269" y="1444117"/>
                  </a:lnTo>
                  <a:lnTo>
                    <a:pt x="674369" y="1505077"/>
                  </a:lnTo>
                  <a:lnTo>
                    <a:pt x="704850" y="1466977"/>
                  </a:lnTo>
                  <a:lnTo>
                    <a:pt x="735330" y="1459357"/>
                  </a:lnTo>
                  <a:lnTo>
                    <a:pt x="773430" y="1444117"/>
                  </a:lnTo>
                  <a:lnTo>
                    <a:pt x="803910" y="1474597"/>
                  </a:lnTo>
                  <a:lnTo>
                    <a:pt x="842010" y="1436497"/>
                  </a:lnTo>
                  <a:lnTo>
                    <a:pt x="872489" y="1459357"/>
                  </a:lnTo>
                  <a:lnTo>
                    <a:pt x="902969" y="1459357"/>
                  </a:lnTo>
                  <a:lnTo>
                    <a:pt x="941069" y="1451737"/>
                  </a:lnTo>
                  <a:lnTo>
                    <a:pt x="971550" y="1474597"/>
                  </a:lnTo>
                  <a:lnTo>
                    <a:pt x="1009650" y="1383157"/>
                  </a:lnTo>
                  <a:lnTo>
                    <a:pt x="1040130" y="1474597"/>
                  </a:lnTo>
                  <a:lnTo>
                    <a:pt x="1078230" y="1459357"/>
                  </a:lnTo>
                  <a:lnTo>
                    <a:pt x="1108710" y="1451737"/>
                  </a:lnTo>
                  <a:lnTo>
                    <a:pt x="1139189" y="1444117"/>
                  </a:lnTo>
                  <a:lnTo>
                    <a:pt x="1177289" y="1474597"/>
                  </a:lnTo>
                  <a:lnTo>
                    <a:pt x="1207770" y="1444117"/>
                  </a:lnTo>
                  <a:lnTo>
                    <a:pt x="1245870" y="1436497"/>
                  </a:lnTo>
                  <a:lnTo>
                    <a:pt x="1276350" y="1451737"/>
                  </a:lnTo>
                  <a:lnTo>
                    <a:pt x="1306830" y="1436497"/>
                  </a:lnTo>
                  <a:lnTo>
                    <a:pt x="1344930" y="1482217"/>
                  </a:lnTo>
                  <a:lnTo>
                    <a:pt x="1375410" y="1436497"/>
                  </a:lnTo>
                  <a:lnTo>
                    <a:pt x="1413510" y="1451737"/>
                  </a:lnTo>
                  <a:lnTo>
                    <a:pt x="1443989" y="1474597"/>
                  </a:lnTo>
                  <a:lnTo>
                    <a:pt x="1474470" y="1505077"/>
                  </a:lnTo>
                  <a:lnTo>
                    <a:pt x="1512570" y="1406017"/>
                  </a:lnTo>
                  <a:lnTo>
                    <a:pt x="1543050" y="1413637"/>
                  </a:lnTo>
                  <a:lnTo>
                    <a:pt x="1581150" y="1482217"/>
                  </a:lnTo>
                  <a:lnTo>
                    <a:pt x="1611629" y="1505077"/>
                  </a:lnTo>
                  <a:lnTo>
                    <a:pt x="1642110" y="1482217"/>
                  </a:lnTo>
                  <a:lnTo>
                    <a:pt x="1680210" y="1451737"/>
                  </a:lnTo>
                  <a:lnTo>
                    <a:pt x="1710689" y="1497457"/>
                  </a:lnTo>
                  <a:lnTo>
                    <a:pt x="1748789" y="1466977"/>
                  </a:lnTo>
                  <a:lnTo>
                    <a:pt x="1779270" y="1482217"/>
                  </a:lnTo>
                  <a:lnTo>
                    <a:pt x="1809750" y="1466977"/>
                  </a:lnTo>
                  <a:lnTo>
                    <a:pt x="1847850" y="1505077"/>
                  </a:lnTo>
                  <a:lnTo>
                    <a:pt x="1878329" y="1489837"/>
                  </a:lnTo>
                  <a:lnTo>
                    <a:pt x="1916429" y="1520317"/>
                  </a:lnTo>
                  <a:lnTo>
                    <a:pt x="1946910" y="1520317"/>
                  </a:lnTo>
                  <a:lnTo>
                    <a:pt x="1985010" y="1459357"/>
                  </a:lnTo>
                  <a:lnTo>
                    <a:pt x="2015489" y="1520317"/>
                  </a:lnTo>
                  <a:lnTo>
                    <a:pt x="2045970" y="1512697"/>
                  </a:lnTo>
                  <a:lnTo>
                    <a:pt x="2084070" y="1444117"/>
                  </a:lnTo>
                  <a:lnTo>
                    <a:pt x="2114550" y="1535557"/>
                  </a:lnTo>
                  <a:lnTo>
                    <a:pt x="2152650" y="1474597"/>
                  </a:lnTo>
                  <a:lnTo>
                    <a:pt x="2183129" y="1444117"/>
                  </a:lnTo>
                  <a:lnTo>
                    <a:pt x="2213610" y="1535557"/>
                  </a:lnTo>
                  <a:lnTo>
                    <a:pt x="2251710" y="1550797"/>
                  </a:lnTo>
                  <a:lnTo>
                    <a:pt x="2282190" y="1505077"/>
                  </a:lnTo>
                  <a:lnTo>
                    <a:pt x="2320290" y="1527937"/>
                  </a:lnTo>
                  <a:lnTo>
                    <a:pt x="2350770" y="1505077"/>
                  </a:lnTo>
                  <a:lnTo>
                    <a:pt x="2381250" y="1497457"/>
                  </a:lnTo>
                  <a:lnTo>
                    <a:pt x="2419350" y="1520317"/>
                  </a:lnTo>
                  <a:lnTo>
                    <a:pt x="2449829" y="1512697"/>
                  </a:lnTo>
                  <a:lnTo>
                    <a:pt x="2487929" y="1505077"/>
                  </a:lnTo>
                  <a:lnTo>
                    <a:pt x="2518410" y="1512697"/>
                  </a:lnTo>
                  <a:lnTo>
                    <a:pt x="2548890" y="1489837"/>
                  </a:lnTo>
                  <a:lnTo>
                    <a:pt x="2586990" y="1466977"/>
                  </a:lnTo>
                  <a:lnTo>
                    <a:pt x="2617470" y="1482217"/>
                  </a:lnTo>
                  <a:lnTo>
                    <a:pt x="2655570" y="1489837"/>
                  </a:lnTo>
                  <a:lnTo>
                    <a:pt x="2686050" y="1489837"/>
                  </a:lnTo>
                  <a:lnTo>
                    <a:pt x="2716529" y="1413637"/>
                  </a:lnTo>
                  <a:lnTo>
                    <a:pt x="2754629" y="1428877"/>
                  </a:lnTo>
                  <a:lnTo>
                    <a:pt x="2785110" y="1428877"/>
                  </a:lnTo>
                  <a:lnTo>
                    <a:pt x="2823210" y="1276477"/>
                  </a:lnTo>
                  <a:lnTo>
                    <a:pt x="2853690" y="1436497"/>
                  </a:lnTo>
                  <a:lnTo>
                    <a:pt x="2884170" y="1352677"/>
                  </a:lnTo>
                  <a:lnTo>
                    <a:pt x="2922270" y="1299337"/>
                  </a:lnTo>
                  <a:lnTo>
                    <a:pt x="2952750" y="1245997"/>
                  </a:lnTo>
                  <a:lnTo>
                    <a:pt x="2990850" y="1146937"/>
                  </a:lnTo>
                  <a:lnTo>
                    <a:pt x="3021329" y="1162177"/>
                  </a:lnTo>
                  <a:lnTo>
                    <a:pt x="3059429" y="1124077"/>
                  </a:lnTo>
                  <a:lnTo>
                    <a:pt x="3089910" y="948817"/>
                  </a:lnTo>
                  <a:lnTo>
                    <a:pt x="3120390" y="1078357"/>
                  </a:lnTo>
                  <a:lnTo>
                    <a:pt x="3158490" y="1116457"/>
                  </a:lnTo>
                  <a:lnTo>
                    <a:pt x="3188970" y="910717"/>
                  </a:lnTo>
                  <a:lnTo>
                    <a:pt x="3227070" y="986917"/>
                  </a:lnTo>
                  <a:lnTo>
                    <a:pt x="3257550" y="704976"/>
                  </a:lnTo>
                  <a:lnTo>
                    <a:pt x="3288029" y="514476"/>
                  </a:lnTo>
                  <a:lnTo>
                    <a:pt x="3326129" y="552576"/>
                  </a:lnTo>
                  <a:lnTo>
                    <a:pt x="3356610" y="316357"/>
                  </a:lnTo>
                  <a:lnTo>
                    <a:pt x="3394710" y="407797"/>
                  </a:lnTo>
                  <a:lnTo>
                    <a:pt x="3425190" y="384937"/>
                  </a:lnTo>
                  <a:lnTo>
                    <a:pt x="3455670" y="217297"/>
                  </a:lnTo>
                  <a:lnTo>
                    <a:pt x="3493770" y="445897"/>
                  </a:lnTo>
                  <a:lnTo>
                    <a:pt x="3524250" y="346837"/>
                  </a:lnTo>
                  <a:lnTo>
                    <a:pt x="3562350" y="323976"/>
                  </a:lnTo>
                  <a:lnTo>
                    <a:pt x="3592829" y="323976"/>
                  </a:lnTo>
                  <a:lnTo>
                    <a:pt x="3623310" y="270637"/>
                  </a:lnTo>
                  <a:lnTo>
                    <a:pt x="3661410" y="133476"/>
                  </a:lnTo>
                  <a:lnTo>
                    <a:pt x="3691890" y="163957"/>
                  </a:lnTo>
                  <a:lnTo>
                    <a:pt x="3729990" y="217297"/>
                  </a:lnTo>
                  <a:lnTo>
                    <a:pt x="3760470" y="141097"/>
                  </a:lnTo>
                  <a:lnTo>
                    <a:pt x="3790950" y="110617"/>
                  </a:lnTo>
                  <a:lnTo>
                    <a:pt x="3829050" y="64897"/>
                  </a:lnTo>
                  <a:lnTo>
                    <a:pt x="3859529" y="72517"/>
                  </a:lnTo>
                  <a:lnTo>
                    <a:pt x="3897629" y="72517"/>
                  </a:lnTo>
                  <a:lnTo>
                    <a:pt x="3928110" y="3937"/>
                  </a:lnTo>
                  <a:lnTo>
                    <a:pt x="3966210" y="0"/>
                  </a:lnTo>
                  <a:lnTo>
                    <a:pt x="3996690" y="42037"/>
                  </a:lnTo>
                  <a:lnTo>
                    <a:pt x="4027170" y="163957"/>
                  </a:lnTo>
                  <a:lnTo>
                    <a:pt x="4065270" y="209676"/>
                  </a:lnTo>
                  <a:lnTo>
                    <a:pt x="4095750" y="224917"/>
                  </a:lnTo>
                  <a:lnTo>
                    <a:pt x="4133850" y="285876"/>
                  </a:lnTo>
                  <a:lnTo>
                    <a:pt x="4163949" y="285876"/>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29" name="Graphic 43">
              <a:extLst>
                <a:ext uri="{FF2B5EF4-FFF2-40B4-BE49-F238E27FC236}">
                  <a16:creationId xmlns:a16="http://schemas.microsoft.com/office/drawing/2014/main" id="{111984AB-1A15-7B30-0892-51FBA3F4CFC7}"/>
                </a:ext>
              </a:extLst>
            </p:cNvPr>
            <p:cNvSpPr/>
            <p:nvPr/>
          </p:nvSpPr>
          <p:spPr>
            <a:xfrm>
              <a:off x="631825" y="727455"/>
              <a:ext cx="4164329" cy="1595755"/>
            </a:xfrm>
            <a:custGeom>
              <a:avLst/>
              <a:gdLst/>
              <a:ahLst/>
              <a:cxnLst/>
              <a:rect l="l" t="t" r="r" b="b"/>
              <a:pathLst>
                <a:path w="4164329" h="1595755">
                  <a:moveTo>
                    <a:pt x="0" y="1549019"/>
                  </a:moveTo>
                  <a:lnTo>
                    <a:pt x="34289" y="1564259"/>
                  </a:lnTo>
                  <a:lnTo>
                    <a:pt x="64769" y="1472819"/>
                  </a:lnTo>
                  <a:lnTo>
                    <a:pt x="102869" y="1595754"/>
                  </a:lnTo>
                  <a:lnTo>
                    <a:pt x="133350" y="1488059"/>
                  </a:lnTo>
                  <a:lnTo>
                    <a:pt x="171450" y="1526159"/>
                  </a:lnTo>
                  <a:lnTo>
                    <a:pt x="201930" y="1518539"/>
                  </a:lnTo>
                  <a:lnTo>
                    <a:pt x="232410" y="1579499"/>
                  </a:lnTo>
                  <a:lnTo>
                    <a:pt x="270510" y="1526159"/>
                  </a:lnTo>
                  <a:lnTo>
                    <a:pt x="300989" y="1564259"/>
                  </a:lnTo>
                  <a:lnTo>
                    <a:pt x="339089" y="1549019"/>
                  </a:lnTo>
                  <a:lnTo>
                    <a:pt x="369569" y="1518539"/>
                  </a:lnTo>
                  <a:lnTo>
                    <a:pt x="400050" y="1510919"/>
                  </a:lnTo>
                  <a:lnTo>
                    <a:pt x="438150" y="1495678"/>
                  </a:lnTo>
                  <a:lnTo>
                    <a:pt x="468630" y="1533778"/>
                  </a:lnTo>
                  <a:lnTo>
                    <a:pt x="506730" y="1503299"/>
                  </a:lnTo>
                  <a:lnTo>
                    <a:pt x="537210" y="1488059"/>
                  </a:lnTo>
                  <a:lnTo>
                    <a:pt x="567689" y="1457578"/>
                  </a:lnTo>
                  <a:lnTo>
                    <a:pt x="605789" y="1495678"/>
                  </a:lnTo>
                  <a:lnTo>
                    <a:pt x="636269" y="1449959"/>
                  </a:lnTo>
                  <a:lnTo>
                    <a:pt x="674369" y="1510919"/>
                  </a:lnTo>
                  <a:lnTo>
                    <a:pt x="704850" y="1472819"/>
                  </a:lnTo>
                  <a:lnTo>
                    <a:pt x="735330" y="1472819"/>
                  </a:lnTo>
                  <a:lnTo>
                    <a:pt x="773430" y="1457578"/>
                  </a:lnTo>
                  <a:lnTo>
                    <a:pt x="803910" y="1480439"/>
                  </a:lnTo>
                  <a:lnTo>
                    <a:pt x="842010" y="1449959"/>
                  </a:lnTo>
                  <a:lnTo>
                    <a:pt x="872489" y="1472819"/>
                  </a:lnTo>
                  <a:lnTo>
                    <a:pt x="902969" y="1465199"/>
                  </a:lnTo>
                  <a:lnTo>
                    <a:pt x="941069" y="1457578"/>
                  </a:lnTo>
                  <a:lnTo>
                    <a:pt x="971550" y="1480439"/>
                  </a:lnTo>
                  <a:lnTo>
                    <a:pt x="1009650" y="1396619"/>
                  </a:lnTo>
                  <a:lnTo>
                    <a:pt x="1040130" y="1488059"/>
                  </a:lnTo>
                  <a:lnTo>
                    <a:pt x="1078230" y="1480439"/>
                  </a:lnTo>
                  <a:lnTo>
                    <a:pt x="1108710" y="1472819"/>
                  </a:lnTo>
                  <a:lnTo>
                    <a:pt x="1139189" y="1465199"/>
                  </a:lnTo>
                  <a:lnTo>
                    <a:pt x="1177289" y="1495678"/>
                  </a:lnTo>
                  <a:lnTo>
                    <a:pt x="1207770" y="1457578"/>
                  </a:lnTo>
                  <a:lnTo>
                    <a:pt x="1245870" y="1457578"/>
                  </a:lnTo>
                  <a:lnTo>
                    <a:pt x="1276350" y="1457578"/>
                  </a:lnTo>
                  <a:lnTo>
                    <a:pt x="1306830" y="1449959"/>
                  </a:lnTo>
                  <a:lnTo>
                    <a:pt x="1344930" y="1503299"/>
                  </a:lnTo>
                  <a:lnTo>
                    <a:pt x="1375410" y="1449959"/>
                  </a:lnTo>
                  <a:lnTo>
                    <a:pt x="1413510" y="1465199"/>
                  </a:lnTo>
                  <a:lnTo>
                    <a:pt x="1443989" y="1488059"/>
                  </a:lnTo>
                  <a:lnTo>
                    <a:pt x="1474470" y="1518539"/>
                  </a:lnTo>
                  <a:lnTo>
                    <a:pt x="1512570" y="1411859"/>
                  </a:lnTo>
                  <a:lnTo>
                    <a:pt x="1543050" y="1427099"/>
                  </a:lnTo>
                  <a:lnTo>
                    <a:pt x="1581150" y="1488059"/>
                  </a:lnTo>
                  <a:lnTo>
                    <a:pt x="1611629" y="1503299"/>
                  </a:lnTo>
                  <a:lnTo>
                    <a:pt x="1642110" y="1480439"/>
                  </a:lnTo>
                  <a:lnTo>
                    <a:pt x="1680210" y="1449959"/>
                  </a:lnTo>
                  <a:lnTo>
                    <a:pt x="1710689" y="1503299"/>
                  </a:lnTo>
                  <a:lnTo>
                    <a:pt x="1748789" y="1472819"/>
                  </a:lnTo>
                  <a:lnTo>
                    <a:pt x="1779270" y="1488059"/>
                  </a:lnTo>
                  <a:lnTo>
                    <a:pt x="1809750" y="1465199"/>
                  </a:lnTo>
                  <a:lnTo>
                    <a:pt x="1847850" y="1503299"/>
                  </a:lnTo>
                  <a:lnTo>
                    <a:pt x="1878329" y="1488059"/>
                  </a:lnTo>
                  <a:lnTo>
                    <a:pt x="1916429" y="1518539"/>
                  </a:lnTo>
                  <a:lnTo>
                    <a:pt x="1946910" y="1518539"/>
                  </a:lnTo>
                  <a:lnTo>
                    <a:pt x="1985010" y="1472819"/>
                  </a:lnTo>
                  <a:lnTo>
                    <a:pt x="2015489" y="1518539"/>
                  </a:lnTo>
                  <a:lnTo>
                    <a:pt x="2045970" y="1510919"/>
                  </a:lnTo>
                  <a:lnTo>
                    <a:pt x="2084070" y="1449959"/>
                  </a:lnTo>
                  <a:lnTo>
                    <a:pt x="2114550" y="1549019"/>
                  </a:lnTo>
                  <a:lnTo>
                    <a:pt x="2152650" y="1480439"/>
                  </a:lnTo>
                  <a:lnTo>
                    <a:pt x="2183129" y="1434719"/>
                  </a:lnTo>
                  <a:lnTo>
                    <a:pt x="2213610" y="1533778"/>
                  </a:lnTo>
                  <a:lnTo>
                    <a:pt x="2251710" y="1549019"/>
                  </a:lnTo>
                  <a:lnTo>
                    <a:pt x="2282190" y="1503299"/>
                  </a:lnTo>
                  <a:lnTo>
                    <a:pt x="2320290" y="1526159"/>
                  </a:lnTo>
                  <a:lnTo>
                    <a:pt x="2350770" y="1503299"/>
                  </a:lnTo>
                  <a:lnTo>
                    <a:pt x="2381250" y="1495678"/>
                  </a:lnTo>
                  <a:lnTo>
                    <a:pt x="2419350" y="1518539"/>
                  </a:lnTo>
                  <a:lnTo>
                    <a:pt x="2449829" y="1510919"/>
                  </a:lnTo>
                  <a:lnTo>
                    <a:pt x="2487929" y="1503299"/>
                  </a:lnTo>
                  <a:lnTo>
                    <a:pt x="2518410" y="1510919"/>
                  </a:lnTo>
                  <a:lnTo>
                    <a:pt x="2548890" y="1488059"/>
                  </a:lnTo>
                  <a:lnTo>
                    <a:pt x="2586990" y="1465199"/>
                  </a:lnTo>
                  <a:lnTo>
                    <a:pt x="2617470" y="1480439"/>
                  </a:lnTo>
                  <a:lnTo>
                    <a:pt x="2655570" y="1488059"/>
                  </a:lnTo>
                  <a:lnTo>
                    <a:pt x="2686050" y="1488059"/>
                  </a:lnTo>
                  <a:lnTo>
                    <a:pt x="2716529" y="1411859"/>
                  </a:lnTo>
                  <a:lnTo>
                    <a:pt x="2754629" y="1427099"/>
                  </a:lnTo>
                  <a:lnTo>
                    <a:pt x="2785110" y="1427099"/>
                  </a:lnTo>
                  <a:lnTo>
                    <a:pt x="2823210" y="1274699"/>
                  </a:lnTo>
                  <a:lnTo>
                    <a:pt x="2853690" y="1442339"/>
                  </a:lnTo>
                  <a:lnTo>
                    <a:pt x="2884170" y="1358519"/>
                  </a:lnTo>
                  <a:lnTo>
                    <a:pt x="2922270" y="1312799"/>
                  </a:lnTo>
                  <a:lnTo>
                    <a:pt x="2952750" y="1259459"/>
                  </a:lnTo>
                  <a:lnTo>
                    <a:pt x="2990850" y="1152778"/>
                  </a:lnTo>
                  <a:lnTo>
                    <a:pt x="3021329" y="1160399"/>
                  </a:lnTo>
                  <a:lnTo>
                    <a:pt x="3059429" y="1137539"/>
                  </a:lnTo>
                  <a:lnTo>
                    <a:pt x="3089910" y="962278"/>
                  </a:lnTo>
                  <a:lnTo>
                    <a:pt x="3120390" y="1068959"/>
                  </a:lnTo>
                  <a:lnTo>
                    <a:pt x="3158490" y="1137539"/>
                  </a:lnTo>
                  <a:lnTo>
                    <a:pt x="3188970" y="931799"/>
                  </a:lnTo>
                  <a:lnTo>
                    <a:pt x="3227070" y="1015619"/>
                  </a:lnTo>
                  <a:lnTo>
                    <a:pt x="3257550" y="741299"/>
                  </a:lnTo>
                  <a:lnTo>
                    <a:pt x="3288029" y="535559"/>
                  </a:lnTo>
                  <a:lnTo>
                    <a:pt x="3326129" y="558419"/>
                  </a:lnTo>
                  <a:lnTo>
                    <a:pt x="3356610" y="322199"/>
                  </a:lnTo>
                  <a:lnTo>
                    <a:pt x="3394710" y="413639"/>
                  </a:lnTo>
                  <a:lnTo>
                    <a:pt x="3425190" y="390778"/>
                  </a:lnTo>
                  <a:lnTo>
                    <a:pt x="3455670" y="215519"/>
                  </a:lnTo>
                  <a:lnTo>
                    <a:pt x="3493770" y="436499"/>
                  </a:lnTo>
                  <a:lnTo>
                    <a:pt x="3524250" y="345059"/>
                  </a:lnTo>
                  <a:lnTo>
                    <a:pt x="3562350" y="337439"/>
                  </a:lnTo>
                  <a:lnTo>
                    <a:pt x="3592829" y="345059"/>
                  </a:lnTo>
                  <a:lnTo>
                    <a:pt x="3623310" y="291719"/>
                  </a:lnTo>
                  <a:lnTo>
                    <a:pt x="3661410" y="154559"/>
                  </a:lnTo>
                  <a:lnTo>
                    <a:pt x="3691890" y="192659"/>
                  </a:lnTo>
                  <a:lnTo>
                    <a:pt x="3729990" y="238378"/>
                  </a:lnTo>
                  <a:lnTo>
                    <a:pt x="3760470" y="154559"/>
                  </a:lnTo>
                  <a:lnTo>
                    <a:pt x="3790950" y="124078"/>
                  </a:lnTo>
                  <a:lnTo>
                    <a:pt x="3829050" y="93599"/>
                  </a:lnTo>
                  <a:lnTo>
                    <a:pt x="3859529" y="93599"/>
                  </a:lnTo>
                  <a:lnTo>
                    <a:pt x="3897629" y="93599"/>
                  </a:lnTo>
                  <a:lnTo>
                    <a:pt x="3928110" y="25019"/>
                  </a:lnTo>
                  <a:lnTo>
                    <a:pt x="3966210" y="0"/>
                  </a:lnTo>
                  <a:lnTo>
                    <a:pt x="3996690" y="47878"/>
                  </a:lnTo>
                  <a:lnTo>
                    <a:pt x="4027170" y="169799"/>
                  </a:lnTo>
                  <a:lnTo>
                    <a:pt x="4065270" y="215519"/>
                  </a:lnTo>
                  <a:lnTo>
                    <a:pt x="4095750" y="230759"/>
                  </a:lnTo>
                  <a:lnTo>
                    <a:pt x="4133850" y="299339"/>
                  </a:lnTo>
                  <a:lnTo>
                    <a:pt x="4163949" y="284099"/>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30" name="Graphic 44">
              <a:extLst>
                <a:ext uri="{FF2B5EF4-FFF2-40B4-BE49-F238E27FC236}">
                  <a16:creationId xmlns:a16="http://schemas.microsoft.com/office/drawing/2014/main" id="{EDED4294-CC41-6B65-669D-6E860A9DFFEC}"/>
                </a:ext>
              </a:extLst>
            </p:cNvPr>
            <p:cNvSpPr/>
            <p:nvPr/>
          </p:nvSpPr>
          <p:spPr>
            <a:xfrm>
              <a:off x="1838832" y="3085592"/>
              <a:ext cx="320040" cy="1270"/>
            </a:xfrm>
            <a:custGeom>
              <a:avLst/>
              <a:gdLst/>
              <a:ahLst/>
              <a:cxnLst/>
              <a:rect l="l" t="t" r="r" b="b"/>
              <a:pathLst>
                <a:path w="320040">
                  <a:moveTo>
                    <a:pt x="0" y="0"/>
                  </a:moveTo>
                  <a:lnTo>
                    <a:pt x="320040" y="0"/>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31" name="Graphic 45">
              <a:extLst>
                <a:ext uri="{FF2B5EF4-FFF2-40B4-BE49-F238E27FC236}">
                  <a16:creationId xmlns:a16="http://schemas.microsoft.com/office/drawing/2014/main" id="{4C36D3E8-8B0B-9A1E-761A-B8596F1AC281}"/>
                </a:ext>
              </a:extLst>
            </p:cNvPr>
            <p:cNvSpPr/>
            <p:nvPr/>
          </p:nvSpPr>
          <p:spPr>
            <a:xfrm>
              <a:off x="2609723" y="3085592"/>
              <a:ext cx="320040" cy="1270"/>
            </a:xfrm>
            <a:custGeom>
              <a:avLst/>
              <a:gdLst/>
              <a:ahLst/>
              <a:cxnLst/>
              <a:rect l="l" t="t" r="r" b="b"/>
              <a:pathLst>
                <a:path w="320040">
                  <a:moveTo>
                    <a:pt x="0" y="0"/>
                  </a:moveTo>
                  <a:lnTo>
                    <a:pt x="320039" y="0"/>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32" name="Graphic 46">
              <a:extLst>
                <a:ext uri="{FF2B5EF4-FFF2-40B4-BE49-F238E27FC236}">
                  <a16:creationId xmlns:a16="http://schemas.microsoft.com/office/drawing/2014/main" id="{F890506A-5E5A-4CD4-F576-C2FF81D4890D}"/>
                </a:ext>
              </a:extLst>
            </p:cNvPr>
            <p:cNvSpPr/>
            <p:nvPr/>
          </p:nvSpPr>
          <p:spPr>
            <a:xfrm>
              <a:off x="6350" y="6350"/>
              <a:ext cx="5219700" cy="3262629"/>
            </a:xfrm>
            <a:custGeom>
              <a:avLst/>
              <a:gdLst/>
              <a:ahLst/>
              <a:cxnLst/>
              <a:rect l="l" t="t" r="r" b="b"/>
              <a:pathLst>
                <a:path w="5219700" h="3262629">
                  <a:moveTo>
                    <a:pt x="0" y="3262629"/>
                  </a:moveTo>
                  <a:lnTo>
                    <a:pt x="5219700" y="3262629"/>
                  </a:lnTo>
                  <a:lnTo>
                    <a:pt x="5219700" y="0"/>
                  </a:lnTo>
                  <a:lnTo>
                    <a:pt x="0" y="0"/>
                  </a:lnTo>
                  <a:lnTo>
                    <a:pt x="0" y="326262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33" name="Textbox 47">
              <a:extLst>
                <a:ext uri="{FF2B5EF4-FFF2-40B4-BE49-F238E27FC236}">
                  <a16:creationId xmlns:a16="http://schemas.microsoft.com/office/drawing/2014/main" id="{AEDD71F7-9507-D19A-5ADC-AFB0DA190DC7}"/>
                </a:ext>
              </a:extLst>
            </p:cNvPr>
            <p:cNvSpPr txBox="1"/>
            <p:nvPr/>
          </p:nvSpPr>
          <p:spPr>
            <a:xfrm>
              <a:off x="2969260" y="3033648"/>
              <a:ext cx="492759"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non-green</a:t>
              </a:r>
              <a:endParaRPr lang="en-US" sz="1100">
                <a:effectLst/>
                <a:latin typeface="Times New Roman" panose="02020603050405020304" pitchFamily="18" charset="0"/>
                <a:ea typeface="Times New Roman" panose="02020603050405020304" pitchFamily="18" charset="0"/>
              </a:endParaRPr>
            </a:p>
          </p:txBody>
        </p:sp>
        <p:sp>
          <p:nvSpPr>
            <p:cNvPr id="34" name="Textbox 48">
              <a:extLst>
                <a:ext uri="{FF2B5EF4-FFF2-40B4-BE49-F238E27FC236}">
                  <a16:creationId xmlns:a16="http://schemas.microsoft.com/office/drawing/2014/main" id="{A7CB17BB-A596-D9E2-D530-070AC101F14C}"/>
                </a:ext>
              </a:extLst>
            </p:cNvPr>
            <p:cNvSpPr txBox="1"/>
            <p:nvPr/>
          </p:nvSpPr>
          <p:spPr>
            <a:xfrm>
              <a:off x="2197735" y="3033648"/>
              <a:ext cx="27876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green</a:t>
              </a:r>
              <a:endParaRPr lang="en-US" sz="1100">
                <a:effectLst/>
                <a:latin typeface="Times New Roman" panose="02020603050405020304" pitchFamily="18" charset="0"/>
                <a:ea typeface="Times New Roman" panose="02020603050405020304" pitchFamily="18" charset="0"/>
              </a:endParaRPr>
            </a:p>
          </p:txBody>
        </p:sp>
        <p:sp>
          <p:nvSpPr>
            <p:cNvPr id="35" name="Textbox 49">
              <a:extLst>
                <a:ext uri="{FF2B5EF4-FFF2-40B4-BE49-F238E27FC236}">
                  <a16:creationId xmlns:a16="http://schemas.microsoft.com/office/drawing/2014/main" id="{AFB46399-785E-E228-17E5-2FFB996259C9}"/>
                </a:ext>
              </a:extLst>
            </p:cNvPr>
            <p:cNvSpPr txBox="1"/>
            <p:nvPr/>
          </p:nvSpPr>
          <p:spPr>
            <a:xfrm>
              <a:off x="4541265"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30.04.2020</a:t>
              </a:r>
              <a:endParaRPr lang="en-US" sz="1100">
                <a:effectLst/>
                <a:latin typeface="Times New Roman" panose="02020603050405020304" pitchFamily="18" charset="0"/>
                <a:ea typeface="Times New Roman" panose="02020603050405020304" pitchFamily="18" charset="0"/>
              </a:endParaRPr>
            </a:p>
          </p:txBody>
        </p:sp>
        <p:sp>
          <p:nvSpPr>
            <p:cNvPr id="36" name="Textbox 50">
              <a:extLst>
                <a:ext uri="{FF2B5EF4-FFF2-40B4-BE49-F238E27FC236}">
                  <a16:creationId xmlns:a16="http://schemas.microsoft.com/office/drawing/2014/main" id="{1A6AFB97-96CD-ECC0-3954-C1B5A7EFF492}"/>
                </a:ext>
              </a:extLst>
            </p:cNvPr>
            <p:cNvSpPr txBox="1"/>
            <p:nvPr/>
          </p:nvSpPr>
          <p:spPr>
            <a:xfrm>
              <a:off x="3499230"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16.03.2020</a:t>
              </a:r>
              <a:endParaRPr lang="en-US" sz="1100">
                <a:effectLst/>
                <a:latin typeface="Times New Roman" panose="02020603050405020304" pitchFamily="18" charset="0"/>
                <a:ea typeface="Times New Roman" panose="02020603050405020304" pitchFamily="18" charset="0"/>
              </a:endParaRPr>
            </a:p>
          </p:txBody>
        </p:sp>
        <p:sp>
          <p:nvSpPr>
            <p:cNvPr id="37" name="Textbox 51">
              <a:extLst>
                <a:ext uri="{FF2B5EF4-FFF2-40B4-BE49-F238E27FC236}">
                  <a16:creationId xmlns:a16="http://schemas.microsoft.com/office/drawing/2014/main" id="{82BBF148-26CF-8BB6-254A-DA37EDC42E66}"/>
                </a:ext>
              </a:extLst>
            </p:cNvPr>
            <p:cNvSpPr txBox="1"/>
            <p:nvPr/>
          </p:nvSpPr>
          <p:spPr>
            <a:xfrm>
              <a:off x="2457195"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31.01.2020</a:t>
              </a:r>
              <a:endParaRPr lang="en-US" sz="1100">
                <a:effectLst/>
                <a:latin typeface="Times New Roman" panose="02020603050405020304" pitchFamily="18" charset="0"/>
                <a:ea typeface="Times New Roman" panose="02020603050405020304" pitchFamily="18" charset="0"/>
              </a:endParaRPr>
            </a:p>
          </p:txBody>
        </p:sp>
        <p:sp>
          <p:nvSpPr>
            <p:cNvPr id="38" name="Textbox 52">
              <a:extLst>
                <a:ext uri="{FF2B5EF4-FFF2-40B4-BE49-F238E27FC236}">
                  <a16:creationId xmlns:a16="http://schemas.microsoft.com/office/drawing/2014/main" id="{0D508736-BAAB-16AA-B518-7CCC6589C41D}"/>
                </a:ext>
              </a:extLst>
            </p:cNvPr>
            <p:cNvSpPr txBox="1"/>
            <p:nvPr/>
          </p:nvSpPr>
          <p:spPr>
            <a:xfrm>
              <a:off x="1415161"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16.12.2019</a:t>
              </a:r>
              <a:endParaRPr lang="en-US" sz="1100">
                <a:effectLst/>
                <a:latin typeface="Times New Roman" panose="02020603050405020304" pitchFamily="18" charset="0"/>
                <a:ea typeface="Times New Roman" panose="02020603050405020304" pitchFamily="18" charset="0"/>
              </a:endParaRPr>
            </a:p>
          </p:txBody>
        </p:sp>
        <p:sp>
          <p:nvSpPr>
            <p:cNvPr id="39" name="Textbox 53">
              <a:extLst>
                <a:ext uri="{FF2B5EF4-FFF2-40B4-BE49-F238E27FC236}">
                  <a16:creationId xmlns:a16="http://schemas.microsoft.com/office/drawing/2014/main" id="{E2DD07ED-68C9-79A4-BCEF-01AD4A2A90F5}"/>
                </a:ext>
              </a:extLst>
            </p:cNvPr>
            <p:cNvSpPr txBox="1"/>
            <p:nvPr/>
          </p:nvSpPr>
          <p:spPr>
            <a:xfrm>
              <a:off x="359790" y="2631201"/>
              <a:ext cx="548640" cy="263525"/>
            </a:xfrm>
            <a:prstGeom prst="rect">
              <a:avLst/>
            </a:prstGeom>
          </p:spPr>
          <p:txBody>
            <a:bodyPr wrap="square" lIns="0" tIns="0" rIns="0" bIns="0" rtlCol="0">
              <a:noAutofit/>
            </a:bodyPr>
            <a:lstStyle/>
            <a:p>
              <a:pPr marL="0" marR="0">
                <a:lnSpc>
                  <a:spcPts val="920"/>
                </a:lnSpc>
                <a:spcBef>
                  <a:spcPts val="0"/>
                </a:spcBef>
                <a:spcAft>
                  <a:spcPts val="0"/>
                </a:spcAft>
              </a:pPr>
              <a:r>
                <a:rPr lang="en-US" sz="90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10</a:t>
              </a:r>
              <a:endParaRPr lang="en-US" sz="1100">
                <a:effectLst/>
                <a:latin typeface="Times New Roman" panose="02020603050405020304" pitchFamily="18" charset="0"/>
                <a:ea typeface="Times New Roman" panose="02020603050405020304" pitchFamily="18" charset="0"/>
              </a:endParaRPr>
            </a:p>
            <a:p>
              <a:pPr marL="12700" marR="0">
                <a:lnSpc>
                  <a:spcPts val="1080"/>
                </a:lnSpc>
                <a:spcBef>
                  <a:spcPts val="75"/>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01.11.2019</a:t>
              </a:r>
              <a:endParaRPr lang="en-US" sz="1100">
                <a:effectLst/>
                <a:latin typeface="Times New Roman" panose="02020603050405020304" pitchFamily="18" charset="0"/>
                <a:ea typeface="Times New Roman" panose="02020603050405020304" pitchFamily="18" charset="0"/>
              </a:endParaRPr>
            </a:p>
          </p:txBody>
        </p:sp>
        <p:sp>
          <p:nvSpPr>
            <p:cNvPr id="40" name="Textbox 54">
              <a:extLst>
                <a:ext uri="{FF2B5EF4-FFF2-40B4-BE49-F238E27FC236}">
                  <a16:creationId xmlns:a16="http://schemas.microsoft.com/office/drawing/2014/main" id="{3740654C-3B6A-2703-535D-D864D291C0FC}"/>
                </a:ext>
              </a:extLst>
            </p:cNvPr>
            <p:cNvSpPr txBox="1"/>
            <p:nvPr/>
          </p:nvSpPr>
          <p:spPr>
            <a:xfrm>
              <a:off x="417830" y="2190114"/>
              <a:ext cx="11239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Times New Roman" panose="02020603050405020304" pitchFamily="18" charset="0"/>
              </a:endParaRPr>
            </a:p>
          </p:txBody>
        </p:sp>
        <p:sp>
          <p:nvSpPr>
            <p:cNvPr id="41" name="Textbox 55">
              <a:extLst>
                <a:ext uri="{FF2B5EF4-FFF2-40B4-BE49-F238E27FC236}">
                  <a16:creationId xmlns:a16="http://schemas.microsoft.com/office/drawing/2014/main" id="{30D3D94F-A961-8FA4-06D6-DD2DBC2F617F}"/>
                </a:ext>
              </a:extLst>
            </p:cNvPr>
            <p:cNvSpPr txBox="1"/>
            <p:nvPr/>
          </p:nvSpPr>
          <p:spPr>
            <a:xfrm>
              <a:off x="452755" y="1748535"/>
              <a:ext cx="711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endParaRPr>
            </a:p>
          </p:txBody>
        </p:sp>
        <p:sp>
          <p:nvSpPr>
            <p:cNvPr id="42" name="Textbox 56">
              <a:extLst>
                <a:ext uri="{FF2B5EF4-FFF2-40B4-BE49-F238E27FC236}">
                  <a16:creationId xmlns:a16="http://schemas.microsoft.com/office/drawing/2014/main" id="{9F574809-FD47-909F-A156-446A410C61CE}"/>
                </a:ext>
              </a:extLst>
            </p:cNvPr>
            <p:cNvSpPr txBox="1"/>
            <p:nvPr/>
          </p:nvSpPr>
          <p:spPr>
            <a:xfrm>
              <a:off x="452755" y="1306830"/>
              <a:ext cx="711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5</a:t>
              </a:r>
              <a:endParaRPr lang="en-US" sz="1100">
                <a:effectLst/>
                <a:latin typeface="Times New Roman" panose="02020603050405020304" pitchFamily="18" charset="0"/>
                <a:ea typeface="Times New Roman" panose="02020603050405020304" pitchFamily="18" charset="0"/>
              </a:endParaRPr>
            </a:p>
          </p:txBody>
        </p:sp>
        <p:sp>
          <p:nvSpPr>
            <p:cNvPr id="43" name="Textbox 57">
              <a:extLst>
                <a:ext uri="{FF2B5EF4-FFF2-40B4-BE49-F238E27FC236}">
                  <a16:creationId xmlns:a16="http://schemas.microsoft.com/office/drawing/2014/main" id="{A55B8AC4-04AD-E1AF-9C65-26643CB60DCE}"/>
                </a:ext>
              </a:extLst>
            </p:cNvPr>
            <p:cNvSpPr txBox="1"/>
            <p:nvPr/>
          </p:nvSpPr>
          <p:spPr>
            <a:xfrm>
              <a:off x="394970" y="865124"/>
              <a:ext cx="1346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10</a:t>
              </a:r>
              <a:endParaRPr lang="en-US" sz="1100">
                <a:effectLst/>
                <a:latin typeface="Times New Roman" panose="02020603050405020304" pitchFamily="18" charset="0"/>
                <a:ea typeface="Times New Roman" panose="02020603050405020304" pitchFamily="18" charset="0"/>
              </a:endParaRPr>
            </a:p>
          </p:txBody>
        </p:sp>
        <p:sp>
          <p:nvSpPr>
            <p:cNvPr id="44" name="Textbox 58">
              <a:extLst>
                <a:ext uri="{FF2B5EF4-FFF2-40B4-BE49-F238E27FC236}">
                  <a16:creationId xmlns:a16="http://schemas.microsoft.com/office/drawing/2014/main" id="{EA4E6068-F3E6-75AE-7908-B365204FF27C}"/>
                </a:ext>
              </a:extLst>
            </p:cNvPr>
            <p:cNvSpPr txBox="1"/>
            <p:nvPr/>
          </p:nvSpPr>
          <p:spPr>
            <a:xfrm>
              <a:off x="394970" y="423544"/>
              <a:ext cx="1346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15</a:t>
              </a:r>
              <a:endParaRPr lang="en-US" sz="1100">
                <a:effectLst/>
                <a:latin typeface="Times New Roman" panose="02020603050405020304" pitchFamily="18" charset="0"/>
                <a:ea typeface="Times New Roman" panose="02020603050405020304" pitchFamily="18" charset="0"/>
              </a:endParaRPr>
            </a:p>
          </p:txBody>
        </p:sp>
        <p:sp>
          <p:nvSpPr>
            <p:cNvPr id="45" name="Textbox 59">
              <a:extLst>
                <a:ext uri="{FF2B5EF4-FFF2-40B4-BE49-F238E27FC236}">
                  <a16:creationId xmlns:a16="http://schemas.microsoft.com/office/drawing/2014/main" id="{0F759471-6A5F-D9D1-8F8C-6E867C4E3556}"/>
                </a:ext>
              </a:extLst>
            </p:cNvPr>
            <p:cNvSpPr txBox="1"/>
            <p:nvPr/>
          </p:nvSpPr>
          <p:spPr>
            <a:xfrm>
              <a:off x="2467610" y="138572"/>
              <a:ext cx="309880" cy="175895"/>
            </a:xfrm>
            <a:prstGeom prst="rect">
              <a:avLst/>
            </a:prstGeom>
          </p:spPr>
          <p:txBody>
            <a:bodyPr wrap="square" lIns="0" tIns="0" rIns="0" bIns="0" rtlCol="0">
              <a:noAutofit/>
            </a:bodyPr>
            <a:lstStyle/>
            <a:p>
              <a:pPr marL="0" marR="0">
                <a:lnSpc>
                  <a:spcPts val="1380"/>
                </a:lnSpc>
                <a:spcBef>
                  <a:spcPts val="0"/>
                </a:spcBef>
                <a:spcAft>
                  <a:spcPts val="0"/>
                </a:spcAft>
              </a:pPr>
              <a:r>
                <a:rPr lang="en-US" sz="1350" spc="-25">
                  <a:effectLst/>
                  <a:latin typeface="Calibri" panose="020F0502020204030204" pitchFamily="34" charset="0"/>
                  <a:ea typeface="Times New Roman" panose="02020603050405020304" pitchFamily="18" charset="0"/>
                  <a:cs typeface="Times New Roman" panose="02020603050405020304" pitchFamily="18" charset="0"/>
                </a:rPr>
                <a:t>AAA</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651506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521855"/>
          </a:xfrm>
        </p:spPr>
        <p:txBody>
          <a:bodyPr>
            <a:normAutofit fontScale="90000"/>
          </a:bodyPr>
          <a:lstStyle/>
          <a:p>
            <a:r>
              <a:rPr lang="en-US" dirty="0"/>
              <a:t>Green vs. non-green bonds with AA ratings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66</a:t>
            </a:fld>
            <a:endParaRPr lang="en-US"/>
          </a:p>
        </p:txBody>
      </p:sp>
      <p:grpSp>
        <p:nvGrpSpPr>
          <p:cNvPr id="4" name="Group 3">
            <a:extLst>
              <a:ext uri="{FF2B5EF4-FFF2-40B4-BE49-F238E27FC236}">
                <a16:creationId xmlns:a16="http://schemas.microsoft.com/office/drawing/2014/main" id="{E62CD9F9-677D-32CE-5C53-975B2F61FB2B}"/>
              </a:ext>
            </a:extLst>
          </p:cNvPr>
          <p:cNvGrpSpPr>
            <a:grpSpLocks/>
          </p:cNvGrpSpPr>
          <p:nvPr/>
        </p:nvGrpSpPr>
        <p:grpSpPr>
          <a:xfrm>
            <a:off x="810491" y="1496291"/>
            <a:ext cx="10581409" cy="4644736"/>
            <a:chOff x="6350" y="6350"/>
            <a:chExt cx="5219700" cy="3262629"/>
          </a:xfrm>
        </p:grpSpPr>
        <p:sp>
          <p:nvSpPr>
            <p:cNvPr id="5" name="Graphic 61">
              <a:extLst>
                <a:ext uri="{FF2B5EF4-FFF2-40B4-BE49-F238E27FC236}">
                  <a16:creationId xmlns:a16="http://schemas.microsoft.com/office/drawing/2014/main" id="{533FEBD8-8024-EA96-CDEF-0AD39A500429}"/>
                </a:ext>
              </a:extLst>
            </p:cNvPr>
            <p:cNvSpPr/>
            <p:nvPr/>
          </p:nvSpPr>
          <p:spPr>
            <a:xfrm>
              <a:off x="637920" y="477393"/>
              <a:ext cx="4208780" cy="2206625"/>
            </a:xfrm>
            <a:custGeom>
              <a:avLst/>
              <a:gdLst/>
              <a:ahLst/>
              <a:cxnLst/>
              <a:rect l="l" t="t" r="r" b="b"/>
              <a:pathLst>
                <a:path w="4208780" h="2206625">
                  <a:moveTo>
                    <a:pt x="0" y="1889378"/>
                  </a:moveTo>
                  <a:lnTo>
                    <a:pt x="4208272" y="1889378"/>
                  </a:lnTo>
                </a:path>
                <a:path w="4208780" h="2206625">
                  <a:moveTo>
                    <a:pt x="0" y="1576958"/>
                  </a:moveTo>
                  <a:lnTo>
                    <a:pt x="4208272" y="1576958"/>
                  </a:lnTo>
                </a:path>
                <a:path w="4208780" h="2206625">
                  <a:moveTo>
                    <a:pt x="0" y="1264539"/>
                  </a:moveTo>
                  <a:lnTo>
                    <a:pt x="4208272" y="1264539"/>
                  </a:lnTo>
                </a:path>
                <a:path w="4208780" h="2206625">
                  <a:moveTo>
                    <a:pt x="0" y="944499"/>
                  </a:moveTo>
                  <a:lnTo>
                    <a:pt x="4208272" y="944499"/>
                  </a:lnTo>
                </a:path>
                <a:path w="4208780" h="2206625">
                  <a:moveTo>
                    <a:pt x="0" y="632078"/>
                  </a:moveTo>
                  <a:lnTo>
                    <a:pt x="4208272" y="632078"/>
                  </a:lnTo>
                </a:path>
                <a:path w="4208780" h="2206625">
                  <a:moveTo>
                    <a:pt x="0" y="312038"/>
                  </a:moveTo>
                  <a:lnTo>
                    <a:pt x="4208272" y="312038"/>
                  </a:lnTo>
                </a:path>
                <a:path w="4208780" h="2206625">
                  <a:moveTo>
                    <a:pt x="0" y="0"/>
                  </a:moveTo>
                  <a:lnTo>
                    <a:pt x="4208272" y="0"/>
                  </a:lnTo>
                </a:path>
                <a:path w="4208780" h="2206625">
                  <a:moveTo>
                    <a:pt x="0" y="2206497"/>
                  </a:moveTo>
                  <a:lnTo>
                    <a:pt x="4208272" y="2206497"/>
                  </a:lnTo>
                </a:path>
              </a:pathLst>
            </a:custGeom>
            <a:ln w="9525">
              <a:solidFill>
                <a:srgbClr val="D9D9D9"/>
              </a:solidFill>
              <a:prstDash val="solid"/>
            </a:ln>
          </p:spPr>
          <p:txBody>
            <a:bodyPr wrap="square" lIns="0" tIns="0" rIns="0" bIns="0" rtlCol="0">
              <a:prstTxWarp prst="textNoShape">
                <a:avLst/>
              </a:prstTxWarp>
              <a:noAutofit/>
            </a:bodyPr>
            <a:lstStyle/>
            <a:p>
              <a:endParaRPr lang="en-US"/>
            </a:p>
          </p:txBody>
        </p:sp>
        <p:sp>
          <p:nvSpPr>
            <p:cNvPr id="7" name="Graphic 62">
              <a:extLst>
                <a:ext uri="{FF2B5EF4-FFF2-40B4-BE49-F238E27FC236}">
                  <a16:creationId xmlns:a16="http://schemas.microsoft.com/office/drawing/2014/main" id="{D1D063A0-97D2-05CE-C3B3-8F274A9E49E9}"/>
                </a:ext>
              </a:extLst>
            </p:cNvPr>
            <p:cNvSpPr/>
            <p:nvPr/>
          </p:nvSpPr>
          <p:spPr>
            <a:xfrm>
              <a:off x="654812" y="787145"/>
              <a:ext cx="4175125" cy="1633220"/>
            </a:xfrm>
            <a:custGeom>
              <a:avLst/>
              <a:gdLst/>
              <a:ahLst/>
              <a:cxnLst/>
              <a:rect l="l" t="t" r="r" b="b"/>
              <a:pathLst>
                <a:path w="4175125" h="1633220">
                  <a:moveTo>
                    <a:pt x="0" y="1533906"/>
                  </a:moveTo>
                  <a:lnTo>
                    <a:pt x="34162" y="1533906"/>
                  </a:lnTo>
                  <a:lnTo>
                    <a:pt x="64643" y="1518666"/>
                  </a:lnTo>
                  <a:lnTo>
                    <a:pt x="102743" y="1526286"/>
                  </a:lnTo>
                  <a:lnTo>
                    <a:pt x="133223" y="1511046"/>
                  </a:lnTo>
                  <a:lnTo>
                    <a:pt x="171323" y="1518666"/>
                  </a:lnTo>
                  <a:lnTo>
                    <a:pt x="201802" y="1518666"/>
                  </a:lnTo>
                  <a:lnTo>
                    <a:pt x="232282" y="1526286"/>
                  </a:lnTo>
                  <a:lnTo>
                    <a:pt x="270382" y="1526286"/>
                  </a:lnTo>
                  <a:lnTo>
                    <a:pt x="300863" y="1541526"/>
                  </a:lnTo>
                  <a:lnTo>
                    <a:pt x="338963" y="1518666"/>
                  </a:lnTo>
                  <a:lnTo>
                    <a:pt x="369443" y="1518666"/>
                  </a:lnTo>
                  <a:lnTo>
                    <a:pt x="407543" y="1518666"/>
                  </a:lnTo>
                  <a:lnTo>
                    <a:pt x="438023" y="1495806"/>
                  </a:lnTo>
                  <a:lnTo>
                    <a:pt x="468502" y="1480566"/>
                  </a:lnTo>
                  <a:lnTo>
                    <a:pt x="506602" y="1480566"/>
                  </a:lnTo>
                  <a:lnTo>
                    <a:pt x="537082" y="1488186"/>
                  </a:lnTo>
                  <a:lnTo>
                    <a:pt x="575182" y="1495806"/>
                  </a:lnTo>
                  <a:lnTo>
                    <a:pt x="605663" y="1495806"/>
                  </a:lnTo>
                  <a:lnTo>
                    <a:pt x="636143" y="1495806"/>
                  </a:lnTo>
                  <a:lnTo>
                    <a:pt x="674243" y="1511046"/>
                  </a:lnTo>
                  <a:lnTo>
                    <a:pt x="704723" y="1503426"/>
                  </a:lnTo>
                  <a:lnTo>
                    <a:pt x="742823" y="1518666"/>
                  </a:lnTo>
                  <a:lnTo>
                    <a:pt x="773302" y="1518666"/>
                  </a:lnTo>
                  <a:lnTo>
                    <a:pt x="811402" y="1518666"/>
                  </a:lnTo>
                  <a:lnTo>
                    <a:pt x="841882" y="1526286"/>
                  </a:lnTo>
                  <a:lnTo>
                    <a:pt x="872363" y="1541526"/>
                  </a:lnTo>
                  <a:lnTo>
                    <a:pt x="910463" y="1541526"/>
                  </a:lnTo>
                  <a:lnTo>
                    <a:pt x="940943" y="1541526"/>
                  </a:lnTo>
                  <a:lnTo>
                    <a:pt x="979043" y="1533906"/>
                  </a:lnTo>
                  <a:lnTo>
                    <a:pt x="1009523" y="1549146"/>
                  </a:lnTo>
                  <a:lnTo>
                    <a:pt x="1040002" y="1549146"/>
                  </a:lnTo>
                  <a:lnTo>
                    <a:pt x="1078102" y="1564386"/>
                  </a:lnTo>
                  <a:lnTo>
                    <a:pt x="1108583" y="1564386"/>
                  </a:lnTo>
                  <a:lnTo>
                    <a:pt x="1146683" y="1556766"/>
                  </a:lnTo>
                  <a:lnTo>
                    <a:pt x="1177163" y="1572006"/>
                  </a:lnTo>
                  <a:lnTo>
                    <a:pt x="1215263" y="1572006"/>
                  </a:lnTo>
                  <a:lnTo>
                    <a:pt x="1245743" y="1579626"/>
                  </a:lnTo>
                  <a:lnTo>
                    <a:pt x="1276223" y="1572006"/>
                  </a:lnTo>
                  <a:lnTo>
                    <a:pt x="1314323" y="1556766"/>
                  </a:lnTo>
                  <a:lnTo>
                    <a:pt x="1344802" y="1564386"/>
                  </a:lnTo>
                  <a:lnTo>
                    <a:pt x="1382902" y="1549146"/>
                  </a:lnTo>
                  <a:lnTo>
                    <a:pt x="1413383" y="1549146"/>
                  </a:lnTo>
                  <a:lnTo>
                    <a:pt x="1443863" y="1556766"/>
                  </a:lnTo>
                  <a:lnTo>
                    <a:pt x="1481963" y="1549146"/>
                  </a:lnTo>
                  <a:lnTo>
                    <a:pt x="1512442" y="1526286"/>
                  </a:lnTo>
                  <a:lnTo>
                    <a:pt x="1550542" y="1518666"/>
                  </a:lnTo>
                  <a:lnTo>
                    <a:pt x="1581023" y="1533906"/>
                  </a:lnTo>
                  <a:lnTo>
                    <a:pt x="1619123" y="1533906"/>
                  </a:lnTo>
                  <a:lnTo>
                    <a:pt x="1649602" y="1533906"/>
                  </a:lnTo>
                  <a:lnTo>
                    <a:pt x="1680083" y="1541526"/>
                  </a:lnTo>
                  <a:lnTo>
                    <a:pt x="1718183" y="1556766"/>
                  </a:lnTo>
                  <a:lnTo>
                    <a:pt x="1748663" y="1556766"/>
                  </a:lnTo>
                  <a:lnTo>
                    <a:pt x="1786763" y="1564386"/>
                  </a:lnTo>
                  <a:lnTo>
                    <a:pt x="1817242" y="1564386"/>
                  </a:lnTo>
                  <a:lnTo>
                    <a:pt x="1855342" y="1572006"/>
                  </a:lnTo>
                  <a:lnTo>
                    <a:pt x="1885823" y="1587246"/>
                  </a:lnTo>
                  <a:lnTo>
                    <a:pt x="1916302" y="1594866"/>
                  </a:lnTo>
                  <a:lnTo>
                    <a:pt x="1954402" y="1594866"/>
                  </a:lnTo>
                  <a:lnTo>
                    <a:pt x="1984883" y="1579626"/>
                  </a:lnTo>
                  <a:lnTo>
                    <a:pt x="2022983" y="1602486"/>
                  </a:lnTo>
                  <a:lnTo>
                    <a:pt x="2053463" y="1610106"/>
                  </a:lnTo>
                  <a:lnTo>
                    <a:pt x="2083942" y="1602486"/>
                  </a:lnTo>
                  <a:lnTo>
                    <a:pt x="2122042" y="1610106"/>
                  </a:lnTo>
                  <a:lnTo>
                    <a:pt x="2152523" y="1602486"/>
                  </a:lnTo>
                  <a:lnTo>
                    <a:pt x="2190623" y="1610106"/>
                  </a:lnTo>
                  <a:lnTo>
                    <a:pt x="2221103" y="1632458"/>
                  </a:lnTo>
                  <a:lnTo>
                    <a:pt x="2259203" y="1632966"/>
                  </a:lnTo>
                  <a:lnTo>
                    <a:pt x="2289683" y="1617726"/>
                  </a:lnTo>
                  <a:lnTo>
                    <a:pt x="2320163" y="1617726"/>
                  </a:lnTo>
                  <a:lnTo>
                    <a:pt x="2358263" y="1610106"/>
                  </a:lnTo>
                  <a:lnTo>
                    <a:pt x="2388742" y="1617726"/>
                  </a:lnTo>
                  <a:lnTo>
                    <a:pt x="2426842" y="1625346"/>
                  </a:lnTo>
                  <a:lnTo>
                    <a:pt x="2457323" y="1617726"/>
                  </a:lnTo>
                  <a:lnTo>
                    <a:pt x="2487803" y="1610106"/>
                  </a:lnTo>
                  <a:lnTo>
                    <a:pt x="2525903" y="1625346"/>
                  </a:lnTo>
                  <a:lnTo>
                    <a:pt x="2556383" y="1617726"/>
                  </a:lnTo>
                  <a:lnTo>
                    <a:pt x="2594483" y="1617726"/>
                  </a:lnTo>
                  <a:lnTo>
                    <a:pt x="2624963" y="1625346"/>
                  </a:lnTo>
                  <a:lnTo>
                    <a:pt x="2663063" y="1625346"/>
                  </a:lnTo>
                  <a:lnTo>
                    <a:pt x="2693542" y="1610106"/>
                  </a:lnTo>
                  <a:lnTo>
                    <a:pt x="2724023" y="1579626"/>
                  </a:lnTo>
                  <a:lnTo>
                    <a:pt x="2762123" y="1503426"/>
                  </a:lnTo>
                  <a:lnTo>
                    <a:pt x="2792603" y="1488186"/>
                  </a:lnTo>
                  <a:lnTo>
                    <a:pt x="2830703" y="1457706"/>
                  </a:lnTo>
                  <a:lnTo>
                    <a:pt x="2861183" y="1503426"/>
                  </a:lnTo>
                  <a:lnTo>
                    <a:pt x="2891663" y="1526286"/>
                  </a:lnTo>
                  <a:lnTo>
                    <a:pt x="2929763" y="1465326"/>
                  </a:lnTo>
                  <a:lnTo>
                    <a:pt x="2960242" y="1312926"/>
                  </a:lnTo>
                  <a:lnTo>
                    <a:pt x="2998342" y="1274826"/>
                  </a:lnTo>
                  <a:lnTo>
                    <a:pt x="3028823" y="1221486"/>
                  </a:lnTo>
                  <a:lnTo>
                    <a:pt x="3066923" y="1137666"/>
                  </a:lnTo>
                  <a:lnTo>
                    <a:pt x="3097403" y="1053846"/>
                  </a:lnTo>
                  <a:lnTo>
                    <a:pt x="3127883" y="825246"/>
                  </a:lnTo>
                  <a:lnTo>
                    <a:pt x="3165983" y="642365"/>
                  </a:lnTo>
                  <a:lnTo>
                    <a:pt x="3196463" y="284225"/>
                  </a:lnTo>
                  <a:lnTo>
                    <a:pt x="3234563" y="223265"/>
                  </a:lnTo>
                  <a:lnTo>
                    <a:pt x="3265042" y="230886"/>
                  </a:lnTo>
                  <a:lnTo>
                    <a:pt x="3295523" y="108965"/>
                  </a:lnTo>
                  <a:lnTo>
                    <a:pt x="3333623" y="55625"/>
                  </a:lnTo>
                  <a:lnTo>
                    <a:pt x="3364103" y="0"/>
                  </a:lnTo>
                  <a:lnTo>
                    <a:pt x="3402203" y="70865"/>
                  </a:lnTo>
                  <a:lnTo>
                    <a:pt x="3432683" y="101346"/>
                  </a:lnTo>
                  <a:lnTo>
                    <a:pt x="3470783" y="108965"/>
                  </a:lnTo>
                  <a:lnTo>
                    <a:pt x="3501263" y="192786"/>
                  </a:lnTo>
                  <a:lnTo>
                    <a:pt x="3569842" y="200406"/>
                  </a:lnTo>
                  <a:lnTo>
                    <a:pt x="3600323" y="238506"/>
                  </a:lnTo>
                  <a:lnTo>
                    <a:pt x="3638423" y="291846"/>
                  </a:lnTo>
                  <a:lnTo>
                    <a:pt x="3668903" y="413765"/>
                  </a:lnTo>
                  <a:lnTo>
                    <a:pt x="3707003" y="505206"/>
                  </a:lnTo>
                  <a:lnTo>
                    <a:pt x="3737483" y="710946"/>
                  </a:lnTo>
                  <a:lnTo>
                    <a:pt x="3767963" y="810006"/>
                  </a:lnTo>
                  <a:lnTo>
                    <a:pt x="3806063" y="832865"/>
                  </a:lnTo>
                  <a:lnTo>
                    <a:pt x="3836542" y="810006"/>
                  </a:lnTo>
                  <a:lnTo>
                    <a:pt x="3874642" y="825246"/>
                  </a:lnTo>
                  <a:lnTo>
                    <a:pt x="3905123" y="832865"/>
                  </a:lnTo>
                  <a:lnTo>
                    <a:pt x="3935603" y="848106"/>
                  </a:lnTo>
                  <a:lnTo>
                    <a:pt x="3973703" y="870965"/>
                  </a:lnTo>
                  <a:lnTo>
                    <a:pt x="4004183" y="909065"/>
                  </a:lnTo>
                  <a:lnTo>
                    <a:pt x="4042283" y="916686"/>
                  </a:lnTo>
                  <a:lnTo>
                    <a:pt x="4072763" y="916686"/>
                  </a:lnTo>
                  <a:lnTo>
                    <a:pt x="4110863" y="947166"/>
                  </a:lnTo>
                  <a:lnTo>
                    <a:pt x="4141342" y="954786"/>
                  </a:lnTo>
                  <a:lnTo>
                    <a:pt x="4174616" y="992886"/>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8" name="Graphic 63">
              <a:extLst>
                <a:ext uri="{FF2B5EF4-FFF2-40B4-BE49-F238E27FC236}">
                  <a16:creationId xmlns:a16="http://schemas.microsoft.com/office/drawing/2014/main" id="{F46046CC-2758-6C0A-A76A-C8294509538E}"/>
                </a:ext>
              </a:extLst>
            </p:cNvPr>
            <p:cNvSpPr/>
            <p:nvPr/>
          </p:nvSpPr>
          <p:spPr>
            <a:xfrm>
              <a:off x="654812" y="791844"/>
              <a:ext cx="4175125" cy="1611630"/>
            </a:xfrm>
            <a:custGeom>
              <a:avLst/>
              <a:gdLst/>
              <a:ahLst/>
              <a:cxnLst/>
              <a:rect l="l" t="t" r="r" b="b"/>
              <a:pathLst>
                <a:path w="4175125" h="1611630">
                  <a:moveTo>
                    <a:pt x="0" y="1536827"/>
                  </a:moveTo>
                  <a:lnTo>
                    <a:pt x="34162" y="1536827"/>
                  </a:lnTo>
                  <a:lnTo>
                    <a:pt x="64643" y="1513967"/>
                  </a:lnTo>
                  <a:lnTo>
                    <a:pt x="102743" y="1529207"/>
                  </a:lnTo>
                  <a:lnTo>
                    <a:pt x="133223" y="1513967"/>
                  </a:lnTo>
                  <a:lnTo>
                    <a:pt x="171323" y="1521587"/>
                  </a:lnTo>
                  <a:lnTo>
                    <a:pt x="201802" y="1513967"/>
                  </a:lnTo>
                  <a:lnTo>
                    <a:pt x="232282" y="1529207"/>
                  </a:lnTo>
                  <a:lnTo>
                    <a:pt x="270382" y="1529207"/>
                  </a:lnTo>
                  <a:lnTo>
                    <a:pt x="300863" y="1552067"/>
                  </a:lnTo>
                  <a:lnTo>
                    <a:pt x="338963" y="1521587"/>
                  </a:lnTo>
                  <a:lnTo>
                    <a:pt x="369443" y="1521587"/>
                  </a:lnTo>
                  <a:lnTo>
                    <a:pt x="407543" y="1521587"/>
                  </a:lnTo>
                  <a:lnTo>
                    <a:pt x="438023" y="1506347"/>
                  </a:lnTo>
                  <a:lnTo>
                    <a:pt x="468502" y="1498727"/>
                  </a:lnTo>
                  <a:lnTo>
                    <a:pt x="506602" y="1498727"/>
                  </a:lnTo>
                  <a:lnTo>
                    <a:pt x="537082" y="1491107"/>
                  </a:lnTo>
                  <a:lnTo>
                    <a:pt x="575182" y="1491107"/>
                  </a:lnTo>
                  <a:lnTo>
                    <a:pt x="605663" y="1498727"/>
                  </a:lnTo>
                  <a:lnTo>
                    <a:pt x="636143" y="1491107"/>
                  </a:lnTo>
                  <a:lnTo>
                    <a:pt x="674243" y="1506347"/>
                  </a:lnTo>
                  <a:lnTo>
                    <a:pt x="704723" y="1498727"/>
                  </a:lnTo>
                  <a:lnTo>
                    <a:pt x="742823" y="1513967"/>
                  </a:lnTo>
                  <a:lnTo>
                    <a:pt x="773302" y="1506347"/>
                  </a:lnTo>
                  <a:lnTo>
                    <a:pt x="811402" y="1513967"/>
                  </a:lnTo>
                  <a:lnTo>
                    <a:pt x="841882" y="1521587"/>
                  </a:lnTo>
                  <a:lnTo>
                    <a:pt x="872363" y="1536827"/>
                  </a:lnTo>
                  <a:lnTo>
                    <a:pt x="910463" y="1529207"/>
                  </a:lnTo>
                  <a:lnTo>
                    <a:pt x="940943" y="1536827"/>
                  </a:lnTo>
                  <a:lnTo>
                    <a:pt x="979043" y="1521587"/>
                  </a:lnTo>
                  <a:lnTo>
                    <a:pt x="1009523" y="1544447"/>
                  </a:lnTo>
                  <a:lnTo>
                    <a:pt x="1040002" y="1552067"/>
                  </a:lnTo>
                  <a:lnTo>
                    <a:pt x="1078102" y="1559687"/>
                  </a:lnTo>
                  <a:lnTo>
                    <a:pt x="1108583" y="1559687"/>
                  </a:lnTo>
                  <a:lnTo>
                    <a:pt x="1146683" y="1559687"/>
                  </a:lnTo>
                  <a:lnTo>
                    <a:pt x="1177163" y="1567307"/>
                  </a:lnTo>
                  <a:lnTo>
                    <a:pt x="1215263" y="1567307"/>
                  </a:lnTo>
                  <a:lnTo>
                    <a:pt x="1245743" y="1574927"/>
                  </a:lnTo>
                  <a:lnTo>
                    <a:pt x="1276223" y="1574927"/>
                  </a:lnTo>
                  <a:lnTo>
                    <a:pt x="1314323" y="1552067"/>
                  </a:lnTo>
                  <a:lnTo>
                    <a:pt x="1344802" y="1559687"/>
                  </a:lnTo>
                  <a:lnTo>
                    <a:pt x="1382902" y="1544447"/>
                  </a:lnTo>
                  <a:lnTo>
                    <a:pt x="1413383" y="1552067"/>
                  </a:lnTo>
                  <a:lnTo>
                    <a:pt x="1443863" y="1552067"/>
                  </a:lnTo>
                  <a:lnTo>
                    <a:pt x="1481963" y="1544447"/>
                  </a:lnTo>
                  <a:lnTo>
                    <a:pt x="1512442" y="1513967"/>
                  </a:lnTo>
                  <a:lnTo>
                    <a:pt x="1550542" y="1513967"/>
                  </a:lnTo>
                  <a:lnTo>
                    <a:pt x="1581023" y="1529207"/>
                  </a:lnTo>
                  <a:lnTo>
                    <a:pt x="1619123" y="1521587"/>
                  </a:lnTo>
                  <a:lnTo>
                    <a:pt x="1649602" y="1521587"/>
                  </a:lnTo>
                  <a:lnTo>
                    <a:pt x="1680083" y="1529207"/>
                  </a:lnTo>
                  <a:lnTo>
                    <a:pt x="1718183" y="1536827"/>
                  </a:lnTo>
                  <a:lnTo>
                    <a:pt x="1748663" y="1536827"/>
                  </a:lnTo>
                  <a:lnTo>
                    <a:pt x="1786763" y="1544447"/>
                  </a:lnTo>
                  <a:lnTo>
                    <a:pt x="1817242" y="1544447"/>
                  </a:lnTo>
                  <a:lnTo>
                    <a:pt x="1855342" y="1559687"/>
                  </a:lnTo>
                  <a:lnTo>
                    <a:pt x="1885823" y="1574927"/>
                  </a:lnTo>
                  <a:lnTo>
                    <a:pt x="1916302" y="1582547"/>
                  </a:lnTo>
                  <a:lnTo>
                    <a:pt x="1954402" y="1574927"/>
                  </a:lnTo>
                  <a:lnTo>
                    <a:pt x="1984883" y="1567307"/>
                  </a:lnTo>
                  <a:lnTo>
                    <a:pt x="2022983" y="1582547"/>
                  </a:lnTo>
                  <a:lnTo>
                    <a:pt x="2053463" y="1590167"/>
                  </a:lnTo>
                  <a:lnTo>
                    <a:pt x="2083942" y="1582547"/>
                  </a:lnTo>
                  <a:lnTo>
                    <a:pt x="2122042" y="1597787"/>
                  </a:lnTo>
                  <a:lnTo>
                    <a:pt x="2152523" y="1590167"/>
                  </a:lnTo>
                  <a:lnTo>
                    <a:pt x="2190623" y="1597787"/>
                  </a:lnTo>
                  <a:lnTo>
                    <a:pt x="2221103" y="1611122"/>
                  </a:lnTo>
                  <a:lnTo>
                    <a:pt x="2259203" y="1605407"/>
                  </a:lnTo>
                  <a:lnTo>
                    <a:pt x="2289683" y="1597787"/>
                  </a:lnTo>
                  <a:lnTo>
                    <a:pt x="2320163" y="1597787"/>
                  </a:lnTo>
                  <a:lnTo>
                    <a:pt x="2358263" y="1590167"/>
                  </a:lnTo>
                  <a:lnTo>
                    <a:pt x="2388742" y="1597787"/>
                  </a:lnTo>
                  <a:lnTo>
                    <a:pt x="2426842" y="1605407"/>
                  </a:lnTo>
                  <a:lnTo>
                    <a:pt x="2457323" y="1597787"/>
                  </a:lnTo>
                  <a:lnTo>
                    <a:pt x="2487803" y="1590167"/>
                  </a:lnTo>
                  <a:lnTo>
                    <a:pt x="2525903" y="1597787"/>
                  </a:lnTo>
                  <a:lnTo>
                    <a:pt x="2556383" y="1597787"/>
                  </a:lnTo>
                  <a:lnTo>
                    <a:pt x="2594483" y="1597787"/>
                  </a:lnTo>
                  <a:lnTo>
                    <a:pt x="2624963" y="1605407"/>
                  </a:lnTo>
                  <a:lnTo>
                    <a:pt x="2663063" y="1605407"/>
                  </a:lnTo>
                  <a:lnTo>
                    <a:pt x="2693542" y="1590167"/>
                  </a:lnTo>
                  <a:lnTo>
                    <a:pt x="2724023" y="1567307"/>
                  </a:lnTo>
                  <a:lnTo>
                    <a:pt x="2762123" y="1491107"/>
                  </a:lnTo>
                  <a:lnTo>
                    <a:pt x="2792603" y="1475867"/>
                  </a:lnTo>
                  <a:lnTo>
                    <a:pt x="2830703" y="1445387"/>
                  </a:lnTo>
                  <a:lnTo>
                    <a:pt x="2861183" y="1483487"/>
                  </a:lnTo>
                  <a:lnTo>
                    <a:pt x="2891663" y="1513967"/>
                  </a:lnTo>
                  <a:lnTo>
                    <a:pt x="2929763" y="1445387"/>
                  </a:lnTo>
                  <a:lnTo>
                    <a:pt x="2960242" y="1308227"/>
                  </a:lnTo>
                  <a:lnTo>
                    <a:pt x="2998342" y="1277747"/>
                  </a:lnTo>
                  <a:lnTo>
                    <a:pt x="3028823" y="1232027"/>
                  </a:lnTo>
                  <a:lnTo>
                    <a:pt x="3066923" y="1140587"/>
                  </a:lnTo>
                  <a:lnTo>
                    <a:pt x="3097403" y="1064387"/>
                  </a:lnTo>
                  <a:lnTo>
                    <a:pt x="3127883" y="820547"/>
                  </a:lnTo>
                  <a:lnTo>
                    <a:pt x="3165983" y="630047"/>
                  </a:lnTo>
                  <a:lnTo>
                    <a:pt x="3196463" y="271907"/>
                  </a:lnTo>
                  <a:lnTo>
                    <a:pt x="3234563" y="226187"/>
                  </a:lnTo>
                  <a:lnTo>
                    <a:pt x="3265042" y="210947"/>
                  </a:lnTo>
                  <a:lnTo>
                    <a:pt x="3295523" y="134747"/>
                  </a:lnTo>
                  <a:lnTo>
                    <a:pt x="3333623" y="58547"/>
                  </a:lnTo>
                  <a:lnTo>
                    <a:pt x="3364103" y="0"/>
                  </a:lnTo>
                  <a:lnTo>
                    <a:pt x="3402203" y="58547"/>
                  </a:lnTo>
                  <a:lnTo>
                    <a:pt x="3432683" y="96647"/>
                  </a:lnTo>
                  <a:lnTo>
                    <a:pt x="3470783" y="81407"/>
                  </a:lnTo>
                  <a:lnTo>
                    <a:pt x="3501263" y="180466"/>
                  </a:lnTo>
                  <a:lnTo>
                    <a:pt x="3531742" y="157607"/>
                  </a:lnTo>
                  <a:lnTo>
                    <a:pt x="3569842" y="195707"/>
                  </a:lnTo>
                  <a:lnTo>
                    <a:pt x="3600323" y="226187"/>
                  </a:lnTo>
                  <a:lnTo>
                    <a:pt x="3638423" y="271907"/>
                  </a:lnTo>
                  <a:lnTo>
                    <a:pt x="3668903" y="386207"/>
                  </a:lnTo>
                  <a:lnTo>
                    <a:pt x="3707003" y="477647"/>
                  </a:lnTo>
                  <a:lnTo>
                    <a:pt x="3737483" y="668147"/>
                  </a:lnTo>
                  <a:lnTo>
                    <a:pt x="3767963" y="751966"/>
                  </a:lnTo>
                  <a:lnTo>
                    <a:pt x="3806063" y="790066"/>
                  </a:lnTo>
                  <a:lnTo>
                    <a:pt x="3836542" y="759587"/>
                  </a:lnTo>
                  <a:lnTo>
                    <a:pt x="3874642" y="774826"/>
                  </a:lnTo>
                  <a:lnTo>
                    <a:pt x="3905123" y="774826"/>
                  </a:lnTo>
                  <a:lnTo>
                    <a:pt x="3935603" y="805307"/>
                  </a:lnTo>
                  <a:lnTo>
                    <a:pt x="3973703" y="835787"/>
                  </a:lnTo>
                  <a:lnTo>
                    <a:pt x="4004183" y="873887"/>
                  </a:lnTo>
                  <a:lnTo>
                    <a:pt x="4042283" y="866266"/>
                  </a:lnTo>
                  <a:lnTo>
                    <a:pt x="4072763" y="873887"/>
                  </a:lnTo>
                  <a:lnTo>
                    <a:pt x="4110863" y="881507"/>
                  </a:lnTo>
                  <a:lnTo>
                    <a:pt x="4141342" y="904366"/>
                  </a:lnTo>
                  <a:lnTo>
                    <a:pt x="4174616" y="927226"/>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9" name="Graphic 64">
              <a:extLst>
                <a:ext uri="{FF2B5EF4-FFF2-40B4-BE49-F238E27FC236}">
                  <a16:creationId xmlns:a16="http://schemas.microsoft.com/office/drawing/2014/main" id="{820DD2CB-0350-5475-F266-8C07C91521F2}"/>
                </a:ext>
              </a:extLst>
            </p:cNvPr>
            <p:cNvSpPr/>
            <p:nvPr/>
          </p:nvSpPr>
          <p:spPr>
            <a:xfrm>
              <a:off x="1838832" y="3085719"/>
              <a:ext cx="320040" cy="1270"/>
            </a:xfrm>
            <a:custGeom>
              <a:avLst/>
              <a:gdLst/>
              <a:ahLst/>
              <a:cxnLst/>
              <a:rect l="l" t="t" r="r" b="b"/>
              <a:pathLst>
                <a:path w="320040">
                  <a:moveTo>
                    <a:pt x="0" y="0"/>
                  </a:moveTo>
                  <a:lnTo>
                    <a:pt x="320040" y="0"/>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10" name="Graphic 65">
              <a:extLst>
                <a:ext uri="{FF2B5EF4-FFF2-40B4-BE49-F238E27FC236}">
                  <a16:creationId xmlns:a16="http://schemas.microsoft.com/office/drawing/2014/main" id="{308EDC5D-420A-A03A-7122-CEA3480F9285}"/>
                </a:ext>
              </a:extLst>
            </p:cNvPr>
            <p:cNvSpPr/>
            <p:nvPr/>
          </p:nvSpPr>
          <p:spPr>
            <a:xfrm>
              <a:off x="2609723" y="3085719"/>
              <a:ext cx="320040" cy="1270"/>
            </a:xfrm>
            <a:custGeom>
              <a:avLst/>
              <a:gdLst/>
              <a:ahLst/>
              <a:cxnLst/>
              <a:rect l="l" t="t" r="r" b="b"/>
              <a:pathLst>
                <a:path w="320040">
                  <a:moveTo>
                    <a:pt x="0" y="0"/>
                  </a:moveTo>
                  <a:lnTo>
                    <a:pt x="320039" y="0"/>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11" name="Graphic 66">
              <a:extLst>
                <a:ext uri="{FF2B5EF4-FFF2-40B4-BE49-F238E27FC236}">
                  <a16:creationId xmlns:a16="http://schemas.microsoft.com/office/drawing/2014/main" id="{49E07E71-0B31-C14A-2FB3-50AE16787DA1}"/>
                </a:ext>
              </a:extLst>
            </p:cNvPr>
            <p:cNvSpPr/>
            <p:nvPr/>
          </p:nvSpPr>
          <p:spPr>
            <a:xfrm>
              <a:off x="6350" y="6350"/>
              <a:ext cx="5219700" cy="3262629"/>
            </a:xfrm>
            <a:custGeom>
              <a:avLst/>
              <a:gdLst/>
              <a:ahLst/>
              <a:cxnLst/>
              <a:rect l="l" t="t" r="r" b="b"/>
              <a:pathLst>
                <a:path w="5219700" h="3262629">
                  <a:moveTo>
                    <a:pt x="0" y="3262629"/>
                  </a:moveTo>
                  <a:lnTo>
                    <a:pt x="5219700" y="3262629"/>
                  </a:lnTo>
                  <a:lnTo>
                    <a:pt x="5219700" y="0"/>
                  </a:lnTo>
                  <a:lnTo>
                    <a:pt x="0" y="0"/>
                  </a:lnTo>
                  <a:lnTo>
                    <a:pt x="0" y="326262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2" name="Textbox 67">
              <a:extLst>
                <a:ext uri="{FF2B5EF4-FFF2-40B4-BE49-F238E27FC236}">
                  <a16:creationId xmlns:a16="http://schemas.microsoft.com/office/drawing/2014/main" id="{91901F7B-4256-CEF7-A9B0-B72D7CCE4B94}"/>
                </a:ext>
              </a:extLst>
            </p:cNvPr>
            <p:cNvSpPr txBox="1"/>
            <p:nvPr/>
          </p:nvSpPr>
          <p:spPr>
            <a:xfrm>
              <a:off x="2520950" y="141874"/>
              <a:ext cx="211454" cy="175895"/>
            </a:xfrm>
            <a:prstGeom prst="rect">
              <a:avLst/>
            </a:prstGeom>
          </p:spPr>
          <p:txBody>
            <a:bodyPr wrap="square" lIns="0" tIns="0" rIns="0" bIns="0" rtlCol="0">
              <a:noAutofit/>
            </a:bodyPr>
            <a:lstStyle/>
            <a:p>
              <a:pPr marL="0" marR="0">
                <a:lnSpc>
                  <a:spcPts val="1380"/>
                </a:lnSpc>
                <a:spcBef>
                  <a:spcPts val="0"/>
                </a:spcBef>
                <a:spcAft>
                  <a:spcPts val="0"/>
                </a:spcAft>
              </a:pPr>
              <a:r>
                <a:rPr lang="en-US" sz="1350" spc="-25">
                  <a:effectLst/>
                  <a:latin typeface="Calibri" panose="020F0502020204030204" pitchFamily="34" charset="0"/>
                  <a:ea typeface="Times New Roman" panose="02020603050405020304" pitchFamily="18" charset="0"/>
                  <a:cs typeface="Times New Roman" panose="02020603050405020304" pitchFamily="18" charset="0"/>
                </a:rPr>
                <a:t>AA</a:t>
              </a:r>
              <a:endParaRPr lang="en-US" sz="1100">
                <a:effectLst/>
                <a:latin typeface="Times New Roman" panose="02020603050405020304" pitchFamily="18" charset="0"/>
                <a:ea typeface="Times New Roman" panose="02020603050405020304" pitchFamily="18" charset="0"/>
              </a:endParaRPr>
            </a:p>
          </p:txBody>
        </p:sp>
        <p:sp>
          <p:nvSpPr>
            <p:cNvPr id="13" name="Textbox 68">
              <a:extLst>
                <a:ext uri="{FF2B5EF4-FFF2-40B4-BE49-F238E27FC236}">
                  <a16:creationId xmlns:a16="http://schemas.microsoft.com/office/drawing/2014/main" id="{F91E40AD-B286-9AA1-F1BA-370299B8F116}"/>
                </a:ext>
              </a:extLst>
            </p:cNvPr>
            <p:cNvSpPr txBox="1"/>
            <p:nvPr/>
          </p:nvSpPr>
          <p:spPr>
            <a:xfrm>
              <a:off x="359790" y="426847"/>
              <a:ext cx="573405" cy="2471420"/>
            </a:xfrm>
            <a:prstGeom prst="rect">
              <a:avLst/>
            </a:prstGeom>
          </p:spPr>
          <p:txBody>
            <a:bodyPr wrap="square" lIns="0" tIns="0" rIns="0" bIns="0" rtlCol="0">
              <a:noAutofit/>
            </a:bodyPr>
            <a:lstStyle/>
            <a:p>
              <a:pPr marL="0" marR="0">
                <a:lnSpc>
                  <a:spcPts val="915"/>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140</a:t>
              </a:r>
              <a:endParaRPr lang="en-US" sz="1100">
                <a:effectLst/>
                <a:latin typeface="Times New Roman" panose="02020603050405020304" pitchFamily="18" charset="0"/>
                <a:ea typeface="Times New Roman" panose="02020603050405020304" pitchFamily="18" charset="0"/>
              </a:endParaRPr>
            </a:p>
            <a:p>
              <a:pPr marL="0" marR="0">
                <a:spcBef>
                  <a:spcPts val="285"/>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Times New Roman" panose="02020603050405020304" pitchFamily="18" charset="0"/>
              </a:endParaRPr>
            </a:p>
            <a:p>
              <a:pPr marL="0" marR="0">
                <a:spcBef>
                  <a:spcPts val="285"/>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Times New Roman" panose="02020603050405020304" pitchFamily="18" charset="0"/>
              </a:endParaRPr>
            </a:p>
            <a:p>
              <a:pPr marL="0" marR="0">
                <a:spcBef>
                  <a:spcPts val="285"/>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57785" marR="0">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80</a:t>
              </a:r>
              <a:endParaRPr lang="en-US" sz="1100">
                <a:effectLst/>
                <a:latin typeface="Times New Roman" panose="02020603050405020304" pitchFamily="18" charset="0"/>
                <a:ea typeface="Times New Roman" panose="02020603050405020304" pitchFamily="18" charset="0"/>
              </a:endParaRPr>
            </a:p>
            <a:p>
              <a:pPr marL="0" marR="0">
                <a:spcBef>
                  <a:spcPts val="29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57785" marR="0">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60</a:t>
              </a:r>
              <a:endParaRPr lang="en-US" sz="1100">
                <a:effectLst/>
                <a:latin typeface="Times New Roman" panose="02020603050405020304" pitchFamily="18" charset="0"/>
                <a:ea typeface="Times New Roman" panose="02020603050405020304" pitchFamily="18" charset="0"/>
              </a:endParaRPr>
            </a:p>
            <a:p>
              <a:pPr marL="0" marR="0">
                <a:spcBef>
                  <a:spcPts val="285"/>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57785" marR="0">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40</a:t>
              </a:r>
              <a:endParaRPr lang="en-US" sz="1100">
                <a:effectLst/>
                <a:latin typeface="Times New Roman" panose="02020603050405020304" pitchFamily="18" charset="0"/>
                <a:ea typeface="Times New Roman" panose="02020603050405020304" pitchFamily="18" charset="0"/>
              </a:endParaRPr>
            </a:p>
            <a:p>
              <a:pPr marL="0" marR="0">
                <a:spcBef>
                  <a:spcPts val="285"/>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57785" marR="0">
                <a:spcBef>
                  <a:spcPts val="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20</a:t>
              </a:r>
              <a:endParaRPr lang="en-US" sz="1100">
                <a:effectLst/>
                <a:latin typeface="Times New Roman" panose="02020603050405020304" pitchFamily="18" charset="0"/>
                <a:ea typeface="Times New Roman" panose="02020603050405020304" pitchFamily="18" charset="0"/>
              </a:endParaRPr>
            </a:p>
            <a:p>
              <a:pPr marL="0" marR="0">
                <a:spcBef>
                  <a:spcPts val="280"/>
                </a:spcBef>
                <a:spcAft>
                  <a:spcPts val="0"/>
                </a:spcAft>
              </a:pPr>
              <a:r>
                <a:rPr lang="en-US" sz="9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115570" marR="0">
                <a:spcBef>
                  <a:spcPts val="5"/>
                </a:spcBef>
                <a:spcAft>
                  <a:spcPts val="0"/>
                </a:spcAft>
              </a:pP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endParaRPr>
            </a:p>
            <a:p>
              <a:pPr marL="36195" marR="0">
                <a:lnSpc>
                  <a:spcPts val="1080"/>
                </a:lnSpc>
                <a:spcBef>
                  <a:spcPts val="7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01.11.2019</a:t>
              </a:r>
              <a:endParaRPr lang="en-US" sz="1100">
                <a:effectLst/>
                <a:latin typeface="Times New Roman" panose="02020603050405020304" pitchFamily="18" charset="0"/>
                <a:ea typeface="Times New Roman" panose="02020603050405020304" pitchFamily="18" charset="0"/>
              </a:endParaRPr>
            </a:p>
          </p:txBody>
        </p:sp>
        <p:sp>
          <p:nvSpPr>
            <p:cNvPr id="14" name="Textbox 69">
              <a:extLst>
                <a:ext uri="{FF2B5EF4-FFF2-40B4-BE49-F238E27FC236}">
                  <a16:creationId xmlns:a16="http://schemas.microsoft.com/office/drawing/2014/main" id="{2EEF87E2-BDFB-E0DD-ED09-D4A37FA1E009}"/>
                </a:ext>
              </a:extLst>
            </p:cNvPr>
            <p:cNvSpPr txBox="1"/>
            <p:nvPr/>
          </p:nvSpPr>
          <p:spPr>
            <a:xfrm>
              <a:off x="1440814"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16.12.2019</a:t>
              </a:r>
              <a:endParaRPr lang="en-US" sz="1100">
                <a:effectLst/>
                <a:latin typeface="Times New Roman" panose="02020603050405020304" pitchFamily="18" charset="0"/>
                <a:ea typeface="Times New Roman" panose="02020603050405020304" pitchFamily="18" charset="0"/>
              </a:endParaRPr>
            </a:p>
          </p:txBody>
        </p:sp>
        <p:sp>
          <p:nvSpPr>
            <p:cNvPr id="15" name="Textbox 70">
              <a:extLst>
                <a:ext uri="{FF2B5EF4-FFF2-40B4-BE49-F238E27FC236}">
                  <a16:creationId xmlns:a16="http://schemas.microsoft.com/office/drawing/2014/main" id="{255C19BB-923E-2BFB-3DEE-D229DD13F8A4}"/>
                </a:ext>
              </a:extLst>
            </p:cNvPr>
            <p:cNvSpPr txBox="1"/>
            <p:nvPr/>
          </p:nvSpPr>
          <p:spPr>
            <a:xfrm>
              <a:off x="2485389" y="2783713"/>
              <a:ext cx="53657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31.01.2020</a:t>
              </a:r>
              <a:endParaRPr lang="en-US" sz="1100">
                <a:effectLst/>
                <a:latin typeface="Times New Roman" panose="02020603050405020304" pitchFamily="18" charset="0"/>
                <a:ea typeface="Times New Roman" panose="02020603050405020304" pitchFamily="18" charset="0"/>
              </a:endParaRPr>
            </a:p>
          </p:txBody>
        </p:sp>
        <p:sp>
          <p:nvSpPr>
            <p:cNvPr id="16" name="Textbox 71">
              <a:extLst>
                <a:ext uri="{FF2B5EF4-FFF2-40B4-BE49-F238E27FC236}">
                  <a16:creationId xmlns:a16="http://schemas.microsoft.com/office/drawing/2014/main" id="{2FF4E2F0-1236-BCD9-AEBA-32D0FDF02D68}"/>
                </a:ext>
              </a:extLst>
            </p:cNvPr>
            <p:cNvSpPr txBox="1"/>
            <p:nvPr/>
          </p:nvSpPr>
          <p:spPr>
            <a:xfrm>
              <a:off x="3530346"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16.03.2020</a:t>
              </a:r>
              <a:endParaRPr lang="en-US" sz="1100">
                <a:effectLst/>
                <a:latin typeface="Times New Roman" panose="02020603050405020304" pitchFamily="18" charset="0"/>
                <a:ea typeface="Times New Roman" panose="02020603050405020304" pitchFamily="18" charset="0"/>
              </a:endParaRPr>
            </a:p>
          </p:txBody>
        </p:sp>
        <p:sp>
          <p:nvSpPr>
            <p:cNvPr id="17" name="Textbox 72">
              <a:extLst>
                <a:ext uri="{FF2B5EF4-FFF2-40B4-BE49-F238E27FC236}">
                  <a16:creationId xmlns:a16="http://schemas.microsoft.com/office/drawing/2014/main" id="{7755A1F8-ED04-70E7-DAA3-91B7552D4DB8}"/>
                </a:ext>
              </a:extLst>
            </p:cNvPr>
            <p:cNvSpPr txBox="1"/>
            <p:nvPr/>
          </p:nvSpPr>
          <p:spPr>
            <a:xfrm>
              <a:off x="4574921"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30.04.2020</a:t>
              </a:r>
              <a:endParaRPr lang="en-US" sz="1100">
                <a:effectLst/>
                <a:latin typeface="Times New Roman" panose="02020603050405020304" pitchFamily="18" charset="0"/>
                <a:ea typeface="Times New Roman" panose="02020603050405020304" pitchFamily="18" charset="0"/>
              </a:endParaRPr>
            </a:p>
          </p:txBody>
        </p:sp>
        <p:sp>
          <p:nvSpPr>
            <p:cNvPr id="18" name="Textbox 73">
              <a:extLst>
                <a:ext uri="{FF2B5EF4-FFF2-40B4-BE49-F238E27FC236}">
                  <a16:creationId xmlns:a16="http://schemas.microsoft.com/office/drawing/2014/main" id="{D1CD5329-7248-D6C1-E91F-D01F9E2BC975}"/>
                </a:ext>
              </a:extLst>
            </p:cNvPr>
            <p:cNvSpPr txBox="1"/>
            <p:nvPr/>
          </p:nvSpPr>
          <p:spPr>
            <a:xfrm>
              <a:off x="2197735" y="3037077"/>
              <a:ext cx="27876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green</a:t>
              </a:r>
              <a:endParaRPr lang="en-US" sz="1100">
                <a:effectLst/>
                <a:latin typeface="Times New Roman" panose="02020603050405020304" pitchFamily="18" charset="0"/>
                <a:ea typeface="Times New Roman" panose="02020603050405020304" pitchFamily="18" charset="0"/>
              </a:endParaRPr>
            </a:p>
          </p:txBody>
        </p:sp>
        <p:sp>
          <p:nvSpPr>
            <p:cNvPr id="19" name="Textbox 74">
              <a:extLst>
                <a:ext uri="{FF2B5EF4-FFF2-40B4-BE49-F238E27FC236}">
                  <a16:creationId xmlns:a16="http://schemas.microsoft.com/office/drawing/2014/main" id="{D6167F33-FA70-152E-FD46-EECE3B67E68C}"/>
                </a:ext>
              </a:extLst>
            </p:cNvPr>
            <p:cNvSpPr txBox="1"/>
            <p:nvPr/>
          </p:nvSpPr>
          <p:spPr>
            <a:xfrm>
              <a:off x="2969260" y="3037077"/>
              <a:ext cx="492759"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non-green</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049726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36155"/>
          </a:xfrm>
        </p:spPr>
        <p:txBody>
          <a:bodyPr>
            <a:normAutofit fontScale="90000"/>
          </a:bodyPr>
          <a:lstStyle/>
          <a:p>
            <a:r>
              <a:rPr lang="en-US" dirty="0"/>
              <a:t>Green vs. non-green bonds with A ratings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67</a:t>
            </a:fld>
            <a:endParaRPr lang="en-US"/>
          </a:p>
        </p:txBody>
      </p:sp>
      <p:grpSp>
        <p:nvGrpSpPr>
          <p:cNvPr id="4" name="Group 3">
            <a:extLst>
              <a:ext uri="{FF2B5EF4-FFF2-40B4-BE49-F238E27FC236}">
                <a16:creationId xmlns:a16="http://schemas.microsoft.com/office/drawing/2014/main" id="{359B89C7-B24E-D4CA-9D1B-EBA89154AB1A}"/>
              </a:ext>
            </a:extLst>
          </p:cNvPr>
          <p:cNvGrpSpPr>
            <a:grpSpLocks/>
          </p:cNvGrpSpPr>
          <p:nvPr/>
        </p:nvGrpSpPr>
        <p:grpSpPr>
          <a:xfrm>
            <a:off x="800100" y="1465118"/>
            <a:ext cx="10591799" cy="4665518"/>
            <a:chOff x="6350" y="6350"/>
            <a:chExt cx="5219700" cy="3262629"/>
          </a:xfrm>
        </p:grpSpPr>
        <p:sp>
          <p:nvSpPr>
            <p:cNvPr id="5" name="Graphic 78">
              <a:extLst>
                <a:ext uri="{FF2B5EF4-FFF2-40B4-BE49-F238E27FC236}">
                  <a16:creationId xmlns:a16="http://schemas.microsoft.com/office/drawing/2014/main" id="{3A760A19-8F65-CE9B-A994-EB987198AF8C}"/>
                </a:ext>
              </a:extLst>
            </p:cNvPr>
            <p:cNvSpPr/>
            <p:nvPr/>
          </p:nvSpPr>
          <p:spPr>
            <a:xfrm>
              <a:off x="637920" y="477393"/>
              <a:ext cx="4208145" cy="2206625"/>
            </a:xfrm>
            <a:custGeom>
              <a:avLst/>
              <a:gdLst/>
              <a:ahLst/>
              <a:cxnLst/>
              <a:rect l="l" t="t" r="r" b="b"/>
              <a:pathLst>
                <a:path w="4208145" h="2206625">
                  <a:moveTo>
                    <a:pt x="0" y="1928622"/>
                  </a:moveTo>
                  <a:lnTo>
                    <a:pt x="4208145" y="1928622"/>
                  </a:lnTo>
                </a:path>
                <a:path w="4208145" h="2206625">
                  <a:moveTo>
                    <a:pt x="0" y="1654302"/>
                  </a:moveTo>
                  <a:lnTo>
                    <a:pt x="4208145" y="1654302"/>
                  </a:lnTo>
                </a:path>
                <a:path w="4208145" h="2206625">
                  <a:moveTo>
                    <a:pt x="0" y="1379981"/>
                  </a:moveTo>
                  <a:lnTo>
                    <a:pt x="4208145" y="1379981"/>
                  </a:lnTo>
                </a:path>
                <a:path w="4208145" h="2206625">
                  <a:moveTo>
                    <a:pt x="0" y="1105661"/>
                  </a:moveTo>
                  <a:lnTo>
                    <a:pt x="4208145" y="1105661"/>
                  </a:lnTo>
                </a:path>
                <a:path w="4208145" h="2206625">
                  <a:moveTo>
                    <a:pt x="0" y="823722"/>
                  </a:moveTo>
                  <a:lnTo>
                    <a:pt x="4208145" y="823722"/>
                  </a:lnTo>
                </a:path>
                <a:path w="4208145" h="2206625">
                  <a:moveTo>
                    <a:pt x="0" y="549401"/>
                  </a:moveTo>
                  <a:lnTo>
                    <a:pt x="4208145" y="549401"/>
                  </a:lnTo>
                </a:path>
                <a:path w="4208145" h="2206625">
                  <a:moveTo>
                    <a:pt x="0" y="275081"/>
                  </a:moveTo>
                  <a:lnTo>
                    <a:pt x="4208145" y="275081"/>
                  </a:lnTo>
                </a:path>
                <a:path w="4208145" h="2206625">
                  <a:moveTo>
                    <a:pt x="0" y="0"/>
                  </a:moveTo>
                  <a:lnTo>
                    <a:pt x="4208145" y="0"/>
                  </a:lnTo>
                </a:path>
                <a:path w="4208145" h="2206625">
                  <a:moveTo>
                    <a:pt x="0" y="2206371"/>
                  </a:moveTo>
                  <a:lnTo>
                    <a:pt x="4208145" y="2206371"/>
                  </a:lnTo>
                </a:path>
              </a:pathLst>
            </a:custGeom>
            <a:ln w="9525">
              <a:solidFill>
                <a:srgbClr val="D9D9D9"/>
              </a:solidFill>
              <a:prstDash val="solid"/>
            </a:ln>
          </p:spPr>
          <p:txBody>
            <a:bodyPr wrap="square" lIns="0" tIns="0" rIns="0" bIns="0" rtlCol="0">
              <a:prstTxWarp prst="textNoShape">
                <a:avLst/>
              </a:prstTxWarp>
              <a:noAutofit/>
            </a:bodyPr>
            <a:lstStyle/>
            <a:p>
              <a:endParaRPr lang="en-US"/>
            </a:p>
          </p:txBody>
        </p:sp>
        <p:sp>
          <p:nvSpPr>
            <p:cNvPr id="7" name="Graphic 79">
              <a:extLst>
                <a:ext uri="{FF2B5EF4-FFF2-40B4-BE49-F238E27FC236}">
                  <a16:creationId xmlns:a16="http://schemas.microsoft.com/office/drawing/2014/main" id="{DF2D3080-F6C4-F555-2F93-53ECB24D61A9}"/>
                </a:ext>
              </a:extLst>
            </p:cNvPr>
            <p:cNvSpPr/>
            <p:nvPr/>
          </p:nvSpPr>
          <p:spPr>
            <a:xfrm>
              <a:off x="654684" y="593851"/>
              <a:ext cx="4141470" cy="1705610"/>
            </a:xfrm>
            <a:custGeom>
              <a:avLst/>
              <a:gdLst/>
              <a:ahLst/>
              <a:cxnLst/>
              <a:rect l="l" t="t" r="r" b="b"/>
              <a:pathLst>
                <a:path w="4141470" h="1705610">
                  <a:moveTo>
                    <a:pt x="0" y="1629282"/>
                  </a:moveTo>
                  <a:lnTo>
                    <a:pt x="34289" y="1636902"/>
                  </a:lnTo>
                  <a:lnTo>
                    <a:pt x="64769" y="1629282"/>
                  </a:lnTo>
                  <a:lnTo>
                    <a:pt x="102869" y="1636902"/>
                  </a:lnTo>
                  <a:lnTo>
                    <a:pt x="133350" y="1621663"/>
                  </a:lnTo>
                  <a:lnTo>
                    <a:pt x="163829" y="1629282"/>
                  </a:lnTo>
                  <a:lnTo>
                    <a:pt x="201929" y="1614043"/>
                  </a:lnTo>
                  <a:lnTo>
                    <a:pt x="232409" y="1621663"/>
                  </a:lnTo>
                  <a:lnTo>
                    <a:pt x="270509" y="1606423"/>
                  </a:lnTo>
                  <a:lnTo>
                    <a:pt x="300989" y="1621663"/>
                  </a:lnTo>
                  <a:lnTo>
                    <a:pt x="331469" y="1606423"/>
                  </a:lnTo>
                  <a:lnTo>
                    <a:pt x="369569" y="1598802"/>
                  </a:lnTo>
                  <a:lnTo>
                    <a:pt x="400050" y="1583563"/>
                  </a:lnTo>
                  <a:lnTo>
                    <a:pt x="430529" y="1568323"/>
                  </a:lnTo>
                  <a:lnTo>
                    <a:pt x="468629" y="1545463"/>
                  </a:lnTo>
                  <a:lnTo>
                    <a:pt x="499109" y="1553082"/>
                  </a:lnTo>
                  <a:lnTo>
                    <a:pt x="537209" y="1560702"/>
                  </a:lnTo>
                  <a:lnTo>
                    <a:pt x="567689" y="1568323"/>
                  </a:lnTo>
                  <a:lnTo>
                    <a:pt x="598169" y="1568323"/>
                  </a:lnTo>
                  <a:lnTo>
                    <a:pt x="636269" y="1560702"/>
                  </a:lnTo>
                  <a:lnTo>
                    <a:pt x="666750" y="1575943"/>
                  </a:lnTo>
                  <a:lnTo>
                    <a:pt x="704850" y="1568323"/>
                  </a:lnTo>
                  <a:lnTo>
                    <a:pt x="735329" y="1583563"/>
                  </a:lnTo>
                  <a:lnTo>
                    <a:pt x="765809" y="1591182"/>
                  </a:lnTo>
                  <a:lnTo>
                    <a:pt x="803909" y="1598802"/>
                  </a:lnTo>
                  <a:lnTo>
                    <a:pt x="834389" y="1606423"/>
                  </a:lnTo>
                  <a:lnTo>
                    <a:pt x="864869" y="1621663"/>
                  </a:lnTo>
                  <a:lnTo>
                    <a:pt x="902969" y="1621663"/>
                  </a:lnTo>
                  <a:lnTo>
                    <a:pt x="933450" y="1621663"/>
                  </a:lnTo>
                  <a:lnTo>
                    <a:pt x="971550" y="1621663"/>
                  </a:lnTo>
                  <a:lnTo>
                    <a:pt x="1002029" y="1629282"/>
                  </a:lnTo>
                  <a:lnTo>
                    <a:pt x="1032509" y="1644523"/>
                  </a:lnTo>
                  <a:lnTo>
                    <a:pt x="1070609" y="1667382"/>
                  </a:lnTo>
                  <a:lnTo>
                    <a:pt x="1101089" y="1667382"/>
                  </a:lnTo>
                  <a:lnTo>
                    <a:pt x="1139189" y="1667382"/>
                  </a:lnTo>
                  <a:lnTo>
                    <a:pt x="1169670" y="1675002"/>
                  </a:lnTo>
                  <a:lnTo>
                    <a:pt x="1200150" y="1675002"/>
                  </a:lnTo>
                  <a:lnTo>
                    <a:pt x="1238250" y="1682623"/>
                  </a:lnTo>
                  <a:lnTo>
                    <a:pt x="1268729" y="1682623"/>
                  </a:lnTo>
                  <a:lnTo>
                    <a:pt x="1299209" y="1667382"/>
                  </a:lnTo>
                  <a:lnTo>
                    <a:pt x="1337309" y="1667382"/>
                  </a:lnTo>
                  <a:lnTo>
                    <a:pt x="1367789" y="1659763"/>
                  </a:lnTo>
                  <a:lnTo>
                    <a:pt x="1405889" y="1659763"/>
                  </a:lnTo>
                  <a:lnTo>
                    <a:pt x="1436369" y="1659763"/>
                  </a:lnTo>
                  <a:lnTo>
                    <a:pt x="1466850" y="1652143"/>
                  </a:lnTo>
                  <a:lnTo>
                    <a:pt x="1504950" y="1621663"/>
                  </a:lnTo>
                  <a:lnTo>
                    <a:pt x="1535429" y="1621663"/>
                  </a:lnTo>
                  <a:lnTo>
                    <a:pt x="1565910" y="1636902"/>
                  </a:lnTo>
                  <a:lnTo>
                    <a:pt x="1604010" y="1636902"/>
                  </a:lnTo>
                  <a:lnTo>
                    <a:pt x="1634489" y="1636902"/>
                  </a:lnTo>
                  <a:lnTo>
                    <a:pt x="1672589" y="1644523"/>
                  </a:lnTo>
                  <a:lnTo>
                    <a:pt x="1703069" y="1652143"/>
                  </a:lnTo>
                  <a:lnTo>
                    <a:pt x="1733550" y="1659763"/>
                  </a:lnTo>
                  <a:lnTo>
                    <a:pt x="1771650" y="1659763"/>
                  </a:lnTo>
                  <a:lnTo>
                    <a:pt x="1802129" y="1667382"/>
                  </a:lnTo>
                  <a:lnTo>
                    <a:pt x="1840229" y="1690243"/>
                  </a:lnTo>
                  <a:lnTo>
                    <a:pt x="1870710" y="1697863"/>
                  </a:lnTo>
                  <a:lnTo>
                    <a:pt x="1901189" y="1705482"/>
                  </a:lnTo>
                  <a:lnTo>
                    <a:pt x="1939289" y="1690243"/>
                  </a:lnTo>
                  <a:lnTo>
                    <a:pt x="1969769" y="1675002"/>
                  </a:lnTo>
                  <a:lnTo>
                    <a:pt x="2000250" y="1690243"/>
                  </a:lnTo>
                  <a:lnTo>
                    <a:pt x="2038350" y="1697863"/>
                  </a:lnTo>
                  <a:lnTo>
                    <a:pt x="2068829" y="1682623"/>
                  </a:lnTo>
                  <a:lnTo>
                    <a:pt x="2106929" y="1697863"/>
                  </a:lnTo>
                  <a:lnTo>
                    <a:pt x="2137410" y="1682623"/>
                  </a:lnTo>
                  <a:lnTo>
                    <a:pt x="2167890" y="1690243"/>
                  </a:lnTo>
                  <a:lnTo>
                    <a:pt x="2205990" y="1704340"/>
                  </a:lnTo>
                  <a:lnTo>
                    <a:pt x="2236469" y="1705482"/>
                  </a:lnTo>
                  <a:lnTo>
                    <a:pt x="2274569" y="1690243"/>
                  </a:lnTo>
                  <a:lnTo>
                    <a:pt x="2305050" y="1690243"/>
                  </a:lnTo>
                  <a:lnTo>
                    <a:pt x="2335529" y="1682623"/>
                  </a:lnTo>
                  <a:lnTo>
                    <a:pt x="2373629" y="1682623"/>
                  </a:lnTo>
                  <a:lnTo>
                    <a:pt x="2404110" y="1690243"/>
                  </a:lnTo>
                  <a:lnTo>
                    <a:pt x="2434590" y="1690243"/>
                  </a:lnTo>
                  <a:lnTo>
                    <a:pt x="2472690" y="1675002"/>
                  </a:lnTo>
                  <a:lnTo>
                    <a:pt x="2503169" y="1690243"/>
                  </a:lnTo>
                  <a:lnTo>
                    <a:pt x="2541269" y="1682623"/>
                  </a:lnTo>
                  <a:lnTo>
                    <a:pt x="2571750" y="1682623"/>
                  </a:lnTo>
                  <a:lnTo>
                    <a:pt x="2602229" y="1682623"/>
                  </a:lnTo>
                  <a:lnTo>
                    <a:pt x="2640329" y="1675002"/>
                  </a:lnTo>
                  <a:lnTo>
                    <a:pt x="2670810" y="1652143"/>
                  </a:lnTo>
                  <a:lnTo>
                    <a:pt x="2708910" y="1629282"/>
                  </a:lnTo>
                  <a:lnTo>
                    <a:pt x="2739390" y="1545463"/>
                  </a:lnTo>
                  <a:lnTo>
                    <a:pt x="2769869" y="1514982"/>
                  </a:lnTo>
                  <a:lnTo>
                    <a:pt x="2807969" y="1492123"/>
                  </a:lnTo>
                  <a:lnTo>
                    <a:pt x="2838450" y="1530223"/>
                  </a:lnTo>
                  <a:lnTo>
                    <a:pt x="2868929" y="1545463"/>
                  </a:lnTo>
                  <a:lnTo>
                    <a:pt x="2907029" y="1461643"/>
                  </a:lnTo>
                  <a:lnTo>
                    <a:pt x="2937510" y="1255902"/>
                  </a:lnTo>
                  <a:lnTo>
                    <a:pt x="2975610" y="1202563"/>
                  </a:lnTo>
                  <a:lnTo>
                    <a:pt x="3006090" y="1164463"/>
                  </a:lnTo>
                  <a:lnTo>
                    <a:pt x="3036569" y="1027302"/>
                  </a:lnTo>
                  <a:lnTo>
                    <a:pt x="3074669" y="966343"/>
                  </a:lnTo>
                  <a:lnTo>
                    <a:pt x="3105150" y="768223"/>
                  </a:lnTo>
                  <a:lnTo>
                    <a:pt x="3135629" y="585343"/>
                  </a:lnTo>
                  <a:lnTo>
                    <a:pt x="3173729" y="189102"/>
                  </a:lnTo>
                  <a:lnTo>
                    <a:pt x="3204210" y="189102"/>
                  </a:lnTo>
                  <a:lnTo>
                    <a:pt x="3242310" y="166243"/>
                  </a:lnTo>
                  <a:lnTo>
                    <a:pt x="3272790" y="90043"/>
                  </a:lnTo>
                  <a:lnTo>
                    <a:pt x="3303269" y="44323"/>
                  </a:lnTo>
                  <a:lnTo>
                    <a:pt x="3341369" y="0"/>
                  </a:lnTo>
                  <a:lnTo>
                    <a:pt x="3371850" y="67182"/>
                  </a:lnTo>
                  <a:lnTo>
                    <a:pt x="3409950" y="120523"/>
                  </a:lnTo>
                  <a:lnTo>
                    <a:pt x="3440429" y="112902"/>
                  </a:lnTo>
                  <a:lnTo>
                    <a:pt x="3470910" y="181482"/>
                  </a:lnTo>
                  <a:lnTo>
                    <a:pt x="3509010" y="135763"/>
                  </a:lnTo>
                  <a:lnTo>
                    <a:pt x="3539490" y="120523"/>
                  </a:lnTo>
                  <a:lnTo>
                    <a:pt x="3569969" y="128143"/>
                  </a:lnTo>
                  <a:lnTo>
                    <a:pt x="3608069" y="158623"/>
                  </a:lnTo>
                  <a:lnTo>
                    <a:pt x="3638550" y="242443"/>
                  </a:lnTo>
                  <a:lnTo>
                    <a:pt x="3676650" y="318643"/>
                  </a:lnTo>
                  <a:lnTo>
                    <a:pt x="3707129" y="493902"/>
                  </a:lnTo>
                  <a:lnTo>
                    <a:pt x="3737610" y="608202"/>
                  </a:lnTo>
                  <a:lnTo>
                    <a:pt x="3775710" y="653923"/>
                  </a:lnTo>
                  <a:lnTo>
                    <a:pt x="3806190" y="631063"/>
                  </a:lnTo>
                  <a:lnTo>
                    <a:pt x="3844290" y="646302"/>
                  </a:lnTo>
                  <a:lnTo>
                    <a:pt x="3874769" y="653923"/>
                  </a:lnTo>
                  <a:lnTo>
                    <a:pt x="3905250" y="676782"/>
                  </a:lnTo>
                  <a:lnTo>
                    <a:pt x="3943350" y="699643"/>
                  </a:lnTo>
                  <a:lnTo>
                    <a:pt x="3973829" y="737743"/>
                  </a:lnTo>
                  <a:lnTo>
                    <a:pt x="4004310" y="768223"/>
                  </a:lnTo>
                  <a:lnTo>
                    <a:pt x="4042410" y="813943"/>
                  </a:lnTo>
                  <a:lnTo>
                    <a:pt x="4072890" y="836802"/>
                  </a:lnTo>
                  <a:lnTo>
                    <a:pt x="4110990" y="844423"/>
                  </a:lnTo>
                  <a:lnTo>
                    <a:pt x="4141342" y="867282"/>
                  </a:lnTo>
                </a:path>
              </a:pathLst>
            </a:custGeom>
            <a:ln w="25399">
              <a:solidFill>
                <a:srgbClr val="00AF50"/>
              </a:solidFill>
              <a:prstDash val="solid"/>
            </a:ln>
          </p:spPr>
          <p:txBody>
            <a:bodyPr wrap="square" lIns="0" tIns="0" rIns="0" bIns="0" rtlCol="0">
              <a:prstTxWarp prst="textNoShape">
                <a:avLst/>
              </a:prstTxWarp>
              <a:noAutofit/>
            </a:bodyPr>
            <a:lstStyle/>
            <a:p>
              <a:endParaRPr lang="en-US"/>
            </a:p>
          </p:txBody>
        </p:sp>
        <p:sp>
          <p:nvSpPr>
            <p:cNvPr id="8" name="Graphic 80">
              <a:extLst>
                <a:ext uri="{FF2B5EF4-FFF2-40B4-BE49-F238E27FC236}">
                  <a16:creationId xmlns:a16="http://schemas.microsoft.com/office/drawing/2014/main" id="{B640028D-42FE-6C94-7C61-6E545C7611BC}"/>
                </a:ext>
              </a:extLst>
            </p:cNvPr>
            <p:cNvSpPr/>
            <p:nvPr/>
          </p:nvSpPr>
          <p:spPr>
            <a:xfrm>
              <a:off x="654684" y="617855"/>
              <a:ext cx="4141470" cy="1647189"/>
            </a:xfrm>
            <a:custGeom>
              <a:avLst/>
              <a:gdLst/>
              <a:ahLst/>
              <a:cxnLst/>
              <a:rect l="l" t="t" r="r" b="b"/>
              <a:pathLst>
                <a:path w="4141470" h="1647189">
                  <a:moveTo>
                    <a:pt x="0" y="1559560"/>
                  </a:moveTo>
                  <a:lnTo>
                    <a:pt x="34289" y="1582420"/>
                  </a:lnTo>
                  <a:lnTo>
                    <a:pt x="64769" y="1574800"/>
                  </a:lnTo>
                  <a:lnTo>
                    <a:pt x="102869" y="1582420"/>
                  </a:lnTo>
                  <a:lnTo>
                    <a:pt x="133350" y="1574800"/>
                  </a:lnTo>
                  <a:lnTo>
                    <a:pt x="163829" y="1582420"/>
                  </a:lnTo>
                  <a:lnTo>
                    <a:pt x="201929" y="1567179"/>
                  </a:lnTo>
                  <a:lnTo>
                    <a:pt x="232409" y="1574800"/>
                  </a:lnTo>
                  <a:lnTo>
                    <a:pt x="270509" y="1567179"/>
                  </a:lnTo>
                  <a:lnTo>
                    <a:pt x="300989" y="1582420"/>
                  </a:lnTo>
                  <a:lnTo>
                    <a:pt x="331469" y="1559560"/>
                  </a:lnTo>
                  <a:lnTo>
                    <a:pt x="369569" y="1551940"/>
                  </a:lnTo>
                  <a:lnTo>
                    <a:pt x="400050" y="1544320"/>
                  </a:lnTo>
                  <a:lnTo>
                    <a:pt x="430529" y="1521460"/>
                  </a:lnTo>
                  <a:lnTo>
                    <a:pt x="468629" y="1506220"/>
                  </a:lnTo>
                  <a:lnTo>
                    <a:pt x="499109" y="1506220"/>
                  </a:lnTo>
                  <a:lnTo>
                    <a:pt x="537209" y="1513840"/>
                  </a:lnTo>
                  <a:lnTo>
                    <a:pt x="567689" y="1521460"/>
                  </a:lnTo>
                  <a:lnTo>
                    <a:pt x="598169" y="1521460"/>
                  </a:lnTo>
                  <a:lnTo>
                    <a:pt x="636269" y="1521460"/>
                  </a:lnTo>
                  <a:lnTo>
                    <a:pt x="666750" y="1536700"/>
                  </a:lnTo>
                  <a:lnTo>
                    <a:pt x="704850" y="1529079"/>
                  </a:lnTo>
                  <a:lnTo>
                    <a:pt x="735329" y="1544320"/>
                  </a:lnTo>
                  <a:lnTo>
                    <a:pt x="765809" y="1544320"/>
                  </a:lnTo>
                  <a:lnTo>
                    <a:pt x="803909" y="1559560"/>
                  </a:lnTo>
                  <a:lnTo>
                    <a:pt x="834389" y="1559560"/>
                  </a:lnTo>
                  <a:lnTo>
                    <a:pt x="864869" y="1574800"/>
                  </a:lnTo>
                  <a:lnTo>
                    <a:pt x="902969" y="1574800"/>
                  </a:lnTo>
                  <a:lnTo>
                    <a:pt x="933450" y="1574800"/>
                  </a:lnTo>
                  <a:lnTo>
                    <a:pt x="971550" y="1574800"/>
                  </a:lnTo>
                  <a:lnTo>
                    <a:pt x="1002029" y="1590040"/>
                  </a:lnTo>
                  <a:lnTo>
                    <a:pt x="1032509" y="1605279"/>
                  </a:lnTo>
                  <a:lnTo>
                    <a:pt x="1070609" y="1620520"/>
                  </a:lnTo>
                  <a:lnTo>
                    <a:pt x="1101089" y="1620520"/>
                  </a:lnTo>
                  <a:lnTo>
                    <a:pt x="1139189" y="1620520"/>
                  </a:lnTo>
                  <a:lnTo>
                    <a:pt x="1169670" y="1635760"/>
                  </a:lnTo>
                  <a:lnTo>
                    <a:pt x="1200150" y="1635760"/>
                  </a:lnTo>
                  <a:lnTo>
                    <a:pt x="1238250" y="1643379"/>
                  </a:lnTo>
                  <a:lnTo>
                    <a:pt x="1268729" y="1635760"/>
                  </a:lnTo>
                  <a:lnTo>
                    <a:pt x="1299209" y="1628140"/>
                  </a:lnTo>
                  <a:lnTo>
                    <a:pt x="1337309" y="1628140"/>
                  </a:lnTo>
                  <a:lnTo>
                    <a:pt x="1367789" y="1620520"/>
                  </a:lnTo>
                  <a:lnTo>
                    <a:pt x="1405889" y="1620520"/>
                  </a:lnTo>
                  <a:lnTo>
                    <a:pt x="1436369" y="1620520"/>
                  </a:lnTo>
                  <a:lnTo>
                    <a:pt x="1466850" y="1612900"/>
                  </a:lnTo>
                  <a:lnTo>
                    <a:pt x="1504950" y="1582420"/>
                  </a:lnTo>
                  <a:lnTo>
                    <a:pt x="1535429" y="1582420"/>
                  </a:lnTo>
                  <a:lnTo>
                    <a:pt x="1565910" y="1597660"/>
                  </a:lnTo>
                  <a:lnTo>
                    <a:pt x="1604010" y="1597660"/>
                  </a:lnTo>
                  <a:lnTo>
                    <a:pt x="1634489" y="1597660"/>
                  </a:lnTo>
                  <a:lnTo>
                    <a:pt x="1672589" y="1597660"/>
                  </a:lnTo>
                  <a:lnTo>
                    <a:pt x="1703069" y="1612900"/>
                  </a:lnTo>
                  <a:lnTo>
                    <a:pt x="1733550" y="1620520"/>
                  </a:lnTo>
                  <a:lnTo>
                    <a:pt x="1771650" y="1628140"/>
                  </a:lnTo>
                  <a:lnTo>
                    <a:pt x="1802129" y="1620520"/>
                  </a:lnTo>
                  <a:lnTo>
                    <a:pt x="1840229" y="1635760"/>
                  </a:lnTo>
                  <a:lnTo>
                    <a:pt x="1870710" y="1643379"/>
                  </a:lnTo>
                  <a:lnTo>
                    <a:pt x="1901189" y="1647063"/>
                  </a:lnTo>
                  <a:lnTo>
                    <a:pt x="1939289" y="1628140"/>
                  </a:lnTo>
                  <a:lnTo>
                    <a:pt x="1969769" y="1620520"/>
                  </a:lnTo>
                  <a:lnTo>
                    <a:pt x="2000250" y="1635760"/>
                  </a:lnTo>
                  <a:lnTo>
                    <a:pt x="2038350" y="1635760"/>
                  </a:lnTo>
                  <a:lnTo>
                    <a:pt x="2068829" y="1628140"/>
                  </a:lnTo>
                  <a:lnTo>
                    <a:pt x="2106929" y="1635760"/>
                  </a:lnTo>
                  <a:lnTo>
                    <a:pt x="2137410" y="1628140"/>
                  </a:lnTo>
                  <a:lnTo>
                    <a:pt x="2167890" y="1635760"/>
                  </a:lnTo>
                  <a:lnTo>
                    <a:pt x="2205990" y="1643379"/>
                  </a:lnTo>
                  <a:lnTo>
                    <a:pt x="2236469" y="1643379"/>
                  </a:lnTo>
                  <a:lnTo>
                    <a:pt x="2274569" y="1628140"/>
                  </a:lnTo>
                  <a:lnTo>
                    <a:pt x="2305050" y="1628140"/>
                  </a:lnTo>
                  <a:lnTo>
                    <a:pt x="2335529" y="1620520"/>
                  </a:lnTo>
                  <a:lnTo>
                    <a:pt x="2373629" y="1620520"/>
                  </a:lnTo>
                  <a:lnTo>
                    <a:pt x="2404110" y="1628140"/>
                  </a:lnTo>
                  <a:lnTo>
                    <a:pt x="2434590" y="1628140"/>
                  </a:lnTo>
                  <a:lnTo>
                    <a:pt x="2472690" y="1620520"/>
                  </a:lnTo>
                  <a:lnTo>
                    <a:pt x="2503169" y="1628140"/>
                  </a:lnTo>
                  <a:lnTo>
                    <a:pt x="2541269" y="1620520"/>
                  </a:lnTo>
                  <a:lnTo>
                    <a:pt x="2571750" y="1620520"/>
                  </a:lnTo>
                  <a:lnTo>
                    <a:pt x="2602229" y="1620520"/>
                  </a:lnTo>
                  <a:lnTo>
                    <a:pt x="2640329" y="1612900"/>
                  </a:lnTo>
                  <a:lnTo>
                    <a:pt x="2670810" y="1597660"/>
                  </a:lnTo>
                  <a:lnTo>
                    <a:pt x="2708910" y="1582420"/>
                  </a:lnTo>
                  <a:lnTo>
                    <a:pt x="2739390" y="1506220"/>
                  </a:lnTo>
                  <a:lnTo>
                    <a:pt x="2769869" y="1475740"/>
                  </a:lnTo>
                  <a:lnTo>
                    <a:pt x="2807969" y="1452879"/>
                  </a:lnTo>
                  <a:lnTo>
                    <a:pt x="2838450" y="1490979"/>
                  </a:lnTo>
                  <a:lnTo>
                    <a:pt x="2868929" y="1506220"/>
                  </a:lnTo>
                  <a:lnTo>
                    <a:pt x="2907029" y="1422400"/>
                  </a:lnTo>
                  <a:lnTo>
                    <a:pt x="2937510" y="1224279"/>
                  </a:lnTo>
                  <a:lnTo>
                    <a:pt x="2975610" y="1178560"/>
                  </a:lnTo>
                  <a:lnTo>
                    <a:pt x="3006090" y="1140460"/>
                  </a:lnTo>
                  <a:lnTo>
                    <a:pt x="3036569" y="1003300"/>
                  </a:lnTo>
                  <a:lnTo>
                    <a:pt x="3074669" y="949960"/>
                  </a:lnTo>
                  <a:lnTo>
                    <a:pt x="3105150" y="767079"/>
                  </a:lnTo>
                  <a:lnTo>
                    <a:pt x="3135629" y="599440"/>
                  </a:lnTo>
                  <a:lnTo>
                    <a:pt x="3173729" y="195579"/>
                  </a:lnTo>
                  <a:lnTo>
                    <a:pt x="3204210" y="187960"/>
                  </a:lnTo>
                  <a:lnTo>
                    <a:pt x="3242310" y="187960"/>
                  </a:lnTo>
                  <a:lnTo>
                    <a:pt x="3272790" y="104140"/>
                  </a:lnTo>
                  <a:lnTo>
                    <a:pt x="3303269" y="66040"/>
                  </a:lnTo>
                  <a:lnTo>
                    <a:pt x="3341369" y="0"/>
                  </a:lnTo>
                  <a:lnTo>
                    <a:pt x="3371850" y="73660"/>
                  </a:lnTo>
                  <a:lnTo>
                    <a:pt x="3409950" y="111760"/>
                  </a:lnTo>
                  <a:lnTo>
                    <a:pt x="3440429" y="119379"/>
                  </a:lnTo>
                  <a:lnTo>
                    <a:pt x="3470910" y="195579"/>
                  </a:lnTo>
                  <a:lnTo>
                    <a:pt x="3509010" y="149860"/>
                  </a:lnTo>
                  <a:lnTo>
                    <a:pt x="3539490" y="142240"/>
                  </a:lnTo>
                  <a:lnTo>
                    <a:pt x="3569969" y="149860"/>
                  </a:lnTo>
                  <a:lnTo>
                    <a:pt x="3608069" y="195579"/>
                  </a:lnTo>
                  <a:lnTo>
                    <a:pt x="3638550" y="264160"/>
                  </a:lnTo>
                  <a:lnTo>
                    <a:pt x="3676650" y="347979"/>
                  </a:lnTo>
                  <a:lnTo>
                    <a:pt x="3707129" y="508000"/>
                  </a:lnTo>
                  <a:lnTo>
                    <a:pt x="3737610" y="614679"/>
                  </a:lnTo>
                  <a:lnTo>
                    <a:pt x="3775710" y="645160"/>
                  </a:lnTo>
                  <a:lnTo>
                    <a:pt x="3806190" y="622300"/>
                  </a:lnTo>
                  <a:lnTo>
                    <a:pt x="3844290" y="629920"/>
                  </a:lnTo>
                  <a:lnTo>
                    <a:pt x="3874769" y="645160"/>
                  </a:lnTo>
                  <a:lnTo>
                    <a:pt x="3905250" y="660400"/>
                  </a:lnTo>
                  <a:lnTo>
                    <a:pt x="3943350" y="683260"/>
                  </a:lnTo>
                  <a:lnTo>
                    <a:pt x="3973829" y="721360"/>
                  </a:lnTo>
                  <a:lnTo>
                    <a:pt x="4004310" y="744220"/>
                  </a:lnTo>
                  <a:lnTo>
                    <a:pt x="4042410" y="774700"/>
                  </a:lnTo>
                  <a:lnTo>
                    <a:pt x="4072890" y="789940"/>
                  </a:lnTo>
                  <a:lnTo>
                    <a:pt x="4110990" y="797560"/>
                  </a:lnTo>
                  <a:lnTo>
                    <a:pt x="4141342" y="820420"/>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9" name="Graphic 81">
              <a:extLst>
                <a:ext uri="{FF2B5EF4-FFF2-40B4-BE49-F238E27FC236}">
                  <a16:creationId xmlns:a16="http://schemas.microsoft.com/office/drawing/2014/main" id="{061BA4D2-07F5-DE79-EE5E-A73A44A78729}"/>
                </a:ext>
              </a:extLst>
            </p:cNvPr>
            <p:cNvSpPr/>
            <p:nvPr/>
          </p:nvSpPr>
          <p:spPr>
            <a:xfrm>
              <a:off x="1838832" y="3085592"/>
              <a:ext cx="320040" cy="1270"/>
            </a:xfrm>
            <a:custGeom>
              <a:avLst/>
              <a:gdLst/>
              <a:ahLst/>
              <a:cxnLst/>
              <a:rect l="l" t="t" r="r" b="b"/>
              <a:pathLst>
                <a:path w="320040">
                  <a:moveTo>
                    <a:pt x="0" y="0"/>
                  </a:moveTo>
                  <a:lnTo>
                    <a:pt x="320040" y="0"/>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10" name="Graphic 82">
              <a:extLst>
                <a:ext uri="{FF2B5EF4-FFF2-40B4-BE49-F238E27FC236}">
                  <a16:creationId xmlns:a16="http://schemas.microsoft.com/office/drawing/2014/main" id="{9E6B9E41-2508-81BA-87EC-A26952673CB0}"/>
                </a:ext>
              </a:extLst>
            </p:cNvPr>
            <p:cNvSpPr/>
            <p:nvPr/>
          </p:nvSpPr>
          <p:spPr>
            <a:xfrm>
              <a:off x="2609723" y="3085592"/>
              <a:ext cx="320040" cy="1270"/>
            </a:xfrm>
            <a:custGeom>
              <a:avLst/>
              <a:gdLst/>
              <a:ahLst/>
              <a:cxnLst/>
              <a:rect l="l" t="t" r="r" b="b"/>
              <a:pathLst>
                <a:path w="320040">
                  <a:moveTo>
                    <a:pt x="0" y="0"/>
                  </a:moveTo>
                  <a:lnTo>
                    <a:pt x="320039" y="0"/>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11" name="Graphic 83">
              <a:extLst>
                <a:ext uri="{FF2B5EF4-FFF2-40B4-BE49-F238E27FC236}">
                  <a16:creationId xmlns:a16="http://schemas.microsoft.com/office/drawing/2014/main" id="{B8087CBB-119E-4223-AF47-600BE5128173}"/>
                </a:ext>
              </a:extLst>
            </p:cNvPr>
            <p:cNvSpPr/>
            <p:nvPr/>
          </p:nvSpPr>
          <p:spPr>
            <a:xfrm>
              <a:off x="6350" y="6350"/>
              <a:ext cx="5219700" cy="3262629"/>
            </a:xfrm>
            <a:custGeom>
              <a:avLst/>
              <a:gdLst/>
              <a:ahLst/>
              <a:cxnLst/>
              <a:rect l="l" t="t" r="r" b="b"/>
              <a:pathLst>
                <a:path w="5219700" h="3262629">
                  <a:moveTo>
                    <a:pt x="0" y="3262629"/>
                  </a:moveTo>
                  <a:lnTo>
                    <a:pt x="5219700" y="3262629"/>
                  </a:lnTo>
                  <a:lnTo>
                    <a:pt x="5219700" y="0"/>
                  </a:lnTo>
                  <a:lnTo>
                    <a:pt x="0" y="0"/>
                  </a:lnTo>
                  <a:lnTo>
                    <a:pt x="0" y="326262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2" name="Textbox 84">
              <a:extLst>
                <a:ext uri="{FF2B5EF4-FFF2-40B4-BE49-F238E27FC236}">
                  <a16:creationId xmlns:a16="http://schemas.microsoft.com/office/drawing/2014/main" id="{EDCC0D0F-A628-EF44-2E7C-37DAD6D9E704}"/>
                </a:ext>
              </a:extLst>
            </p:cNvPr>
            <p:cNvSpPr txBox="1"/>
            <p:nvPr/>
          </p:nvSpPr>
          <p:spPr>
            <a:xfrm>
              <a:off x="2566670" y="138572"/>
              <a:ext cx="114300" cy="175895"/>
            </a:xfrm>
            <a:prstGeom prst="rect">
              <a:avLst/>
            </a:prstGeom>
          </p:spPr>
          <p:txBody>
            <a:bodyPr wrap="square" lIns="0" tIns="0" rIns="0" bIns="0" rtlCol="0">
              <a:noAutofit/>
            </a:bodyPr>
            <a:lstStyle/>
            <a:p>
              <a:pPr marL="0" marR="0">
                <a:lnSpc>
                  <a:spcPts val="1380"/>
                </a:lnSpc>
                <a:spcBef>
                  <a:spcPts val="0"/>
                </a:spcBef>
                <a:spcAft>
                  <a:spcPts val="0"/>
                </a:spcAft>
              </a:pPr>
              <a:r>
                <a:rPr lang="en-US" sz="1350" spc="-50">
                  <a:effectLst/>
                  <a:latin typeface="Calibri" panose="020F0502020204030204" pitchFamily="34" charset="0"/>
                  <a:ea typeface="Times New Roman" panose="02020603050405020304" pitchFamily="18" charset="0"/>
                  <a:cs typeface="Times New Roman" panose="02020603050405020304" pitchFamily="18" charset="0"/>
                </a:rPr>
                <a:t>A</a:t>
              </a:r>
              <a:endParaRPr lang="en-US" sz="1100">
                <a:effectLst/>
                <a:latin typeface="Times New Roman" panose="02020603050405020304" pitchFamily="18" charset="0"/>
                <a:ea typeface="Times New Roman" panose="02020603050405020304" pitchFamily="18" charset="0"/>
              </a:endParaRPr>
            </a:p>
          </p:txBody>
        </p:sp>
        <p:sp>
          <p:nvSpPr>
            <p:cNvPr id="13" name="Textbox 85">
              <a:extLst>
                <a:ext uri="{FF2B5EF4-FFF2-40B4-BE49-F238E27FC236}">
                  <a16:creationId xmlns:a16="http://schemas.microsoft.com/office/drawing/2014/main" id="{0025B01F-4719-528A-DEF2-CF786309A6A7}"/>
                </a:ext>
              </a:extLst>
            </p:cNvPr>
            <p:cNvSpPr txBox="1"/>
            <p:nvPr/>
          </p:nvSpPr>
          <p:spPr>
            <a:xfrm>
              <a:off x="359790" y="423544"/>
              <a:ext cx="571500" cy="2471420"/>
            </a:xfrm>
            <a:prstGeom prst="rect">
              <a:avLst/>
            </a:prstGeom>
          </p:spPr>
          <p:txBody>
            <a:bodyPr wrap="square" lIns="0" tIns="0" rIns="0" bIns="0" rtlCol="0">
              <a:noAutofit/>
            </a:bodyPr>
            <a:lstStyle/>
            <a:p>
              <a:pPr marL="0" marR="0">
                <a:lnSpc>
                  <a:spcPts val="915"/>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160</a:t>
              </a:r>
              <a:endParaRPr lang="en-US" sz="1100">
                <a:effectLst/>
                <a:latin typeface="Times New Roman" panose="02020603050405020304" pitchFamily="18" charset="0"/>
                <a:ea typeface="Times New Roman" panose="02020603050405020304" pitchFamily="18" charset="0"/>
              </a:endParaRPr>
            </a:p>
            <a:p>
              <a:pPr marL="0"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140</a:t>
              </a:r>
              <a:endParaRPr lang="en-US" sz="1100">
                <a:effectLst/>
                <a:latin typeface="Times New Roman" panose="02020603050405020304" pitchFamily="18" charset="0"/>
                <a:ea typeface="Times New Roman" panose="02020603050405020304" pitchFamily="18" charset="0"/>
              </a:endParaRPr>
            </a:p>
            <a:p>
              <a:pPr marL="0"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120</a:t>
              </a:r>
              <a:endParaRPr lang="en-US" sz="1100">
                <a:effectLst/>
                <a:latin typeface="Times New Roman" panose="02020603050405020304" pitchFamily="18" charset="0"/>
                <a:ea typeface="Times New Roman" panose="02020603050405020304" pitchFamily="18" charset="0"/>
              </a:endParaRPr>
            </a:p>
            <a:p>
              <a:pPr marL="0"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Times New Roman" panose="02020603050405020304" pitchFamily="18" charset="0"/>
              </a:endParaRPr>
            </a:p>
            <a:p>
              <a:pPr marL="57785" marR="0">
                <a:spcBef>
                  <a:spcPts val="107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80</a:t>
              </a:r>
              <a:endParaRPr lang="en-US" sz="1100">
                <a:effectLst/>
                <a:latin typeface="Times New Roman" panose="02020603050405020304" pitchFamily="18" charset="0"/>
                <a:ea typeface="Times New Roman" panose="02020603050405020304" pitchFamily="18" charset="0"/>
              </a:endParaRPr>
            </a:p>
            <a:p>
              <a:pPr marL="57785"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60</a:t>
              </a:r>
              <a:endParaRPr lang="en-US" sz="1100">
                <a:effectLst/>
                <a:latin typeface="Times New Roman" panose="02020603050405020304" pitchFamily="18" charset="0"/>
                <a:ea typeface="Times New Roman" panose="02020603050405020304" pitchFamily="18" charset="0"/>
              </a:endParaRPr>
            </a:p>
            <a:p>
              <a:pPr marL="57785"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40</a:t>
              </a:r>
              <a:endParaRPr lang="en-US" sz="1100">
                <a:effectLst/>
                <a:latin typeface="Times New Roman" panose="02020603050405020304" pitchFamily="18" charset="0"/>
                <a:ea typeface="Times New Roman" panose="02020603050405020304" pitchFamily="18" charset="0"/>
              </a:endParaRPr>
            </a:p>
            <a:p>
              <a:pPr marL="57785" marR="0">
                <a:spcBef>
                  <a:spcPts val="1075"/>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20</a:t>
              </a:r>
              <a:endParaRPr lang="en-US" sz="1100">
                <a:effectLst/>
                <a:latin typeface="Times New Roman" panose="02020603050405020304" pitchFamily="18" charset="0"/>
                <a:ea typeface="Times New Roman" panose="02020603050405020304" pitchFamily="18" charset="0"/>
              </a:endParaRPr>
            </a:p>
            <a:p>
              <a:pPr marL="115570" marR="0">
                <a:spcBef>
                  <a:spcPts val="1075"/>
                </a:spcBef>
                <a:spcAft>
                  <a:spcPts val="0"/>
                </a:spcAft>
              </a:pP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endParaRPr>
            </a:p>
            <a:p>
              <a:pPr marL="36195" marR="0">
                <a:lnSpc>
                  <a:spcPts val="1080"/>
                </a:lnSpc>
                <a:spcBef>
                  <a:spcPts val="75"/>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01.11.2019</a:t>
              </a:r>
              <a:endParaRPr lang="en-US" sz="1100">
                <a:effectLst/>
                <a:latin typeface="Times New Roman" panose="02020603050405020304" pitchFamily="18" charset="0"/>
                <a:ea typeface="Times New Roman" panose="02020603050405020304" pitchFamily="18" charset="0"/>
              </a:endParaRPr>
            </a:p>
          </p:txBody>
        </p:sp>
        <p:sp>
          <p:nvSpPr>
            <p:cNvPr id="14" name="Textbox 86">
              <a:extLst>
                <a:ext uri="{FF2B5EF4-FFF2-40B4-BE49-F238E27FC236}">
                  <a16:creationId xmlns:a16="http://schemas.microsoft.com/office/drawing/2014/main" id="{4BA90701-9600-9B90-5ABA-EE5C32E9F7D5}"/>
                </a:ext>
              </a:extLst>
            </p:cNvPr>
            <p:cNvSpPr txBox="1"/>
            <p:nvPr/>
          </p:nvSpPr>
          <p:spPr>
            <a:xfrm>
              <a:off x="1432178"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16.12.2019</a:t>
              </a:r>
              <a:endParaRPr lang="en-US" sz="1100">
                <a:effectLst/>
                <a:latin typeface="Times New Roman" panose="02020603050405020304" pitchFamily="18" charset="0"/>
                <a:ea typeface="Times New Roman" panose="02020603050405020304" pitchFamily="18" charset="0"/>
              </a:endParaRPr>
            </a:p>
          </p:txBody>
        </p:sp>
        <p:sp>
          <p:nvSpPr>
            <p:cNvPr id="15" name="Textbox 87">
              <a:extLst>
                <a:ext uri="{FF2B5EF4-FFF2-40B4-BE49-F238E27FC236}">
                  <a16:creationId xmlns:a16="http://schemas.microsoft.com/office/drawing/2014/main" id="{B9C7EFF2-1169-4DDA-2889-B270D4DE75E7}"/>
                </a:ext>
              </a:extLst>
            </p:cNvPr>
            <p:cNvSpPr txBox="1"/>
            <p:nvPr/>
          </p:nvSpPr>
          <p:spPr>
            <a:xfrm>
              <a:off x="2468626" y="2780410"/>
              <a:ext cx="53784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31.01.2020</a:t>
              </a:r>
              <a:endParaRPr lang="en-US" sz="1100">
                <a:effectLst/>
                <a:latin typeface="Times New Roman" panose="02020603050405020304" pitchFamily="18" charset="0"/>
                <a:ea typeface="Times New Roman" panose="02020603050405020304" pitchFamily="18" charset="0"/>
              </a:endParaRPr>
            </a:p>
          </p:txBody>
        </p:sp>
        <p:sp>
          <p:nvSpPr>
            <p:cNvPr id="16" name="Textbox 88">
              <a:extLst>
                <a:ext uri="{FF2B5EF4-FFF2-40B4-BE49-F238E27FC236}">
                  <a16:creationId xmlns:a16="http://schemas.microsoft.com/office/drawing/2014/main" id="{EDA5F8F4-B176-8C1D-FB13-4F7F4FA6873B}"/>
                </a:ext>
              </a:extLst>
            </p:cNvPr>
            <p:cNvSpPr txBox="1"/>
            <p:nvPr/>
          </p:nvSpPr>
          <p:spPr>
            <a:xfrm>
              <a:off x="3505200"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16.03.2020</a:t>
              </a:r>
              <a:endParaRPr lang="en-US" sz="1100">
                <a:effectLst/>
                <a:latin typeface="Times New Roman" panose="02020603050405020304" pitchFamily="18" charset="0"/>
                <a:ea typeface="Times New Roman" panose="02020603050405020304" pitchFamily="18" charset="0"/>
              </a:endParaRPr>
            </a:p>
          </p:txBody>
        </p:sp>
        <p:sp>
          <p:nvSpPr>
            <p:cNvPr id="17" name="Textbox 89">
              <a:extLst>
                <a:ext uri="{FF2B5EF4-FFF2-40B4-BE49-F238E27FC236}">
                  <a16:creationId xmlns:a16="http://schemas.microsoft.com/office/drawing/2014/main" id="{474A7AD3-F128-BE82-0B54-36B8D5D02C21}"/>
                </a:ext>
              </a:extLst>
            </p:cNvPr>
            <p:cNvSpPr txBox="1"/>
            <p:nvPr/>
          </p:nvSpPr>
          <p:spPr>
            <a:xfrm>
              <a:off x="4541520" y="2780410"/>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30.04.2020</a:t>
              </a:r>
              <a:endParaRPr lang="en-US" sz="1100">
                <a:effectLst/>
                <a:latin typeface="Times New Roman" panose="02020603050405020304" pitchFamily="18" charset="0"/>
                <a:ea typeface="Times New Roman" panose="02020603050405020304" pitchFamily="18" charset="0"/>
              </a:endParaRPr>
            </a:p>
          </p:txBody>
        </p:sp>
        <p:sp>
          <p:nvSpPr>
            <p:cNvPr id="18" name="Textbox 90">
              <a:extLst>
                <a:ext uri="{FF2B5EF4-FFF2-40B4-BE49-F238E27FC236}">
                  <a16:creationId xmlns:a16="http://schemas.microsoft.com/office/drawing/2014/main" id="{044564E8-AAE6-DBED-C19D-BB9CF75EAB7C}"/>
                </a:ext>
              </a:extLst>
            </p:cNvPr>
            <p:cNvSpPr txBox="1"/>
            <p:nvPr/>
          </p:nvSpPr>
          <p:spPr>
            <a:xfrm>
              <a:off x="2197735" y="3033648"/>
              <a:ext cx="27876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green</a:t>
              </a:r>
              <a:endParaRPr lang="en-US" sz="1100">
                <a:effectLst/>
                <a:latin typeface="Times New Roman" panose="02020603050405020304" pitchFamily="18" charset="0"/>
                <a:ea typeface="Times New Roman" panose="02020603050405020304" pitchFamily="18" charset="0"/>
              </a:endParaRPr>
            </a:p>
          </p:txBody>
        </p:sp>
        <p:sp>
          <p:nvSpPr>
            <p:cNvPr id="19" name="Textbox 91">
              <a:extLst>
                <a:ext uri="{FF2B5EF4-FFF2-40B4-BE49-F238E27FC236}">
                  <a16:creationId xmlns:a16="http://schemas.microsoft.com/office/drawing/2014/main" id="{733433FB-B47A-94A1-59F9-E514747B1F00}"/>
                </a:ext>
              </a:extLst>
            </p:cNvPr>
            <p:cNvSpPr txBox="1"/>
            <p:nvPr/>
          </p:nvSpPr>
          <p:spPr>
            <a:xfrm>
              <a:off x="2969260" y="3033648"/>
              <a:ext cx="492759"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non-green</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131687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553028"/>
          </a:xfrm>
        </p:spPr>
        <p:txBody>
          <a:bodyPr>
            <a:normAutofit fontScale="90000"/>
          </a:bodyPr>
          <a:lstStyle/>
          <a:p>
            <a:r>
              <a:rPr lang="en-US" dirty="0"/>
              <a:t>Green vs. non-green bonds with BBB ratings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68</a:t>
            </a:fld>
            <a:endParaRPr lang="en-US"/>
          </a:p>
        </p:txBody>
      </p:sp>
      <p:grpSp>
        <p:nvGrpSpPr>
          <p:cNvPr id="4" name="Group 3">
            <a:extLst>
              <a:ext uri="{FF2B5EF4-FFF2-40B4-BE49-F238E27FC236}">
                <a16:creationId xmlns:a16="http://schemas.microsoft.com/office/drawing/2014/main" id="{37F51FD0-0A2D-BFF7-3583-164B7F89D472}"/>
              </a:ext>
            </a:extLst>
          </p:cNvPr>
          <p:cNvGrpSpPr>
            <a:grpSpLocks/>
          </p:cNvGrpSpPr>
          <p:nvPr/>
        </p:nvGrpSpPr>
        <p:grpSpPr>
          <a:xfrm>
            <a:off x="800100" y="1475509"/>
            <a:ext cx="10591800" cy="4675909"/>
            <a:chOff x="6350" y="6350"/>
            <a:chExt cx="5219700" cy="3262629"/>
          </a:xfrm>
        </p:grpSpPr>
        <p:sp>
          <p:nvSpPr>
            <p:cNvPr id="5" name="Graphic 93">
              <a:extLst>
                <a:ext uri="{FF2B5EF4-FFF2-40B4-BE49-F238E27FC236}">
                  <a16:creationId xmlns:a16="http://schemas.microsoft.com/office/drawing/2014/main" id="{1098A8C5-938A-D765-6A7D-B1BAEEF8747B}"/>
                </a:ext>
              </a:extLst>
            </p:cNvPr>
            <p:cNvSpPr/>
            <p:nvPr/>
          </p:nvSpPr>
          <p:spPr>
            <a:xfrm>
              <a:off x="637920" y="477393"/>
              <a:ext cx="4208145" cy="2206625"/>
            </a:xfrm>
            <a:custGeom>
              <a:avLst/>
              <a:gdLst/>
              <a:ahLst/>
              <a:cxnLst/>
              <a:rect l="l" t="t" r="r" b="b"/>
              <a:pathLst>
                <a:path w="4208145" h="2206625">
                  <a:moveTo>
                    <a:pt x="0" y="1767458"/>
                  </a:moveTo>
                  <a:lnTo>
                    <a:pt x="4208145" y="1767458"/>
                  </a:lnTo>
                </a:path>
                <a:path w="4208145" h="2206625">
                  <a:moveTo>
                    <a:pt x="0" y="1325499"/>
                  </a:moveTo>
                  <a:lnTo>
                    <a:pt x="4208145" y="1325499"/>
                  </a:lnTo>
                </a:path>
                <a:path w="4208145" h="2206625">
                  <a:moveTo>
                    <a:pt x="0" y="883538"/>
                  </a:moveTo>
                  <a:lnTo>
                    <a:pt x="4208145" y="883538"/>
                  </a:lnTo>
                </a:path>
                <a:path w="4208145" h="2206625">
                  <a:moveTo>
                    <a:pt x="0" y="441578"/>
                  </a:moveTo>
                  <a:lnTo>
                    <a:pt x="4208145" y="441578"/>
                  </a:lnTo>
                </a:path>
                <a:path w="4208145" h="2206625">
                  <a:moveTo>
                    <a:pt x="0" y="0"/>
                  </a:moveTo>
                  <a:lnTo>
                    <a:pt x="4208145" y="0"/>
                  </a:lnTo>
                </a:path>
                <a:path w="4208145" h="2206625">
                  <a:moveTo>
                    <a:pt x="0" y="2206497"/>
                  </a:moveTo>
                  <a:lnTo>
                    <a:pt x="4208145" y="2206497"/>
                  </a:lnTo>
                </a:path>
              </a:pathLst>
            </a:custGeom>
            <a:ln w="9525">
              <a:solidFill>
                <a:srgbClr val="D9D9D9"/>
              </a:solidFill>
              <a:prstDash val="solid"/>
            </a:ln>
          </p:spPr>
          <p:txBody>
            <a:bodyPr wrap="square" lIns="0" tIns="0" rIns="0" bIns="0" rtlCol="0">
              <a:prstTxWarp prst="textNoShape">
                <a:avLst/>
              </a:prstTxWarp>
              <a:noAutofit/>
            </a:bodyPr>
            <a:lstStyle/>
            <a:p>
              <a:endParaRPr lang="en-US"/>
            </a:p>
          </p:txBody>
        </p:sp>
        <p:sp>
          <p:nvSpPr>
            <p:cNvPr id="7" name="Graphic 94">
              <a:extLst>
                <a:ext uri="{FF2B5EF4-FFF2-40B4-BE49-F238E27FC236}">
                  <a16:creationId xmlns:a16="http://schemas.microsoft.com/office/drawing/2014/main" id="{5C391E95-89F6-F74A-8D4D-44B6CA41E291}"/>
                </a:ext>
              </a:extLst>
            </p:cNvPr>
            <p:cNvSpPr/>
            <p:nvPr/>
          </p:nvSpPr>
          <p:spPr>
            <a:xfrm>
              <a:off x="654684" y="988060"/>
              <a:ext cx="4141470" cy="1319530"/>
            </a:xfrm>
            <a:custGeom>
              <a:avLst/>
              <a:gdLst/>
              <a:ahLst/>
              <a:cxnLst/>
              <a:rect l="l" t="t" r="r" b="b"/>
              <a:pathLst>
                <a:path w="4141470" h="1319530">
                  <a:moveTo>
                    <a:pt x="0" y="1241552"/>
                  </a:moveTo>
                  <a:lnTo>
                    <a:pt x="34289" y="1256792"/>
                  </a:lnTo>
                  <a:lnTo>
                    <a:pt x="64769" y="1256792"/>
                  </a:lnTo>
                  <a:lnTo>
                    <a:pt x="102869" y="1264412"/>
                  </a:lnTo>
                  <a:lnTo>
                    <a:pt x="133350" y="1249172"/>
                  </a:lnTo>
                  <a:lnTo>
                    <a:pt x="163829" y="1256792"/>
                  </a:lnTo>
                  <a:lnTo>
                    <a:pt x="201929" y="1249172"/>
                  </a:lnTo>
                  <a:lnTo>
                    <a:pt x="232409" y="1249172"/>
                  </a:lnTo>
                  <a:lnTo>
                    <a:pt x="270509" y="1241552"/>
                  </a:lnTo>
                  <a:lnTo>
                    <a:pt x="300989" y="1241552"/>
                  </a:lnTo>
                  <a:lnTo>
                    <a:pt x="331469" y="1226312"/>
                  </a:lnTo>
                  <a:lnTo>
                    <a:pt x="369569" y="1218692"/>
                  </a:lnTo>
                  <a:lnTo>
                    <a:pt x="400050" y="1195832"/>
                  </a:lnTo>
                  <a:lnTo>
                    <a:pt x="430529" y="1180592"/>
                  </a:lnTo>
                  <a:lnTo>
                    <a:pt x="468629" y="1165352"/>
                  </a:lnTo>
                  <a:lnTo>
                    <a:pt x="499109" y="1172972"/>
                  </a:lnTo>
                  <a:lnTo>
                    <a:pt x="537209" y="1188212"/>
                  </a:lnTo>
                  <a:lnTo>
                    <a:pt x="567689" y="1195832"/>
                  </a:lnTo>
                  <a:lnTo>
                    <a:pt x="598169" y="1195832"/>
                  </a:lnTo>
                  <a:lnTo>
                    <a:pt x="636269" y="1195832"/>
                  </a:lnTo>
                  <a:lnTo>
                    <a:pt x="666750" y="1203452"/>
                  </a:lnTo>
                  <a:lnTo>
                    <a:pt x="704850" y="1203452"/>
                  </a:lnTo>
                  <a:lnTo>
                    <a:pt x="735329" y="1211072"/>
                  </a:lnTo>
                  <a:lnTo>
                    <a:pt x="765809" y="1211072"/>
                  </a:lnTo>
                  <a:lnTo>
                    <a:pt x="803909" y="1218692"/>
                  </a:lnTo>
                  <a:lnTo>
                    <a:pt x="834389" y="1218692"/>
                  </a:lnTo>
                  <a:lnTo>
                    <a:pt x="864869" y="1233932"/>
                  </a:lnTo>
                  <a:lnTo>
                    <a:pt x="902969" y="1233932"/>
                  </a:lnTo>
                  <a:lnTo>
                    <a:pt x="933450" y="1233932"/>
                  </a:lnTo>
                  <a:lnTo>
                    <a:pt x="971550" y="1226312"/>
                  </a:lnTo>
                  <a:lnTo>
                    <a:pt x="1002029" y="1241552"/>
                  </a:lnTo>
                  <a:lnTo>
                    <a:pt x="1032509" y="1256792"/>
                  </a:lnTo>
                  <a:lnTo>
                    <a:pt x="1070609" y="1264412"/>
                  </a:lnTo>
                  <a:lnTo>
                    <a:pt x="1101089" y="1264412"/>
                  </a:lnTo>
                  <a:lnTo>
                    <a:pt x="1139189" y="1264412"/>
                  </a:lnTo>
                  <a:lnTo>
                    <a:pt x="1169670" y="1279652"/>
                  </a:lnTo>
                  <a:lnTo>
                    <a:pt x="1200150" y="1279652"/>
                  </a:lnTo>
                  <a:lnTo>
                    <a:pt x="1238250" y="1279652"/>
                  </a:lnTo>
                  <a:lnTo>
                    <a:pt x="1268729" y="1279652"/>
                  </a:lnTo>
                  <a:lnTo>
                    <a:pt x="1299209" y="1272032"/>
                  </a:lnTo>
                  <a:lnTo>
                    <a:pt x="1337309" y="1272032"/>
                  </a:lnTo>
                  <a:lnTo>
                    <a:pt x="1367789" y="1272032"/>
                  </a:lnTo>
                  <a:lnTo>
                    <a:pt x="1405889" y="1279652"/>
                  </a:lnTo>
                  <a:lnTo>
                    <a:pt x="1436369" y="1279652"/>
                  </a:lnTo>
                  <a:lnTo>
                    <a:pt x="1466850" y="1272032"/>
                  </a:lnTo>
                  <a:lnTo>
                    <a:pt x="1504950" y="1256792"/>
                  </a:lnTo>
                  <a:lnTo>
                    <a:pt x="1535429" y="1256792"/>
                  </a:lnTo>
                  <a:lnTo>
                    <a:pt x="1565910" y="1264412"/>
                  </a:lnTo>
                  <a:lnTo>
                    <a:pt x="1604010" y="1264412"/>
                  </a:lnTo>
                  <a:lnTo>
                    <a:pt x="1634489" y="1264412"/>
                  </a:lnTo>
                  <a:lnTo>
                    <a:pt x="1672589" y="1272032"/>
                  </a:lnTo>
                  <a:lnTo>
                    <a:pt x="1703069" y="1279652"/>
                  </a:lnTo>
                  <a:lnTo>
                    <a:pt x="1733550" y="1287272"/>
                  </a:lnTo>
                  <a:lnTo>
                    <a:pt x="1771650" y="1294892"/>
                  </a:lnTo>
                  <a:lnTo>
                    <a:pt x="1802129" y="1302512"/>
                  </a:lnTo>
                  <a:lnTo>
                    <a:pt x="1840229" y="1310132"/>
                  </a:lnTo>
                  <a:lnTo>
                    <a:pt x="1870710" y="1317752"/>
                  </a:lnTo>
                  <a:lnTo>
                    <a:pt x="1901189" y="1317752"/>
                  </a:lnTo>
                  <a:lnTo>
                    <a:pt x="1939289" y="1310132"/>
                  </a:lnTo>
                  <a:lnTo>
                    <a:pt x="1969769" y="1294892"/>
                  </a:lnTo>
                  <a:lnTo>
                    <a:pt x="2000250" y="1310132"/>
                  </a:lnTo>
                  <a:lnTo>
                    <a:pt x="2038350" y="1302512"/>
                  </a:lnTo>
                  <a:lnTo>
                    <a:pt x="2068829" y="1302512"/>
                  </a:lnTo>
                  <a:lnTo>
                    <a:pt x="2106929" y="1310132"/>
                  </a:lnTo>
                  <a:lnTo>
                    <a:pt x="2137410" y="1302512"/>
                  </a:lnTo>
                  <a:lnTo>
                    <a:pt x="2167890" y="1310132"/>
                  </a:lnTo>
                  <a:lnTo>
                    <a:pt x="2205990" y="1310132"/>
                  </a:lnTo>
                  <a:lnTo>
                    <a:pt x="2236469" y="1310132"/>
                  </a:lnTo>
                  <a:lnTo>
                    <a:pt x="2274569" y="1310132"/>
                  </a:lnTo>
                  <a:lnTo>
                    <a:pt x="2305050" y="1310132"/>
                  </a:lnTo>
                  <a:lnTo>
                    <a:pt x="2335529" y="1302512"/>
                  </a:lnTo>
                  <a:lnTo>
                    <a:pt x="2373629" y="1302512"/>
                  </a:lnTo>
                  <a:lnTo>
                    <a:pt x="2404110" y="1310132"/>
                  </a:lnTo>
                  <a:lnTo>
                    <a:pt x="2434590" y="1310132"/>
                  </a:lnTo>
                  <a:lnTo>
                    <a:pt x="2472690" y="1310132"/>
                  </a:lnTo>
                  <a:lnTo>
                    <a:pt x="2503169" y="1317752"/>
                  </a:lnTo>
                  <a:lnTo>
                    <a:pt x="2541269" y="1319403"/>
                  </a:lnTo>
                  <a:lnTo>
                    <a:pt x="2571750" y="1317752"/>
                  </a:lnTo>
                  <a:lnTo>
                    <a:pt x="2602229" y="1310132"/>
                  </a:lnTo>
                  <a:lnTo>
                    <a:pt x="2640329" y="1302512"/>
                  </a:lnTo>
                  <a:lnTo>
                    <a:pt x="2670810" y="1287272"/>
                  </a:lnTo>
                  <a:lnTo>
                    <a:pt x="2708910" y="1264412"/>
                  </a:lnTo>
                  <a:lnTo>
                    <a:pt x="2739390" y="1211072"/>
                  </a:lnTo>
                  <a:lnTo>
                    <a:pt x="2769869" y="1180592"/>
                  </a:lnTo>
                  <a:lnTo>
                    <a:pt x="2807969" y="1165352"/>
                  </a:lnTo>
                  <a:lnTo>
                    <a:pt x="2838450" y="1188212"/>
                  </a:lnTo>
                  <a:lnTo>
                    <a:pt x="2868929" y="1195832"/>
                  </a:lnTo>
                  <a:lnTo>
                    <a:pt x="2907029" y="1142492"/>
                  </a:lnTo>
                  <a:lnTo>
                    <a:pt x="2937510" y="997712"/>
                  </a:lnTo>
                  <a:lnTo>
                    <a:pt x="2975610" y="967232"/>
                  </a:lnTo>
                  <a:lnTo>
                    <a:pt x="3006090" y="936752"/>
                  </a:lnTo>
                  <a:lnTo>
                    <a:pt x="3036569" y="837692"/>
                  </a:lnTo>
                  <a:lnTo>
                    <a:pt x="3074669" y="784352"/>
                  </a:lnTo>
                  <a:lnTo>
                    <a:pt x="3105150" y="616712"/>
                  </a:lnTo>
                  <a:lnTo>
                    <a:pt x="3135629" y="471932"/>
                  </a:lnTo>
                  <a:lnTo>
                    <a:pt x="3173729" y="197612"/>
                  </a:lnTo>
                  <a:lnTo>
                    <a:pt x="3204210" y="189992"/>
                  </a:lnTo>
                  <a:lnTo>
                    <a:pt x="3242310" y="189992"/>
                  </a:lnTo>
                  <a:lnTo>
                    <a:pt x="3272790" y="113792"/>
                  </a:lnTo>
                  <a:lnTo>
                    <a:pt x="3303269" y="83312"/>
                  </a:lnTo>
                  <a:lnTo>
                    <a:pt x="3341369" y="52832"/>
                  </a:lnTo>
                  <a:lnTo>
                    <a:pt x="3371850" y="83312"/>
                  </a:lnTo>
                  <a:lnTo>
                    <a:pt x="3409950" y="98551"/>
                  </a:lnTo>
                  <a:lnTo>
                    <a:pt x="3440429" y="83312"/>
                  </a:lnTo>
                  <a:lnTo>
                    <a:pt x="3470910" y="90932"/>
                  </a:lnTo>
                  <a:lnTo>
                    <a:pt x="3509010" y="45212"/>
                  </a:lnTo>
                  <a:lnTo>
                    <a:pt x="3539490" y="14732"/>
                  </a:lnTo>
                  <a:lnTo>
                    <a:pt x="3569969" y="7112"/>
                  </a:lnTo>
                  <a:lnTo>
                    <a:pt x="3608069" y="0"/>
                  </a:lnTo>
                  <a:lnTo>
                    <a:pt x="3638550" y="7112"/>
                  </a:lnTo>
                  <a:lnTo>
                    <a:pt x="3676650" y="22351"/>
                  </a:lnTo>
                  <a:lnTo>
                    <a:pt x="3707129" y="83312"/>
                  </a:lnTo>
                  <a:lnTo>
                    <a:pt x="3737610" y="167132"/>
                  </a:lnTo>
                  <a:lnTo>
                    <a:pt x="3775710" y="189992"/>
                  </a:lnTo>
                  <a:lnTo>
                    <a:pt x="3806190" y="189992"/>
                  </a:lnTo>
                  <a:lnTo>
                    <a:pt x="3844290" y="197612"/>
                  </a:lnTo>
                  <a:lnTo>
                    <a:pt x="3874769" y="197612"/>
                  </a:lnTo>
                  <a:lnTo>
                    <a:pt x="3905250" y="212851"/>
                  </a:lnTo>
                  <a:lnTo>
                    <a:pt x="3943350" y="220472"/>
                  </a:lnTo>
                  <a:lnTo>
                    <a:pt x="3973829" y="243332"/>
                  </a:lnTo>
                  <a:lnTo>
                    <a:pt x="4004310" y="258572"/>
                  </a:lnTo>
                  <a:lnTo>
                    <a:pt x="4042410" y="281432"/>
                  </a:lnTo>
                  <a:lnTo>
                    <a:pt x="4072890" y="296672"/>
                  </a:lnTo>
                  <a:lnTo>
                    <a:pt x="4110990" y="296672"/>
                  </a:lnTo>
                  <a:lnTo>
                    <a:pt x="4141342" y="327151"/>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8" name="Graphic 95">
              <a:extLst>
                <a:ext uri="{FF2B5EF4-FFF2-40B4-BE49-F238E27FC236}">
                  <a16:creationId xmlns:a16="http://schemas.microsoft.com/office/drawing/2014/main" id="{1E6C83A7-4144-6616-9A4B-2D53B936F1F4}"/>
                </a:ext>
              </a:extLst>
            </p:cNvPr>
            <p:cNvSpPr/>
            <p:nvPr/>
          </p:nvSpPr>
          <p:spPr>
            <a:xfrm>
              <a:off x="654684" y="938022"/>
              <a:ext cx="4141470" cy="1362710"/>
            </a:xfrm>
            <a:custGeom>
              <a:avLst/>
              <a:gdLst/>
              <a:ahLst/>
              <a:cxnLst/>
              <a:rect l="l" t="t" r="r" b="b"/>
              <a:pathLst>
                <a:path w="4141470" h="1362710">
                  <a:moveTo>
                    <a:pt x="0" y="1291589"/>
                  </a:moveTo>
                  <a:lnTo>
                    <a:pt x="34289" y="1306829"/>
                  </a:lnTo>
                  <a:lnTo>
                    <a:pt x="64769" y="1306829"/>
                  </a:lnTo>
                  <a:lnTo>
                    <a:pt x="102869" y="1314449"/>
                  </a:lnTo>
                  <a:lnTo>
                    <a:pt x="133350" y="1299209"/>
                  </a:lnTo>
                  <a:lnTo>
                    <a:pt x="163829" y="1306829"/>
                  </a:lnTo>
                  <a:lnTo>
                    <a:pt x="201929" y="1299209"/>
                  </a:lnTo>
                  <a:lnTo>
                    <a:pt x="232409" y="1299209"/>
                  </a:lnTo>
                  <a:lnTo>
                    <a:pt x="270509" y="1291589"/>
                  </a:lnTo>
                  <a:lnTo>
                    <a:pt x="300989" y="1291589"/>
                  </a:lnTo>
                  <a:lnTo>
                    <a:pt x="331469" y="1276349"/>
                  </a:lnTo>
                  <a:lnTo>
                    <a:pt x="369569" y="1261109"/>
                  </a:lnTo>
                  <a:lnTo>
                    <a:pt x="400050" y="1245869"/>
                  </a:lnTo>
                  <a:lnTo>
                    <a:pt x="430529" y="1223009"/>
                  </a:lnTo>
                  <a:lnTo>
                    <a:pt x="468629" y="1215389"/>
                  </a:lnTo>
                  <a:lnTo>
                    <a:pt x="499109" y="1215389"/>
                  </a:lnTo>
                  <a:lnTo>
                    <a:pt x="537209" y="1230629"/>
                  </a:lnTo>
                  <a:lnTo>
                    <a:pt x="567689" y="1238249"/>
                  </a:lnTo>
                  <a:lnTo>
                    <a:pt x="598169" y="1238249"/>
                  </a:lnTo>
                  <a:lnTo>
                    <a:pt x="636269" y="1238249"/>
                  </a:lnTo>
                  <a:lnTo>
                    <a:pt x="666750" y="1245869"/>
                  </a:lnTo>
                  <a:lnTo>
                    <a:pt x="704850" y="1238249"/>
                  </a:lnTo>
                  <a:lnTo>
                    <a:pt x="735329" y="1253489"/>
                  </a:lnTo>
                  <a:lnTo>
                    <a:pt x="765809" y="1253489"/>
                  </a:lnTo>
                  <a:lnTo>
                    <a:pt x="803909" y="1261109"/>
                  </a:lnTo>
                  <a:lnTo>
                    <a:pt x="834389" y="1261109"/>
                  </a:lnTo>
                  <a:lnTo>
                    <a:pt x="864869" y="1276349"/>
                  </a:lnTo>
                  <a:lnTo>
                    <a:pt x="902969" y="1268729"/>
                  </a:lnTo>
                  <a:lnTo>
                    <a:pt x="933450" y="1276349"/>
                  </a:lnTo>
                  <a:lnTo>
                    <a:pt x="971550" y="1268729"/>
                  </a:lnTo>
                  <a:lnTo>
                    <a:pt x="1002029" y="1283969"/>
                  </a:lnTo>
                  <a:lnTo>
                    <a:pt x="1032509" y="1299209"/>
                  </a:lnTo>
                  <a:lnTo>
                    <a:pt x="1070609" y="1306829"/>
                  </a:lnTo>
                  <a:lnTo>
                    <a:pt x="1101089" y="1306829"/>
                  </a:lnTo>
                  <a:lnTo>
                    <a:pt x="1139189" y="1306829"/>
                  </a:lnTo>
                  <a:lnTo>
                    <a:pt x="1169670" y="1322069"/>
                  </a:lnTo>
                  <a:lnTo>
                    <a:pt x="1200150" y="1314449"/>
                  </a:lnTo>
                  <a:lnTo>
                    <a:pt x="1238250" y="1322069"/>
                  </a:lnTo>
                  <a:lnTo>
                    <a:pt x="1268729" y="1322069"/>
                  </a:lnTo>
                  <a:lnTo>
                    <a:pt x="1299209" y="1314449"/>
                  </a:lnTo>
                  <a:lnTo>
                    <a:pt x="1337309" y="1314449"/>
                  </a:lnTo>
                  <a:lnTo>
                    <a:pt x="1367789" y="1314449"/>
                  </a:lnTo>
                  <a:lnTo>
                    <a:pt x="1405889" y="1322069"/>
                  </a:lnTo>
                  <a:lnTo>
                    <a:pt x="1436369" y="1322069"/>
                  </a:lnTo>
                  <a:lnTo>
                    <a:pt x="1466850" y="1314449"/>
                  </a:lnTo>
                  <a:lnTo>
                    <a:pt x="1504950" y="1299209"/>
                  </a:lnTo>
                  <a:lnTo>
                    <a:pt x="1535429" y="1299209"/>
                  </a:lnTo>
                  <a:lnTo>
                    <a:pt x="1565910" y="1306829"/>
                  </a:lnTo>
                  <a:lnTo>
                    <a:pt x="1604010" y="1306829"/>
                  </a:lnTo>
                  <a:lnTo>
                    <a:pt x="1634489" y="1306829"/>
                  </a:lnTo>
                  <a:lnTo>
                    <a:pt x="1672589" y="1314449"/>
                  </a:lnTo>
                  <a:lnTo>
                    <a:pt x="1703069" y="1322069"/>
                  </a:lnTo>
                  <a:lnTo>
                    <a:pt x="1733550" y="1329689"/>
                  </a:lnTo>
                  <a:lnTo>
                    <a:pt x="1771650" y="1337309"/>
                  </a:lnTo>
                  <a:lnTo>
                    <a:pt x="1802129" y="1344929"/>
                  </a:lnTo>
                  <a:lnTo>
                    <a:pt x="1840229" y="1352549"/>
                  </a:lnTo>
                  <a:lnTo>
                    <a:pt x="1870710" y="1360169"/>
                  </a:lnTo>
                  <a:lnTo>
                    <a:pt x="1901189" y="1362455"/>
                  </a:lnTo>
                  <a:lnTo>
                    <a:pt x="1939289" y="1344929"/>
                  </a:lnTo>
                  <a:lnTo>
                    <a:pt x="1969769" y="1337309"/>
                  </a:lnTo>
                  <a:lnTo>
                    <a:pt x="2000250" y="1352549"/>
                  </a:lnTo>
                  <a:lnTo>
                    <a:pt x="2038350" y="1344929"/>
                  </a:lnTo>
                  <a:lnTo>
                    <a:pt x="2068829" y="1344929"/>
                  </a:lnTo>
                  <a:lnTo>
                    <a:pt x="2106929" y="1352549"/>
                  </a:lnTo>
                  <a:lnTo>
                    <a:pt x="2137410" y="1344929"/>
                  </a:lnTo>
                  <a:lnTo>
                    <a:pt x="2167890" y="1344929"/>
                  </a:lnTo>
                  <a:lnTo>
                    <a:pt x="2205990" y="1352549"/>
                  </a:lnTo>
                  <a:lnTo>
                    <a:pt x="2236469" y="1352549"/>
                  </a:lnTo>
                  <a:lnTo>
                    <a:pt x="2274569" y="1344929"/>
                  </a:lnTo>
                  <a:lnTo>
                    <a:pt x="2305050" y="1344929"/>
                  </a:lnTo>
                  <a:lnTo>
                    <a:pt x="2335529" y="1337309"/>
                  </a:lnTo>
                  <a:lnTo>
                    <a:pt x="2373629" y="1337309"/>
                  </a:lnTo>
                  <a:lnTo>
                    <a:pt x="2404110" y="1344929"/>
                  </a:lnTo>
                  <a:lnTo>
                    <a:pt x="2434590" y="1352549"/>
                  </a:lnTo>
                  <a:lnTo>
                    <a:pt x="2472690" y="1344929"/>
                  </a:lnTo>
                  <a:lnTo>
                    <a:pt x="2503169" y="1352549"/>
                  </a:lnTo>
                  <a:lnTo>
                    <a:pt x="2541269" y="1352549"/>
                  </a:lnTo>
                  <a:lnTo>
                    <a:pt x="2571750" y="1352549"/>
                  </a:lnTo>
                  <a:lnTo>
                    <a:pt x="2602229" y="1344929"/>
                  </a:lnTo>
                  <a:lnTo>
                    <a:pt x="2640329" y="1337309"/>
                  </a:lnTo>
                  <a:lnTo>
                    <a:pt x="2670810" y="1329689"/>
                  </a:lnTo>
                  <a:lnTo>
                    <a:pt x="2708910" y="1291589"/>
                  </a:lnTo>
                  <a:lnTo>
                    <a:pt x="2739390" y="1230629"/>
                  </a:lnTo>
                  <a:lnTo>
                    <a:pt x="2769869" y="1207769"/>
                  </a:lnTo>
                  <a:lnTo>
                    <a:pt x="2807969" y="1192529"/>
                  </a:lnTo>
                  <a:lnTo>
                    <a:pt x="2838450" y="1215389"/>
                  </a:lnTo>
                  <a:lnTo>
                    <a:pt x="2868929" y="1223009"/>
                  </a:lnTo>
                  <a:lnTo>
                    <a:pt x="2907029" y="1139189"/>
                  </a:lnTo>
                  <a:lnTo>
                    <a:pt x="2937510" y="1009649"/>
                  </a:lnTo>
                  <a:lnTo>
                    <a:pt x="2975610" y="971549"/>
                  </a:lnTo>
                  <a:lnTo>
                    <a:pt x="3006090" y="948689"/>
                  </a:lnTo>
                  <a:lnTo>
                    <a:pt x="3036569" y="842009"/>
                  </a:lnTo>
                  <a:lnTo>
                    <a:pt x="3074669" y="788669"/>
                  </a:lnTo>
                  <a:lnTo>
                    <a:pt x="3105150" y="636269"/>
                  </a:lnTo>
                  <a:lnTo>
                    <a:pt x="3135629" y="521969"/>
                  </a:lnTo>
                  <a:lnTo>
                    <a:pt x="3173729" y="217169"/>
                  </a:lnTo>
                  <a:lnTo>
                    <a:pt x="3204210" y="209549"/>
                  </a:lnTo>
                  <a:lnTo>
                    <a:pt x="3242310" y="201929"/>
                  </a:lnTo>
                  <a:lnTo>
                    <a:pt x="3272790" y="125729"/>
                  </a:lnTo>
                  <a:lnTo>
                    <a:pt x="3303269" y="102869"/>
                  </a:lnTo>
                  <a:lnTo>
                    <a:pt x="3341369" y="72389"/>
                  </a:lnTo>
                  <a:lnTo>
                    <a:pt x="3371850" y="102869"/>
                  </a:lnTo>
                  <a:lnTo>
                    <a:pt x="3409950" y="118109"/>
                  </a:lnTo>
                  <a:lnTo>
                    <a:pt x="3440429" y="87629"/>
                  </a:lnTo>
                  <a:lnTo>
                    <a:pt x="3470910" y="102869"/>
                  </a:lnTo>
                  <a:lnTo>
                    <a:pt x="3509010" y="49529"/>
                  </a:lnTo>
                  <a:lnTo>
                    <a:pt x="3539490" y="19049"/>
                  </a:lnTo>
                  <a:lnTo>
                    <a:pt x="3569969" y="0"/>
                  </a:lnTo>
                  <a:lnTo>
                    <a:pt x="3608069" y="11429"/>
                  </a:lnTo>
                  <a:lnTo>
                    <a:pt x="3638550" y="11429"/>
                  </a:lnTo>
                  <a:lnTo>
                    <a:pt x="3676650" y="34289"/>
                  </a:lnTo>
                  <a:lnTo>
                    <a:pt x="3707129" y="125729"/>
                  </a:lnTo>
                  <a:lnTo>
                    <a:pt x="3737610" y="186689"/>
                  </a:lnTo>
                  <a:lnTo>
                    <a:pt x="3775710" y="217169"/>
                  </a:lnTo>
                  <a:lnTo>
                    <a:pt x="3806190" y="209549"/>
                  </a:lnTo>
                  <a:lnTo>
                    <a:pt x="3844290" y="224789"/>
                  </a:lnTo>
                  <a:lnTo>
                    <a:pt x="3874769" y="232409"/>
                  </a:lnTo>
                  <a:lnTo>
                    <a:pt x="3905250" y="255269"/>
                  </a:lnTo>
                  <a:lnTo>
                    <a:pt x="3943350" y="262889"/>
                  </a:lnTo>
                  <a:lnTo>
                    <a:pt x="4004310" y="308609"/>
                  </a:lnTo>
                  <a:lnTo>
                    <a:pt x="4042410" y="331469"/>
                  </a:lnTo>
                  <a:lnTo>
                    <a:pt x="4110990" y="354329"/>
                  </a:lnTo>
                  <a:lnTo>
                    <a:pt x="4141342" y="384809"/>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9" name="Graphic 96">
              <a:extLst>
                <a:ext uri="{FF2B5EF4-FFF2-40B4-BE49-F238E27FC236}">
                  <a16:creationId xmlns:a16="http://schemas.microsoft.com/office/drawing/2014/main" id="{8F4CD190-C6E8-1DE3-AA94-E1FB15CDDC45}"/>
                </a:ext>
              </a:extLst>
            </p:cNvPr>
            <p:cNvSpPr/>
            <p:nvPr/>
          </p:nvSpPr>
          <p:spPr>
            <a:xfrm>
              <a:off x="1838832" y="3085719"/>
              <a:ext cx="320040" cy="1270"/>
            </a:xfrm>
            <a:custGeom>
              <a:avLst/>
              <a:gdLst/>
              <a:ahLst/>
              <a:cxnLst/>
              <a:rect l="l" t="t" r="r" b="b"/>
              <a:pathLst>
                <a:path w="320040">
                  <a:moveTo>
                    <a:pt x="0" y="0"/>
                  </a:moveTo>
                  <a:lnTo>
                    <a:pt x="320040" y="0"/>
                  </a:lnTo>
                </a:path>
              </a:pathLst>
            </a:custGeom>
            <a:ln w="25400">
              <a:solidFill>
                <a:srgbClr val="00AF50"/>
              </a:solidFill>
              <a:prstDash val="solid"/>
            </a:ln>
          </p:spPr>
          <p:txBody>
            <a:bodyPr wrap="square" lIns="0" tIns="0" rIns="0" bIns="0" rtlCol="0">
              <a:prstTxWarp prst="textNoShape">
                <a:avLst/>
              </a:prstTxWarp>
              <a:noAutofit/>
            </a:bodyPr>
            <a:lstStyle/>
            <a:p>
              <a:endParaRPr lang="en-US"/>
            </a:p>
          </p:txBody>
        </p:sp>
        <p:sp>
          <p:nvSpPr>
            <p:cNvPr id="10" name="Graphic 97">
              <a:extLst>
                <a:ext uri="{FF2B5EF4-FFF2-40B4-BE49-F238E27FC236}">
                  <a16:creationId xmlns:a16="http://schemas.microsoft.com/office/drawing/2014/main" id="{B5C1FDDA-4046-83BF-FAD4-A16B4A62ED19}"/>
                </a:ext>
              </a:extLst>
            </p:cNvPr>
            <p:cNvSpPr/>
            <p:nvPr/>
          </p:nvSpPr>
          <p:spPr>
            <a:xfrm>
              <a:off x="2609723" y="3085719"/>
              <a:ext cx="320040" cy="1270"/>
            </a:xfrm>
            <a:custGeom>
              <a:avLst/>
              <a:gdLst/>
              <a:ahLst/>
              <a:cxnLst/>
              <a:rect l="l" t="t" r="r" b="b"/>
              <a:pathLst>
                <a:path w="320040">
                  <a:moveTo>
                    <a:pt x="0" y="0"/>
                  </a:moveTo>
                  <a:lnTo>
                    <a:pt x="320039" y="0"/>
                  </a:lnTo>
                </a:path>
              </a:pathLst>
            </a:custGeom>
            <a:ln w="25400">
              <a:solidFill>
                <a:srgbClr val="C00000"/>
              </a:solidFill>
              <a:prstDash val="dash"/>
            </a:ln>
          </p:spPr>
          <p:txBody>
            <a:bodyPr wrap="square" lIns="0" tIns="0" rIns="0" bIns="0" rtlCol="0">
              <a:prstTxWarp prst="textNoShape">
                <a:avLst/>
              </a:prstTxWarp>
              <a:noAutofit/>
            </a:bodyPr>
            <a:lstStyle/>
            <a:p>
              <a:endParaRPr lang="en-US"/>
            </a:p>
          </p:txBody>
        </p:sp>
        <p:sp>
          <p:nvSpPr>
            <p:cNvPr id="11" name="Graphic 98">
              <a:extLst>
                <a:ext uri="{FF2B5EF4-FFF2-40B4-BE49-F238E27FC236}">
                  <a16:creationId xmlns:a16="http://schemas.microsoft.com/office/drawing/2014/main" id="{89B9C26B-28A4-AE26-2242-D2ED527990D1}"/>
                </a:ext>
              </a:extLst>
            </p:cNvPr>
            <p:cNvSpPr/>
            <p:nvPr/>
          </p:nvSpPr>
          <p:spPr>
            <a:xfrm>
              <a:off x="6350" y="6350"/>
              <a:ext cx="5219700" cy="3262629"/>
            </a:xfrm>
            <a:custGeom>
              <a:avLst/>
              <a:gdLst/>
              <a:ahLst/>
              <a:cxnLst/>
              <a:rect l="l" t="t" r="r" b="b"/>
              <a:pathLst>
                <a:path w="5219700" h="3262629">
                  <a:moveTo>
                    <a:pt x="0" y="3262629"/>
                  </a:moveTo>
                  <a:lnTo>
                    <a:pt x="5219700" y="3262629"/>
                  </a:lnTo>
                  <a:lnTo>
                    <a:pt x="5219700" y="0"/>
                  </a:lnTo>
                  <a:lnTo>
                    <a:pt x="0" y="0"/>
                  </a:lnTo>
                  <a:lnTo>
                    <a:pt x="0" y="3262629"/>
                  </a:lnTo>
                  <a:close/>
                </a:path>
              </a:pathLst>
            </a:custGeom>
            <a:ln w="12700">
              <a:solidFill>
                <a:srgbClr val="000000"/>
              </a:solidFill>
              <a:prstDash val="solid"/>
            </a:ln>
          </p:spPr>
          <p:txBody>
            <a:bodyPr wrap="square" lIns="0" tIns="0" rIns="0" bIns="0" rtlCol="0">
              <a:prstTxWarp prst="textNoShape">
                <a:avLst/>
              </a:prstTxWarp>
              <a:noAutofit/>
            </a:bodyPr>
            <a:lstStyle/>
            <a:p>
              <a:endParaRPr lang="en-US"/>
            </a:p>
          </p:txBody>
        </p:sp>
        <p:sp>
          <p:nvSpPr>
            <p:cNvPr id="12" name="Textbox 99">
              <a:extLst>
                <a:ext uri="{FF2B5EF4-FFF2-40B4-BE49-F238E27FC236}">
                  <a16:creationId xmlns:a16="http://schemas.microsoft.com/office/drawing/2014/main" id="{2C7D0724-2A03-6C98-6080-7C20FCE1C7D7}"/>
                </a:ext>
              </a:extLst>
            </p:cNvPr>
            <p:cNvSpPr txBox="1"/>
            <p:nvPr/>
          </p:nvSpPr>
          <p:spPr>
            <a:xfrm>
              <a:off x="2969260" y="3037077"/>
              <a:ext cx="492759"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non-green</a:t>
              </a:r>
              <a:endParaRPr lang="en-US" sz="1100">
                <a:effectLst/>
                <a:latin typeface="Times New Roman" panose="02020603050405020304" pitchFamily="18" charset="0"/>
                <a:ea typeface="Times New Roman" panose="02020603050405020304" pitchFamily="18" charset="0"/>
              </a:endParaRPr>
            </a:p>
          </p:txBody>
        </p:sp>
        <p:sp>
          <p:nvSpPr>
            <p:cNvPr id="13" name="Textbox 100">
              <a:extLst>
                <a:ext uri="{FF2B5EF4-FFF2-40B4-BE49-F238E27FC236}">
                  <a16:creationId xmlns:a16="http://schemas.microsoft.com/office/drawing/2014/main" id="{58968998-6F2F-6AF8-37C6-7E5C51E8853D}"/>
                </a:ext>
              </a:extLst>
            </p:cNvPr>
            <p:cNvSpPr txBox="1"/>
            <p:nvPr/>
          </p:nvSpPr>
          <p:spPr>
            <a:xfrm>
              <a:off x="2197735" y="3037077"/>
              <a:ext cx="27876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green</a:t>
              </a:r>
              <a:endParaRPr lang="en-US" sz="1100">
                <a:effectLst/>
                <a:latin typeface="Times New Roman" panose="02020603050405020304" pitchFamily="18" charset="0"/>
                <a:ea typeface="Times New Roman" panose="02020603050405020304" pitchFamily="18" charset="0"/>
              </a:endParaRPr>
            </a:p>
          </p:txBody>
        </p:sp>
        <p:sp>
          <p:nvSpPr>
            <p:cNvPr id="14" name="Textbox 101">
              <a:extLst>
                <a:ext uri="{FF2B5EF4-FFF2-40B4-BE49-F238E27FC236}">
                  <a16:creationId xmlns:a16="http://schemas.microsoft.com/office/drawing/2014/main" id="{EA258F13-F094-2378-1FF4-BD4C3371E448}"/>
                </a:ext>
              </a:extLst>
            </p:cNvPr>
            <p:cNvSpPr txBox="1"/>
            <p:nvPr/>
          </p:nvSpPr>
          <p:spPr>
            <a:xfrm>
              <a:off x="4541520"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30.04.2020</a:t>
              </a:r>
              <a:endParaRPr lang="en-US" sz="1100">
                <a:effectLst/>
                <a:latin typeface="Times New Roman" panose="02020603050405020304" pitchFamily="18" charset="0"/>
                <a:ea typeface="Times New Roman" panose="02020603050405020304" pitchFamily="18" charset="0"/>
              </a:endParaRPr>
            </a:p>
          </p:txBody>
        </p:sp>
        <p:sp>
          <p:nvSpPr>
            <p:cNvPr id="15" name="Textbox 102">
              <a:extLst>
                <a:ext uri="{FF2B5EF4-FFF2-40B4-BE49-F238E27FC236}">
                  <a16:creationId xmlns:a16="http://schemas.microsoft.com/office/drawing/2014/main" id="{545A70FE-AB28-2393-A76E-00031201EC8F}"/>
                </a:ext>
              </a:extLst>
            </p:cNvPr>
            <p:cNvSpPr txBox="1"/>
            <p:nvPr/>
          </p:nvSpPr>
          <p:spPr>
            <a:xfrm>
              <a:off x="3505200"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16.03.2020</a:t>
              </a:r>
              <a:endParaRPr lang="en-US" sz="1100">
                <a:effectLst/>
                <a:latin typeface="Times New Roman" panose="02020603050405020304" pitchFamily="18" charset="0"/>
                <a:ea typeface="Times New Roman" panose="02020603050405020304" pitchFamily="18" charset="0"/>
              </a:endParaRPr>
            </a:p>
          </p:txBody>
        </p:sp>
        <p:sp>
          <p:nvSpPr>
            <p:cNvPr id="16" name="Textbox 103">
              <a:extLst>
                <a:ext uri="{FF2B5EF4-FFF2-40B4-BE49-F238E27FC236}">
                  <a16:creationId xmlns:a16="http://schemas.microsoft.com/office/drawing/2014/main" id="{0CEBFA91-2A8A-67CF-C5AF-DABC8FEC695A}"/>
                </a:ext>
              </a:extLst>
            </p:cNvPr>
            <p:cNvSpPr txBox="1"/>
            <p:nvPr/>
          </p:nvSpPr>
          <p:spPr>
            <a:xfrm>
              <a:off x="2468626" y="2783713"/>
              <a:ext cx="53784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31.01.2020</a:t>
              </a:r>
              <a:endParaRPr lang="en-US" sz="1100">
                <a:effectLst/>
                <a:latin typeface="Times New Roman" panose="02020603050405020304" pitchFamily="18" charset="0"/>
                <a:ea typeface="Times New Roman" panose="02020603050405020304" pitchFamily="18" charset="0"/>
              </a:endParaRPr>
            </a:p>
          </p:txBody>
        </p:sp>
        <p:sp>
          <p:nvSpPr>
            <p:cNvPr id="17" name="Textbox 104">
              <a:extLst>
                <a:ext uri="{FF2B5EF4-FFF2-40B4-BE49-F238E27FC236}">
                  <a16:creationId xmlns:a16="http://schemas.microsoft.com/office/drawing/2014/main" id="{51E5C596-BC34-54DF-2DFF-EF8B0F6893D1}"/>
                </a:ext>
              </a:extLst>
            </p:cNvPr>
            <p:cNvSpPr txBox="1"/>
            <p:nvPr/>
          </p:nvSpPr>
          <p:spPr>
            <a:xfrm>
              <a:off x="1432178" y="2783713"/>
              <a:ext cx="535305"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16.12.2019</a:t>
              </a:r>
              <a:endParaRPr lang="en-US" sz="1100">
                <a:effectLst/>
                <a:latin typeface="Times New Roman" panose="02020603050405020304" pitchFamily="18" charset="0"/>
                <a:ea typeface="Times New Roman" panose="02020603050405020304" pitchFamily="18" charset="0"/>
              </a:endParaRPr>
            </a:p>
          </p:txBody>
        </p:sp>
        <p:sp>
          <p:nvSpPr>
            <p:cNvPr id="18" name="Textbox 105">
              <a:extLst>
                <a:ext uri="{FF2B5EF4-FFF2-40B4-BE49-F238E27FC236}">
                  <a16:creationId xmlns:a16="http://schemas.microsoft.com/office/drawing/2014/main" id="{060E9A1C-72EB-A07E-CBAB-1C8E17AA8995}"/>
                </a:ext>
              </a:extLst>
            </p:cNvPr>
            <p:cNvSpPr txBox="1"/>
            <p:nvPr/>
          </p:nvSpPr>
          <p:spPr>
            <a:xfrm>
              <a:off x="395986" y="2634503"/>
              <a:ext cx="535305" cy="263525"/>
            </a:xfrm>
            <a:prstGeom prst="rect">
              <a:avLst/>
            </a:prstGeom>
          </p:spPr>
          <p:txBody>
            <a:bodyPr wrap="square" lIns="0" tIns="0" rIns="0" bIns="0" rtlCol="0">
              <a:noAutofit/>
            </a:bodyPr>
            <a:lstStyle/>
            <a:p>
              <a:pPr marL="79375" marR="0">
                <a:lnSpc>
                  <a:spcPts val="920"/>
                </a:lnSpc>
                <a:spcBef>
                  <a:spcPts val="0"/>
                </a:spcBef>
                <a:spcAft>
                  <a:spcPts val="0"/>
                </a:spcAft>
              </a:pPr>
              <a:r>
                <a:rPr lang="en-US" sz="900" spc="-5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endParaRPr>
            </a:p>
            <a:p>
              <a:pPr marL="0" marR="0">
                <a:lnSpc>
                  <a:spcPts val="1080"/>
                </a:lnSpc>
                <a:spcBef>
                  <a:spcPts val="75"/>
                </a:spcBef>
                <a:spcAft>
                  <a:spcPts val="0"/>
                </a:spcAft>
              </a:pPr>
              <a:r>
                <a:rPr lang="en-US" sz="900" spc="-10">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01.11.2019</a:t>
              </a:r>
              <a:endParaRPr lang="en-US" sz="1100">
                <a:effectLst/>
                <a:latin typeface="Times New Roman" panose="02020603050405020304" pitchFamily="18" charset="0"/>
                <a:ea typeface="Times New Roman" panose="02020603050405020304" pitchFamily="18" charset="0"/>
              </a:endParaRPr>
            </a:p>
          </p:txBody>
        </p:sp>
        <p:sp>
          <p:nvSpPr>
            <p:cNvPr id="19" name="Textbox 106">
              <a:extLst>
                <a:ext uri="{FF2B5EF4-FFF2-40B4-BE49-F238E27FC236}">
                  <a16:creationId xmlns:a16="http://schemas.microsoft.com/office/drawing/2014/main" id="{0C292A1D-3AF1-B0BF-9E93-0F30ECF24226}"/>
                </a:ext>
              </a:extLst>
            </p:cNvPr>
            <p:cNvSpPr txBox="1"/>
            <p:nvPr/>
          </p:nvSpPr>
          <p:spPr>
            <a:xfrm>
              <a:off x="417830" y="2192924"/>
              <a:ext cx="134620" cy="114935"/>
            </a:xfrm>
            <a:prstGeom prst="rect">
              <a:avLst/>
            </a:prstGeom>
          </p:spPr>
          <p:txBody>
            <a:bodyPr wrap="square" lIns="0" tIns="0" rIns="0" bIns="0" rtlCol="0">
              <a:noAutofit/>
            </a:bodyPr>
            <a:lstStyle/>
            <a:p>
              <a:pPr marL="0" marR="0">
                <a:lnSpc>
                  <a:spcPts val="905"/>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50</a:t>
              </a:r>
              <a:endParaRPr lang="en-US" sz="1100">
                <a:effectLst/>
                <a:latin typeface="Times New Roman" panose="02020603050405020304" pitchFamily="18" charset="0"/>
                <a:ea typeface="Times New Roman" panose="02020603050405020304" pitchFamily="18" charset="0"/>
              </a:endParaRPr>
            </a:p>
          </p:txBody>
        </p:sp>
        <p:sp>
          <p:nvSpPr>
            <p:cNvPr id="20" name="Textbox 107">
              <a:extLst>
                <a:ext uri="{FF2B5EF4-FFF2-40B4-BE49-F238E27FC236}">
                  <a16:creationId xmlns:a16="http://schemas.microsoft.com/office/drawing/2014/main" id="{F778F774-5CCA-CC83-093F-B6CC3E52B4FF}"/>
                </a:ext>
              </a:extLst>
            </p:cNvPr>
            <p:cNvSpPr txBox="1"/>
            <p:nvPr/>
          </p:nvSpPr>
          <p:spPr>
            <a:xfrm>
              <a:off x="359790" y="1751838"/>
              <a:ext cx="1854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100</a:t>
              </a:r>
              <a:endParaRPr lang="en-US" sz="1100">
                <a:effectLst/>
                <a:latin typeface="Times New Roman" panose="02020603050405020304" pitchFamily="18" charset="0"/>
                <a:ea typeface="Times New Roman" panose="02020603050405020304" pitchFamily="18" charset="0"/>
              </a:endParaRPr>
            </a:p>
          </p:txBody>
        </p:sp>
        <p:sp>
          <p:nvSpPr>
            <p:cNvPr id="21" name="Textbox 108">
              <a:extLst>
                <a:ext uri="{FF2B5EF4-FFF2-40B4-BE49-F238E27FC236}">
                  <a16:creationId xmlns:a16="http://schemas.microsoft.com/office/drawing/2014/main" id="{3AA1E1E8-F8E6-D54B-A8F9-D27722912703}"/>
                </a:ext>
              </a:extLst>
            </p:cNvPr>
            <p:cNvSpPr txBox="1"/>
            <p:nvPr/>
          </p:nvSpPr>
          <p:spPr>
            <a:xfrm>
              <a:off x="359790" y="1310132"/>
              <a:ext cx="1854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150</a:t>
              </a:r>
              <a:endParaRPr lang="en-US" sz="1100">
                <a:effectLst/>
                <a:latin typeface="Times New Roman" panose="02020603050405020304" pitchFamily="18" charset="0"/>
                <a:ea typeface="Times New Roman" panose="02020603050405020304" pitchFamily="18" charset="0"/>
              </a:endParaRPr>
            </a:p>
          </p:txBody>
        </p:sp>
        <p:sp>
          <p:nvSpPr>
            <p:cNvPr id="22" name="Textbox 109">
              <a:extLst>
                <a:ext uri="{FF2B5EF4-FFF2-40B4-BE49-F238E27FC236}">
                  <a16:creationId xmlns:a16="http://schemas.microsoft.com/office/drawing/2014/main" id="{607AF63D-7310-BB64-2186-FD36A28108A2}"/>
                </a:ext>
              </a:extLst>
            </p:cNvPr>
            <p:cNvSpPr txBox="1"/>
            <p:nvPr/>
          </p:nvSpPr>
          <p:spPr>
            <a:xfrm>
              <a:off x="359790" y="868552"/>
              <a:ext cx="1854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200</a:t>
              </a:r>
              <a:endParaRPr lang="en-US" sz="1100">
                <a:effectLst/>
                <a:latin typeface="Times New Roman" panose="02020603050405020304" pitchFamily="18" charset="0"/>
                <a:ea typeface="Times New Roman" panose="02020603050405020304" pitchFamily="18" charset="0"/>
              </a:endParaRPr>
            </a:p>
          </p:txBody>
        </p:sp>
        <p:sp>
          <p:nvSpPr>
            <p:cNvPr id="23" name="Textbox 110">
              <a:extLst>
                <a:ext uri="{FF2B5EF4-FFF2-40B4-BE49-F238E27FC236}">
                  <a16:creationId xmlns:a16="http://schemas.microsoft.com/office/drawing/2014/main" id="{2D210003-095A-4016-8C95-2D899E93848C}"/>
                </a:ext>
              </a:extLst>
            </p:cNvPr>
            <p:cNvSpPr txBox="1"/>
            <p:nvPr/>
          </p:nvSpPr>
          <p:spPr>
            <a:xfrm>
              <a:off x="359790" y="426847"/>
              <a:ext cx="185420" cy="114300"/>
            </a:xfrm>
            <a:prstGeom prst="rect">
              <a:avLst/>
            </a:prstGeom>
          </p:spPr>
          <p:txBody>
            <a:bodyPr wrap="square" lIns="0" tIns="0" rIns="0" bIns="0" rtlCol="0">
              <a:noAutofit/>
            </a:bodyPr>
            <a:lstStyle/>
            <a:p>
              <a:pPr marL="0" marR="0">
                <a:lnSpc>
                  <a:spcPts val="900"/>
                </a:lnSpc>
                <a:spcBef>
                  <a:spcPts val="0"/>
                </a:spcBef>
                <a:spcAft>
                  <a:spcPts val="0"/>
                </a:spcAft>
              </a:pPr>
              <a:r>
                <a:rPr lang="en-US" sz="900" spc="-25">
                  <a:solidFill>
                    <a:srgbClr val="585858"/>
                  </a:solidFill>
                  <a:effectLst/>
                  <a:latin typeface="Calibri" panose="020F0502020204030204" pitchFamily="34" charset="0"/>
                  <a:ea typeface="Times New Roman" panose="02020603050405020304" pitchFamily="18" charset="0"/>
                  <a:cs typeface="Times New Roman" panose="02020603050405020304" pitchFamily="18" charset="0"/>
                </a:rPr>
                <a:t>250</a:t>
              </a:r>
              <a:endParaRPr lang="en-US" sz="1100">
                <a:effectLst/>
                <a:latin typeface="Times New Roman" panose="02020603050405020304" pitchFamily="18" charset="0"/>
                <a:ea typeface="Times New Roman" panose="02020603050405020304" pitchFamily="18" charset="0"/>
              </a:endParaRPr>
            </a:p>
          </p:txBody>
        </p:sp>
        <p:sp>
          <p:nvSpPr>
            <p:cNvPr id="24" name="Textbox 111">
              <a:extLst>
                <a:ext uri="{FF2B5EF4-FFF2-40B4-BE49-F238E27FC236}">
                  <a16:creationId xmlns:a16="http://schemas.microsoft.com/office/drawing/2014/main" id="{7B8E8E9C-E4C1-B347-5213-B2979F6588E5}"/>
                </a:ext>
              </a:extLst>
            </p:cNvPr>
            <p:cNvSpPr txBox="1"/>
            <p:nvPr/>
          </p:nvSpPr>
          <p:spPr>
            <a:xfrm>
              <a:off x="2467610" y="141874"/>
              <a:ext cx="311150" cy="175895"/>
            </a:xfrm>
            <a:prstGeom prst="rect">
              <a:avLst/>
            </a:prstGeom>
          </p:spPr>
          <p:txBody>
            <a:bodyPr wrap="square" lIns="0" tIns="0" rIns="0" bIns="0" rtlCol="0">
              <a:noAutofit/>
            </a:bodyPr>
            <a:lstStyle/>
            <a:p>
              <a:pPr marL="0" marR="0">
                <a:lnSpc>
                  <a:spcPts val="1380"/>
                </a:lnSpc>
                <a:spcBef>
                  <a:spcPts val="0"/>
                </a:spcBef>
                <a:spcAft>
                  <a:spcPts val="0"/>
                </a:spcAft>
              </a:pPr>
              <a:r>
                <a:rPr lang="en-US" sz="1350" spc="-25">
                  <a:effectLst/>
                  <a:latin typeface="Calibri" panose="020F0502020204030204" pitchFamily="34" charset="0"/>
                  <a:ea typeface="Times New Roman" panose="02020603050405020304" pitchFamily="18" charset="0"/>
                  <a:cs typeface="Times New Roman" panose="02020603050405020304" pitchFamily="18" charset="0"/>
                </a:rPr>
                <a:t>BBB</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024502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4088" y="914400"/>
            <a:ext cx="10780776" cy="1180210"/>
          </a:xfrm>
        </p:spPr>
        <p:txBody>
          <a:bodyPr>
            <a:normAutofit/>
          </a:bodyPr>
          <a:lstStyle/>
          <a:p>
            <a:pPr>
              <a:lnSpc>
                <a:spcPct val="90000"/>
              </a:lnSpc>
            </a:pPr>
            <a:r>
              <a:rPr lang="en-US" sz="3700" dirty="0"/>
              <a:t>6.2: Findings from the Panel Regression Analysis</a:t>
            </a:r>
          </a:p>
        </p:txBody>
      </p:sp>
      <p:cxnSp>
        <p:nvCxnSpPr>
          <p:cNvPr id="13" name="Straight Connector 12">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 116">
            <a:extLst>
              <a:ext uri="{FF2B5EF4-FFF2-40B4-BE49-F238E27FC236}">
                <a16:creationId xmlns:a16="http://schemas.microsoft.com/office/drawing/2014/main" id="{F40D6F4B-AD6D-1C76-FDB8-B0B20633EC3F}"/>
              </a:ext>
            </a:extLst>
          </p:cNvPr>
          <p:cNvPicPr>
            <a:picLocks/>
          </p:cNvPicPr>
          <p:nvPr/>
        </p:nvPicPr>
        <p:blipFill>
          <a:blip r:embed="rId2" cstate="print"/>
          <a:stretch>
            <a:fillRect/>
          </a:stretch>
        </p:blipFill>
        <p:spPr>
          <a:xfrm>
            <a:off x="804671" y="2094610"/>
            <a:ext cx="5741601" cy="3775456"/>
          </a:xfrm>
          <a:prstGeom prst="rect">
            <a:avLst/>
          </a:prstGeom>
        </p:spPr>
      </p:pic>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6959184" y="1541272"/>
            <a:ext cx="4819903" cy="4815078"/>
          </a:xfrm>
        </p:spPr>
        <p:txBody>
          <a:bodyPr>
            <a:normAutofit/>
          </a:bodyPr>
          <a:lstStyle/>
          <a:p>
            <a:pPr marL="0" indent="0">
              <a:lnSpc>
                <a:spcPct val="100000"/>
              </a:lnSpc>
              <a:buNone/>
            </a:pPr>
            <a:r>
              <a:rPr lang="en-US" sz="1800" b="1" dirty="0">
                <a:latin typeface="Calibri" panose="020F0502020204030204" pitchFamily="34" charset="0"/>
                <a:ea typeface="Calibri" panose="020F0502020204030204" pitchFamily="34" charset="0"/>
                <a:cs typeface="Calibri" panose="020F0502020204030204" pitchFamily="34" charset="0"/>
              </a:rPr>
              <a:t>Panel Regression Results for Green Bonds:</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Initial models (1.1 and 1.2) with 'Issue amount green', 'Maturity green', and 'ESG rating' are not significant (R^2 = 5.14%).</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Addition of 'Government-related', 'Industry', 'Financials' variables shows significance and raises R^2 to 11.30%.</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'Maturity green' coefficient: +0.002 bps/day, indicating decreasing or negative green bond premium over time.</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'ESG rating' coefficient: One-time increase of +4.455 bps.</a:t>
            </a:r>
          </a:p>
          <a:p>
            <a:pPr>
              <a:lnSpc>
                <a:spcPct val="100000"/>
              </a:lnSpc>
            </a:pPr>
            <a:r>
              <a:rPr lang="en-US" sz="1800" dirty="0">
                <a:latin typeface="Calibri" panose="020F0502020204030204" pitchFamily="34" charset="0"/>
                <a:ea typeface="Calibri" panose="020F0502020204030204" pitchFamily="34" charset="0"/>
                <a:cs typeface="Calibri" panose="020F0502020204030204" pitchFamily="34" charset="0"/>
              </a:rPr>
              <a:t>Overall, issue amount, rating, and industry of green bonds are not significant.</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69</a:t>
            </a:fld>
            <a:endParaRPr lang="en-US"/>
          </a:p>
        </p:txBody>
      </p:sp>
      <p:sp>
        <p:nvSpPr>
          <p:cNvPr id="5" name="TextBox 4">
            <a:extLst>
              <a:ext uri="{FF2B5EF4-FFF2-40B4-BE49-F238E27FC236}">
                <a16:creationId xmlns:a16="http://schemas.microsoft.com/office/drawing/2014/main" id="{06D85A76-74F6-EEF9-E73F-AFB9D573FEE0}"/>
              </a:ext>
            </a:extLst>
          </p:cNvPr>
          <p:cNvSpPr txBox="1"/>
          <p:nvPr/>
        </p:nvSpPr>
        <p:spPr>
          <a:xfrm>
            <a:off x="804671" y="6047509"/>
            <a:ext cx="5741600" cy="369332"/>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Panel regression and random effects model for green bonds</a:t>
            </a:r>
          </a:p>
        </p:txBody>
      </p:sp>
    </p:spTree>
    <p:extLst>
      <p:ext uri="{BB962C8B-B14F-4D97-AF65-F5344CB8AC3E}">
        <p14:creationId xmlns:p14="http://schemas.microsoft.com/office/powerpoint/2010/main" val="48509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457F-497B-D435-A0CD-459D306B5F53}"/>
              </a:ext>
            </a:extLst>
          </p:cNvPr>
          <p:cNvSpPr>
            <a:spLocks noGrp="1"/>
          </p:cNvSpPr>
          <p:nvPr>
            <p:ph type="title"/>
          </p:nvPr>
        </p:nvSpPr>
        <p:spPr>
          <a:xfrm>
            <a:off x="700635" y="922097"/>
            <a:ext cx="10691265" cy="1040004"/>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700635" y="2389238"/>
            <a:ext cx="10691265" cy="3539975"/>
          </a:xfrm>
        </p:spPr>
        <p:txBody>
          <a:bodyPr/>
          <a:lstStyle/>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Global warming and climate change pose significant challenges, leading to climate disasters like rising sea levels and extreme weather events.</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Climate change exacerbates global inequalities, impacting poorer populations disproportionately due to limited resources for risk prevention.</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The Paris Agreement aims to limit global temperature increase to below 2°C above pre-industrial levels, requiring radical changes in energy, transport, construction, and water infrastructure.</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IPCC recommends cutting emissions by 45% by 2030 and achieving net-zero emissions by 2050 to limit global temperature rise to 1.5°C.</a:t>
            </a:r>
          </a:p>
          <a:p>
            <a:pPr marL="342900" marR="0" lvl="0" indent="-342900" algn="just">
              <a:lnSpc>
                <a:spcPct val="107000"/>
              </a:lnSpc>
              <a:spcBef>
                <a:spcPts val="0"/>
              </a:spcBef>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Investments of around USD $6.9 trillion are needed for global infrastructure to meet the Paris Agreement's sustainable development goals, requiring private investments.</a:t>
            </a:r>
          </a:p>
          <a:p>
            <a:endParaRPr lang="en-US" dirty="0"/>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7</a:t>
            </a:fld>
            <a:endParaRPr lang="en-US"/>
          </a:p>
        </p:txBody>
      </p:sp>
    </p:spTree>
    <p:extLst>
      <p:ext uri="{BB962C8B-B14F-4D97-AF65-F5344CB8AC3E}">
        <p14:creationId xmlns:p14="http://schemas.microsoft.com/office/powerpoint/2010/main" val="1823969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 117">
            <a:extLst>
              <a:ext uri="{FF2B5EF4-FFF2-40B4-BE49-F238E27FC236}">
                <a16:creationId xmlns:a16="http://schemas.microsoft.com/office/drawing/2014/main" id="{BCF0CB6F-430C-F6AC-C39B-A2E9FA1CE303}"/>
              </a:ext>
            </a:extLst>
          </p:cNvPr>
          <p:cNvPicPr>
            <a:picLocks/>
          </p:cNvPicPr>
          <p:nvPr/>
        </p:nvPicPr>
        <p:blipFill>
          <a:blip r:embed="rId2" cstate="print"/>
          <a:stretch>
            <a:fillRect/>
          </a:stretch>
        </p:blipFill>
        <p:spPr>
          <a:xfrm>
            <a:off x="707137" y="944468"/>
            <a:ext cx="5549902" cy="4282157"/>
          </a:xfrm>
          <a:prstGeom prst="rect">
            <a:avLst/>
          </a:prstGeom>
        </p:spPr>
      </p:pic>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6664960" y="944468"/>
            <a:ext cx="4819903" cy="5085941"/>
          </a:xfrm>
        </p:spPr>
        <p:txBody>
          <a:bodyPr>
            <a:normAutofit/>
          </a:bodyPr>
          <a:lstStyle/>
          <a:p>
            <a:pPr marL="0" indent="0">
              <a:lnSpc>
                <a:spcPct val="100000"/>
              </a:lnSpc>
              <a:buNone/>
            </a:pPr>
            <a:r>
              <a:rPr lang="en-US" b="1" dirty="0">
                <a:latin typeface="Calibri" panose="020F0502020204030204" pitchFamily="34" charset="0"/>
                <a:ea typeface="Calibri" panose="020F0502020204030204" pitchFamily="34" charset="0"/>
                <a:cs typeface="Calibri" panose="020F0502020204030204" pitchFamily="34" charset="0"/>
              </a:rPr>
              <a:t>Enhanced Panel Regression with Non-Green Bonds: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Addition of 'Issue amount non-green' and 'Maturity non-green' improves model.</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'Maturity non-green' is a significant driver, raising R^2 to 14.45% in Model 6.2.</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'Maturity green' coefficient: Significant at a high level, reduced to +0.001 bps/day.</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'ESG rating' coefficient: One-time increase of +3.958 bps.</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Inclusion of non-green bond variables substantially enhances model quality.</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70</a:t>
            </a:fld>
            <a:endParaRPr lang="en-US"/>
          </a:p>
        </p:txBody>
      </p:sp>
      <p:sp>
        <p:nvSpPr>
          <p:cNvPr id="5" name="TextBox 4">
            <a:extLst>
              <a:ext uri="{FF2B5EF4-FFF2-40B4-BE49-F238E27FC236}">
                <a16:creationId xmlns:a16="http://schemas.microsoft.com/office/drawing/2014/main" id="{7C106E62-50FC-393C-ABDA-2C1CC7DEE445}"/>
              </a:ext>
            </a:extLst>
          </p:cNvPr>
          <p:cNvSpPr txBox="1"/>
          <p:nvPr/>
        </p:nvSpPr>
        <p:spPr>
          <a:xfrm>
            <a:off x="363682" y="5652655"/>
            <a:ext cx="6151418" cy="646331"/>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Panel regression and random effects model for green and non-green bonds</a:t>
            </a:r>
          </a:p>
        </p:txBody>
      </p:sp>
    </p:spTree>
    <p:extLst>
      <p:ext uri="{BB962C8B-B14F-4D97-AF65-F5344CB8AC3E}">
        <p14:creationId xmlns:p14="http://schemas.microsoft.com/office/powerpoint/2010/main" val="1275874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83227"/>
            <a:ext cx="10691265" cy="5122718"/>
          </a:xfrm>
        </p:spPr>
        <p:txBody>
          <a:bodyPr numCol="2" spcCol="457200">
            <a:normAutofit lnSpcReduction="10000"/>
          </a:bodyPr>
          <a:lstStyle/>
          <a:p>
            <a:pPr marL="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Comparison with Previous Study (</a:t>
            </a:r>
            <a:r>
              <a:rPr lang="en-US" b="1" dirty="0" err="1">
                <a:latin typeface="Calibri" panose="020F0502020204030204" pitchFamily="34" charset="0"/>
                <a:ea typeface="Calibri" panose="020F0502020204030204" pitchFamily="34" charset="0"/>
                <a:cs typeface="Calibri" panose="020F0502020204030204" pitchFamily="34" charset="0"/>
              </a:rPr>
              <a:t>Hachenberg</a:t>
            </a:r>
            <a:r>
              <a:rPr lang="en-US" b="1" dirty="0">
                <a:latin typeface="Calibri" panose="020F0502020204030204" pitchFamily="34" charset="0"/>
                <a:ea typeface="Calibri" panose="020F0502020204030204" pitchFamily="34" charset="0"/>
                <a:cs typeface="Calibri" panose="020F0502020204030204" pitchFamily="34" charset="0"/>
              </a:rPr>
              <a:t> &amp; </a:t>
            </a:r>
            <a:r>
              <a:rPr lang="en-US" b="1" dirty="0" err="1">
                <a:latin typeface="Calibri" panose="020F0502020204030204" pitchFamily="34" charset="0"/>
                <a:ea typeface="Calibri" panose="020F0502020204030204" pitchFamily="34" charset="0"/>
                <a:cs typeface="Calibri" panose="020F0502020204030204" pitchFamily="34" charset="0"/>
              </a:rPr>
              <a:t>Schiereck</a:t>
            </a:r>
            <a:r>
              <a:rPr lang="en-US" b="1" dirty="0">
                <a:latin typeface="Calibri" panose="020F0502020204030204" pitchFamily="34" charset="0"/>
                <a:ea typeface="Calibri" panose="020F0502020204030204" pitchFamily="34" charset="0"/>
                <a:cs typeface="Calibri" panose="020F0502020204030204" pitchFamily="34" charset="0"/>
              </a:rPr>
              <a:t>, 2018):</a:t>
            </a:r>
          </a:p>
          <a:p>
            <a:r>
              <a:rPr lang="en-US" dirty="0">
                <a:latin typeface="Calibri" panose="020F0502020204030204" pitchFamily="34" charset="0"/>
                <a:ea typeface="Calibri" panose="020F0502020204030204" pitchFamily="34" charset="0"/>
                <a:cs typeface="Calibri" panose="020F0502020204030204" pitchFamily="34" charset="0"/>
              </a:rPr>
              <a:t>Their model found 'ESG rating' and 'Government-related' as significant (5% level) with positive coefficients.</a:t>
            </a:r>
          </a:p>
          <a:p>
            <a:r>
              <a:rPr lang="en-US" dirty="0">
                <a:latin typeface="Calibri" panose="020F0502020204030204" pitchFamily="34" charset="0"/>
                <a:ea typeface="Calibri" panose="020F0502020204030204" pitchFamily="34" charset="0"/>
                <a:cs typeface="Calibri" panose="020F0502020204030204" pitchFamily="34" charset="0"/>
              </a:rPr>
              <a:t>No significant negative green bond premium observed.</a:t>
            </a:r>
          </a:p>
          <a:p>
            <a:r>
              <a:rPr lang="en-US" dirty="0">
                <a:latin typeface="Calibri" panose="020F0502020204030204" pitchFamily="34" charset="0"/>
                <a:ea typeface="Calibri" panose="020F0502020204030204" pitchFamily="34" charset="0"/>
                <a:cs typeface="Calibri" panose="020F0502020204030204" pitchFamily="34" charset="0"/>
              </a:rPr>
              <a:t>'Maturity green' and 'ESG rating' are key factors explaining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 differential.</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Related Findings from Other Studies:</a:t>
            </a:r>
          </a:p>
          <a:p>
            <a:r>
              <a:rPr lang="en-US" dirty="0">
                <a:latin typeface="Calibri" panose="020F0502020204030204" pitchFamily="34" charset="0"/>
                <a:ea typeface="Calibri" panose="020F0502020204030204" pitchFamily="34" charset="0"/>
                <a:cs typeface="Calibri" panose="020F0502020204030204" pitchFamily="34" charset="0"/>
              </a:rPr>
              <a:t>ESG rating's positive impact on corporate performance and risk of default (</a:t>
            </a:r>
            <a:r>
              <a:rPr lang="en-US" dirty="0" err="1">
                <a:latin typeface="Calibri" panose="020F0502020204030204" pitchFamily="34" charset="0"/>
                <a:ea typeface="Calibri" panose="020F0502020204030204" pitchFamily="34" charset="0"/>
                <a:cs typeface="Calibri" panose="020F0502020204030204" pitchFamily="34" charset="0"/>
              </a:rPr>
              <a:t>Friede</a:t>
            </a:r>
            <a:r>
              <a:rPr lang="en-US" dirty="0">
                <a:latin typeface="Calibri" panose="020F0502020204030204" pitchFamily="34" charset="0"/>
                <a:ea typeface="Calibri" panose="020F0502020204030204" pitchFamily="34" charset="0"/>
                <a:cs typeface="Calibri" panose="020F0502020204030204" pitchFamily="34" charset="0"/>
              </a:rPr>
              <a:t> et al., 2015).</a:t>
            </a:r>
          </a:p>
          <a:p>
            <a:r>
              <a:rPr lang="en-US" dirty="0">
                <a:latin typeface="Calibri" panose="020F0502020204030204" pitchFamily="34" charset="0"/>
                <a:ea typeface="Calibri" panose="020F0502020204030204" pitchFamily="34" charset="0"/>
                <a:cs typeface="Calibri" panose="020F0502020204030204" pitchFamily="34" charset="0"/>
              </a:rPr>
              <a:t>Good ESG ratings rewarded with tighter spreads and cheaper refinancing (</a:t>
            </a:r>
            <a:r>
              <a:rPr lang="en-US" dirty="0" err="1">
                <a:latin typeface="Calibri" panose="020F0502020204030204" pitchFamily="34" charset="0"/>
                <a:ea typeface="Calibri" panose="020F0502020204030204" pitchFamily="34" charset="0"/>
                <a:cs typeface="Calibri" panose="020F0502020204030204" pitchFamily="34" charset="0"/>
              </a:rPr>
              <a:t>Polbennikov</a:t>
            </a:r>
            <a:r>
              <a:rPr lang="en-US" dirty="0">
                <a:latin typeface="Calibri" panose="020F0502020204030204" pitchFamily="34" charset="0"/>
                <a:ea typeface="Calibri" panose="020F0502020204030204" pitchFamily="34" charset="0"/>
                <a:cs typeface="Calibri" panose="020F0502020204030204" pitchFamily="34" charset="0"/>
              </a:rPr>
              <a:t> et al., 2016).</a:t>
            </a:r>
          </a:p>
          <a:p>
            <a:r>
              <a:rPr lang="en-US" dirty="0">
                <a:latin typeface="Calibri" panose="020F0502020204030204" pitchFamily="34" charset="0"/>
                <a:ea typeface="Calibri" panose="020F0502020204030204" pitchFamily="34" charset="0"/>
                <a:cs typeface="Calibri" panose="020F0502020204030204" pitchFamily="34" charset="0"/>
              </a:rPr>
              <a:t>High ESG score investors accept lower returns due to ESG preference (Pedersen et al., 2019).</a:t>
            </a:r>
          </a:p>
          <a:p>
            <a:r>
              <a:rPr lang="en-US" dirty="0">
                <a:latin typeface="Calibri" panose="020F0502020204030204" pitchFamily="34" charset="0"/>
                <a:ea typeface="Calibri" panose="020F0502020204030204" pitchFamily="34" charset="0"/>
                <a:cs typeface="Calibri" panose="020F0502020204030204" pitchFamily="34" charset="0"/>
              </a:rPr>
              <a:t>Positive 'Maturity green' coefficient possibly explained by liquidity preference theory, suggesting increased negative green bond premium with interest rate risk.</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71</a:t>
            </a:fld>
            <a:endParaRPr lang="en-US"/>
          </a:p>
        </p:txBody>
      </p:sp>
    </p:spTree>
    <p:extLst>
      <p:ext uri="{BB962C8B-B14F-4D97-AF65-F5344CB8AC3E}">
        <p14:creationId xmlns:p14="http://schemas.microsoft.com/office/powerpoint/2010/main" val="10811888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15373"/>
          </a:xfrm>
        </p:spPr>
        <p:txBody>
          <a:bodyPr>
            <a:normAutofit fontScale="90000"/>
          </a:bodyPr>
          <a:lstStyle/>
          <a:p>
            <a:r>
              <a:rPr lang="en-US" dirty="0"/>
              <a:t>6.5: Research Limitations</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704109"/>
            <a:ext cx="10691265" cy="4225105"/>
          </a:xfrm>
        </p:spPr>
        <p:txBody>
          <a:bodyPr>
            <a:normAutofit fontScale="85000" lnSpcReduction="2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Scope Limitations:</a:t>
            </a:r>
          </a:p>
          <a:p>
            <a:r>
              <a:rPr lang="en-US" dirty="0">
                <a:latin typeface="Calibri" panose="020F0502020204030204" pitchFamily="34" charset="0"/>
                <a:ea typeface="Calibri" panose="020F0502020204030204" pitchFamily="34" charset="0"/>
                <a:cs typeface="Calibri" panose="020F0502020204030204" pitchFamily="34" charset="0"/>
              </a:rPr>
              <a:t>Focus only on straight bonds with no options from European institutions.</a:t>
            </a:r>
          </a:p>
          <a:p>
            <a:r>
              <a:rPr lang="en-US" dirty="0">
                <a:latin typeface="Calibri" panose="020F0502020204030204" pitchFamily="34" charset="0"/>
                <a:ea typeface="Calibri" panose="020F0502020204030204" pitchFamily="34" charset="0"/>
                <a:cs typeface="Calibri" panose="020F0502020204030204" pitchFamily="34" charset="0"/>
              </a:rPr>
              <a:t>Difficulty generalizing negative green bond premium to entire green bond market.</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Liquidity Bias:</a:t>
            </a:r>
          </a:p>
          <a:p>
            <a:r>
              <a:rPr lang="en-US" dirty="0">
                <a:latin typeface="Calibri" panose="020F0502020204030204" pitchFamily="34" charset="0"/>
                <a:ea typeface="Calibri" panose="020F0502020204030204" pitchFamily="34" charset="0"/>
                <a:cs typeface="Calibri" panose="020F0502020204030204" pitchFamily="34" charset="0"/>
              </a:rPr>
              <a:t>Bonds with issuance greater than €500 million included to ensure high liquidity.</a:t>
            </a:r>
          </a:p>
          <a:p>
            <a:r>
              <a:rPr lang="en-US" dirty="0">
                <a:latin typeface="Calibri" panose="020F0502020204030204" pitchFamily="34" charset="0"/>
                <a:ea typeface="Calibri" panose="020F0502020204030204" pitchFamily="34" charset="0"/>
                <a:cs typeface="Calibri" panose="020F0502020204030204" pitchFamily="34" charset="0"/>
              </a:rPr>
              <a:t>Liquidity can change over time due to trading frequency, supply, demand, etc.</a:t>
            </a:r>
          </a:p>
          <a:p>
            <a:r>
              <a:rPr lang="en-US" dirty="0">
                <a:latin typeface="Calibri" panose="020F0502020204030204" pitchFamily="34" charset="0"/>
                <a:ea typeface="Calibri" panose="020F0502020204030204" pitchFamily="34" charset="0"/>
                <a:cs typeface="Calibri" panose="020F0502020204030204" pitchFamily="34" charset="0"/>
              </a:rPr>
              <a:t>Comparison: Previous study used €150 million as the threshold.</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Sample Size and Criteria:</a:t>
            </a:r>
          </a:p>
          <a:p>
            <a:r>
              <a:rPr lang="en-US" dirty="0">
                <a:latin typeface="Calibri" panose="020F0502020204030204" pitchFamily="34" charset="0"/>
                <a:ea typeface="Calibri" panose="020F0502020204030204" pitchFamily="34" charset="0"/>
                <a:cs typeface="Calibri" panose="020F0502020204030204" pitchFamily="34" charset="0"/>
              </a:rPr>
              <a:t>Smaller sample size due to stringent selection criteria.</a:t>
            </a:r>
          </a:p>
          <a:p>
            <a:r>
              <a:rPr lang="en-US" dirty="0">
                <a:latin typeface="Calibri" panose="020F0502020204030204" pitchFamily="34" charset="0"/>
                <a:ea typeface="Calibri" panose="020F0502020204030204" pitchFamily="34" charset="0"/>
                <a:cs typeface="Calibri" panose="020F0502020204030204" pitchFamily="34" charset="0"/>
              </a:rPr>
              <a:t>All 2,011 outstanding green bonds considered.</a:t>
            </a:r>
          </a:p>
          <a:p>
            <a:r>
              <a:rPr lang="en-US" dirty="0">
                <a:latin typeface="Calibri" panose="020F0502020204030204" pitchFamily="34" charset="0"/>
                <a:ea typeface="Calibri" panose="020F0502020204030204" pitchFamily="34" charset="0"/>
                <a:cs typeface="Calibri" panose="020F0502020204030204" pitchFamily="34" charset="0"/>
              </a:rPr>
              <a:t>Possible underrepresentation of government-related issuers (only four green bonds), potentially affecting results for Hypothesis 3.</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72</a:t>
            </a:fld>
            <a:endParaRPr lang="en-US"/>
          </a:p>
        </p:txBody>
      </p:sp>
    </p:spTree>
    <p:extLst>
      <p:ext uri="{BB962C8B-B14F-4D97-AF65-F5344CB8AC3E}">
        <p14:creationId xmlns:p14="http://schemas.microsoft.com/office/powerpoint/2010/main" val="511989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31273"/>
            <a:ext cx="10691265" cy="5097941"/>
          </a:xfrm>
        </p:spPr>
        <p:txBody>
          <a:bodyPr>
            <a:normAutofit fontScale="85000"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Market Volatility:</a:t>
            </a:r>
          </a:p>
          <a:p>
            <a:r>
              <a:rPr lang="en-US" dirty="0">
                <a:latin typeface="Calibri" panose="020F0502020204030204" pitchFamily="34" charset="0"/>
                <a:ea typeface="Calibri" panose="020F0502020204030204" pitchFamily="34" charset="0"/>
                <a:cs typeface="Calibri" panose="020F0502020204030204" pitchFamily="34" charset="0"/>
              </a:rPr>
              <a:t>Bond market movement in last two months due to coronavirus pandemic.</a:t>
            </a:r>
          </a:p>
          <a:p>
            <a:r>
              <a:rPr lang="en-US" dirty="0">
                <a:latin typeface="Calibri" panose="020F0502020204030204" pitchFamily="34" charset="0"/>
                <a:ea typeface="Calibri" panose="020F0502020204030204" pitchFamily="34" charset="0"/>
                <a:cs typeface="Calibri" panose="020F0502020204030204" pitchFamily="34" charset="0"/>
              </a:rPr>
              <a:t>Strong positive correlation between daily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latin typeface="Calibri" panose="020F0502020204030204" pitchFamily="34" charset="0"/>
                <a:ea typeface="Calibri" panose="020F0502020204030204" pitchFamily="34" charset="0"/>
                <a:cs typeface="Calibri" panose="020F0502020204030204" pitchFamily="34" charset="0"/>
              </a:rPr>
              <a:t>-spreads of green and non-green bonds minimizes influence on results.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ESG Rating Limitations:</a:t>
            </a:r>
          </a:p>
          <a:p>
            <a:r>
              <a:rPr lang="en-US" dirty="0">
                <a:latin typeface="Calibri" panose="020F0502020204030204" pitchFamily="34" charset="0"/>
                <a:ea typeface="Calibri" panose="020F0502020204030204" pitchFamily="34" charset="0"/>
                <a:cs typeface="Calibri" panose="020F0502020204030204" pitchFamily="34" charset="0"/>
              </a:rPr>
              <a:t>Only two ESG rating agencies (Sustainalytics and </a:t>
            </a:r>
            <a:r>
              <a:rPr lang="en-US" dirty="0" err="1">
                <a:latin typeface="Calibri" panose="020F0502020204030204" pitchFamily="34" charset="0"/>
                <a:ea typeface="Calibri" panose="020F0502020204030204" pitchFamily="34" charset="0"/>
                <a:cs typeface="Calibri" panose="020F0502020204030204" pitchFamily="34" charset="0"/>
              </a:rPr>
              <a:t>RobeccoSAM</a:t>
            </a:r>
            <a:r>
              <a:rPr lang="en-US" dirty="0">
                <a:latin typeface="Calibri" panose="020F0502020204030204" pitchFamily="34" charset="0"/>
                <a:ea typeface="Calibri" panose="020F0502020204030204" pitchFamily="34" charset="0"/>
                <a:cs typeface="Calibri" panose="020F0502020204030204" pitchFamily="34" charset="0"/>
              </a:rPr>
              <a:t>) considered.</a:t>
            </a:r>
          </a:p>
          <a:p>
            <a:r>
              <a:rPr lang="en-US" dirty="0">
                <a:latin typeface="Calibri" panose="020F0502020204030204" pitchFamily="34" charset="0"/>
                <a:ea typeface="Calibri" panose="020F0502020204030204" pitchFamily="34" charset="0"/>
                <a:cs typeface="Calibri" panose="020F0502020204030204" pitchFamily="34" charset="0"/>
              </a:rPr>
              <a:t>Some issuers might have ESG ratings from other agencies, potentially skewing results.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Analysis Methodology:</a:t>
            </a:r>
          </a:p>
          <a:p>
            <a:r>
              <a:rPr lang="en-US" dirty="0">
                <a:latin typeface="Calibri" panose="020F0502020204030204" pitchFamily="34" charset="0"/>
                <a:ea typeface="Calibri" panose="020F0502020204030204" pitchFamily="34" charset="0"/>
                <a:cs typeface="Calibri" panose="020F0502020204030204" pitchFamily="34" charset="0"/>
              </a:rPr>
              <a:t>Panel regression and random effects model used.</a:t>
            </a:r>
          </a:p>
          <a:p>
            <a:r>
              <a:rPr lang="en-US" dirty="0">
                <a:latin typeface="Calibri" panose="020F0502020204030204" pitchFamily="34" charset="0"/>
                <a:ea typeface="Calibri" panose="020F0502020204030204" pitchFamily="34" charset="0"/>
                <a:cs typeface="Calibri" panose="020F0502020204030204" pitchFamily="34" charset="0"/>
              </a:rPr>
              <a:t>Future research can employ both random and fixed effects models and conduct Hausman test for suitability.</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Suggestions for Future Research:</a:t>
            </a:r>
          </a:p>
          <a:p>
            <a:r>
              <a:rPr lang="en-US" dirty="0">
                <a:latin typeface="Calibri" panose="020F0502020204030204" pitchFamily="34" charset="0"/>
                <a:ea typeface="Calibri" panose="020F0502020204030204" pitchFamily="34" charset="0"/>
                <a:cs typeface="Calibri" panose="020F0502020204030204" pitchFamily="34" charset="0"/>
              </a:rPr>
              <a:t>Include specific firm variables like liquidity coverage ratio, leverage, etc.</a:t>
            </a:r>
          </a:p>
          <a:p>
            <a:r>
              <a:rPr lang="en-US" dirty="0">
                <a:latin typeface="Calibri" panose="020F0502020204030204" pitchFamily="34" charset="0"/>
                <a:ea typeface="Calibri" panose="020F0502020204030204" pitchFamily="34" charset="0"/>
                <a:cs typeface="Calibri" panose="020F0502020204030204" pitchFamily="34" charset="0"/>
              </a:rPr>
              <a:t>Consider other bond types: zero bonds, floating rate bonds, convertible bonds.</a:t>
            </a:r>
          </a:p>
          <a:p>
            <a:r>
              <a:rPr lang="en-US" dirty="0">
                <a:latin typeface="Calibri" panose="020F0502020204030204" pitchFamily="34" charset="0"/>
                <a:ea typeface="Calibri" panose="020F0502020204030204" pitchFamily="34" charset="0"/>
                <a:cs typeface="Calibri" panose="020F0502020204030204" pitchFamily="34" charset="0"/>
              </a:rPr>
              <a:t>Focus on social impact bonds and climate bonds to enrich bond literature.</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73</a:t>
            </a:fld>
            <a:endParaRPr lang="en-US"/>
          </a:p>
        </p:txBody>
      </p:sp>
    </p:spTree>
    <p:extLst>
      <p:ext uri="{BB962C8B-B14F-4D97-AF65-F5344CB8AC3E}">
        <p14:creationId xmlns:p14="http://schemas.microsoft.com/office/powerpoint/2010/main" val="12329260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0" y="1205969"/>
            <a:ext cx="5828114" cy="4936812"/>
          </a:xfrm>
        </p:spPr>
        <p:txBody>
          <a:bodyPr vert="horz" lIns="91440" tIns="45720" rIns="91440" bIns="45720" rtlCol="0" anchor="ctr">
            <a:normAutofit/>
          </a:bodyPr>
          <a:lstStyle/>
          <a:p>
            <a:pPr algn="r"/>
            <a:r>
              <a:rPr lang="en-US" sz="5400" dirty="0"/>
              <a:t>conclusion</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74</a:t>
            </a:fld>
            <a:endParaRPr lang="en-US"/>
          </a:p>
        </p:txBody>
      </p:sp>
      <p:sp>
        <p:nvSpPr>
          <p:cNvPr id="3" name="TextBox 2">
            <a:extLst>
              <a:ext uri="{FF2B5EF4-FFF2-40B4-BE49-F238E27FC236}">
                <a16:creationId xmlns:a16="http://schemas.microsoft.com/office/drawing/2014/main" id="{4B87D3A4-0DB7-718F-9052-245383DD96EE}"/>
              </a:ext>
            </a:extLst>
          </p:cNvPr>
          <p:cNvSpPr txBox="1"/>
          <p:nvPr/>
        </p:nvSpPr>
        <p:spPr>
          <a:xfrm>
            <a:off x="7531510" y="2716510"/>
            <a:ext cx="4444180" cy="923330"/>
          </a:xfrm>
          <a:prstGeom prst="rect">
            <a:avLst/>
          </a:prstGeom>
          <a:noFill/>
        </p:spPr>
        <p:txBody>
          <a:bodyPr wrap="square" rtlCol="0">
            <a:spAutoFit/>
          </a:bodyPr>
          <a:lstStyle/>
          <a:p>
            <a:r>
              <a:rPr lang="en-US" sz="5400" dirty="0">
                <a:latin typeface="+mj-lt"/>
              </a:rPr>
              <a:t>Chapter 7</a:t>
            </a:r>
          </a:p>
        </p:txBody>
      </p:sp>
    </p:spTree>
    <p:extLst>
      <p:ext uri="{BB962C8B-B14F-4D97-AF65-F5344CB8AC3E}">
        <p14:creationId xmlns:p14="http://schemas.microsoft.com/office/powerpoint/2010/main" val="6143933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00100"/>
            <a:ext cx="10691265" cy="5129114"/>
          </a:xfrm>
        </p:spPr>
        <p:txBody>
          <a:bodyPr spcCol="457200">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Importance of Green Bonds:</a:t>
            </a:r>
          </a:p>
          <a:p>
            <a:r>
              <a:rPr lang="en-US" sz="1800" dirty="0">
                <a:latin typeface="Calibri" panose="020F0502020204030204" pitchFamily="34" charset="0"/>
                <a:ea typeface="Calibri" panose="020F0502020204030204" pitchFamily="34" charset="0"/>
                <a:cs typeface="Calibri" panose="020F0502020204030204" pitchFamily="34" charset="0"/>
              </a:rPr>
              <a:t>Contribute to sustainable projects aligned with the Paris Agreement.</a:t>
            </a:r>
          </a:p>
          <a:p>
            <a:r>
              <a:rPr lang="en-US" sz="1800" dirty="0">
                <a:latin typeface="Calibri" panose="020F0502020204030204" pitchFamily="34" charset="0"/>
                <a:ea typeface="Calibri" panose="020F0502020204030204" pitchFamily="34" charset="0"/>
                <a:cs typeface="Calibri" panose="020F0502020204030204" pitchFamily="34" charset="0"/>
              </a:rPr>
              <a:t>Significant for investors, issuers, policymakers, and global sustainability efforts.</a:t>
            </a:r>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Research Context and Contribution:</a:t>
            </a:r>
          </a:p>
          <a:p>
            <a:r>
              <a:rPr lang="en-US" sz="1800" dirty="0">
                <a:latin typeface="Calibri" panose="020F0502020204030204" pitchFamily="34" charset="0"/>
                <a:ea typeface="Calibri" panose="020F0502020204030204" pitchFamily="34" charset="0"/>
                <a:cs typeface="Calibri" panose="020F0502020204030204" pitchFamily="34" charset="0"/>
              </a:rPr>
              <a:t>Limited prior research due to green bonds' 12-year history.</a:t>
            </a:r>
          </a:p>
          <a:p>
            <a:r>
              <a:rPr lang="en-US" sz="1800" dirty="0">
                <a:latin typeface="Calibri" panose="020F0502020204030204" pitchFamily="34" charset="0"/>
                <a:ea typeface="Calibri" panose="020F0502020204030204" pitchFamily="34" charset="0"/>
                <a:cs typeface="Calibri" panose="020F0502020204030204" pitchFamily="34" charset="0"/>
              </a:rPr>
              <a:t>Addresses existing literature with updated data, focusing on European issuers.</a:t>
            </a:r>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Methodology and Findings:</a:t>
            </a:r>
          </a:p>
          <a:p>
            <a:r>
              <a:rPr lang="en-US" sz="1800" dirty="0">
                <a:latin typeface="Calibri" panose="020F0502020204030204" pitchFamily="34" charset="0"/>
                <a:ea typeface="Calibri" panose="020F0502020204030204" pitchFamily="34" charset="0"/>
                <a:cs typeface="Calibri" panose="020F0502020204030204" pitchFamily="34" charset="0"/>
              </a:rPr>
              <a:t>Sample of 37 green bonds and 74 non-green bonds analyzed.</a:t>
            </a:r>
          </a:p>
          <a:p>
            <a:r>
              <a:rPr lang="en-US" sz="1800" dirty="0">
                <a:latin typeface="Calibri" panose="020F0502020204030204" pitchFamily="34" charset="0"/>
                <a:ea typeface="Calibri" panose="020F0502020204030204" pitchFamily="34" charset="0"/>
                <a:cs typeface="Calibri" panose="020F0502020204030204" pitchFamily="34" charset="0"/>
              </a:rPr>
              <a:t>Average negative green bond premium of 0.92 bps identified in European secondary market.</a:t>
            </a:r>
          </a:p>
          <a:p>
            <a:r>
              <a:rPr lang="en-US" sz="1800" dirty="0">
                <a:latin typeface="Calibri" panose="020F0502020204030204" pitchFamily="34" charset="0"/>
                <a:ea typeface="Calibri" panose="020F0502020204030204" pitchFamily="34" charset="0"/>
                <a:cs typeface="Calibri" panose="020F0502020204030204" pitchFamily="34" charset="0"/>
              </a:rPr>
              <a:t>Factors explaining the premium include excess demand, investor preferences, and external costs.</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75</a:t>
            </a:fld>
            <a:endParaRPr lang="en-US"/>
          </a:p>
        </p:txBody>
      </p:sp>
    </p:spTree>
    <p:extLst>
      <p:ext uri="{BB962C8B-B14F-4D97-AF65-F5344CB8AC3E}">
        <p14:creationId xmlns:p14="http://schemas.microsoft.com/office/powerpoint/2010/main" val="9262978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831273"/>
            <a:ext cx="10691265" cy="5097941"/>
          </a:xfrm>
        </p:spPr>
        <p:txBody>
          <a:bodyPr>
            <a:normAutofit fontScale="85000" lnSpcReduction="2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Rating and Industry Variations:</a:t>
            </a:r>
          </a:p>
          <a:p>
            <a:r>
              <a:rPr lang="en-US" dirty="0">
                <a:latin typeface="Calibri" panose="020F0502020204030204" pitchFamily="34" charset="0"/>
                <a:ea typeface="Calibri" panose="020F0502020204030204" pitchFamily="34" charset="0"/>
                <a:cs typeface="Calibri" panose="020F0502020204030204" pitchFamily="34" charset="0"/>
              </a:rPr>
              <a:t>Only BBB-rated green bonds showed significantly greater negative premium.</a:t>
            </a:r>
          </a:p>
          <a:p>
            <a:r>
              <a:rPr lang="en-US" dirty="0">
                <a:latin typeface="Calibri" panose="020F0502020204030204" pitchFamily="34" charset="0"/>
                <a:ea typeface="Calibri" panose="020F0502020204030204" pitchFamily="34" charset="0"/>
                <a:cs typeface="Calibri" panose="020F0502020204030204" pitchFamily="34" charset="0"/>
              </a:rPr>
              <a:t>Evidence suggests variation across industries, especially outside government-related and financial sectors.</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Influencing Factors on Premium:</a:t>
            </a:r>
          </a:p>
          <a:p>
            <a:r>
              <a:rPr lang="en-US" dirty="0">
                <a:latin typeface="Calibri" panose="020F0502020204030204" pitchFamily="34" charset="0"/>
                <a:ea typeface="Calibri" panose="020F0502020204030204" pitchFamily="34" charset="0"/>
                <a:cs typeface="Calibri" panose="020F0502020204030204" pitchFamily="34" charset="0"/>
              </a:rPr>
              <a:t>Rating, issue amount, and industry found to have no significant impact.</a:t>
            </a:r>
          </a:p>
          <a:p>
            <a:r>
              <a:rPr lang="en-US" dirty="0">
                <a:latin typeface="Calibri" panose="020F0502020204030204" pitchFamily="34" charset="0"/>
                <a:ea typeface="Calibri" panose="020F0502020204030204" pitchFamily="34" charset="0"/>
                <a:cs typeface="Calibri" panose="020F0502020204030204" pitchFamily="34" charset="0"/>
              </a:rPr>
              <a:t>Premium mainly influenced by remaining maturity and ESG rating of the issuer.</a:t>
            </a:r>
          </a:p>
          <a:p>
            <a:r>
              <a:rPr lang="en-US" dirty="0">
                <a:latin typeface="Calibri" panose="020F0502020204030204" pitchFamily="34" charset="0"/>
                <a:ea typeface="Calibri" panose="020F0502020204030204" pitchFamily="34" charset="0"/>
                <a:cs typeface="Calibri" panose="020F0502020204030204" pitchFamily="34" charset="0"/>
              </a:rPr>
              <a:t>Maturity may relate to liquidity preference theory; ESG rating may indicate investor trust in company performance.</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Implications and Future Directions:</a:t>
            </a:r>
          </a:p>
          <a:p>
            <a:r>
              <a:rPr lang="en-US" dirty="0">
                <a:latin typeface="Calibri" panose="020F0502020204030204" pitchFamily="34" charset="0"/>
                <a:ea typeface="Calibri" panose="020F0502020204030204" pitchFamily="34" charset="0"/>
                <a:cs typeface="Calibri" panose="020F0502020204030204" pitchFamily="34" charset="0"/>
              </a:rPr>
              <a:t>Negative green bond premium incentivizes issuance due to refinancing advantages.</a:t>
            </a:r>
          </a:p>
          <a:p>
            <a:r>
              <a:rPr lang="en-US" dirty="0">
                <a:latin typeface="Calibri" panose="020F0502020204030204" pitchFamily="34" charset="0"/>
                <a:ea typeface="Calibri" panose="020F0502020204030204" pitchFamily="34" charset="0"/>
                <a:cs typeface="Calibri" panose="020F0502020204030204" pitchFamily="34" charset="0"/>
              </a:rPr>
              <a:t>Supports policymakers in promoting sustainable development.</a:t>
            </a:r>
          </a:p>
          <a:p>
            <a:r>
              <a:rPr lang="en-US" dirty="0">
                <a:latin typeface="Calibri" panose="020F0502020204030204" pitchFamily="34" charset="0"/>
                <a:ea typeface="Calibri" panose="020F0502020204030204" pitchFamily="34" charset="0"/>
                <a:cs typeface="Calibri" panose="020F0502020204030204" pitchFamily="34" charset="0"/>
              </a:rPr>
              <a:t>Investor interest remains high despite lower yield performance of green bonds.</a:t>
            </a:r>
          </a:p>
          <a:p>
            <a:r>
              <a:rPr lang="en-US" dirty="0">
                <a:latin typeface="Calibri" panose="020F0502020204030204" pitchFamily="34" charset="0"/>
                <a:ea typeface="Calibri" panose="020F0502020204030204" pitchFamily="34" charset="0"/>
                <a:cs typeface="Calibri" panose="020F0502020204030204" pitchFamily="34" charset="0"/>
              </a:rPr>
              <a:t>Increase in green bond issuance could contribute to achieving Paris Agreement goals and addressing environmental degradation.</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76</a:t>
            </a:fld>
            <a:endParaRPr lang="en-US"/>
          </a:p>
        </p:txBody>
      </p:sp>
    </p:spTree>
    <p:extLst>
      <p:ext uri="{BB962C8B-B14F-4D97-AF65-F5344CB8AC3E}">
        <p14:creationId xmlns:p14="http://schemas.microsoft.com/office/powerpoint/2010/main" val="8022106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5B4E-202D-D18D-BB72-B4A588A7B9E3}"/>
              </a:ext>
            </a:extLst>
          </p:cNvPr>
          <p:cNvSpPr>
            <a:spLocks noGrp="1"/>
          </p:cNvSpPr>
          <p:nvPr>
            <p:ph type="title"/>
          </p:nvPr>
        </p:nvSpPr>
        <p:spPr>
          <a:xfrm>
            <a:off x="700635" y="828963"/>
            <a:ext cx="10691265" cy="656937"/>
          </a:xfrm>
        </p:spPr>
        <p:txBody>
          <a:bodyPr>
            <a:normAutofit fontScale="90000"/>
          </a:bodyPr>
          <a:lstStyle/>
          <a:p>
            <a:r>
              <a:rPr lang="en-US" dirty="0"/>
              <a:t>Critic for the study</a:t>
            </a:r>
          </a:p>
        </p:txBody>
      </p:sp>
      <p:sp>
        <p:nvSpPr>
          <p:cNvPr id="3" name="Content Placeholder 2">
            <a:extLst>
              <a:ext uri="{FF2B5EF4-FFF2-40B4-BE49-F238E27FC236}">
                <a16:creationId xmlns:a16="http://schemas.microsoft.com/office/drawing/2014/main" id="{57B34708-74E3-1EA5-7622-221F81B0FA2C}"/>
              </a:ext>
            </a:extLst>
          </p:cNvPr>
          <p:cNvSpPr>
            <a:spLocks noGrp="1"/>
          </p:cNvSpPr>
          <p:nvPr>
            <p:ph idx="1"/>
          </p:nvPr>
        </p:nvSpPr>
        <p:spPr>
          <a:xfrm>
            <a:off x="700635" y="1600200"/>
            <a:ext cx="10691265" cy="4329014"/>
          </a:xfrm>
        </p:spPr>
        <p:txBody>
          <a:bodyPr>
            <a:normAutofit fontScale="92500"/>
          </a:bodyPr>
          <a:lstStyle/>
          <a:p>
            <a:r>
              <a:rPr lang="en-US" b="1" dirty="0">
                <a:latin typeface="Calibri" panose="020F0502020204030204" pitchFamily="34" charset="0"/>
                <a:ea typeface="Calibri" panose="020F0502020204030204" pitchFamily="34" charset="0"/>
                <a:cs typeface="Calibri" panose="020F0502020204030204" pitchFamily="34" charset="0"/>
              </a:rPr>
              <a:t>Scope of Research: </a:t>
            </a:r>
            <a:r>
              <a:rPr lang="en-US" dirty="0">
                <a:latin typeface="Calibri" panose="020F0502020204030204" pitchFamily="34" charset="0"/>
                <a:ea typeface="Calibri" panose="020F0502020204030204" pitchFamily="34" charset="0"/>
                <a:cs typeface="Calibri" panose="020F0502020204030204" pitchFamily="34" charset="0"/>
              </a:rPr>
              <a:t>The research focuses on the green bond market, specifically in Europe, and its implications for investors, issuers, and policymakers.</a:t>
            </a:r>
          </a:p>
          <a:p>
            <a:r>
              <a:rPr lang="en-US" b="1" dirty="0">
                <a:latin typeface="Calibri" panose="020F0502020204030204" pitchFamily="34" charset="0"/>
                <a:ea typeface="Calibri" panose="020F0502020204030204" pitchFamily="34" charset="0"/>
                <a:cs typeface="Calibri" panose="020F0502020204030204" pitchFamily="34" charset="0"/>
              </a:rPr>
              <a:t>Data Collection:</a:t>
            </a:r>
            <a:r>
              <a:rPr lang="en-US" dirty="0">
                <a:latin typeface="Calibri" panose="020F0502020204030204" pitchFamily="34" charset="0"/>
                <a:ea typeface="Calibri" panose="020F0502020204030204" pitchFamily="34" charset="0"/>
                <a:cs typeface="Calibri" panose="020F0502020204030204" pitchFamily="34" charset="0"/>
              </a:rPr>
              <a:t> The data collection period from November 1, 2019, to April 30, 2020, is relatively short.</a:t>
            </a:r>
          </a:p>
          <a:p>
            <a:r>
              <a:rPr lang="en-US" b="1" dirty="0">
                <a:latin typeface="Calibri" panose="020F0502020204030204" pitchFamily="34" charset="0"/>
                <a:ea typeface="Calibri" panose="020F0502020204030204" pitchFamily="34" charset="0"/>
                <a:cs typeface="Calibri" panose="020F0502020204030204" pitchFamily="34" charset="0"/>
              </a:rPr>
              <a:t>Negative Green Bond Premium:</a:t>
            </a:r>
            <a:r>
              <a:rPr lang="en-US" dirty="0">
                <a:latin typeface="Calibri" panose="020F0502020204030204" pitchFamily="34" charset="0"/>
                <a:ea typeface="Calibri" panose="020F0502020204030204" pitchFamily="34" charset="0"/>
                <a:cs typeface="Calibri" panose="020F0502020204030204" pitchFamily="34" charset="0"/>
              </a:rPr>
              <a:t> The study concludes that there is an average negative green bond premium of 0.92 bps in the secondary European market.</a:t>
            </a:r>
          </a:p>
          <a:p>
            <a:r>
              <a:rPr lang="en-US" b="1" dirty="0">
                <a:latin typeface="Calibri" panose="020F0502020204030204" pitchFamily="34" charset="0"/>
                <a:ea typeface="Calibri" panose="020F0502020204030204" pitchFamily="34" charset="0"/>
                <a:cs typeface="Calibri" panose="020F0502020204030204" pitchFamily="34" charset="0"/>
              </a:rPr>
              <a:t>Rating and Issue Amount:</a:t>
            </a:r>
            <a:r>
              <a:rPr lang="en-US" dirty="0">
                <a:latin typeface="Calibri" panose="020F0502020204030204" pitchFamily="34" charset="0"/>
                <a:ea typeface="Calibri" panose="020F0502020204030204" pitchFamily="34" charset="0"/>
                <a:cs typeface="Calibri" panose="020F0502020204030204" pitchFamily="34" charset="0"/>
              </a:rPr>
              <a:t> The study finds that neither rating nor issue amount significantly influences the negative green bond premium.</a:t>
            </a:r>
          </a:p>
          <a:p>
            <a:r>
              <a:rPr lang="en-US" b="1" dirty="0">
                <a:latin typeface="Calibri" panose="020F0502020204030204" pitchFamily="34" charset="0"/>
                <a:ea typeface="Calibri" panose="020F0502020204030204" pitchFamily="34" charset="0"/>
                <a:cs typeface="Calibri" panose="020F0502020204030204" pitchFamily="34" charset="0"/>
              </a:rPr>
              <a:t>ESG Rating:</a:t>
            </a:r>
            <a:r>
              <a:rPr lang="en-US" dirty="0">
                <a:latin typeface="Calibri" panose="020F0502020204030204" pitchFamily="34" charset="0"/>
                <a:ea typeface="Calibri" panose="020F0502020204030204" pitchFamily="34" charset="0"/>
                <a:cs typeface="Calibri" panose="020F0502020204030204" pitchFamily="34" charset="0"/>
              </a:rPr>
              <a:t> The study finds a correlation between the ESG rating of the issuer and the negative green bond premium.</a:t>
            </a:r>
          </a:p>
          <a:p>
            <a:r>
              <a:rPr lang="en-US" b="1" dirty="0">
                <a:latin typeface="Calibri" panose="020F0502020204030204" pitchFamily="34" charset="0"/>
                <a:ea typeface="Calibri" panose="020F0502020204030204" pitchFamily="34" charset="0"/>
                <a:cs typeface="Calibri" panose="020F0502020204030204" pitchFamily="34" charset="0"/>
              </a:rPr>
              <a:t>Future Implications: </a:t>
            </a:r>
            <a:r>
              <a:rPr lang="en-US" dirty="0">
                <a:latin typeface="Calibri" panose="020F0502020204030204" pitchFamily="34" charset="0"/>
                <a:ea typeface="Calibri" panose="020F0502020204030204" pitchFamily="34" charset="0"/>
                <a:cs typeface="Calibri" panose="020F0502020204030204" pitchFamily="34" charset="0"/>
              </a:rPr>
              <a:t>The study concludes on a hopeful note about the potential of green bonds to contribute to the goals of the Paris Agreement. </a:t>
            </a:r>
          </a:p>
        </p:txBody>
      </p:sp>
      <p:sp>
        <p:nvSpPr>
          <p:cNvPr id="6" name="Slide Number Placeholder 5">
            <a:extLst>
              <a:ext uri="{FF2B5EF4-FFF2-40B4-BE49-F238E27FC236}">
                <a16:creationId xmlns:a16="http://schemas.microsoft.com/office/drawing/2014/main" id="{E08FE224-466C-BBE3-63B6-471DCE339B57}"/>
              </a:ext>
            </a:extLst>
          </p:cNvPr>
          <p:cNvSpPr>
            <a:spLocks noGrp="1"/>
          </p:cNvSpPr>
          <p:nvPr>
            <p:ph type="sldNum" sz="quarter" idx="12"/>
          </p:nvPr>
        </p:nvSpPr>
        <p:spPr/>
        <p:txBody>
          <a:bodyPr/>
          <a:lstStyle/>
          <a:p>
            <a:fld id="{87E7843D-FF13-4365-9478-9625B70A2705}" type="slidenum">
              <a:rPr lang="en-US" smtClean="0"/>
              <a:t>77</a:t>
            </a:fld>
            <a:endParaRPr lang="en-US"/>
          </a:p>
        </p:txBody>
      </p:sp>
    </p:spTree>
    <p:extLst>
      <p:ext uri="{BB962C8B-B14F-4D97-AF65-F5344CB8AC3E}">
        <p14:creationId xmlns:p14="http://schemas.microsoft.com/office/powerpoint/2010/main" val="1505134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2" name="Picture 41">
            <a:extLst>
              <a:ext uri="{FF2B5EF4-FFF2-40B4-BE49-F238E27FC236}">
                <a16:creationId xmlns:a16="http://schemas.microsoft.com/office/drawing/2014/main" id="{759DE223-C0B2-E677-6B40-79FDAB24A038}"/>
              </a:ext>
            </a:extLst>
          </p:cNvPr>
          <p:cNvPicPr>
            <a:picLocks noChangeAspect="1"/>
          </p:cNvPicPr>
          <p:nvPr/>
        </p:nvPicPr>
        <p:blipFill rotWithShape="1">
          <a:blip r:embed="rId2"/>
          <a:srcRect r="1779" b="1"/>
          <a:stretch/>
        </p:blipFill>
        <p:spPr>
          <a:xfrm>
            <a:off x="20" y="10"/>
            <a:ext cx="12191980" cy="6857990"/>
          </a:xfrm>
          <a:prstGeom prst="rect">
            <a:avLst/>
          </a:prstGeom>
        </p:spPr>
      </p:pic>
      <p:sp>
        <p:nvSpPr>
          <p:cNvPr id="52" name="Rectangle 51">
            <a:extLst>
              <a:ext uri="{FF2B5EF4-FFF2-40B4-BE49-F238E27FC236}">
                <a16:creationId xmlns:a16="http://schemas.microsoft.com/office/drawing/2014/main" id="{1103FDB8-D911-F8F8-F9EC-FB7FF5435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4324"/>
            <a:ext cx="12192000" cy="2573677"/>
          </a:xfrm>
          <a:prstGeom prst="rect">
            <a:avLst/>
          </a:prstGeom>
          <a:gradFill>
            <a:gsLst>
              <a:gs pos="0">
                <a:schemeClr val="bg1">
                  <a:alpha val="0"/>
                </a:schemeClr>
              </a:gs>
              <a:gs pos="46000">
                <a:schemeClr val="bg1">
                  <a:alpha val="32000"/>
                </a:schemeClr>
              </a:gs>
              <a:gs pos="65000">
                <a:schemeClr val="bg1">
                  <a:alpha val="44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3B6C2B62-EC02-19C3-ED6D-0FE87FF01947}"/>
              </a:ext>
            </a:extLst>
          </p:cNvPr>
          <p:cNvSpPr>
            <a:spLocks noGrp="1"/>
          </p:cNvSpPr>
          <p:nvPr>
            <p:ph type="title"/>
          </p:nvPr>
        </p:nvSpPr>
        <p:spPr>
          <a:xfrm>
            <a:off x="7689273" y="5216239"/>
            <a:ext cx="4247371" cy="1465438"/>
          </a:xfrm>
          <a:ln>
            <a:noFill/>
          </a:ln>
        </p:spPr>
        <p:txBody>
          <a:bodyPr vert="horz" lIns="91440" tIns="45720" rIns="91440" bIns="45720" rtlCol="0" anchor="ctr">
            <a:normAutofit/>
          </a:bodyPr>
          <a:lstStyle/>
          <a:p>
            <a:r>
              <a:rPr lang="en-US" sz="3600" dirty="0"/>
              <a:t>Thank you!!</a:t>
            </a:r>
          </a:p>
        </p:txBody>
      </p:sp>
      <p:sp>
        <p:nvSpPr>
          <p:cNvPr id="5" name="Slide Number Placeholder 4">
            <a:extLst>
              <a:ext uri="{FF2B5EF4-FFF2-40B4-BE49-F238E27FC236}">
                <a16:creationId xmlns:a16="http://schemas.microsoft.com/office/drawing/2014/main" id="{E8B160B4-3790-66BE-381E-BB27FD67CAE7}"/>
              </a:ext>
            </a:extLst>
          </p:cNvPr>
          <p:cNvSpPr>
            <a:spLocks noGrp="1"/>
          </p:cNvSpPr>
          <p:nvPr>
            <p:ph type="sldNum" sz="quarter" idx="12"/>
          </p:nvPr>
        </p:nvSpPr>
        <p:spPr>
          <a:xfrm>
            <a:off x="11259988" y="182880"/>
            <a:ext cx="676656"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78</a:t>
            </a:fld>
            <a:endParaRPr lang="en-US">
              <a:solidFill>
                <a:srgbClr val="FFFFFF"/>
              </a:solidFill>
            </a:endParaRPr>
          </a:p>
        </p:txBody>
      </p:sp>
    </p:spTree>
    <p:extLst>
      <p:ext uri="{BB962C8B-B14F-4D97-AF65-F5344CB8AC3E}">
        <p14:creationId xmlns:p14="http://schemas.microsoft.com/office/powerpoint/2010/main" val="32479792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EC61C-C223-6D52-EF65-38A841FB7D35}"/>
              </a:ext>
            </a:extLst>
          </p:cNvPr>
          <p:cNvSpPr>
            <a:spLocks noGrp="1"/>
          </p:cNvSpPr>
          <p:nvPr>
            <p:ph idx="1"/>
          </p:nvPr>
        </p:nvSpPr>
        <p:spPr>
          <a:xfrm>
            <a:off x="680972" y="1787936"/>
            <a:ext cx="10691265" cy="3767289"/>
          </a:xfrm>
        </p:spPr>
        <p:txBody>
          <a:bodyPr>
            <a:normAutofit/>
          </a:bodyPr>
          <a:lstStyle/>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'Green finance' and green bonds are emerging as key tools for funding sustainable infrastructure projects.</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Green bonds play an increasingly vital role in the financial market, contributing to climate change mitigation.</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Studies show mixed results on the green bond premium, with some indicating a negative premium and others a positive one.</a:t>
            </a:r>
          </a:p>
          <a:p>
            <a:pPr marL="342900" marR="0" lvl="0" indent="-342900" algn="just">
              <a:lnSpc>
                <a:spcPct val="107000"/>
              </a:lnSpc>
              <a:spcBef>
                <a:spcPts val="0"/>
              </a:spcBef>
              <a:spcAft>
                <a:spcPts val="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This thesis investigates the green bond premium using the latest data, focusing on European green bond issuers, and denominated in Euros.</a:t>
            </a:r>
          </a:p>
          <a:p>
            <a:pPr marL="342900" marR="0" lvl="0" indent="-342900" algn="just">
              <a:lnSpc>
                <a:spcPct val="107000"/>
              </a:lnSpc>
              <a:spcBef>
                <a:spcPts val="0"/>
              </a:spcBef>
              <a:spcAft>
                <a:spcPts val="800"/>
              </a:spcAft>
              <a:buFont typeface="Arial" panose="020B0604020202020204" pitchFamily="34" charset="0"/>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The research question is: Is there a negative green bond premium for investors in the secondary market?</a:t>
            </a:r>
          </a:p>
        </p:txBody>
      </p:sp>
      <p:sp>
        <p:nvSpPr>
          <p:cNvPr id="6" name="Slide Number Placeholder 5">
            <a:extLst>
              <a:ext uri="{FF2B5EF4-FFF2-40B4-BE49-F238E27FC236}">
                <a16:creationId xmlns:a16="http://schemas.microsoft.com/office/drawing/2014/main" id="{9875FAB8-BBC1-53B4-A3C5-09C0379CEED3}"/>
              </a:ext>
            </a:extLst>
          </p:cNvPr>
          <p:cNvSpPr>
            <a:spLocks noGrp="1"/>
          </p:cNvSpPr>
          <p:nvPr>
            <p:ph type="sldNum" sz="quarter" idx="12"/>
          </p:nvPr>
        </p:nvSpPr>
        <p:spPr/>
        <p:txBody>
          <a:bodyPr/>
          <a:lstStyle/>
          <a:p>
            <a:fld id="{87E7843D-FF13-4365-9478-9625B70A2705}" type="slidenum">
              <a:rPr lang="en-US" smtClean="0"/>
              <a:t>8</a:t>
            </a:fld>
            <a:endParaRPr lang="en-US"/>
          </a:p>
        </p:txBody>
      </p:sp>
    </p:spTree>
    <p:extLst>
      <p:ext uri="{BB962C8B-B14F-4D97-AF65-F5344CB8AC3E}">
        <p14:creationId xmlns:p14="http://schemas.microsoft.com/office/powerpoint/2010/main" val="206617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A834DE-D184-CAFC-E9F0-DAFA314CBDF6}"/>
              </a:ext>
            </a:extLst>
          </p:cNvPr>
          <p:cNvSpPr>
            <a:spLocks noGrp="1"/>
          </p:cNvSpPr>
          <p:nvPr>
            <p:ph type="title"/>
          </p:nvPr>
        </p:nvSpPr>
        <p:spPr>
          <a:xfrm>
            <a:off x="800102" y="1012722"/>
            <a:ext cx="5828114" cy="4884683"/>
          </a:xfrm>
        </p:spPr>
        <p:txBody>
          <a:bodyPr vert="horz" lIns="91440" tIns="45720" rIns="91440" bIns="45720" rtlCol="0" anchor="ctr">
            <a:normAutofit/>
          </a:bodyPr>
          <a:lstStyle/>
          <a:p>
            <a:pPr algn="r"/>
            <a:r>
              <a:rPr lang="en-US" sz="5400" dirty="0"/>
              <a:t>Hypothesis development</a:t>
            </a:r>
            <a:br>
              <a:rPr lang="en-US" sz="5400" dirty="0"/>
            </a:br>
            <a:endParaRPr lang="en-US" sz="5400" dirty="0"/>
          </a:p>
        </p:txBody>
      </p:sp>
      <p:sp>
        <p:nvSpPr>
          <p:cNvPr id="5" name="Slide Number Placeholder 4">
            <a:extLst>
              <a:ext uri="{FF2B5EF4-FFF2-40B4-BE49-F238E27FC236}">
                <a16:creationId xmlns:a16="http://schemas.microsoft.com/office/drawing/2014/main" id="{2EDCBF04-F169-D2DA-20D6-81F60DD67EC8}"/>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2982730805"/>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243941"/>
      </a:dk2>
      <a:lt2>
        <a:srgbClr val="E2E8E6"/>
      </a:lt2>
      <a:accent1>
        <a:srgbClr val="CC4469"/>
      </a:accent1>
      <a:accent2>
        <a:srgbClr val="BA4532"/>
      </a:accent2>
      <a:accent3>
        <a:srgbClr val="CC9044"/>
      </a:accent3>
      <a:accent4>
        <a:srgbClr val="ABA82E"/>
      </a:accent4>
      <a:accent5>
        <a:srgbClr val="82B03A"/>
      </a:accent5>
      <a:accent6>
        <a:srgbClr val="4CBA32"/>
      </a:accent6>
      <a:hlink>
        <a:srgbClr val="319378"/>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3114</TotalTime>
  <Words>7459</Words>
  <Application>Microsoft Office PowerPoint</Application>
  <PresentationFormat>Widescreen</PresentationFormat>
  <Paragraphs>654</Paragraphs>
  <Slides>78</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78</vt:i4>
      </vt:variant>
    </vt:vector>
  </HeadingPairs>
  <TitlesOfParts>
    <vt:vector size="91" baseType="lpstr">
      <vt:lpstr>Aptos</vt:lpstr>
      <vt:lpstr>Aptos Display</vt:lpstr>
      <vt:lpstr>Arial</vt:lpstr>
      <vt:lpstr>Calibri</vt:lpstr>
      <vt:lpstr>Calisto MT</vt:lpstr>
      <vt:lpstr>Courier New</vt:lpstr>
      <vt:lpstr>Symbol</vt:lpstr>
      <vt:lpstr>Times New Roman</vt:lpstr>
      <vt:lpstr>Univers Condensed</vt:lpstr>
      <vt:lpstr>ChronicleVTI</vt:lpstr>
      <vt:lpstr>2_Custom Design</vt:lpstr>
      <vt:lpstr>1_Custom Design</vt:lpstr>
      <vt:lpstr>Custom Design</vt:lpstr>
      <vt:lpstr>Green Bonds Versus Conventional Bonds – Which  Types Perform Better?</vt:lpstr>
      <vt:lpstr>Chapters</vt:lpstr>
      <vt:lpstr>Some history about bonds..</vt:lpstr>
      <vt:lpstr>History continues</vt:lpstr>
      <vt:lpstr>On this study we will know about..</vt:lpstr>
      <vt:lpstr>introduction </vt:lpstr>
      <vt:lpstr>Introduction</vt:lpstr>
      <vt:lpstr>PowerPoint Presentation</vt:lpstr>
      <vt:lpstr>Hypothesis development </vt:lpstr>
      <vt:lpstr>Hypothesis 1: There is a negative green bond premium in the secondary market.</vt:lpstr>
      <vt:lpstr>Hypothesis 2: The negative green bond premium is larger for lower-rated bonds.</vt:lpstr>
      <vt:lpstr>Hypothesis 3: The negative green bond premium varies across industries</vt:lpstr>
      <vt:lpstr>Structure of the study</vt:lpstr>
      <vt:lpstr>Socially Responsible Investing (sri) </vt:lpstr>
      <vt:lpstr>What is socially responsible investing (SRI)?</vt:lpstr>
      <vt:lpstr>Chapter 2.1: progression of sri</vt:lpstr>
      <vt:lpstr>Continued..</vt:lpstr>
      <vt:lpstr>2.2: Understanding Socially Responsible Investing and its Principles</vt:lpstr>
      <vt:lpstr>PowerPoint Presentation</vt:lpstr>
      <vt:lpstr>PowerPoint Presentation</vt:lpstr>
      <vt:lpstr>PRI’s 6 principles which a signee agrees to adhere:</vt:lpstr>
      <vt:lpstr>Y-o-y growth – pri (2011 – ’20)</vt:lpstr>
      <vt:lpstr>2.2.1: Goals for Socially Responsible Investing</vt:lpstr>
      <vt:lpstr>PowerPoint Presentation</vt:lpstr>
      <vt:lpstr>2.2.2: Corporate Social Responsibility</vt:lpstr>
      <vt:lpstr>PowerPoint Presentation</vt:lpstr>
      <vt:lpstr>2.2.3: Environmental, Social and Governance</vt:lpstr>
      <vt:lpstr>PowerPoint Presentation</vt:lpstr>
      <vt:lpstr>Esg Ratings</vt:lpstr>
      <vt:lpstr>2.3: Green Finance </vt:lpstr>
      <vt:lpstr>2.3.1: Key Events Influencing Green Finance</vt:lpstr>
      <vt:lpstr>2.3.2: Connections and Key Offerings in Green Finance</vt:lpstr>
      <vt:lpstr>Green finance provides a variety of products and services.</vt:lpstr>
      <vt:lpstr>2.3.3: Challenges in Green Finance</vt:lpstr>
      <vt:lpstr>2.4: Green Bonds</vt:lpstr>
      <vt:lpstr>PowerPoint Presentation</vt:lpstr>
      <vt:lpstr>2.5: Defining “green” in green bond</vt:lpstr>
      <vt:lpstr>2.6: Reviews from Outside Sources and Associated Costs</vt:lpstr>
      <vt:lpstr>PowerPoint Presentation</vt:lpstr>
      <vt:lpstr>2.7: Risk associated with green washing</vt:lpstr>
      <vt:lpstr>Theoretical Framework </vt:lpstr>
      <vt:lpstr>3.1 Bonds</vt:lpstr>
      <vt:lpstr>3.1.1 Bond Valuation</vt:lpstr>
      <vt:lpstr>3.1.2 Effect of Interest Rates on Bond Prices and Yields</vt:lpstr>
      <vt:lpstr>3.2 Bond Credit Rating</vt:lpstr>
      <vt:lpstr>3.4 Risk Premiums</vt:lpstr>
      <vt:lpstr>Literature Review </vt:lpstr>
      <vt:lpstr>4.1: Previous Studies</vt:lpstr>
      <vt:lpstr>PowerPoint Presentation</vt:lpstr>
      <vt:lpstr>PowerPoint Presentation</vt:lpstr>
      <vt:lpstr>PowerPoint Presentation</vt:lpstr>
      <vt:lpstr>PowerPoint Presentation</vt:lpstr>
      <vt:lpstr>4.2 Related Studies</vt:lpstr>
      <vt:lpstr>Data &amp; Methodology </vt:lpstr>
      <vt:lpstr>5.1: Data</vt:lpstr>
      <vt:lpstr>PowerPoint Presentation</vt:lpstr>
      <vt:lpstr>Descriptive statistic of the bond sample</vt:lpstr>
      <vt:lpstr>5.2: Methodology</vt:lpstr>
      <vt:lpstr>5.2.2: Tests of Statistical Hypotheses and Correlation Analysis</vt:lpstr>
      <vt:lpstr>5.2.3: Analysis of Panel Data</vt:lpstr>
      <vt:lpstr>Empirical Results </vt:lpstr>
      <vt:lpstr>6.1: Descriptive Statistics of the Daily I-spreads</vt:lpstr>
      <vt:lpstr>PowerPoint Presentation</vt:lpstr>
      <vt:lpstr>PowerPoint Presentation</vt:lpstr>
      <vt:lpstr>Green vs. non-green bonds with AAA ratings</vt:lpstr>
      <vt:lpstr>Green vs. non-green bonds with AA ratings</vt:lpstr>
      <vt:lpstr>Green vs. non-green bonds with A ratings</vt:lpstr>
      <vt:lpstr>Green vs. non-green bonds with BBB ratings</vt:lpstr>
      <vt:lpstr>6.2: Findings from the Panel Regression Analysis</vt:lpstr>
      <vt:lpstr>PowerPoint Presentation</vt:lpstr>
      <vt:lpstr>PowerPoint Presentation</vt:lpstr>
      <vt:lpstr>6.5: Research Limitations</vt:lpstr>
      <vt:lpstr>PowerPoint Presentation</vt:lpstr>
      <vt:lpstr>conclusion </vt:lpstr>
      <vt:lpstr>PowerPoint Presentation</vt:lpstr>
      <vt:lpstr>PowerPoint Presentation</vt:lpstr>
      <vt:lpstr>Critic for the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Bonds Versus Conventional Bonds – Which  Types Perform Better?</dc:title>
  <dc:creator>Pruseth Swagat</dc:creator>
  <cp:lastModifiedBy>Pruseth Swagat</cp:lastModifiedBy>
  <cp:revision>26</cp:revision>
  <dcterms:created xsi:type="dcterms:W3CDTF">2024-04-12T19:49:18Z</dcterms:created>
  <dcterms:modified xsi:type="dcterms:W3CDTF">2024-08-03T08:27:11Z</dcterms:modified>
</cp:coreProperties>
</file>