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Lst>
  <p:notesMasterIdLst>
    <p:notesMasterId r:id="rId16"/>
  </p:notesMasterIdLst>
  <p:sldIdLst>
    <p:sldId id="774" r:id="rId5"/>
    <p:sldId id="802" r:id="rId6"/>
    <p:sldId id="844" r:id="rId7"/>
    <p:sldId id="847" r:id="rId8"/>
    <p:sldId id="856" r:id="rId9"/>
    <p:sldId id="858" r:id="rId10"/>
    <p:sldId id="854" r:id="rId11"/>
    <p:sldId id="855" r:id="rId12"/>
    <p:sldId id="857" r:id="rId13"/>
    <p:sldId id="846" r:id="rId14"/>
    <p:sldId id="79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A50021"/>
    <a:srgbClr val="941651"/>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73DB33-3642-DA98-FA14-C967165D4E0E}" v="215" dt="2024-11-18T04:26:49.8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pPr/>
              <a:t>11/18/2024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pPr/>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1"/>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6" y="6478751"/>
            <a:ext cx="758687" cy="365125"/>
          </a:xfrm>
        </p:spPr>
        <p:txBody>
          <a:bodyPr/>
          <a:lstStyle>
            <a:lvl1pPr>
              <a:defRPr sz="16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ft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1" y="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a:solidFill>
                <a:prstClr val="white"/>
              </a:solidFill>
              <a:latin typeface="Georgia" panose="02040502050405020303" pitchFamily="18" charset="0"/>
            </a:endParaRP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1429797" y="4747409"/>
            <a:ext cx="4590899" cy="14731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6356723" y="4914621"/>
            <a:ext cx="5748057" cy="1138773"/>
          </a:xfrm>
          <a:prstGeom prst="rect">
            <a:avLst/>
          </a:prstGeom>
          <a:noFill/>
        </p:spPr>
        <p:txBody>
          <a:bodyPr wrap="square" rtlCol="0">
            <a:spAutoFit/>
          </a:bodyPr>
          <a:lstStyle/>
          <a:p>
            <a:pPr defTabSz="914400"/>
            <a:endParaRPr lang="en-US" sz="2800" dirty="0">
              <a:solidFill>
                <a:prstClr val="white"/>
              </a:solidFill>
              <a:latin typeface="Georgia" panose="02040502050405020303" pitchFamily="18" charset="0"/>
            </a:endParaRPr>
          </a:p>
          <a:p>
            <a:pPr defTabSz="914400"/>
            <a:r>
              <a:rPr lang="en-US" sz="2000" dirty="0">
                <a:solidFill>
                  <a:prstClr val="white"/>
                </a:solidFill>
                <a:latin typeface="Georgia" panose="02040502050405020303" pitchFamily="18" charset="0"/>
              </a:rPr>
              <a:t>Department of Computer Science &amp; Engineering,</a:t>
            </a:r>
          </a:p>
          <a:p>
            <a:pPr defTabSz="914400"/>
            <a:r>
              <a:rPr lang="en-US" sz="2000" dirty="0">
                <a:solidFill>
                  <a:prstClr val="white"/>
                </a:solidFill>
                <a:latin typeface="Georgia" panose="02040502050405020303" pitchFamily="18" charset="0"/>
              </a:rPr>
              <a:t>Amrita School of Engineering, Bengaluru</a:t>
            </a: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69503" y="4914621"/>
            <a:ext cx="0" cy="1441729"/>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71766878-3199-4EAB-94E7-2D6D11070E14}" type="slidenum">
              <a:rPr lang="en-US" smtClean="0"/>
              <a:pPr/>
              <a:t>1</a:t>
            </a:fld>
            <a:endParaRPr lang="en-US"/>
          </a:p>
        </p:txBody>
      </p:sp>
      <p:sp>
        <p:nvSpPr>
          <p:cNvPr id="10" name="Rectangle 9">
            <a:extLst>
              <a:ext uri="{FF2B5EF4-FFF2-40B4-BE49-F238E27FC236}">
                <a16:creationId xmlns:a16="http://schemas.microsoft.com/office/drawing/2014/main" id="{06A3B953-744B-3D4F-8898-C0158B157C87}"/>
              </a:ext>
            </a:extLst>
          </p:cNvPr>
          <p:cNvSpPr/>
          <p:nvPr/>
        </p:nvSpPr>
        <p:spPr>
          <a:xfrm>
            <a:off x="414342" y="1524692"/>
            <a:ext cx="11487140" cy="523220"/>
          </a:xfrm>
          <a:prstGeom prst="rect">
            <a:avLst/>
          </a:prstGeom>
          <a:noFill/>
        </p:spPr>
        <p:txBody>
          <a:bodyPr wrap="square" lIns="91440" tIns="45720" rIns="91440" bIns="45720" anchor="t">
            <a:spAutoFit/>
          </a:bodyPr>
          <a:lstStyle/>
          <a:p>
            <a:pPr algn="ctr" defTabSz="914400"/>
            <a:r>
              <a:rPr lang="en-US" dirty="0">
                <a:latin typeface="Georgia"/>
                <a:ea typeface="Georgia"/>
                <a:cs typeface="Georgia"/>
              </a:rPr>
              <a:t>​</a:t>
            </a:r>
            <a:r>
              <a:rPr lang="en-IN" sz="2800" b="1" kern="100" dirty="0">
                <a:effectLst/>
                <a:latin typeface="Times New Roman" panose="02020603050405020304" pitchFamily="18" charset="0"/>
                <a:ea typeface="Calibri" panose="020F0502020204030204" pitchFamily="34" charset="0"/>
                <a:cs typeface="Cordia New" panose="020B0304020202020204" pitchFamily="34" charset="-34"/>
              </a:rPr>
              <a:t>Beyond Sentiment: A Unified Model for Emotion Detection in Tweets</a:t>
            </a:r>
            <a:endParaRPr lang="en-IN" sz="2800" kern="100" dirty="0">
              <a:effectLst/>
              <a:latin typeface="Calibri" panose="020F0502020204030204" pitchFamily="34" charset="0"/>
              <a:ea typeface="Calibri" panose="020F0502020204030204" pitchFamily="34" charset="0"/>
              <a:cs typeface="Cordia New" panose="020B0304020202020204" pitchFamily="34" charset="-34"/>
            </a:endParaRPr>
          </a:p>
        </p:txBody>
      </p:sp>
      <p:graphicFrame>
        <p:nvGraphicFramePr>
          <p:cNvPr id="4" name="Table 3">
            <a:extLst>
              <a:ext uri="{FF2B5EF4-FFF2-40B4-BE49-F238E27FC236}">
                <a16:creationId xmlns:a16="http://schemas.microsoft.com/office/drawing/2014/main" id="{2AE7488E-DFCA-4F34-2EDE-F5647BAE65EE}"/>
              </a:ext>
            </a:extLst>
          </p:cNvPr>
          <p:cNvGraphicFramePr>
            <a:graphicFrameLocks noGrp="1"/>
          </p:cNvGraphicFramePr>
          <p:nvPr>
            <p:extLst>
              <p:ext uri="{D42A27DB-BD31-4B8C-83A1-F6EECF244321}">
                <p14:modId xmlns:p14="http://schemas.microsoft.com/office/powerpoint/2010/main" val="596621843"/>
              </p:ext>
            </p:extLst>
          </p:nvPr>
        </p:nvGraphicFramePr>
        <p:xfrm>
          <a:off x="2032000" y="2583179"/>
          <a:ext cx="8127999" cy="1829788"/>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05463652"/>
                    </a:ext>
                  </a:extLst>
                </a:gridCol>
                <a:gridCol w="2709333">
                  <a:extLst>
                    <a:ext uri="{9D8B030D-6E8A-4147-A177-3AD203B41FA5}">
                      <a16:colId xmlns:a16="http://schemas.microsoft.com/office/drawing/2014/main" val="3879272450"/>
                    </a:ext>
                  </a:extLst>
                </a:gridCol>
                <a:gridCol w="2709333">
                  <a:extLst>
                    <a:ext uri="{9D8B030D-6E8A-4147-A177-3AD203B41FA5}">
                      <a16:colId xmlns:a16="http://schemas.microsoft.com/office/drawing/2014/main" val="2636864477"/>
                    </a:ext>
                  </a:extLst>
                </a:gridCol>
              </a:tblGrid>
              <a:tr h="457447">
                <a:tc>
                  <a:txBody>
                    <a:bodyPr/>
                    <a:lstStyle/>
                    <a:p>
                      <a:r>
                        <a:rPr lang="en-IN" dirty="0"/>
                        <a:t>SL No</a:t>
                      </a:r>
                    </a:p>
                  </a:txBody>
                  <a:tcPr/>
                </a:tc>
                <a:tc>
                  <a:txBody>
                    <a:bodyPr/>
                    <a:lstStyle/>
                    <a:p>
                      <a:r>
                        <a:rPr lang="en-IN" dirty="0"/>
                        <a:t>Name</a:t>
                      </a:r>
                    </a:p>
                  </a:txBody>
                  <a:tcPr/>
                </a:tc>
                <a:tc>
                  <a:txBody>
                    <a:bodyPr/>
                    <a:lstStyle/>
                    <a:p>
                      <a:r>
                        <a:rPr lang="en-IN" dirty="0"/>
                        <a:t>REG No</a:t>
                      </a:r>
                    </a:p>
                  </a:txBody>
                  <a:tcPr/>
                </a:tc>
                <a:extLst>
                  <a:ext uri="{0D108BD9-81ED-4DB2-BD59-A6C34878D82A}">
                    <a16:rowId xmlns:a16="http://schemas.microsoft.com/office/drawing/2014/main" val="2724116925"/>
                  </a:ext>
                </a:extLst>
              </a:tr>
              <a:tr h="457447">
                <a:tc>
                  <a:txBody>
                    <a:bodyPr/>
                    <a:lstStyle/>
                    <a:p>
                      <a:r>
                        <a:rPr lang="en-IN" dirty="0"/>
                        <a:t>1.</a:t>
                      </a:r>
                    </a:p>
                  </a:txBody>
                  <a:tcPr/>
                </a:tc>
                <a:tc>
                  <a:txBody>
                    <a:bodyPr/>
                    <a:lstStyle/>
                    <a:p>
                      <a:r>
                        <a:rPr lang="en-IN" dirty="0"/>
                        <a:t>Ruchi Chaurasiya</a:t>
                      </a:r>
                    </a:p>
                  </a:txBody>
                  <a:tcPr/>
                </a:tc>
                <a:tc>
                  <a:txBody>
                    <a:bodyPr/>
                    <a:lstStyle/>
                    <a:p>
                      <a:r>
                        <a:rPr lang="en-IN" dirty="0"/>
                        <a:t>BL.EN.U4CSE22278</a:t>
                      </a:r>
                    </a:p>
                  </a:txBody>
                  <a:tcPr/>
                </a:tc>
                <a:extLst>
                  <a:ext uri="{0D108BD9-81ED-4DB2-BD59-A6C34878D82A}">
                    <a16:rowId xmlns:a16="http://schemas.microsoft.com/office/drawing/2014/main" val="2745790484"/>
                  </a:ext>
                </a:extLst>
              </a:tr>
              <a:tr h="457447">
                <a:tc>
                  <a:txBody>
                    <a:bodyPr/>
                    <a:lstStyle/>
                    <a:p>
                      <a:r>
                        <a:rPr lang="en-IN" dirty="0"/>
                        <a:t>2.</a:t>
                      </a:r>
                    </a:p>
                  </a:txBody>
                  <a:tcPr/>
                </a:tc>
                <a:tc>
                  <a:txBody>
                    <a:bodyPr/>
                    <a:lstStyle/>
                    <a:p>
                      <a:r>
                        <a:rPr lang="en-IN" dirty="0"/>
                        <a:t>Shakshi Yadav</a:t>
                      </a:r>
                    </a:p>
                  </a:txBody>
                  <a:tcPr/>
                </a:tc>
                <a:tc>
                  <a:txBody>
                    <a:bodyPr/>
                    <a:lstStyle/>
                    <a:p>
                      <a:r>
                        <a:rPr lang="en-IN" dirty="0"/>
                        <a:t>BL.EN.U4CSE22286</a:t>
                      </a:r>
                    </a:p>
                  </a:txBody>
                  <a:tcPr/>
                </a:tc>
                <a:extLst>
                  <a:ext uri="{0D108BD9-81ED-4DB2-BD59-A6C34878D82A}">
                    <a16:rowId xmlns:a16="http://schemas.microsoft.com/office/drawing/2014/main" val="1860529416"/>
                  </a:ext>
                </a:extLst>
              </a:tr>
              <a:tr h="457447">
                <a:tc>
                  <a:txBody>
                    <a:bodyPr/>
                    <a:lstStyle/>
                    <a:p>
                      <a:r>
                        <a:rPr lang="en-IN" dirty="0"/>
                        <a:t>3.</a:t>
                      </a:r>
                    </a:p>
                  </a:txBody>
                  <a:tcPr/>
                </a:tc>
                <a:tc>
                  <a:txBody>
                    <a:bodyPr/>
                    <a:lstStyle/>
                    <a:p>
                      <a:r>
                        <a:rPr lang="en-IN" dirty="0"/>
                        <a:t>Swagata Malik</a:t>
                      </a:r>
                    </a:p>
                  </a:txBody>
                  <a:tcPr/>
                </a:tc>
                <a:tc>
                  <a:txBody>
                    <a:bodyPr/>
                    <a:lstStyle/>
                    <a:p>
                      <a:r>
                        <a:rPr lang="en-IN" dirty="0"/>
                        <a:t>BL.EN.U4CSE22252</a:t>
                      </a:r>
                    </a:p>
                  </a:txBody>
                  <a:tcPr/>
                </a:tc>
                <a:extLst>
                  <a:ext uri="{0D108BD9-81ED-4DB2-BD59-A6C34878D82A}">
                    <a16:rowId xmlns:a16="http://schemas.microsoft.com/office/drawing/2014/main" val="514692298"/>
                  </a:ext>
                </a:extLst>
              </a:tr>
            </a:tbl>
          </a:graphicData>
        </a:graphic>
      </p:graphicFrame>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a:t>Conclusion:</a:t>
            </a:r>
            <a:endParaRPr lang="en-IN"/>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10</a:t>
            </a:fld>
            <a:endParaRPr lang="en-US"/>
          </a:p>
        </p:txBody>
      </p:sp>
      <p:sp>
        <p:nvSpPr>
          <p:cNvPr id="2" name="Rectangle 1"/>
          <p:cNvSpPr/>
          <p:nvPr/>
        </p:nvSpPr>
        <p:spPr>
          <a:xfrm>
            <a:off x="757238" y="1538585"/>
            <a:ext cx="10515599" cy="4247317"/>
          </a:xfrm>
          <a:prstGeom prst="rect">
            <a:avLst/>
          </a:prstGeom>
        </p:spPr>
        <p:txBody>
          <a:bodyPr wrap="square">
            <a:spAutoFit/>
          </a:bodyPr>
          <a:lstStyle/>
          <a:p>
            <a:r>
              <a:rPr lang="en-US" dirty="0"/>
              <a:t>The conclusion summarizes the findings, discusses the model's effectiveness, and suggests areas for improvement.</a:t>
            </a:r>
          </a:p>
          <a:p>
            <a:r>
              <a:rPr lang="en-US" b="1" dirty="0"/>
              <a:t>Key Takeaways:</a:t>
            </a:r>
          </a:p>
          <a:p>
            <a:pPr>
              <a:buFont typeface="Arial" panose="020B0604020202020204" pitchFamily="34" charset="0"/>
              <a:buChar char="•"/>
            </a:pPr>
            <a:r>
              <a:rPr lang="en-US" dirty="0"/>
              <a:t>DistilBERT provides an efficient and accurate method for emotion classification.</a:t>
            </a:r>
          </a:p>
          <a:p>
            <a:pPr>
              <a:buFont typeface="Arial" panose="020B0604020202020204" pitchFamily="34" charset="0"/>
              <a:buChar char="•"/>
            </a:pPr>
            <a:r>
              <a:rPr lang="en-US" dirty="0"/>
              <a:t>The model performs well but may face challenges like:</a:t>
            </a:r>
          </a:p>
          <a:p>
            <a:pPr>
              <a:buFont typeface="Arial" panose="020B0604020202020204" pitchFamily="34" charset="0"/>
              <a:buChar char="•"/>
            </a:pPr>
            <a:r>
              <a:rPr lang="en-US" b="1" dirty="0"/>
              <a:t>Class imbalance</a:t>
            </a:r>
            <a:r>
              <a:rPr lang="en-US" dirty="0"/>
              <a:t>: Some emotions may be harder to detect due to fewer samples.</a:t>
            </a:r>
          </a:p>
          <a:p>
            <a:pPr>
              <a:buFont typeface="Arial" panose="020B0604020202020204" pitchFamily="34" charset="0"/>
              <a:buChar char="•"/>
            </a:pPr>
            <a:r>
              <a:rPr lang="en-US" b="1" dirty="0"/>
              <a:t>Domain-specific noise</a:t>
            </a:r>
            <a:r>
              <a:rPr lang="en-US" dirty="0"/>
              <a:t>: Tweets can include slang, abbreviations, or emojis.</a:t>
            </a:r>
          </a:p>
          <a:p>
            <a:endParaRPr lang="en-US" b="1" dirty="0"/>
          </a:p>
          <a:p>
            <a:endParaRPr lang="en-US" b="1" dirty="0"/>
          </a:p>
          <a:p>
            <a:r>
              <a:rPr lang="en-US" b="1" dirty="0"/>
              <a:t>Future Work:</a:t>
            </a:r>
          </a:p>
          <a:p>
            <a:endParaRPr lang="en-US" b="1" dirty="0"/>
          </a:p>
          <a:p>
            <a:pPr>
              <a:buFont typeface="Arial" panose="020B0604020202020204" pitchFamily="34" charset="0"/>
              <a:buChar char="•"/>
            </a:pPr>
            <a:r>
              <a:rPr lang="en-US" dirty="0"/>
              <a:t>Explore larger models like full-scale BERT or GPT for comparison.</a:t>
            </a:r>
          </a:p>
          <a:p>
            <a:pPr>
              <a:buFont typeface="Arial" panose="020B0604020202020204" pitchFamily="34" charset="0"/>
              <a:buChar char="•"/>
            </a:pPr>
            <a:r>
              <a:rPr lang="en-US" dirty="0"/>
              <a:t>Augment the dataset using data synthesis or external sources.</a:t>
            </a:r>
          </a:p>
          <a:p>
            <a:pPr>
              <a:buFont typeface="Arial" panose="020B0604020202020204" pitchFamily="34" charset="0"/>
              <a:buChar char="•"/>
            </a:pPr>
            <a:r>
              <a:rPr lang="en-US" dirty="0"/>
              <a:t>Investigate domain-specific preprocessing techniques for social media text.</a:t>
            </a:r>
          </a:p>
          <a:p>
            <a:pPr marL="285750" indent="-285750">
              <a:buFont typeface="Arial" panose="020B0604020202020204" pitchFamily="34" charset="0"/>
              <a:buChar char="•"/>
            </a:pPr>
            <a:endParaRPr lang="en-IN" dirty="0">
              <a:latin typeface="Georgia" panose="02040502050405020303" pitchFamily="18" charset="0"/>
            </a:endParaRPr>
          </a:p>
        </p:txBody>
      </p:sp>
    </p:spTree>
    <p:extLst>
      <p:ext uri="{BB962C8B-B14F-4D97-AF65-F5344CB8AC3E}">
        <p14:creationId xmlns:p14="http://schemas.microsoft.com/office/powerpoint/2010/main" val="750717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E9EDF0-4113-334F-9B47-12CC15A68E59}"/>
              </a:ext>
            </a:extLst>
          </p:cNvPr>
          <p:cNvSpPr>
            <a:spLocks noGrp="1"/>
          </p:cNvSpPr>
          <p:nvPr>
            <p:ph type="title"/>
          </p:nvPr>
        </p:nvSpPr>
        <p:spPr>
          <a:xfrm>
            <a:off x="4786438" y="2633319"/>
            <a:ext cx="3040833" cy="421441"/>
          </a:xfrm>
        </p:spPr>
        <p:txBody>
          <a:bodyPr/>
          <a:lstStyle/>
          <a:p>
            <a:r>
              <a:rPr lang="en-US"/>
              <a:t>Thank you !!!!!</a:t>
            </a:r>
          </a:p>
        </p:txBody>
      </p:sp>
      <p:sp>
        <p:nvSpPr>
          <p:cNvPr id="4" name="Slide Number Placeholder 3">
            <a:extLst>
              <a:ext uri="{FF2B5EF4-FFF2-40B4-BE49-F238E27FC236}">
                <a16:creationId xmlns:a16="http://schemas.microsoft.com/office/drawing/2014/main" id="{61909B38-9AD0-7347-8960-2DA962C99509}"/>
              </a:ext>
            </a:extLst>
          </p:cNvPr>
          <p:cNvSpPr>
            <a:spLocks noGrp="1"/>
          </p:cNvSpPr>
          <p:nvPr>
            <p:ph type="sldNum" sz="quarter" idx="12"/>
          </p:nvPr>
        </p:nvSpPr>
        <p:spPr/>
        <p:txBody>
          <a:bodyPr/>
          <a:lstStyle/>
          <a:p>
            <a:fld id="{71766878-3199-4EAB-94E7-2D6D11070E14}" type="slidenum">
              <a:rPr lang="en-US" dirty="0" smtClean="0"/>
              <a:pPr/>
              <a:t>11</a:t>
            </a:fld>
            <a:endParaRPr lang="en-US"/>
          </a:p>
        </p:txBody>
      </p:sp>
      <p:pic>
        <p:nvPicPr>
          <p:cNvPr id="9" name="Picture 8">
            <a:extLst>
              <a:ext uri="{FF2B5EF4-FFF2-40B4-BE49-F238E27FC236}">
                <a16:creationId xmlns:a16="http://schemas.microsoft.com/office/drawing/2014/main" id="{615E8BC6-9217-0A40-9898-432D8A1FFF91}"/>
              </a:ext>
            </a:extLst>
          </p:cNvPr>
          <p:cNvPicPr>
            <a:picLocks noChangeAspect="1"/>
          </p:cNvPicPr>
          <p:nvPr/>
        </p:nvPicPr>
        <p:blipFill>
          <a:blip r:embed="rId2"/>
          <a:stretch>
            <a:fillRect/>
          </a:stretch>
        </p:blipFill>
        <p:spPr>
          <a:xfrm>
            <a:off x="957258" y="4830097"/>
            <a:ext cx="10947400" cy="854997"/>
          </a:xfrm>
          <a:prstGeom prst="rect">
            <a:avLst/>
          </a:prstGeom>
        </p:spPr>
      </p:pic>
    </p:spTree>
    <p:extLst>
      <p:ext uri="{BB962C8B-B14F-4D97-AF65-F5344CB8AC3E}">
        <p14:creationId xmlns:p14="http://schemas.microsoft.com/office/powerpoint/2010/main" val="423095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p:txBody>
          <a:bodyPr vert="horz" lIns="91440" tIns="45720" rIns="91440" bIns="45720" rtlCol="0" anchor="t">
            <a:normAutofit/>
          </a:bodyPr>
          <a:lstStyle/>
          <a:p>
            <a:r>
              <a:rPr lang="en-US">
                <a:latin typeface="Georgia"/>
              </a:rPr>
              <a:t>Problem Statement</a:t>
            </a:r>
          </a:p>
          <a:p>
            <a:r>
              <a:rPr lang="en-US">
                <a:latin typeface="Georgia"/>
              </a:rPr>
              <a:t>Data Description</a:t>
            </a:r>
          </a:p>
          <a:p>
            <a:r>
              <a:rPr lang="en-US">
                <a:latin typeface="Georgia"/>
              </a:rPr>
              <a:t>Technical Description</a:t>
            </a:r>
          </a:p>
          <a:p>
            <a:r>
              <a:rPr lang="en-US"/>
              <a:t>Implementation</a:t>
            </a:r>
          </a:p>
          <a:p>
            <a:r>
              <a:rPr lang="en-US">
                <a:latin typeface="Georgia"/>
              </a:rPr>
              <a:t>Conclusion</a:t>
            </a:r>
          </a:p>
        </p:txBody>
      </p:sp>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a:latin typeface="Georgia"/>
              </a:rPr>
              <a:t>Agenda</a:t>
            </a:r>
            <a:endParaRPr lang="en-US"/>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2</a:t>
            </a:fld>
            <a:endParaRPr lang="en-US"/>
          </a:p>
        </p:txBody>
      </p:sp>
    </p:spTree>
    <p:extLst>
      <p:ext uri="{BB962C8B-B14F-4D97-AF65-F5344CB8AC3E}">
        <p14:creationId xmlns:p14="http://schemas.microsoft.com/office/powerpoint/2010/main" val="343240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Introduction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3</a:t>
            </a:fld>
            <a:endParaRPr lang="en-US"/>
          </a:p>
        </p:txBody>
      </p:sp>
      <p:grpSp>
        <p:nvGrpSpPr>
          <p:cNvPr id="9" name="Group 8">
            <a:extLst>
              <a:ext uri="{FF2B5EF4-FFF2-40B4-BE49-F238E27FC236}">
                <a16:creationId xmlns:a16="http://schemas.microsoft.com/office/drawing/2014/main" id="{C98391D9-96DD-46C7-AF58-0D419467E2B0}"/>
              </a:ext>
            </a:extLst>
          </p:cNvPr>
          <p:cNvGrpSpPr/>
          <p:nvPr/>
        </p:nvGrpSpPr>
        <p:grpSpPr>
          <a:xfrm>
            <a:off x="115956" y="1166648"/>
            <a:ext cx="11756645" cy="2412118"/>
            <a:chOff x="115956" y="1166648"/>
            <a:chExt cx="11756645" cy="2412118"/>
          </a:xfrm>
        </p:grpSpPr>
        <p:sp>
          <p:nvSpPr>
            <p:cNvPr id="5" name="Content Placeholder 1">
              <a:extLst>
                <a:ext uri="{FF2B5EF4-FFF2-40B4-BE49-F238E27FC236}">
                  <a16:creationId xmlns:a16="http://schemas.microsoft.com/office/drawing/2014/main" id="{FA8502E1-2D03-4842-B4C1-D31070252DA5}"/>
                </a:ext>
              </a:extLst>
            </p:cNvPr>
            <p:cNvSpPr txBox="1">
              <a:spLocks/>
            </p:cNvSpPr>
            <p:nvPr/>
          </p:nvSpPr>
          <p:spPr>
            <a:xfrm>
              <a:off x="756744" y="1166648"/>
              <a:ext cx="11115857" cy="2412118"/>
            </a:xfrm>
            <a:prstGeom prst="rect">
              <a:avLst/>
            </a:prstGeom>
            <a:ln>
              <a:solidFill>
                <a:srgbClr val="0070C0"/>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t>Develop a machine learning model capable of automatically classifying tweets into six distinct emotional categories (e.g., anger, joy, sadness) using a lightweight and efficient transformer-based model (DistilBERT). The goal is to assist in understanding public sentiment expressed on twitter (X) about a product or service, enabling actionable insights for businesses.</a:t>
              </a:r>
            </a:p>
            <a:p>
              <a:endParaRPr lang="en-IN" sz="1800" dirty="0"/>
            </a:p>
            <a:p>
              <a:r>
                <a:rPr lang="en-IN" sz="1800" dirty="0"/>
                <a:t>This involves preprocessing text, fine-tuning the model, and evaluating its performance on labelled datasets.</a:t>
              </a:r>
            </a:p>
            <a:p>
              <a:pPr marL="457200" lvl="1" indent="0">
                <a:buNone/>
              </a:pPr>
              <a:endParaRPr lang="en-US" sz="1800" dirty="0">
                <a:latin typeface="Georgia"/>
              </a:endParaRPr>
            </a:p>
          </p:txBody>
        </p:sp>
        <p:sp>
          <p:nvSpPr>
            <p:cNvPr id="2" name="Rectangle 1">
              <a:extLst>
                <a:ext uri="{FF2B5EF4-FFF2-40B4-BE49-F238E27FC236}">
                  <a16:creationId xmlns:a16="http://schemas.microsoft.com/office/drawing/2014/main" id="{D7F95B4A-6C53-4C2F-8CED-3AA554877874}"/>
                </a:ext>
              </a:extLst>
            </p:cNvPr>
            <p:cNvSpPr/>
            <p:nvPr/>
          </p:nvSpPr>
          <p:spPr>
            <a:xfrm>
              <a:off x="115956" y="1166648"/>
              <a:ext cx="635538" cy="2412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a:t>Problem Statement</a:t>
              </a:r>
              <a:endParaRPr lang="en-IN" sz="2400" b="1"/>
            </a:p>
          </p:txBody>
        </p:sp>
      </p:grpSp>
      <p:grpSp>
        <p:nvGrpSpPr>
          <p:cNvPr id="8" name="Group 7">
            <a:extLst>
              <a:ext uri="{FF2B5EF4-FFF2-40B4-BE49-F238E27FC236}">
                <a16:creationId xmlns:a16="http://schemas.microsoft.com/office/drawing/2014/main" id="{65DBA8F7-439B-4825-AF56-67E834FBC725}"/>
              </a:ext>
            </a:extLst>
          </p:cNvPr>
          <p:cNvGrpSpPr/>
          <p:nvPr/>
        </p:nvGrpSpPr>
        <p:grpSpPr>
          <a:xfrm>
            <a:off x="115956" y="3744414"/>
            <a:ext cx="11751395" cy="2419898"/>
            <a:chOff x="115956" y="3744414"/>
            <a:chExt cx="11751395" cy="2419898"/>
          </a:xfrm>
        </p:grpSpPr>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751494" y="3752194"/>
              <a:ext cx="11115857" cy="2412118"/>
            </a:xfrm>
            <a:prstGeom prst="rect">
              <a:avLst/>
            </a:prstGeom>
            <a:ln>
              <a:solidFill>
                <a:srgbClr val="0070C0"/>
              </a:solidFill>
            </a:ln>
          </p:spPr>
          <p:txBody>
            <a:bodyPr vert="horz" lIns="91440" tIns="45720" rIns="91440" bIns="45720" rtlCol="0" anchor="t">
              <a:normAutofit/>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sz="1800" dirty="0"/>
                <a:t>The dataset is structured into three parts:</a:t>
              </a:r>
            </a:p>
            <a:p>
              <a:pPr>
                <a:buFont typeface="Arial" panose="020B0604020202020204" pitchFamily="34" charset="0"/>
                <a:buChar char="•"/>
              </a:pPr>
              <a:r>
                <a:rPr lang="en-US" sz="1800" b="1" dirty="0"/>
                <a:t>Training set</a:t>
              </a:r>
              <a:r>
                <a:rPr lang="en-US" sz="1800" dirty="0"/>
                <a:t>: Used to train the model.</a:t>
              </a:r>
            </a:p>
            <a:p>
              <a:pPr>
                <a:buFont typeface="Arial" panose="020B0604020202020204" pitchFamily="34" charset="0"/>
                <a:buChar char="•"/>
              </a:pPr>
              <a:r>
                <a:rPr lang="en-US" sz="1800" b="1" dirty="0"/>
                <a:t>Validation set</a:t>
              </a:r>
              <a:r>
                <a:rPr lang="en-US" sz="1800" dirty="0"/>
                <a:t>: Used to tune hyperparameters and prevent overfitting.</a:t>
              </a:r>
            </a:p>
            <a:p>
              <a:pPr>
                <a:buFont typeface="Arial" panose="020B0604020202020204" pitchFamily="34" charset="0"/>
                <a:buChar char="•"/>
              </a:pPr>
              <a:r>
                <a:rPr lang="en-US" sz="1800" b="1" dirty="0"/>
                <a:t>Test set</a:t>
              </a:r>
              <a:r>
                <a:rPr lang="en-US" sz="1800" dirty="0"/>
                <a:t>: Used to evaluate final performance</a:t>
              </a:r>
              <a:r>
                <a:rPr lang="en-US" sz="2400" dirty="0"/>
                <a:t>.</a:t>
              </a:r>
            </a:p>
            <a:p>
              <a:pPr marL="457200" lvl="1" indent="0">
                <a:buNone/>
              </a:pPr>
              <a:endParaRPr lang="en-US" sz="1800" dirty="0"/>
            </a:p>
          </p:txBody>
        </p:sp>
        <p:sp>
          <p:nvSpPr>
            <p:cNvPr id="7" name="Rectangle 6">
              <a:extLst>
                <a:ext uri="{FF2B5EF4-FFF2-40B4-BE49-F238E27FC236}">
                  <a16:creationId xmlns:a16="http://schemas.microsoft.com/office/drawing/2014/main" id="{BF6389F2-6A9B-4FAE-A9A5-D819AD88CCE3}"/>
                </a:ext>
              </a:extLst>
            </p:cNvPr>
            <p:cNvSpPr/>
            <p:nvPr/>
          </p:nvSpPr>
          <p:spPr>
            <a:xfrm>
              <a:off x="115956" y="3744414"/>
              <a:ext cx="635538" cy="2412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a:t>Data Description</a:t>
              </a:r>
              <a:endParaRPr lang="en-IN" sz="2400" b="1"/>
            </a:p>
          </p:txBody>
        </p:sp>
      </p:grpSp>
    </p:spTree>
    <p:extLst>
      <p:ext uri="{BB962C8B-B14F-4D97-AF65-F5344CB8AC3E}">
        <p14:creationId xmlns:p14="http://schemas.microsoft.com/office/powerpoint/2010/main" val="111219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Data Description</a:t>
            </a:r>
          </a:p>
        </p:txBody>
      </p:sp>
      <p:sp>
        <p:nvSpPr>
          <p:cNvPr id="4" name="Slide Number Placeholder 3"/>
          <p:cNvSpPr>
            <a:spLocks noGrp="1"/>
          </p:cNvSpPr>
          <p:nvPr>
            <p:ph type="sldNum" sz="quarter" idx="12"/>
          </p:nvPr>
        </p:nvSpPr>
        <p:spPr/>
        <p:txBody>
          <a:bodyPr/>
          <a:lstStyle/>
          <a:p>
            <a:fld id="{71766878-3199-4EAB-94E7-2D6D11070E14}" type="slidenum">
              <a:rPr lang="en-US" smtClean="0"/>
              <a:pPr/>
              <a:t>4</a:t>
            </a:fld>
            <a:endParaRPr lang="en-US"/>
          </a:p>
        </p:txBody>
      </p:sp>
      <p:sp>
        <p:nvSpPr>
          <p:cNvPr id="2" name="Content Placeholder 1"/>
          <p:cNvSpPr>
            <a:spLocks noGrp="1"/>
          </p:cNvSpPr>
          <p:nvPr>
            <p:ph idx="1"/>
          </p:nvPr>
        </p:nvSpPr>
        <p:spPr/>
        <p:txBody>
          <a:bodyPr/>
          <a:lstStyle/>
          <a:p>
            <a:r>
              <a:rPr lang="en-US" sz="1800" dirty="0"/>
              <a:t>Dataset characteristics:</a:t>
            </a:r>
          </a:p>
          <a:p>
            <a:pPr>
              <a:buFont typeface="Arial" panose="020B0604020202020204" pitchFamily="34" charset="0"/>
              <a:buChar char="•"/>
            </a:pPr>
            <a:r>
              <a:rPr lang="en-US" sz="1800" b="1" dirty="0"/>
              <a:t>Multiclass classification problem</a:t>
            </a:r>
            <a:r>
              <a:rPr lang="en-US" sz="1800" dirty="0"/>
              <a:t>: There are six distinct emotional states as target labels.</a:t>
            </a:r>
          </a:p>
          <a:p>
            <a:pPr>
              <a:buFont typeface="Arial" panose="020B0604020202020204" pitchFamily="34" charset="0"/>
              <a:buChar char="•"/>
            </a:pPr>
            <a:r>
              <a:rPr lang="en-US" sz="1800" b="1" dirty="0"/>
              <a:t>Input format</a:t>
            </a:r>
            <a:r>
              <a:rPr lang="en-US" sz="1800" dirty="0"/>
              <a:t>: Each record likely consists of a tweet and its corresponding emotion label.</a:t>
            </a:r>
          </a:p>
          <a:p>
            <a:endParaRPr lang="en-US" dirty="0"/>
          </a:p>
          <a:p>
            <a:r>
              <a:rPr lang="en-US" sz="1600" dirty="0"/>
              <a:t>Each data point in the dataset includes a tweet—typically short and informal text—paired with a label indicating its emotional state. Since tweets often contain slang, abbreviations, emojis, and other noisy elements, this dataset poses a unique challenge for natural language processing models.</a:t>
            </a:r>
          </a:p>
          <a:p>
            <a:endParaRPr lang="en-US" sz="1600" dirty="0"/>
          </a:p>
          <a:p>
            <a:endParaRPr lang="en-US" sz="1600" dirty="0"/>
          </a:p>
          <a:p>
            <a:r>
              <a:rPr lang="en-US" sz="1600" dirty="0"/>
              <a:t>A crucial part of the data description process involves analyzing the distribution of emotion labels to identify any imbalances. For instance, if certain emotions are underrepresented, the model may struggle to learn them effectively. Visualizations like bar charts can help identify these trends and inform data preprocessing or augmentation strategies to mitigate the imbalance.</a:t>
            </a: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Technical Description</a:t>
            </a:r>
          </a:p>
        </p:txBody>
      </p:sp>
      <p:sp>
        <p:nvSpPr>
          <p:cNvPr id="4" name="Slide Number Placeholder 3"/>
          <p:cNvSpPr>
            <a:spLocks noGrp="1"/>
          </p:cNvSpPr>
          <p:nvPr>
            <p:ph type="sldNum" sz="quarter" idx="12"/>
          </p:nvPr>
        </p:nvSpPr>
        <p:spPr/>
        <p:txBody>
          <a:bodyPr/>
          <a:lstStyle/>
          <a:p>
            <a:fld id="{71766878-3199-4EAB-94E7-2D6D11070E14}" type="slidenum">
              <a:rPr lang="en-US" smtClean="0"/>
              <a:pPr/>
              <a:t>5</a:t>
            </a:fld>
            <a:endParaRPr lang="en-US"/>
          </a:p>
        </p:txBody>
      </p:sp>
      <p:sp>
        <p:nvSpPr>
          <p:cNvPr id="2" name="Content Placeholder 1"/>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sz="1800" dirty="0"/>
          </a:p>
          <a:p>
            <a:endParaRPr lang="en-IN" sz="1800" dirty="0"/>
          </a:p>
        </p:txBody>
      </p:sp>
      <p:sp>
        <p:nvSpPr>
          <p:cNvPr id="6" name="Rectangle 1">
            <a:extLst>
              <a:ext uri="{FF2B5EF4-FFF2-40B4-BE49-F238E27FC236}">
                <a16:creationId xmlns:a16="http://schemas.microsoft.com/office/drawing/2014/main" id="{4FF7B10D-678A-08C0-EC31-8B37A0CFB400}"/>
              </a:ext>
            </a:extLst>
          </p:cNvPr>
          <p:cNvSpPr>
            <a:spLocks noChangeArrowheads="1"/>
          </p:cNvSpPr>
          <p:nvPr/>
        </p:nvSpPr>
        <p:spPr bwMode="auto">
          <a:xfrm>
            <a:off x="727968" y="833669"/>
            <a:ext cx="10795247"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Algorithms: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project leverages </a:t>
            </a:r>
            <a:r>
              <a:rPr kumimoji="0" lang="en-US" altLang="en-US" sz="1600" b="1" i="0" u="none" strike="noStrike" cap="none" normalizeH="0" baseline="0" dirty="0">
                <a:ln>
                  <a:noFill/>
                </a:ln>
                <a:solidFill>
                  <a:schemeClr val="tx1"/>
                </a:solidFill>
                <a:effectLst/>
                <a:latin typeface="Arial" panose="020B0604020202020204" pitchFamily="34" charset="0"/>
              </a:rPr>
              <a:t>Transformers</a:t>
            </a:r>
            <a:r>
              <a:rPr kumimoji="0" lang="en-US" altLang="en-US" sz="1600" b="0" i="0" u="none" strike="noStrike" cap="none" normalizeH="0" baseline="0" dirty="0">
                <a:ln>
                  <a:noFill/>
                </a:ln>
                <a:solidFill>
                  <a:schemeClr val="tx1"/>
                </a:solidFill>
                <a:effectLst/>
                <a:latin typeface="Arial" panose="020B0604020202020204" pitchFamily="34" charset="0"/>
              </a:rPr>
              <a:t>, specifically </a:t>
            </a:r>
            <a:r>
              <a:rPr kumimoji="0" lang="en-US" altLang="en-US" sz="1600" b="1" i="0" u="none" strike="noStrike" cap="none" normalizeH="0" baseline="0" dirty="0">
                <a:ln>
                  <a:noFill/>
                </a:ln>
                <a:solidFill>
                  <a:schemeClr val="tx1"/>
                </a:solidFill>
                <a:effectLst/>
                <a:latin typeface="Arial" panose="020B0604020202020204" pitchFamily="34" charset="0"/>
              </a:rPr>
              <a:t>DistilBERT</a:t>
            </a:r>
            <a:r>
              <a:rPr kumimoji="0" lang="en-US" altLang="en-US" sz="1600" b="0" i="0" u="none" strike="noStrike" cap="none" normalizeH="0" baseline="0" dirty="0">
                <a:ln>
                  <a:noFill/>
                </a:ln>
                <a:solidFill>
                  <a:schemeClr val="tx1"/>
                </a:solidFill>
                <a:effectLst/>
                <a:latin typeface="Arial" panose="020B0604020202020204" pitchFamily="34" charset="0"/>
              </a:rPr>
              <a:t>, a lightweight version of the BERT model. Key steps in this section:</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a.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Tokenization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Convert raw text into numerical representations (tokens) using Hugging Face tokenizers.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Add special tokens like </a:t>
            </a:r>
            <a:r>
              <a:rPr kumimoji="0" lang="en-US" altLang="en-US" sz="1600" b="0" i="0" u="none" strike="noStrike" cap="none" normalizeH="0" baseline="0" dirty="0">
                <a:ln>
                  <a:noFill/>
                </a:ln>
                <a:solidFill>
                  <a:schemeClr val="tx1"/>
                </a:solidFill>
                <a:effectLst/>
                <a:latin typeface="Arial Unicode MS" panose="020B0604020202020204" pitchFamily="34" charset="-128"/>
              </a:rPr>
              <a:t>[CLS]</a:t>
            </a:r>
            <a:r>
              <a:rPr kumimoji="0" lang="en-US" altLang="en-US" sz="1600" b="0" i="0" u="none" strike="noStrike" cap="none" normalizeH="0" baseline="0" dirty="0">
                <a:ln>
                  <a:noFill/>
                </a:ln>
                <a:solidFill>
                  <a:schemeClr val="tx1"/>
                </a:solidFill>
                <a:effectLst/>
              </a:rPr>
              <a:t> (classification token) and </a:t>
            </a:r>
            <a:r>
              <a:rPr kumimoji="0" lang="en-US" altLang="en-US" sz="1600" b="0" i="0" u="none" strike="noStrike" cap="none" normalizeH="0" baseline="0" dirty="0">
                <a:ln>
                  <a:noFill/>
                </a:ln>
                <a:solidFill>
                  <a:schemeClr val="tx1"/>
                </a:solidFill>
                <a:effectLst/>
                <a:latin typeface="Arial Unicode MS" panose="020B0604020202020204" pitchFamily="34" charset="-128"/>
              </a:rPr>
              <a:t>[SEP]</a:t>
            </a:r>
            <a:r>
              <a:rPr kumimoji="0" lang="en-US" altLang="en-US" sz="1600" b="0" i="0" u="none" strike="noStrike" cap="none" normalizeH="0" baseline="0" dirty="0">
                <a:ln>
                  <a:noFill/>
                </a:ln>
                <a:solidFill>
                  <a:schemeClr val="tx1"/>
                </a:solidFill>
                <a:effectLst/>
              </a:rPr>
              <a:t> (separator).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Padding and Truncation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Ensure input sequences are of consistent length.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b. Fine-tuning DistilBERT: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Fine-tune the pretrained DistilBERT model for the classification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 a classification head (e.g., a feed-forward neural network) on top of the transformer.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 Loss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Cross-entropy loss is commonly used for multiclass classification.</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d.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Evaluate the model using metrics </a:t>
            </a:r>
            <a:r>
              <a:rPr kumimoji="0" lang="en-US" altLang="en-US" sz="1600" i="0" u="none" strike="noStrike" cap="none" normalizeH="0" baseline="0" dirty="0">
                <a:ln>
                  <a:noFill/>
                </a:ln>
                <a:solidFill>
                  <a:schemeClr val="tx1"/>
                </a:solidFill>
                <a:effectLst/>
                <a:latin typeface="Arial" panose="020B0604020202020204" pitchFamily="34" charset="0"/>
              </a:rPr>
              <a:t>like accuracy, F1-score, precision, and recall</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233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45462-9A01-2E42-DD07-66DE46AB2F1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941A082-490F-2CD5-75F5-0B2B8FCD82F9}"/>
              </a:ext>
            </a:extLst>
          </p:cNvPr>
          <p:cNvSpPr>
            <a:spLocks noGrp="1"/>
          </p:cNvSpPr>
          <p:nvPr>
            <p:ph type="title"/>
          </p:nvPr>
        </p:nvSpPr>
        <p:spPr/>
        <p:txBody>
          <a:bodyPr/>
          <a:lstStyle/>
          <a:p>
            <a:r>
              <a:rPr lang="en-US" dirty="0"/>
              <a:t>Architecture Diagram</a:t>
            </a:r>
          </a:p>
        </p:txBody>
      </p:sp>
      <p:sp>
        <p:nvSpPr>
          <p:cNvPr id="4" name="Slide Number Placeholder 3">
            <a:extLst>
              <a:ext uri="{FF2B5EF4-FFF2-40B4-BE49-F238E27FC236}">
                <a16:creationId xmlns:a16="http://schemas.microsoft.com/office/drawing/2014/main" id="{0041D027-5DAF-0A8F-5FED-E9972BCCBD51}"/>
              </a:ext>
            </a:extLst>
          </p:cNvPr>
          <p:cNvSpPr>
            <a:spLocks noGrp="1"/>
          </p:cNvSpPr>
          <p:nvPr>
            <p:ph type="sldNum" sz="quarter" idx="12"/>
          </p:nvPr>
        </p:nvSpPr>
        <p:spPr/>
        <p:txBody>
          <a:bodyPr/>
          <a:lstStyle/>
          <a:p>
            <a:fld id="{71766878-3199-4EAB-94E7-2D6D11070E14}" type="slidenum">
              <a:rPr lang="en-US" smtClean="0"/>
              <a:pPr/>
              <a:t>6</a:t>
            </a:fld>
            <a:endParaRPr lang="en-US"/>
          </a:p>
        </p:txBody>
      </p:sp>
      <p:sp>
        <p:nvSpPr>
          <p:cNvPr id="2" name="Content Placeholder 1">
            <a:extLst>
              <a:ext uri="{FF2B5EF4-FFF2-40B4-BE49-F238E27FC236}">
                <a16:creationId xmlns:a16="http://schemas.microsoft.com/office/drawing/2014/main" id="{B34B7580-812E-9DED-973D-EFBCDF2B6856}"/>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sz="1800" dirty="0"/>
          </a:p>
          <a:p>
            <a:endParaRPr lang="en-IN" sz="1800" dirty="0"/>
          </a:p>
        </p:txBody>
      </p:sp>
      <p:pic>
        <p:nvPicPr>
          <p:cNvPr id="7" name="Picture 6">
            <a:extLst>
              <a:ext uri="{FF2B5EF4-FFF2-40B4-BE49-F238E27FC236}">
                <a16:creationId xmlns:a16="http://schemas.microsoft.com/office/drawing/2014/main" id="{3FEC1B5D-5AE9-6EE1-DFC2-F1089593D829}"/>
              </a:ext>
            </a:extLst>
          </p:cNvPr>
          <p:cNvPicPr>
            <a:picLocks noChangeAspect="1"/>
          </p:cNvPicPr>
          <p:nvPr/>
        </p:nvPicPr>
        <p:blipFill>
          <a:blip r:embed="rId2"/>
          <a:stretch>
            <a:fillRect/>
          </a:stretch>
        </p:blipFill>
        <p:spPr>
          <a:xfrm>
            <a:off x="4353497" y="594804"/>
            <a:ext cx="7631358" cy="5814874"/>
          </a:xfrm>
          <a:prstGeom prst="rect">
            <a:avLst/>
          </a:prstGeom>
        </p:spPr>
      </p:pic>
    </p:spTree>
    <p:extLst>
      <p:ext uri="{BB962C8B-B14F-4D97-AF65-F5344CB8AC3E}">
        <p14:creationId xmlns:p14="http://schemas.microsoft.com/office/powerpoint/2010/main" val="1244300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Implementation Details</a:t>
            </a:r>
          </a:p>
        </p:txBody>
      </p:sp>
      <p:sp>
        <p:nvSpPr>
          <p:cNvPr id="4" name="Slide Number Placeholder 3"/>
          <p:cNvSpPr>
            <a:spLocks noGrp="1"/>
          </p:cNvSpPr>
          <p:nvPr>
            <p:ph type="sldNum" sz="quarter" idx="12"/>
          </p:nvPr>
        </p:nvSpPr>
        <p:spPr/>
        <p:txBody>
          <a:bodyPr/>
          <a:lstStyle/>
          <a:p>
            <a:fld id="{71766878-3199-4EAB-94E7-2D6D11070E14}" type="slidenum">
              <a:rPr lang="en-US" smtClean="0"/>
              <a:pPr/>
              <a:t>7</a:t>
            </a:fld>
            <a:endParaRPr lang="en-US"/>
          </a:p>
        </p:txBody>
      </p:sp>
      <p:sp>
        <p:nvSpPr>
          <p:cNvPr id="11" name="Content Placeholder 1"/>
          <p:cNvSpPr txBox="1">
            <a:spLocks/>
          </p:cNvSpPr>
          <p:nvPr/>
        </p:nvSpPr>
        <p:spPr>
          <a:xfrm>
            <a:off x="341194" y="1137256"/>
            <a:ext cx="11436823" cy="1505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p>
        </p:txBody>
      </p:sp>
      <p:sp>
        <p:nvSpPr>
          <p:cNvPr id="2" name="Content Placeholder 1">
            <a:extLst>
              <a:ext uri="{FF2B5EF4-FFF2-40B4-BE49-F238E27FC236}">
                <a16:creationId xmlns:a16="http://schemas.microsoft.com/office/drawing/2014/main" id="{E19C2E36-5504-F07F-EFBD-5D27249AAB4D}"/>
              </a:ext>
            </a:extLst>
          </p:cNvPr>
          <p:cNvSpPr>
            <a:spLocks noGrp="1" noChangeArrowheads="1"/>
          </p:cNvSpPr>
          <p:nvPr>
            <p:ph idx="1"/>
          </p:nvPr>
        </p:nvSpPr>
        <p:spPr bwMode="auto">
          <a:xfrm>
            <a:off x="341194" y="698198"/>
            <a:ext cx="9674443"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a. Environment Setup: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Libraries: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Hugging Face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Unicode MS" panose="020B0604020202020204" pitchFamily="34" charset="-128"/>
              </a:rPr>
              <a:t>Transformers</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panose="020B0604020202020204" pitchFamily="34" charset="-128"/>
              </a:rPr>
              <a:t>Datasets</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panose="020B0604020202020204" pitchFamily="34" charset="-128"/>
              </a:rPr>
              <a:t>Tokenizers</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Pandas, NumPy</a:t>
            </a:r>
            <a:r>
              <a:rPr kumimoji="0" lang="en-US" altLang="en-US" sz="1600" b="0" i="0" u="none" strike="noStrike" cap="none" normalizeH="0" baseline="0" dirty="0">
                <a:ln>
                  <a:noFill/>
                </a:ln>
                <a:solidFill>
                  <a:schemeClr val="tx1"/>
                </a:solidFill>
                <a:effectLst/>
                <a:latin typeface="Arial" panose="020B0604020202020204" pitchFamily="34" charset="0"/>
              </a:rPr>
              <a:t> for data manipulation.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PyTorch/TensorFlow</a:t>
            </a:r>
            <a:r>
              <a:rPr kumimoji="0" lang="en-US" altLang="en-US" sz="1600" b="0" i="0" u="none" strike="noStrike" cap="none" normalizeH="0" baseline="0" dirty="0">
                <a:ln>
                  <a:noFill/>
                </a:ln>
                <a:solidFill>
                  <a:schemeClr val="tx1"/>
                </a:solidFill>
                <a:effectLst/>
                <a:latin typeface="Arial" panose="020B0604020202020204" pitchFamily="34" charset="0"/>
              </a:rPr>
              <a:t> for model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b. Data Loading and Exploration: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Load CSV datasets using </a:t>
            </a:r>
            <a:r>
              <a:rPr kumimoji="0" lang="en-US" altLang="en-US" sz="1600" b="0" i="0" u="none" strike="noStrike" cap="none" normalizeH="0" baseline="0" dirty="0">
                <a:ln>
                  <a:noFill/>
                </a:ln>
                <a:solidFill>
                  <a:schemeClr val="tx1"/>
                </a:solidFill>
                <a:effectLst/>
                <a:latin typeface="Arial Unicode MS" panose="020B0604020202020204" pitchFamily="34" charset="-128"/>
              </a:rPr>
              <a:t>pandas</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  Inspect class distributions and data balance.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 Model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Steps: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Tokenize and format the dataset into tensors.</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solidFill>
                <a:effectLst/>
                <a:latin typeface="Arial" panose="020B0604020202020204" pitchFamily="34" charset="0"/>
              </a:rPr>
              <a:t>Use Hugging Face's </a:t>
            </a:r>
            <a:r>
              <a:rPr kumimoji="0" lang="en-US" altLang="en-US" sz="1600" b="0" i="0" u="none" strike="noStrike" cap="none" normalizeH="0" baseline="0" dirty="0">
                <a:ln>
                  <a:noFill/>
                </a:ln>
                <a:solidFill>
                  <a:schemeClr val="tx1"/>
                </a:solidFill>
                <a:effectLst/>
                <a:latin typeface="Arial Unicode MS" panose="020B0604020202020204" pitchFamily="34" charset="-128"/>
              </a:rPr>
              <a:t>Trainer</a:t>
            </a:r>
            <a:r>
              <a:rPr kumimoji="0" lang="en-US" altLang="en-US" sz="1600" b="0" i="0" u="none" strike="noStrike" cap="none" normalizeH="0" baseline="0" dirty="0">
                <a:ln>
                  <a:noFill/>
                </a:ln>
                <a:solidFill>
                  <a:schemeClr val="tx1"/>
                </a:solidFill>
                <a:effectLst/>
              </a:rPr>
              <a:t> API or a custom PyTorch/TensorFlow training loop.</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solidFill>
                <a:effectLst/>
                <a:latin typeface="Arial" panose="020B0604020202020204" pitchFamily="34" charset="0"/>
              </a:rPr>
              <a:t>Split data into training and validation batches.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i="0" u="none" strike="noStrike" cap="none" normalizeH="0" baseline="0" dirty="0">
                <a:ln>
                  <a:noFill/>
                </a:ln>
                <a:solidFill>
                  <a:schemeClr val="tx1"/>
                </a:solidFill>
                <a:effectLst/>
                <a:latin typeface="Arial" panose="020B0604020202020204" pitchFamily="34" charset="0"/>
              </a:rPr>
              <a:t>4.U</a:t>
            </a:r>
            <a:r>
              <a:rPr lang="en-US" sz="1600" dirty="0"/>
              <a:t>sing logistic regression, the accuracy improved from </a:t>
            </a:r>
            <a:r>
              <a:rPr lang="en-US" sz="1600" b="1" dirty="0"/>
              <a:t>35%</a:t>
            </a:r>
            <a:r>
              <a:rPr lang="en-US" sz="1600" dirty="0"/>
              <a:t> to </a:t>
            </a:r>
            <a:r>
              <a:rPr lang="en-US" sz="1600" b="1" dirty="0"/>
              <a:t>63%</a:t>
            </a:r>
            <a:r>
              <a:rPr lang="en-US" sz="1600" dirty="0"/>
              <a:t> after hyperparameter tuning.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t>            This highlights that even for simple models like logistic regression, optimizing parameters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t>             (e.g., regularization strength or solver choice) can greatly enhance performance.</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d.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Run predictions on the test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Visualize confusion matrix, precision-recall curves, or other performance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Results &amp; Analysis</a:t>
            </a:r>
          </a:p>
        </p:txBody>
      </p:sp>
      <p:sp>
        <p:nvSpPr>
          <p:cNvPr id="4" name="Slide Number Placeholder 3"/>
          <p:cNvSpPr>
            <a:spLocks noGrp="1"/>
          </p:cNvSpPr>
          <p:nvPr>
            <p:ph type="sldNum" sz="quarter" idx="12"/>
          </p:nvPr>
        </p:nvSpPr>
        <p:spPr/>
        <p:txBody>
          <a:bodyPr/>
          <a:lstStyle/>
          <a:p>
            <a:fld id="{71766878-3199-4EAB-94E7-2D6D11070E14}" type="slidenum">
              <a:rPr lang="en-US" smtClean="0"/>
              <a:pPr/>
              <a:t>8</a:t>
            </a:fld>
            <a:endParaRPr lang="en-US"/>
          </a:p>
        </p:txBody>
      </p:sp>
      <p:pic>
        <p:nvPicPr>
          <p:cNvPr id="5" name="Content Placeholder 4">
            <a:extLst>
              <a:ext uri="{FF2B5EF4-FFF2-40B4-BE49-F238E27FC236}">
                <a16:creationId xmlns:a16="http://schemas.microsoft.com/office/drawing/2014/main" id="{113B812C-6189-7388-1DC1-D92EF2EA7C5A}"/>
              </a:ext>
            </a:extLst>
          </p:cNvPr>
          <p:cNvPicPr>
            <a:picLocks noGrp="1" noChangeAspect="1"/>
          </p:cNvPicPr>
          <p:nvPr>
            <p:ph idx="1"/>
          </p:nvPr>
        </p:nvPicPr>
        <p:blipFill>
          <a:blip r:embed="rId2"/>
          <a:stretch>
            <a:fillRect/>
          </a:stretch>
        </p:blipFill>
        <p:spPr>
          <a:xfrm>
            <a:off x="547441" y="1148051"/>
            <a:ext cx="9628095" cy="3148151"/>
          </a:xfrm>
        </p:spPr>
      </p:pic>
      <p:sp>
        <p:nvSpPr>
          <p:cNvPr id="8" name="TextBox 7">
            <a:extLst>
              <a:ext uri="{FF2B5EF4-FFF2-40B4-BE49-F238E27FC236}">
                <a16:creationId xmlns:a16="http://schemas.microsoft.com/office/drawing/2014/main" id="{A320BD4B-359E-F10B-37D9-81245E95BD3D}"/>
              </a:ext>
            </a:extLst>
          </p:cNvPr>
          <p:cNvSpPr txBox="1"/>
          <p:nvPr/>
        </p:nvSpPr>
        <p:spPr>
          <a:xfrm rot="10800000" flipV="1">
            <a:off x="1091953" y="4053578"/>
            <a:ext cx="8058704" cy="923330"/>
          </a:xfrm>
          <a:prstGeom prst="rect">
            <a:avLst/>
          </a:prstGeom>
          <a:noFill/>
        </p:spPr>
        <p:txBody>
          <a:bodyPr wrap="square">
            <a:spAutoFit/>
          </a:bodyPr>
          <a:lstStyle/>
          <a:p>
            <a:r>
              <a:rPr lang="en-IN" dirty="0"/>
              <a:t>The bar chart shows the frequency of emotions in tweets. Joy is the most common emotion, followed by sadness, while surprise is the least expressed. It highlights the dominance of positive sentiment (joy) in the analysed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ED9F5-577D-5931-7128-E6B499F7BBF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F81BD7F-5B45-E283-0030-D37E1E506DE8}"/>
              </a:ext>
            </a:extLst>
          </p:cNvPr>
          <p:cNvSpPr>
            <a:spLocks noGrp="1"/>
          </p:cNvSpPr>
          <p:nvPr>
            <p:ph type="title"/>
          </p:nvPr>
        </p:nvSpPr>
        <p:spPr/>
        <p:txBody>
          <a:bodyPr/>
          <a:lstStyle/>
          <a:p>
            <a:r>
              <a:rPr lang="en-US"/>
              <a:t>Results &amp; Analysis</a:t>
            </a:r>
          </a:p>
        </p:txBody>
      </p:sp>
      <p:sp>
        <p:nvSpPr>
          <p:cNvPr id="4" name="Slide Number Placeholder 3">
            <a:extLst>
              <a:ext uri="{FF2B5EF4-FFF2-40B4-BE49-F238E27FC236}">
                <a16:creationId xmlns:a16="http://schemas.microsoft.com/office/drawing/2014/main" id="{BEA4197B-E997-1851-E110-E23D2638C438}"/>
              </a:ext>
            </a:extLst>
          </p:cNvPr>
          <p:cNvSpPr>
            <a:spLocks noGrp="1"/>
          </p:cNvSpPr>
          <p:nvPr>
            <p:ph type="sldNum" sz="quarter" idx="12"/>
          </p:nvPr>
        </p:nvSpPr>
        <p:spPr/>
        <p:txBody>
          <a:bodyPr/>
          <a:lstStyle/>
          <a:p>
            <a:fld id="{71766878-3199-4EAB-94E7-2D6D11070E14}" type="slidenum">
              <a:rPr lang="en-US" smtClean="0"/>
              <a:pPr/>
              <a:t>9</a:t>
            </a:fld>
            <a:endParaRPr lang="en-US"/>
          </a:p>
        </p:txBody>
      </p:sp>
      <p:sp>
        <p:nvSpPr>
          <p:cNvPr id="8" name="TextBox 7">
            <a:extLst>
              <a:ext uri="{FF2B5EF4-FFF2-40B4-BE49-F238E27FC236}">
                <a16:creationId xmlns:a16="http://schemas.microsoft.com/office/drawing/2014/main" id="{A8743F50-29F5-E769-42BB-900E602FEDDE}"/>
              </a:ext>
            </a:extLst>
          </p:cNvPr>
          <p:cNvSpPr txBox="1"/>
          <p:nvPr/>
        </p:nvSpPr>
        <p:spPr>
          <a:xfrm rot="10800000" flipV="1">
            <a:off x="497149" y="4053577"/>
            <a:ext cx="11694849" cy="923330"/>
          </a:xfrm>
          <a:prstGeom prst="rect">
            <a:avLst/>
          </a:prstGeom>
          <a:noFill/>
        </p:spPr>
        <p:txBody>
          <a:bodyPr wrap="square">
            <a:spAutoFit/>
          </a:bodyPr>
          <a:lstStyle/>
          <a:p>
            <a:r>
              <a:rPr lang="en-US" dirty="0"/>
              <a:t>The plot shows word count per tweet across emotions. </a:t>
            </a:r>
            <a:r>
              <a:rPr lang="en-US" b="1" dirty="0"/>
              <a:t>Joy</a:t>
            </a:r>
            <a:r>
              <a:rPr lang="en-US" dirty="0"/>
              <a:t> tweets tend to be longer with higher variability, while other emotions like </a:t>
            </a:r>
            <a:r>
              <a:rPr lang="en-US" b="1" dirty="0"/>
              <a:t>sadness</a:t>
            </a:r>
            <a:r>
              <a:rPr lang="en-US" dirty="0"/>
              <a:t> and </a:t>
            </a:r>
            <a:r>
              <a:rPr lang="en-US" b="1" dirty="0"/>
              <a:t>anger</a:t>
            </a:r>
            <a:r>
              <a:rPr lang="en-US" dirty="0"/>
              <a:t> have shorter and more consistent word counts.</a:t>
            </a:r>
          </a:p>
          <a:p>
            <a:endParaRPr lang="en-IN" dirty="0"/>
          </a:p>
        </p:txBody>
      </p:sp>
      <p:pic>
        <p:nvPicPr>
          <p:cNvPr id="9" name="Content Placeholder 8">
            <a:extLst>
              <a:ext uri="{FF2B5EF4-FFF2-40B4-BE49-F238E27FC236}">
                <a16:creationId xmlns:a16="http://schemas.microsoft.com/office/drawing/2014/main" id="{C8DFB23E-B191-C108-2793-8C0985E3984D}"/>
              </a:ext>
            </a:extLst>
          </p:cNvPr>
          <p:cNvPicPr>
            <a:picLocks noGrp="1" noChangeAspect="1"/>
          </p:cNvPicPr>
          <p:nvPr>
            <p:ph idx="1"/>
          </p:nvPr>
        </p:nvPicPr>
        <p:blipFill>
          <a:blip r:embed="rId2"/>
          <a:stretch>
            <a:fillRect/>
          </a:stretch>
        </p:blipFill>
        <p:spPr>
          <a:xfrm>
            <a:off x="804449" y="878889"/>
            <a:ext cx="10116811" cy="3307949"/>
          </a:xfrm>
        </p:spPr>
      </p:pic>
    </p:spTree>
    <p:extLst>
      <p:ext uri="{BB962C8B-B14F-4D97-AF65-F5344CB8AC3E}">
        <p14:creationId xmlns:p14="http://schemas.microsoft.com/office/powerpoint/2010/main" val="382172810"/>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7F37A921AA5F42AC1BC5898B015BC7" ma:contentTypeVersion="14" ma:contentTypeDescription="Create a new document." ma:contentTypeScope="" ma:versionID="2aeb40ef604b8128ca69f04a4ff74ae6">
  <xsd:schema xmlns:xsd="http://www.w3.org/2001/XMLSchema" xmlns:xs="http://www.w3.org/2001/XMLSchema" xmlns:p="http://schemas.microsoft.com/office/2006/metadata/properties" xmlns:ns2="44bd0ab2-2c62-48cf-a506-ecf61c824cf4" xmlns:ns3="7fc31b84-0afd-4f2c-9e77-e86ac8136cc7" targetNamespace="http://schemas.microsoft.com/office/2006/metadata/properties" ma:root="true" ma:fieldsID="2789fe2acf082b3c1f11f2647a1231b3" ns2:_="" ns3:_="">
    <xsd:import namespace="44bd0ab2-2c62-48cf-a506-ecf61c824cf4"/>
    <xsd:import namespace="7fc31b84-0afd-4f2c-9e77-e86ac8136cc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bd0ab2-2c62-48cf-a506-ecf61c824c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c31b84-0afd-4f2c-9e77-e86ac8136cc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CC50E3-F888-4D3F-A20C-B500B38A9158}">
  <ds:schemaRefs>
    <ds:schemaRef ds:uri="http://schemas.microsoft.com/sharepoint/v3/contenttype/forms"/>
  </ds:schemaRefs>
</ds:datastoreItem>
</file>

<file path=customXml/itemProps2.xml><?xml version="1.0" encoding="utf-8"?>
<ds:datastoreItem xmlns:ds="http://schemas.openxmlformats.org/officeDocument/2006/customXml" ds:itemID="{538FEAA8-0548-4F62-9011-BF5A8ACE7B87}">
  <ds:schemaRefs>
    <ds:schemaRef ds:uri="http://www.w3.org/XML/1998/namespace"/>
    <ds:schemaRef ds:uri="http://schemas.microsoft.com/office/2006/documentManagement/types"/>
    <ds:schemaRef ds:uri="7fc31b84-0afd-4f2c-9e77-e86ac8136cc7"/>
    <ds:schemaRef ds:uri="http://schemas.microsoft.com/office/infopath/2007/PartnerControls"/>
    <ds:schemaRef ds:uri="http://purl.org/dc/terms/"/>
    <ds:schemaRef ds:uri="http://purl.org/dc/dcmitype/"/>
    <ds:schemaRef ds:uri="http://schemas.microsoft.com/office/2006/metadata/properties"/>
    <ds:schemaRef ds:uri="http://schemas.openxmlformats.org/package/2006/metadata/core-properties"/>
    <ds:schemaRef ds:uri="44bd0ab2-2c62-48cf-a506-ecf61c824cf4"/>
    <ds:schemaRef ds:uri="http://purl.org/dc/elements/1.1/"/>
  </ds:schemaRefs>
</ds:datastoreItem>
</file>

<file path=customXml/itemProps3.xml><?xml version="1.0" encoding="utf-8"?>
<ds:datastoreItem xmlns:ds="http://schemas.openxmlformats.org/officeDocument/2006/customXml" ds:itemID="{873B4F37-588C-4632-A6C9-0F3A68AD3CE0}">
  <ds:schemaRefs>
    <ds:schemaRef ds:uri="44bd0ab2-2c62-48cf-a506-ecf61c824cf4"/>
    <ds:schemaRef ds:uri="7fc31b84-0afd-4f2c-9e77-e86ac8136cc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NAAC PRT Template</Template>
  <TotalTime>119</TotalTime>
  <Words>849</Words>
  <Application>Microsoft Office PowerPoint</Application>
  <PresentationFormat>Widescreen</PresentationFormat>
  <Paragraphs>119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Unicode MS</vt:lpstr>
      <vt:lpstr>Arial</vt:lpstr>
      <vt:lpstr>Calibri</vt:lpstr>
      <vt:lpstr>Georgia</vt:lpstr>
      <vt:lpstr>Times New Roman</vt:lpstr>
      <vt:lpstr>NAAC PRT Template</vt:lpstr>
      <vt:lpstr>PowerPoint Presentation</vt:lpstr>
      <vt:lpstr>Agenda</vt:lpstr>
      <vt:lpstr>Introduction</vt:lpstr>
      <vt:lpstr>Data Description</vt:lpstr>
      <vt:lpstr>Technical Description</vt:lpstr>
      <vt:lpstr>Architecture Diagram</vt:lpstr>
      <vt:lpstr>Implementation Details</vt:lpstr>
      <vt:lpstr>Results &amp; Analysis</vt:lpstr>
      <vt:lpstr>Results &amp; Analysis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Swagata M</cp:lastModifiedBy>
  <cp:revision>5</cp:revision>
  <dcterms:created xsi:type="dcterms:W3CDTF">2021-03-08T16:55:55Z</dcterms:created>
  <dcterms:modified xsi:type="dcterms:W3CDTF">2024-11-18T10:15:59Z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0x0101006B7F37A921AA5F42AC1BC5898B015BC7</vt:lpwstr>
  </property>
</Properties>
</file>