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0" r:id="rId4"/>
    <p:sldId id="261" r:id="rId5"/>
    <p:sldId id="262" r:id="rId6"/>
    <p:sldId id="263" r:id="rId7"/>
    <p:sldId id="264" r:id="rId8"/>
    <p:sldId id="265" r:id="rId9"/>
    <p:sldId id="266" r:id="rId10"/>
    <p:sldId id="267" r:id="rId11"/>
    <p:sldId id="268" r:id="rId12"/>
    <p:sldId id="270"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gata Chakraborty" userId="fa9b575726378429" providerId="LiveId" clId="{AACF49D1-2EEB-4542-8127-02D9A889947F}"/>
    <pc:docChg chg="custSel addSld modSld sldOrd">
      <pc:chgData name="Swagata Chakraborty" userId="fa9b575726378429" providerId="LiveId" clId="{AACF49D1-2EEB-4542-8127-02D9A889947F}" dt="2021-05-24T18:18:47.722" v="1948" actId="21"/>
      <pc:docMkLst>
        <pc:docMk/>
      </pc:docMkLst>
      <pc:sldChg chg="modSp mod">
        <pc:chgData name="Swagata Chakraborty" userId="fa9b575726378429" providerId="LiveId" clId="{AACF49D1-2EEB-4542-8127-02D9A889947F}" dt="2021-05-24T17:50:14.432" v="182" actId="20577"/>
        <pc:sldMkLst>
          <pc:docMk/>
          <pc:sldMk cId="3970066980" sldId="258"/>
        </pc:sldMkLst>
        <pc:spChg chg="mod">
          <ac:chgData name="Swagata Chakraborty" userId="fa9b575726378429" providerId="LiveId" clId="{AACF49D1-2EEB-4542-8127-02D9A889947F}" dt="2021-05-24T17:50:14.432" v="182" actId="20577"/>
          <ac:spMkLst>
            <pc:docMk/>
            <pc:sldMk cId="3970066980" sldId="258"/>
            <ac:spMk id="3" creationId="{DEAC5CE4-87C9-4702-8843-E3A78C918309}"/>
          </ac:spMkLst>
        </pc:spChg>
      </pc:sldChg>
      <pc:sldChg chg="modSp mod">
        <pc:chgData name="Swagata Chakraborty" userId="fa9b575726378429" providerId="LiveId" clId="{AACF49D1-2EEB-4542-8127-02D9A889947F}" dt="2021-05-24T18:11:19.170" v="1383" actId="14100"/>
        <pc:sldMkLst>
          <pc:docMk/>
          <pc:sldMk cId="3259228258" sldId="260"/>
        </pc:sldMkLst>
        <pc:spChg chg="mod">
          <ac:chgData name="Swagata Chakraborty" userId="fa9b575726378429" providerId="LiveId" clId="{AACF49D1-2EEB-4542-8127-02D9A889947F}" dt="2021-05-24T18:11:19.170" v="1383" actId="14100"/>
          <ac:spMkLst>
            <pc:docMk/>
            <pc:sldMk cId="3259228258" sldId="260"/>
            <ac:spMk id="2" creationId="{14F64C9B-F462-4578-83DD-EED5EE4FBDC6}"/>
          </ac:spMkLst>
        </pc:spChg>
        <pc:spChg chg="mod">
          <ac:chgData name="Swagata Chakraborty" userId="fa9b575726378429" providerId="LiveId" clId="{AACF49D1-2EEB-4542-8127-02D9A889947F}" dt="2021-05-24T17:58:59.608" v="750" actId="20577"/>
          <ac:spMkLst>
            <pc:docMk/>
            <pc:sldMk cId="3259228258" sldId="260"/>
            <ac:spMk id="3" creationId="{17D2F074-F72E-4902-AAE3-F137848CAE08}"/>
          </ac:spMkLst>
        </pc:spChg>
      </pc:sldChg>
      <pc:sldChg chg="modSp mod">
        <pc:chgData name="Swagata Chakraborty" userId="fa9b575726378429" providerId="LiveId" clId="{AACF49D1-2EEB-4542-8127-02D9A889947F}" dt="2021-05-24T18:04:47.770" v="942" actId="14100"/>
        <pc:sldMkLst>
          <pc:docMk/>
          <pc:sldMk cId="3198750520" sldId="261"/>
        </pc:sldMkLst>
        <pc:spChg chg="mod">
          <ac:chgData name="Swagata Chakraborty" userId="fa9b575726378429" providerId="LiveId" clId="{AACF49D1-2EEB-4542-8127-02D9A889947F}" dt="2021-05-24T18:03:11.294" v="851" actId="20577"/>
          <ac:spMkLst>
            <pc:docMk/>
            <pc:sldMk cId="3198750520" sldId="261"/>
            <ac:spMk id="3" creationId="{DEC3BDDC-2427-4E63-BF69-B8FD12489EAB}"/>
          </ac:spMkLst>
        </pc:spChg>
        <pc:spChg chg="mod">
          <ac:chgData name="Swagata Chakraborty" userId="fa9b575726378429" providerId="LiveId" clId="{AACF49D1-2EEB-4542-8127-02D9A889947F}" dt="2021-05-24T18:04:47.770" v="942" actId="14100"/>
          <ac:spMkLst>
            <pc:docMk/>
            <pc:sldMk cId="3198750520" sldId="261"/>
            <ac:spMk id="6" creationId="{77410DC4-F0B1-45E8-A522-D2EC724B7F4A}"/>
          </ac:spMkLst>
        </pc:spChg>
        <pc:picChg chg="mod">
          <ac:chgData name="Swagata Chakraborty" userId="fa9b575726378429" providerId="LiveId" clId="{AACF49D1-2EEB-4542-8127-02D9A889947F}" dt="2021-05-24T18:04:38.652" v="940" actId="14100"/>
          <ac:picMkLst>
            <pc:docMk/>
            <pc:sldMk cId="3198750520" sldId="261"/>
            <ac:picMk id="5" creationId="{16BA328F-74A2-44FC-B467-43D65A5A1205}"/>
          </ac:picMkLst>
        </pc:picChg>
      </pc:sldChg>
      <pc:sldChg chg="delSp modSp mod">
        <pc:chgData name="Swagata Chakraborty" userId="fa9b575726378429" providerId="LiveId" clId="{AACF49D1-2EEB-4542-8127-02D9A889947F}" dt="2021-05-24T18:05:19.143" v="1014" actId="14100"/>
        <pc:sldMkLst>
          <pc:docMk/>
          <pc:sldMk cId="3960260502" sldId="262"/>
        </pc:sldMkLst>
        <pc:spChg chg="del mod">
          <ac:chgData name="Swagata Chakraborty" userId="fa9b575726378429" providerId="LiveId" clId="{AACF49D1-2EEB-4542-8127-02D9A889947F}" dt="2021-05-24T18:05:12.214" v="1012" actId="21"/>
          <ac:spMkLst>
            <pc:docMk/>
            <pc:sldMk cId="3960260502" sldId="262"/>
            <ac:spMk id="6" creationId="{599DB3AF-C37A-4C56-88F3-00129326078E}"/>
          </ac:spMkLst>
        </pc:spChg>
        <pc:picChg chg="mod">
          <ac:chgData name="Swagata Chakraborty" userId="fa9b575726378429" providerId="LiveId" clId="{AACF49D1-2EEB-4542-8127-02D9A889947F}" dt="2021-05-24T18:05:19.143" v="1014" actId="14100"/>
          <ac:picMkLst>
            <pc:docMk/>
            <pc:sldMk cId="3960260502" sldId="262"/>
            <ac:picMk id="5" creationId="{D826B98A-BDFA-46C6-89C0-533C580542C0}"/>
          </ac:picMkLst>
        </pc:picChg>
      </pc:sldChg>
      <pc:sldChg chg="modSp mod">
        <pc:chgData name="Swagata Chakraborty" userId="fa9b575726378429" providerId="LiveId" clId="{AACF49D1-2EEB-4542-8127-02D9A889947F}" dt="2021-05-24T18:06:26.191" v="1022" actId="12"/>
        <pc:sldMkLst>
          <pc:docMk/>
          <pc:sldMk cId="1879850992" sldId="263"/>
        </pc:sldMkLst>
        <pc:spChg chg="mod">
          <ac:chgData name="Swagata Chakraborty" userId="fa9b575726378429" providerId="LiveId" clId="{AACF49D1-2EEB-4542-8127-02D9A889947F}" dt="2021-05-24T18:06:26.191" v="1022" actId="12"/>
          <ac:spMkLst>
            <pc:docMk/>
            <pc:sldMk cId="1879850992" sldId="263"/>
            <ac:spMk id="3" creationId="{A39F6F17-51EA-4B4E-9D8B-A3D5C35E87CD}"/>
          </ac:spMkLst>
        </pc:spChg>
      </pc:sldChg>
      <pc:sldChg chg="modSp mod">
        <pc:chgData name="Swagata Chakraborty" userId="fa9b575726378429" providerId="LiveId" clId="{AACF49D1-2EEB-4542-8127-02D9A889947F}" dt="2021-05-24T18:10:47.287" v="1380" actId="207"/>
        <pc:sldMkLst>
          <pc:docMk/>
          <pc:sldMk cId="472954953" sldId="265"/>
        </pc:sldMkLst>
        <pc:spChg chg="mod">
          <ac:chgData name="Swagata Chakraborty" userId="fa9b575726378429" providerId="LiveId" clId="{AACF49D1-2EEB-4542-8127-02D9A889947F}" dt="2021-05-24T18:10:47.287" v="1380" actId="207"/>
          <ac:spMkLst>
            <pc:docMk/>
            <pc:sldMk cId="472954953" sldId="265"/>
            <ac:spMk id="6" creationId="{8FA2F4C5-DC9F-4292-AA72-978E48BFF800}"/>
          </ac:spMkLst>
        </pc:spChg>
        <pc:picChg chg="mod">
          <ac:chgData name="Swagata Chakraborty" userId="fa9b575726378429" providerId="LiveId" clId="{AACF49D1-2EEB-4542-8127-02D9A889947F}" dt="2021-05-24T18:07:35.904" v="1083" actId="14100"/>
          <ac:picMkLst>
            <pc:docMk/>
            <pc:sldMk cId="472954953" sldId="265"/>
            <ac:picMk id="5" creationId="{58D97CB0-E0BA-450A-8569-886C4336273D}"/>
          </ac:picMkLst>
        </pc:picChg>
      </pc:sldChg>
      <pc:sldChg chg="addSp delSp modSp mod">
        <pc:chgData name="Swagata Chakraborty" userId="fa9b575726378429" providerId="LiveId" clId="{AACF49D1-2EEB-4542-8127-02D9A889947F}" dt="2021-05-24T18:18:47.722" v="1948" actId="21"/>
        <pc:sldMkLst>
          <pc:docMk/>
          <pc:sldMk cId="1788381282" sldId="266"/>
        </pc:sldMkLst>
        <pc:spChg chg="mod">
          <ac:chgData name="Swagata Chakraborty" userId="fa9b575726378429" providerId="LiveId" clId="{AACF49D1-2EEB-4542-8127-02D9A889947F}" dt="2021-05-24T18:11:11.657" v="1382" actId="14100"/>
          <ac:spMkLst>
            <pc:docMk/>
            <pc:sldMk cId="1788381282" sldId="266"/>
            <ac:spMk id="2" creationId="{8CD8778B-B316-4D58-85D7-20FBCE331C4C}"/>
          </ac:spMkLst>
        </pc:spChg>
        <pc:spChg chg="add del">
          <ac:chgData name="Swagata Chakraborty" userId="fa9b575726378429" providerId="LiveId" clId="{AACF49D1-2EEB-4542-8127-02D9A889947F}" dt="2021-05-24T18:17:38.384" v="1946" actId="21"/>
          <ac:spMkLst>
            <pc:docMk/>
            <pc:sldMk cId="1788381282" sldId="266"/>
            <ac:spMk id="3" creationId="{E0A6E951-9A20-4E65-9050-00347120C8EE}"/>
          </ac:spMkLst>
        </pc:spChg>
        <pc:spChg chg="add del">
          <ac:chgData name="Swagata Chakraborty" userId="fa9b575726378429" providerId="LiveId" clId="{AACF49D1-2EEB-4542-8127-02D9A889947F}" dt="2021-05-24T18:18:47.722" v="1948" actId="21"/>
          <ac:spMkLst>
            <pc:docMk/>
            <pc:sldMk cId="1788381282" sldId="266"/>
            <ac:spMk id="4" creationId="{59FD0360-1751-4263-8B05-28FB96F756F7}"/>
          </ac:spMkLst>
        </pc:spChg>
      </pc:sldChg>
      <pc:sldChg chg="delSp modSp mod">
        <pc:chgData name="Swagata Chakraborty" userId="fa9b575726378429" providerId="LiveId" clId="{AACF49D1-2EEB-4542-8127-02D9A889947F}" dt="2021-05-24T18:16:44.155" v="1944" actId="14100"/>
        <pc:sldMkLst>
          <pc:docMk/>
          <pc:sldMk cId="1392121223" sldId="267"/>
        </pc:sldMkLst>
        <pc:spChg chg="del mod">
          <ac:chgData name="Swagata Chakraborty" userId="fa9b575726378429" providerId="LiveId" clId="{AACF49D1-2EEB-4542-8127-02D9A889947F}" dt="2021-05-24T18:16:40.802" v="1943" actId="21"/>
          <ac:spMkLst>
            <pc:docMk/>
            <pc:sldMk cId="1392121223" sldId="267"/>
            <ac:spMk id="6" creationId="{864C2278-4F8B-45C5-A3C3-2F6A8E41A08D}"/>
          </ac:spMkLst>
        </pc:spChg>
        <pc:picChg chg="mod">
          <ac:chgData name="Swagata Chakraborty" userId="fa9b575726378429" providerId="LiveId" clId="{AACF49D1-2EEB-4542-8127-02D9A889947F}" dt="2021-05-24T18:16:44.155" v="1944" actId="14100"/>
          <ac:picMkLst>
            <pc:docMk/>
            <pc:sldMk cId="1392121223" sldId="267"/>
            <ac:picMk id="5" creationId="{7D0D5954-6451-4334-9296-44E01461A211}"/>
          </ac:picMkLst>
        </pc:picChg>
      </pc:sldChg>
      <pc:sldChg chg="ord">
        <pc:chgData name="Swagata Chakraborty" userId="fa9b575726378429" providerId="LiveId" clId="{AACF49D1-2EEB-4542-8127-02D9A889947F}" dt="2021-05-24T18:15:11.660" v="1925"/>
        <pc:sldMkLst>
          <pc:docMk/>
          <pc:sldMk cId="3490227517" sldId="269"/>
        </pc:sldMkLst>
      </pc:sldChg>
      <pc:sldChg chg="modSp new mod">
        <pc:chgData name="Swagata Chakraborty" userId="fa9b575726378429" providerId="LiveId" clId="{AACF49D1-2EEB-4542-8127-02D9A889947F}" dt="2021-05-24T18:15:50.632" v="1940" actId="115"/>
        <pc:sldMkLst>
          <pc:docMk/>
          <pc:sldMk cId="907407520" sldId="270"/>
        </pc:sldMkLst>
        <pc:spChg chg="mod">
          <ac:chgData name="Swagata Chakraborty" userId="fa9b575726378429" providerId="LiveId" clId="{AACF49D1-2EEB-4542-8127-02D9A889947F}" dt="2021-05-24T18:15:50.632" v="1940" actId="115"/>
          <ac:spMkLst>
            <pc:docMk/>
            <pc:sldMk cId="907407520" sldId="270"/>
            <ac:spMk id="2" creationId="{8E4CA217-96D2-43B6-B7AE-0CC0B20AE56C}"/>
          </ac:spMkLst>
        </pc:spChg>
        <pc:spChg chg="mod">
          <ac:chgData name="Swagata Chakraborty" userId="fa9b575726378429" providerId="LiveId" clId="{AACF49D1-2EEB-4542-8127-02D9A889947F}" dt="2021-05-24T18:15:38.685" v="1938"/>
          <ac:spMkLst>
            <pc:docMk/>
            <pc:sldMk cId="907407520" sldId="270"/>
            <ac:spMk id="3" creationId="{4B465A18-36CE-4F35-8EF8-316D19905DF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5/24/2021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5/24/2021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5/24/2021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5/24/2021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5/24/2021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5/24/2021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5/24/2021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5/24/2021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5/24/2021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5/24/2021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5/24/2021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5/24/2021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foursquare.com/" TargetMode="External"/><Relationship Id="rId2" Type="http://schemas.openxmlformats.org/officeDocument/2006/relationships/hyperlink" Target="https://en.wikipedia.org/wiki/List_of_neighbourhoods_in_Bangalo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US" sz="4400" dirty="0"/>
              <a:t>Opening Department Store in Optimized Places of Bangalore, India</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Swagata </a:t>
            </a:r>
            <a:r>
              <a:rPr lang="en-US" sz="2400" dirty="0" err="1">
                <a:solidFill>
                  <a:schemeClr val="tx1">
                    <a:lumMod val="85000"/>
                    <a:lumOff val="15000"/>
                  </a:schemeClr>
                </a:solidFill>
              </a:rPr>
              <a:t>chakraborty</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DA917-D5D9-43A6-AE17-77062330069F}"/>
              </a:ext>
            </a:extLst>
          </p:cNvPr>
          <p:cNvSpPr>
            <a:spLocks noGrp="1"/>
          </p:cNvSpPr>
          <p:nvPr>
            <p:ph type="title"/>
          </p:nvPr>
        </p:nvSpPr>
        <p:spPr/>
        <p:txBody>
          <a:bodyPr/>
          <a:lstStyle/>
          <a:p>
            <a:r>
              <a:rPr lang="en-IN" b="1" u="sng" dirty="0"/>
              <a:t>Predictive Modelling:</a:t>
            </a:r>
            <a:endParaRPr lang="en-IN" dirty="0"/>
          </a:p>
        </p:txBody>
      </p:sp>
      <p:pic>
        <p:nvPicPr>
          <p:cNvPr id="5" name="Content Placeholder 4">
            <a:extLst>
              <a:ext uri="{FF2B5EF4-FFF2-40B4-BE49-F238E27FC236}">
                <a16:creationId xmlns:a16="http://schemas.microsoft.com/office/drawing/2014/main" id="{7D0D5954-6451-4334-9296-44E01461A2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9018" y="1953491"/>
            <a:ext cx="7426038" cy="4336473"/>
          </a:xfrm>
        </p:spPr>
      </p:pic>
    </p:spTree>
    <p:extLst>
      <p:ext uri="{BB962C8B-B14F-4D97-AF65-F5344CB8AC3E}">
        <p14:creationId xmlns:p14="http://schemas.microsoft.com/office/powerpoint/2010/main" val="1392121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75D66-689F-4480-89CB-9F42B496BC1A}"/>
              </a:ext>
            </a:extLst>
          </p:cNvPr>
          <p:cNvSpPr>
            <a:spLocks noGrp="1"/>
          </p:cNvSpPr>
          <p:nvPr>
            <p:ph type="title"/>
          </p:nvPr>
        </p:nvSpPr>
        <p:spPr/>
        <p:txBody>
          <a:bodyPr/>
          <a:lstStyle/>
          <a:p>
            <a:r>
              <a:rPr lang="en-US" b="1" u="sng" dirty="0"/>
              <a:t>Results:</a:t>
            </a:r>
            <a:endParaRPr lang="en-IN" b="1" u="sng" dirty="0"/>
          </a:p>
        </p:txBody>
      </p:sp>
      <p:sp>
        <p:nvSpPr>
          <p:cNvPr id="3" name="Content Placeholder 2">
            <a:extLst>
              <a:ext uri="{FF2B5EF4-FFF2-40B4-BE49-F238E27FC236}">
                <a16:creationId xmlns:a16="http://schemas.microsoft.com/office/drawing/2014/main" id="{F3338891-B3D4-413F-88E5-CB23C8A44254}"/>
              </a:ext>
            </a:extLst>
          </p:cNvPr>
          <p:cNvSpPr>
            <a:spLocks noGrp="1"/>
          </p:cNvSpPr>
          <p:nvPr>
            <p:ph idx="1"/>
          </p:nvPr>
        </p:nvSpPr>
        <p:spPr/>
        <p:txBody>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 the end, we have 5 different clusters. </a:t>
            </a:r>
          </a:p>
          <a:p>
            <a:pPr>
              <a:buFont typeface="Arial" panose="020B0604020202020204" pitchFamily="34" charset="0"/>
              <a:buChar char="•"/>
            </a:pPr>
            <a:r>
              <a:rPr lang="en-IN" sz="20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Cluster 0</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Neighbourhoods with no existence of department stores. </a:t>
            </a:r>
          </a:p>
          <a:p>
            <a:pPr>
              <a:buFont typeface="Arial" panose="020B0604020202020204" pitchFamily="34" charset="0"/>
              <a:buChar char="•"/>
            </a:pPr>
            <a:r>
              <a:rPr lang="en-IN" sz="20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Cluster 1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Neighbourhood with low existence of department store.</a:t>
            </a:r>
          </a:p>
          <a:p>
            <a:pPr>
              <a:buFont typeface="Arial" panose="020B0604020202020204" pitchFamily="34" charset="0"/>
              <a:buChar char="•"/>
            </a:pPr>
            <a:r>
              <a:rPr lang="en-IN" sz="2000" b="1"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Cluster 2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Neighbourhoods with high existence of department store.</a:t>
            </a:r>
          </a:p>
          <a:p>
            <a:pPr>
              <a:buFont typeface="Arial" panose="020B0604020202020204" pitchFamily="34" charset="0"/>
              <a:buChar char="•"/>
            </a:pPr>
            <a:r>
              <a:rPr lang="en-IN" sz="2000" b="1"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rPr>
              <a:t>Cluster 3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Neighbourhoods with moderate existence of department store. </a:t>
            </a:r>
          </a:p>
          <a:p>
            <a:pPr>
              <a:buFont typeface="Arial" panose="020B0604020202020204" pitchFamily="34" charset="0"/>
              <a:buChar char="•"/>
            </a:pPr>
            <a:r>
              <a:rPr lang="en-IN" sz="2000" b="1" dirty="0">
                <a:solidFill>
                  <a:srgbClr val="FFC000"/>
                </a:solidFill>
                <a:effectLst/>
                <a:latin typeface="Times New Roman" panose="02020603050405020304" pitchFamily="18" charset="0"/>
                <a:ea typeface="Calibri" panose="020F0502020204030204" pitchFamily="34" charset="0"/>
              </a:rPr>
              <a:t>Cluster 4 </a:t>
            </a:r>
            <a:r>
              <a:rPr lang="en-IN" sz="1800" dirty="0">
                <a:effectLst/>
                <a:latin typeface="Times New Roman" panose="02020603050405020304" pitchFamily="18" charset="0"/>
                <a:ea typeface="Calibri" panose="020F0502020204030204" pitchFamily="34" charset="0"/>
              </a:rPr>
              <a:t>: Neighbourhoods with low existence of department store.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IN" sz="1800" dirty="0"/>
          </a:p>
          <a:p>
            <a:pPr>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280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CA217-96D2-43B6-B7AE-0CC0B20AE56C}"/>
              </a:ext>
            </a:extLst>
          </p:cNvPr>
          <p:cNvSpPr>
            <a:spLocks noGrp="1"/>
          </p:cNvSpPr>
          <p:nvPr>
            <p:ph type="title"/>
          </p:nvPr>
        </p:nvSpPr>
        <p:spPr/>
        <p:txBody>
          <a:bodyPr/>
          <a:lstStyle/>
          <a:p>
            <a:r>
              <a:rPr lang="en-IN" b="1" u="sng" dirty="0"/>
              <a:t>Precautions:</a:t>
            </a:r>
          </a:p>
        </p:txBody>
      </p:sp>
      <p:sp>
        <p:nvSpPr>
          <p:cNvPr id="3" name="Content Placeholder 2">
            <a:extLst>
              <a:ext uri="{FF2B5EF4-FFF2-40B4-BE49-F238E27FC236}">
                <a16:creationId xmlns:a16="http://schemas.microsoft.com/office/drawing/2014/main" id="{4B465A18-36CE-4F35-8EF8-316D19905DF6}"/>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project, the density of civilians in a neighbourhood has not been taken into consideration. I believe that this is an important factor which can affect the sales of the store. Some areas have no existence of department stores which may (or may not) be due to no existence of civilians in that area. Hence, recommending to open store in such an area is risky. The financial status of the civilians can also affect the rate of sales. This project has to be worked upon more in order to remove such risks.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07407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3A04F-D716-4FE1-A74D-60CCF386F74C}"/>
              </a:ext>
            </a:extLst>
          </p:cNvPr>
          <p:cNvSpPr>
            <a:spLocks noGrp="1"/>
          </p:cNvSpPr>
          <p:nvPr>
            <p:ph type="title"/>
          </p:nvPr>
        </p:nvSpPr>
        <p:spPr/>
        <p:txBody>
          <a:bodyPr/>
          <a:lstStyle/>
          <a:p>
            <a:r>
              <a:rPr lang="en-US" b="1" u="sng" dirty="0"/>
              <a:t>Conclusion:</a:t>
            </a:r>
            <a:endParaRPr lang="en-IN" b="1" u="sng" dirty="0"/>
          </a:p>
        </p:txBody>
      </p:sp>
      <p:sp>
        <p:nvSpPr>
          <p:cNvPr id="3" name="Content Placeholder 2">
            <a:extLst>
              <a:ext uri="{FF2B5EF4-FFF2-40B4-BE49-F238E27FC236}">
                <a16:creationId xmlns:a16="http://schemas.microsoft.com/office/drawing/2014/main" id="{A00CE795-03B8-4E2C-9737-E7BD0FEA4E7B}"/>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answer to the business question raised by this project is: For opening new department store recommended neighbourhoods are clustered under 1,3,4. Target audiences will find this project helpful. However, the precautions must be kept in mind.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90227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957A-E2E4-448B-AB10-B9BE9A4BAE0B}"/>
              </a:ext>
            </a:extLst>
          </p:cNvPr>
          <p:cNvSpPr>
            <a:spLocks noGrp="1"/>
          </p:cNvSpPr>
          <p:nvPr>
            <p:ph type="title"/>
          </p:nvPr>
        </p:nvSpPr>
        <p:spPr/>
        <p:txBody>
          <a:bodyPr>
            <a:normAutofit/>
          </a:bodyPr>
          <a:lstStyle/>
          <a:p>
            <a:r>
              <a:rPr lang="en-US" sz="4400" b="1" u="sng" dirty="0"/>
              <a:t>Introduction:</a:t>
            </a:r>
            <a:endParaRPr lang="en-IN" sz="5400" b="1" u="sng" dirty="0"/>
          </a:p>
        </p:txBody>
      </p:sp>
      <p:sp>
        <p:nvSpPr>
          <p:cNvPr id="3" name="Content Placeholder 2">
            <a:extLst>
              <a:ext uri="{FF2B5EF4-FFF2-40B4-BE49-F238E27FC236}">
                <a16:creationId xmlns:a16="http://schemas.microsoft.com/office/drawing/2014/main" id="{DEAC5CE4-87C9-4702-8843-E3A78C918309}"/>
              </a:ext>
            </a:extLst>
          </p:cNvPr>
          <p:cNvSpPr>
            <a:spLocks noGrp="1"/>
          </p:cNvSpPr>
          <p:nvPr>
            <p:ph idx="1"/>
          </p:nvPr>
        </p:nvSpPr>
        <p:spPr/>
        <p:txBody>
          <a:bodyPr>
            <a:normAutofit/>
          </a:bodyPr>
          <a:lstStyle/>
          <a:p>
            <a:pPr>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Groceries are the basic needs of day-to-day life. This results in the need for a large number of such stores everywhere. Industrialists, manufacturer, and many tradesmen often invests in the evergreen grocery business.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The purpose of this project is to analyse, visualize, cluster areas and predict where should we place our store. The project aims to answer the business question: Where should a person open a new department store in the city of Bangalore, India.</a:t>
            </a:r>
          </a:p>
          <a:p>
            <a:pPr>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Industrialists, manufactures, tradesmen, entrepreneurs and small shopkeepers can also find this project useful. This project targets all audiences who are interested in opening departmental stores in Bangalore, India.</a:t>
            </a:r>
          </a:p>
          <a:p>
            <a:pPr marL="0" indent="0">
              <a:buNone/>
            </a:pPr>
            <a:endParaRPr lang="en-IN" sz="1800" dirty="0">
              <a:effectLst/>
              <a:latin typeface="Times New Roman" panose="02020603050405020304" pitchFamily="18" charset="0"/>
              <a:ea typeface="Calibri" panose="020F0502020204030204" pitchFamily="34" charset="0"/>
            </a:endParaRPr>
          </a:p>
          <a:p>
            <a:pPr>
              <a:buFont typeface="Arial" panose="020B0604020202020204" pitchFamily="34" charset="0"/>
              <a:buChar char="•"/>
            </a:pPr>
            <a:endParaRPr lang="en-IN" dirty="0"/>
          </a:p>
        </p:txBody>
      </p:sp>
    </p:spTree>
    <p:extLst>
      <p:ext uri="{BB962C8B-B14F-4D97-AF65-F5344CB8AC3E}">
        <p14:creationId xmlns:p14="http://schemas.microsoft.com/office/powerpoint/2010/main" val="3970066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4C9B-F462-4578-83DD-EED5EE4FBDC6}"/>
              </a:ext>
            </a:extLst>
          </p:cNvPr>
          <p:cNvSpPr>
            <a:spLocks noGrp="1"/>
          </p:cNvSpPr>
          <p:nvPr>
            <p:ph type="title"/>
          </p:nvPr>
        </p:nvSpPr>
        <p:spPr>
          <a:xfrm>
            <a:off x="1097280" y="286603"/>
            <a:ext cx="10058400" cy="1472923"/>
          </a:xfrm>
        </p:spPr>
        <p:txBody>
          <a:bodyPr/>
          <a:lstStyle/>
          <a:p>
            <a:r>
              <a:rPr lang="en-US" b="1" u="sng" dirty="0"/>
              <a:t>Data and its sources:</a:t>
            </a:r>
            <a:endParaRPr lang="en-IN" b="1" u="sng" dirty="0"/>
          </a:p>
        </p:txBody>
      </p:sp>
      <p:sp>
        <p:nvSpPr>
          <p:cNvPr id="3" name="Content Placeholder 2">
            <a:extLst>
              <a:ext uri="{FF2B5EF4-FFF2-40B4-BE49-F238E27FC236}">
                <a16:creationId xmlns:a16="http://schemas.microsoft.com/office/drawing/2014/main" id="{17D2F074-F72E-4902-AAE3-F137848CAE08}"/>
              </a:ext>
            </a:extLst>
          </p:cNvPr>
          <p:cNvSpPr>
            <a:spLocks noGrp="1"/>
          </p:cNvSpPr>
          <p:nvPr>
            <p:ph idx="1"/>
          </p:nvPr>
        </p:nvSpPr>
        <p:spPr>
          <a:xfrm>
            <a:off x="1097280" y="2413001"/>
            <a:ext cx="10058400" cy="3295071"/>
          </a:xfrm>
        </p:spPr>
        <p:txBody>
          <a:bodyPr>
            <a:normAutofit lnSpcReduction="10000"/>
          </a:bodyPr>
          <a:lstStyle/>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First, we need a list of neighbourhoods in Bangalore, India. I found this list on Wikipedia </a:t>
            </a: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here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Using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BeautifulSoup</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package we scrap this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Next, we had to generate the latitude and longitude of these neighbourhoods using the Geocoder library.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latitude and longitude of Bangalore was also required during map generation using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Nominatim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Lastly, we had to explore the surrounding 1000m area of each neighbourhood in order to get venues. For this we will use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FourSquare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API thus need a developer account in </a:t>
            </a:r>
            <a:r>
              <a:rPr lang="en-IN" sz="1800" u="sng" dirty="0" err="1">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FourSquare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lumMod val="65000"/>
                    <a:lumOff val="35000"/>
                  </a:schemeClr>
                </a:solidFill>
                <a:effectLst/>
                <a:latin typeface="Times New Roman" panose="02020603050405020304" pitchFamily="18" charset="0"/>
                <a:ea typeface="Calibri" panose="020F0502020204030204" pitchFamily="34" charset="0"/>
                <a:cs typeface="Times New Roman" panose="02020603050405020304" pitchFamily="18" charset="0"/>
              </a:rPr>
              <a:t>FourSquare</a:t>
            </a:r>
            <a:r>
              <a:rPr lang="en-IN" sz="1800" dirty="0">
                <a:solidFill>
                  <a:schemeClr val="tx1">
                    <a:lumMod val="65000"/>
                    <a:lumOff val="35000"/>
                  </a:schemeClr>
                </a:solidFill>
                <a:effectLst/>
                <a:latin typeface="Times New Roman" panose="02020603050405020304" pitchFamily="18" charset="0"/>
                <a:ea typeface="Calibri" panose="020F0502020204030204" pitchFamily="34" charset="0"/>
                <a:cs typeface="Times New Roman" panose="02020603050405020304" pitchFamily="18" charset="0"/>
              </a:rPr>
              <a:t> API has one of the largest database of 105+ million places and is used by many developers. </a:t>
            </a:r>
            <a:r>
              <a:rPr lang="en-IN" sz="1800" dirty="0">
                <a:effectLst/>
                <a:latin typeface="Times New Roman" panose="02020603050405020304" pitchFamily="18" charset="0"/>
                <a:ea typeface="Calibri" panose="020F0502020204030204" pitchFamily="34" charset="0"/>
              </a:rPr>
              <a:t>With the developer account, we can make 500 calls per day and with each call a JSON file was returned having all venue details.</a:t>
            </a:r>
            <a:endParaRPr lang="en-IN" sz="1800" dirty="0">
              <a:solidFill>
                <a:schemeClr val="tx1">
                  <a:lumMod val="65000"/>
                  <a:lumOff val="3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IN" dirty="0"/>
          </a:p>
        </p:txBody>
      </p:sp>
    </p:spTree>
    <p:extLst>
      <p:ext uri="{BB962C8B-B14F-4D97-AF65-F5344CB8AC3E}">
        <p14:creationId xmlns:p14="http://schemas.microsoft.com/office/powerpoint/2010/main" val="3259228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67F5-9352-409A-BB52-34494A3F8F73}"/>
              </a:ext>
            </a:extLst>
          </p:cNvPr>
          <p:cNvSpPr>
            <a:spLocks noGrp="1"/>
          </p:cNvSpPr>
          <p:nvPr>
            <p:ph type="title"/>
          </p:nvPr>
        </p:nvSpPr>
        <p:spPr/>
        <p:txBody>
          <a:bodyPr/>
          <a:lstStyle/>
          <a:p>
            <a:r>
              <a:rPr lang="en-US" b="1" u="sng" dirty="0"/>
              <a:t>Data Extraction and Preparation Methodologies:</a:t>
            </a:r>
            <a:endParaRPr lang="en-IN" dirty="0"/>
          </a:p>
        </p:txBody>
      </p:sp>
      <p:sp>
        <p:nvSpPr>
          <p:cNvPr id="3" name="Content Placeholder 2">
            <a:extLst>
              <a:ext uri="{FF2B5EF4-FFF2-40B4-BE49-F238E27FC236}">
                <a16:creationId xmlns:a16="http://schemas.microsoft.com/office/drawing/2014/main" id="{DEC3BDDC-2427-4E63-BF69-B8FD12489EAB}"/>
              </a:ext>
            </a:extLst>
          </p:cNvPr>
          <p:cNvSpPr>
            <a:spLocks noGrp="1"/>
          </p:cNvSpPr>
          <p:nvPr>
            <p:ph idx="1"/>
          </p:nvPr>
        </p:nvSpPr>
        <p:spPr>
          <a:xfrm>
            <a:off x="1097280" y="2108201"/>
            <a:ext cx="10058400" cy="4232529"/>
          </a:xfrm>
        </p:spPr>
        <p:txBody>
          <a:bodyPr/>
          <a:lstStyle/>
          <a:p>
            <a:pPr>
              <a:buFont typeface="Arial" panose="020B0604020202020204" pitchFamily="34" charset="0"/>
              <a:buChar char="•"/>
            </a:pPr>
            <a:r>
              <a:rPr lang="en-IN" sz="1800" dirty="0">
                <a:latin typeface="Times New Roman" panose="02020603050405020304" pitchFamily="18" charset="0"/>
                <a:ea typeface="Calibri" panose="020F0502020204030204" pitchFamily="34" charset="0"/>
              </a:rPr>
              <a:t>Bangalore, India</a:t>
            </a:r>
            <a:endParaRPr lang="en-IN" sz="1800" dirty="0">
              <a:effectLst/>
              <a:latin typeface="Times New Roman" panose="02020603050405020304" pitchFamily="18" charset="0"/>
              <a:ea typeface="Calibri" panose="020F0502020204030204" pitchFamily="34" charset="0"/>
            </a:endParaRPr>
          </a:p>
        </p:txBody>
      </p:sp>
      <p:pic>
        <p:nvPicPr>
          <p:cNvPr id="5" name="Picture 4">
            <a:extLst>
              <a:ext uri="{FF2B5EF4-FFF2-40B4-BE49-F238E27FC236}">
                <a16:creationId xmlns:a16="http://schemas.microsoft.com/office/drawing/2014/main" id="{16BA328F-74A2-44FC-B467-43D65A5A1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452254"/>
            <a:ext cx="5303519" cy="3888475"/>
          </a:xfrm>
          <a:prstGeom prst="rect">
            <a:avLst/>
          </a:prstGeom>
        </p:spPr>
      </p:pic>
      <p:sp>
        <p:nvSpPr>
          <p:cNvPr id="6" name="TextBox 5">
            <a:extLst>
              <a:ext uri="{FF2B5EF4-FFF2-40B4-BE49-F238E27FC236}">
                <a16:creationId xmlns:a16="http://schemas.microsoft.com/office/drawing/2014/main" id="{77410DC4-F0B1-45E8-A522-D2EC724B7F4A}"/>
              </a:ext>
            </a:extLst>
          </p:cNvPr>
          <p:cNvSpPr txBox="1"/>
          <p:nvPr/>
        </p:nvSpPr>
        <p:spPr>
          <a:xfrm>
            <a:off x="6608618" y="2956782"/>
            <a:ext cx="4486102" cy="3139321"/>
          </a:xfrm>
          <a:prstGeom prst="rect">
            <a:avLst/>
          </a:prstGeom>
          <a:noFill/>
        </p:spPr>
        <p:txBody>
          <a:bodyPr wrap="square" rtlCol="0">
            <a:spAutoFit/>
          </a:bodyPr>
          <a:lstStyle/>
          <a:p>
            <a:pPr marL="285750" indent="-285750">
              <a:buFont typeface="Arial" panose="020B0604020202020204" pitchFamily="34" charset="0"/>
              <a:buChar char="•"/>
            </a:pPr>
            <a:r>
              <a:rPr lang="en-IN" sz="1800" dirty="0">
                <a:latin typeface="Times New Roman" panose="02020603050405020304" pitchFamily="18" charset="0"/>
                <a:ea typeface="Calibri" panose="020F0502020204030204" pitchFamily="34" charset="0"/>
              </a:rPr>
              <a:t>Using the list of neighbourhoods from Wikipedia and their latitudes, longitudes we generate this map using Folium Library</a:t>
            </a:r>
            <a:r>
              <a:rPr lang="en-IN" sz="1800" dirty="0">
                <a:effectLst/>
                <a:latin typeface="Times New Roman" panose="02020603050405020304" pitchFamily="18" charset="0"/>
                <a:ea typeface="Calibri" panose="020F0502020204030204" pitchFamily="34" charset="0"/>
              </a:rPr>
              <a:t>.</a:t>
            </a:r>
            <a:endParaRPr lang="en-IN" sz="1800" dirty="0">
              <a:solidFill>
                <a:schemeClr val="tx1">
                  <a:lumMod val="65000"/>
                  <a:lumOff val="3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Now, the last step </a:t>
            </a:r>
            <a:r>
              <a:rPr lang="en-IN" dirty="0">
                <a:latin typeface="Times New Roman" panose="02020603050405020304" pitchFamily="18" charset="0"/>
                <a:ea typeface="Calibri" panose="020F0502020204030204" pitchFamily="34" charset="0"/>
                <a:cs typeface="Times New Roman" panose="02020603050405020304" pitchFamily="18" charset="0"/>
              </a:rPr>
              <a:t>is to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explore the neighbourhoods of Bangalore and extract venue data us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FourSquare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API. </a:t>
            </a:r>
          </a:p>
          <a:p>
            <a:pPr marL="285750" indent="-285750">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However,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here in India getting venues were a bit difficult.</a:t>
            </a:r>
          </a:p>
          <a:p>
            <a:pPr marL="285750" indent="-285750">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The next graph visualized how many venues we received from each neighbourhood.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8750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6D5BE-0443-405A-AB59-71922BF6976A}"/>
              </a:ext>
            </a:extLst>
          </p:cNvPr>
          <p:cNvSpPr>
            <a:spLocks noGrp="1"/>
          </p:cNvSpPr>
          <p:nvPr>
            <p:ph type="title"/>
          </p:nvPr>
        </p:nvSpPr>
        <p:spPr/>
        <p:txBody>
          <a:bodyPr/>
          <a:lstStyle/>
          <a:p>
            <a:r>
              <a:rPr lang="en-US" b="1" u="sng" dirty="0"/>
              <a:t>Data Extraction and Preparation Methodologies:</a:t>
            </a:r>
            <a:endParaRPr lang="en-IN" dirty="0"/>
          </a:p>
        </p:txBody>
      </p:sp>
      <p:pic>
        <p:nvPicPr>
          <p:cNvPr id="5" name="Content Placeholder 4">
            <a:extLst>
              <a:ext uri="{FF2B5EF4-FFF2-40B4-BE49-F238E27FC236}">
                <a16:creationId xmlns:a16="http://schemas.microsoft.com/office/drawing/2014/main" id="{D826B98A-BDFA-46C6-89C0-533C580542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078182"/>
            <a:ext cx="10058400" cy="4211782"/>
          </a:xfrm>
        </p:spPr>
      </p:pic>
    </p:spTree>
    <p:extLst>
      <p:ext uri="{BB962C8B-B14F-4D97-AF65-F5344CB8AC3E}">
        <p14:creationId xmlns:p14="http://schemas.microsoft.com/office/powerpoint/2010/main" val="3960260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D529-D4AE-4892-9606-7AC19B442F41}"/>
              </a:ext>
            </a:extLst>
          </p:cNvPr>
          <p:cNvSpPr>
            <a:spLocks noGrp="1"/>
          </p:cNvSpPr>
          <p:nvPr>
            <p:ph type="title"/>
          </p:nvPr>
        </p:nvSpPr>
        <p:spPr/>
        <p:txBody>
          <a:bodyPr/>
          <a:lstStyle/>
          <a:p>
            <a:r>
              <a:rPr lang="en-IN" b="1" u="sng" dirty="0"/>
              <a:t>Data Analysis:</a:t>
            </a:r>
          </a:p>
        </p:txBody>
      </p:sp>
      <p:sp>
        <p:nvSpPr>
          <p:cNvPr id="3" name="Content Placeholder 2">
            <a:extLst>
              <a:ext uri="{FF2B5EF4-FFF2-40B4-BE49-F238E27FC236}">
                <a16:creationId xmlns:a16="http://schemas.microsoft.com/office/drawing/2014/main" id="{A39F6F17-51EA-4B4E-9D8B-A3D5C35E87CD}"/>
              </a:ext>
            </a:extLst>
          </p:cNvPr>
          <p:cNvSpPr>
            <a:spLocks noGrp="1"/>
          </p:cNvSpPr>
          <p:nvPr>
            <p:ph idx="1"/>
          </p:nvPr>
        </p:nvSpPr>
        <p:spPr/>
        <p:txBody>
          <a:bodyPr>
            <a:normAutofit/>
          </a:bodyPr>
          <a:lstStyle/>
          <a:p>
            <a:pPr>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Categorical variables are of two types – Nominal and Ordinal. Ordinal categorical variables have numeric relationship among themselves.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Thus, ranking ordinal categorical variables is easier. </a:t>
            </a:r>
            <a:r>
              <a:rPr lang="en-IN" sz="1800" dirty="0">
                <a:effectLst/>
                <a:latin typeface="Times New Roman" panose="02020603050405020304" pitchFamily="18" charset="0"/>
                <a:ea typeface="Calibri" panose="020F0502020204030204" pitchFamily="34" charset="0"/>
              </a:rPr>
              <a:t>Hence, they can be encoded with numbers and ranked easily. For example, graduate, masters, PhD can be encoded as 1,2,3 where 1&lt;2&lt;3 because graduation degree is the most basic degree, master degree is higher than graduation and PhD is the highest degree.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But nominal categorical variables have no numeric relationship among themselves. Hence, they cannot be encoded with numbers and ranked. For example, names of different venue categories. </a:t>
            </a:r>
          </a:p>
          <a:p>
            <a:pPr>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Thus, we will use </a:t>
            </a:r>
            <a:r>
              <a:rPr lang="en-IN" sz="1800" dirty="0" err="1">
                <a:effectLst/>
                <a:latin typeface="Times New Roman" panose="02020603050405020304" pitchFamily="18" charset="0"/>
                <a:ea typeface="Calibri" panose="020F0502020204030204" pitchFamily="34" charset="0"/>
              </a:rPr>
              <a:t>OneHot</a:t>
            </a:r>
            <a:r>
              <a:rPr lang="en-IN" sz="1800" dirty="0">
                <a:effectLst/>
                <a:latin typeface="Times New Roman" panose="02020603050405020304" pitchFamily="18" charset="0"/>
                <a:ea typeface="Calibri" panose="020F0502020204030204" pitchFamily="34" charset="0"/>
              </a:rPr>
              <a:t> encoding method here which will identify each venue category with a distinct binary number, also called encoding with dummy variables. </a:t>
            </a:r>
            <a:endParaRPr lang="en-IN" sz="1800" dirty="0">
              <a:latin typeface="Times New Roman" panose="02020603050405020304" pitchFamily="18" charset="0"/>
              <a:ea typeface="Calibri" panose="020F0502020204030204" pitchFamily="34" charset="0"/>
            </a:endParaRPr>
          </a:p>
          <a:p>
            <a:pPr>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Using this method, we will find the top 10 venues of every neighbourhood and store them in 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dataframe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879850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9305D-2CF1-40B1-B353-3355BCAC70C9}"/>
              </a:ext>
            </a:extLst>
          </p:cNvPr>
          <p:cNvSpPr>
            <a:spLocks noGrp="1"/>
          </p:cNvSpPr>
          <p:nvPr>
            <p:ph type="title"/>
          </p:nvPr>
        </p:nvSpPr>
        <p:spPr/>
        <p:txBody>
          <a:bodyPr/>
          <a:lstStyle/>
          <a:p>
            <a:r>
              <a:rPr lang="en-IN" b="1" u="sng" dirty="0"/>
              <a:t>Data Analysis:</a:t>
            </a:r>
            <a:endParaRPr lang="en-IN" dirty="0"/>
          </a:p>
        </p:txBody>
      </p:sp>
      <p:pic>
        <p:nvPicPr>
          <p:cNvPr id="5" name="Content Placeholder 4">
            <a:extLst>
              <a:ext uri="{FF2B5EF4-FFF2-40B4-BE49-F238E27FC236}">
                <a16:creationId xmlns:a16="http://schemas.microsoft.com/office/drawing/2014/main" id="{665369B7-D68C-4D53-B7DF-2A39ABCA3D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122998"/>
            <a:ext cx="10058400" cy="3731191"/>
          </a:xfrm>
        </p:spPr>
      </p:pic>
    </p:spTree>
    <p:extLst>
      <p:ext uri="{BB962C8B-B14F-4D97-AF65-F5344CB8AC3E}">
        <p14:creationId xmlns:p14="http://schemas.microsoft.com/office/powerpoint/2010/main" val="1796906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4BAD-0988-418A-8194-8CBF1F044010}"/>
              </a:ext>
            </a:extLst>
          </p:cNvPr>
          <p:cNvSpPr>
            <a:spLocks noGrp="1"/>
          </p:cNvSpPr>
          <p:nvPr>
            <p:ph type="title"/>
          </p:nvPr>
        </p:nvSpPr>
        <p:spPr/>
        <p:txBody>
          <a:bodyPr/>
          <a:lstStyle/>
          <a:p>
            <a:r>
              <a:rPr lang="en-IN" b="1" u="sng" dirty="0"/>
              <a:t>Predictive Modelling:</a:t>
            </a:r>
          </a:p>
        </p:txBody>
      </p:sp>
      <p:pic>
        <p:nvPicPr>
          <p:cNvPr id="5" name="Content Placeholder 4">
            <a:extLst>
              <a:ext uri="{FF2B5EF4-FFF2-40B4-BE49-F238E27FC236}">
                <a16:creationId xmlns:a16="http://schemas.microsoft.com/office/drawing/2014/main" id="{58D97CB0-E0BA-450A-8569-886C433627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152732"/>
            <a:ext cx="4585063" cy="3901704"/>
          </a:xfrm>
        </p:spPr>
      </p:pic>
      <p:sp>
        <p:nvSpPr>
          <p:cNvPr id="6" name="TextBox 5">
            <a:extLst>
              <a:ext uri="{FF2B5EF4-FFF2-40B4-BE49-F238E27FC236}">
                <a16:creationId xmlns:a16="http://schemas.microsoft.com/office/drawing/2014/main" id="{8FA2F4C5-DC9F-4292-AA72-978E48BFF800}"/>
              </a:ext>
            </a:extLst>
          </p:cNvPr>
          <p:cNvSpPr txBox="1"/>
          <p:nvPr/>
        </p:nvSpPr>
        <p:spPr>
          <a:xfrm>
            <a:off x="5682343" y="2126343"/>
            <a:ext cx="5473337" cy="3970318"/>
          </a:xfrm>
          <a:prstGeom prst="rect">
            <a:avLst/>
          </a:prstGeom>
          <a:noFill/>
        </p:spPr>
        <p:txBody>
          <a:bodyPr wrap="square" rtlCol="0">
            <a:spAutoFit/>
          </a:bodyPr>
          <a:lstStyle/>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This graph shows how departmental stores are scattered over different latitudes and longitudes. They do not follow any particular pattern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ea typeface="Calibri" panose="020F0502020204030204" pitchFamily="34" charset="0"/>
              </a:rPr>
              <a:t>W</a:t>
            </a:r>
            <a:r>
              <a:rPr lang="en-IN" sz="1800" dirty="0">
                <a:effectLst/>
                <a:latin typeface="Times New Roman" panose="02020603050405020304" pitchFamily="18" charset="0"/>
                <a:ea typeface="Calibri" panose="020F0502020204030204" pitchFamily="34" charset="0"/>
              </a:rPr>
              <a:t>e need to cluster the different neighbourhoods depending on their similar or dissimilar </a:t>
            </a:r>
            <a:r>
              <a:rPr lang="en-IN" dirty="0">
                <a:latin typeface="Times New Roman" panose="02020603050405020304" pitchFamily="18" charset="0"/>
                <a:ea typeface="Calibri" panose="020F0502020204030204" pitchFamily="34" charset="0"/>
              </a:rPr>
              <a:t>venues</a:t>
            </a:r>
            <a:r>
              <a:rPr lang="en-IN" sz="1800" dirty="0">
                <a:effectLst/>
                <a:latin typeface="Times New Roman" panose="02020603050405020304" pitchFamily="18" charset="0"/>
                <a:ea typeface="Calibri" panose="020F0502020204030204" pitchFamily="34" charset="0"/>
              </a:rPr>
              <a:t>. </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We will use the partitioned based clustering algorithm, </a:t>
            </a:r>
            <a:r>
              <a:rPr lang="en-IN" sz="1800" dirty="0" err="1">
                <a:effectLst/>
                <a:latin typeface="Times New Roman" panose="02020603050405020304" pitchFamily="18" charset="0"/>
                <a:ea typeface="Calibri" panose="020F0502020204030204" pitchFamily="34" charset="0"/>
              </a:rPr>
              <a:t>KMeans</a:t>
            </a:r>
            <a:r>
              <a:rPr lang="en-IN" sz="1800" dirty="0">
                <a:effectLst/>
                <a:latin typeface="Times New Roman" panose="02020603050405020304" pitchFamily="18" charset="0"/>
                <a:ea typeface="Calibri" panose="020F0502020204030204" pitchFamily="34" charset="0"/>
              </a:rPr>
              <a:t> present in the </a:t>
            </a:r>
            <a:r>
              <a:rPr lang="en-IN" sz="1800" dirty="0" err="1">
                <a:effectLst/>
                <a:latin typeface="Times New Roman" panose="02020603050405020304" pitchFamily="18" charset="0"/>
                <a:ea typeface="Calibri" panose="020F0502020204030204" pitchFamily="34" charset="0"/>
              </a:rPr>
              <a:t>sklearn.cluster</a:t>
            </a:r>
            <a:r>
              <a:rPr lang="en-IN" sz="1800" dirty="0">
                <a:effectLst/>
                <a:latin typeface="Times New Roman" panose="02020603050405020304" pitchFamily="18" charset="0"/>
                <a:ea typeface="Calibri" panose="020F0502020204030204" pitchFamily="34" charset="0"/>
              </a:rPr>
              <a:t> package.</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In most of the cases, we receive k non-overlapping clusters. But in our case, clusters are overlapping, this is because two neighbourhoods are clustered together based on their similarity in venues and not on distance between them.</a:t>
            </a:r>
          </a:p>
          <a:p>
            <a:pPr marL="285750" indent="-285750">
              <a:buFont typeface="Arial" panose="020B0604020202020204" pitchFamily="34" charset="0"/>
              <a:buChar char="•"/>
            </a:pPr>
            <a:r>
              <a:rPr lang="en-IN" dirty="0">
                <a:latin typeface="Times New Roman" panose="02020603050405020304" pitchFamily="18" charset="0"/>
                <a:ea typeface="Calibri" panose="020F0502020204030204" pitchFamily="34" charset="0"/>
              </a:rPr>
              <a:t>The next graph shows how elbow method is used to select the value of k which gives most accuracy.</a:t>
            </a:r>
          </a:p>
        </p:txBody>
      </p:sp>
    </p:spTree>
    <p:extLst>
      <p:ext uri="{BB962C8B-B14F-4D97-AF65-F5344CB8AC3E}">
        <p14:creationId xmlns:p14="http://schemas.microsoft.com/office/powerpoint/2010/main" val="472954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8778B-B316-4D58-85D7-20FBCE331C4C}"/>
              </a:ext>
            </a:extLst>
          </p:cNvPr>
          <p:cNvSpPr>
            <a:spLocks noGrp="1"/>
          </p:cNvSpPr>
          <p:nvPr>
            <p:ph type="title"/>
          </p:nvPr>
        </p:nvSpPr>
        <p:spPr>
          <a:xfrm>
            <a:off x="1097280" y="286603"/>
            <a:ext cx="10058400" cy="1459070"/>
          </a:xfrm>
        </p:spPr>
        <p:txBody>
          <a:bodyPr/>
          <a:lstStyle/>
          <a:p>
            <a:r>
              <a:rPr lang="en-IN" b="1" u="sng" dirty="0"/>
              <a:t>Predictive Modelling:</a:t>
            </a:r>
            <a:endParaRPr lang="en-IN" dirty="0"/>
          </a:p>
        </p:txBody>
      </p:sp>
      <p:pic>
        <p:nvPicPr>
          <p:cNvPr id="5" name="Content Placeholder 4">
            <a:extLst>
              <a:ext uri="{FF2B5EF4-FFF2-40B4-BE49-F238E27FC236}">
                <a16:creationId xmlns:a16="http://schemas.microsoft.com/office/drawing/2014/main" id="{70E3C0B9-E10A-4EE5-97DF-AB9242F31A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2156097"/>
            <a:ext cx="10058400" cy="3867331"/>
          </a:xfrm>
        </p:spPr>
      </p:pic>
    </p:spTree>
    <p:extLst>
      <p:ext uri="{BB962C8B-B14F-4D97-AF65-F5344CB8AC3E}">
        <p14:creationId xmlns:p14="http://schemas.microsoft.com/office/powerpoint/2010/main" val="178838128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{144A91B8-FA39-4D14-ACA5-A991E7E37E39}tf56160789_win32</Template>
  <TotalTime>105</TotalTime>
  <Words>865</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Bookman Old Style</vt:lpstr>
      <vt:lpstr>Calibri</vt:lpstr>
      <vt:lpstr>Franklin Gothic Book</vt:lpstr>
      <vt:lpstr>Symbol</vt:lpstr>
      <vt:lpstr>Times New Roman</vt:lpstr>
      <vt:lpstr>1_RetrospectVTI</vt:lpstr>
      <vt:lpstr>Opening Department Store in Optimized Places of Bangalore, India</vt:lpstr>
      <vt:lpstr>Introduction:</vt:lpstr>
      <vt:lpstr>Data and its sources:</vt:lpstr>
      <vt:lpstr>Data Extraction and Preparation Methodologies:</vt:lpstr>
      <vt:lpstr>Data Extraction and Preparation Methodologies:</vt:lpstr>
      <vt:lpstr>Data Analysis:</vt:lpstr>
      <vt:lpstr>Data Analysis:</vt:lpstr>
      <vt:lpstr>Predictive Modelling:</vt:lpstr>
      <vt:lpstr>Predictive Modelling:</vt:lpstr>
      <vt:lpstr>Predictive Modelling:</vt:lpstr>
      <vt:lpstr>Results:</vt:lpstr>
      <vt:lpstr>Precautions: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Department Store in Optimized Places of Bangalore, India</dc:title>
  <dc:creator>Anubhav Sarkar</dc:creator>
  <cp:lastModifiedBy>Swagata Chakraborty</cp:lastModifiedBy>
  <cp:revision>11</cp:revision>
  <dcterms:created xsi:type="dcterms:W3CDTF">2021-05-24T14:04:32Z</dcterms:created>
  <dcterms:modified xsi:type="dcterms:W3CDTF">2021-05-24T18:20:42Z</dcterms:modified>
</cp:coreProperties>
</file>