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896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247686" y="994886"/>
            <a:ext cx="7621429" cy="4377333"/>
          </a:xfrm>
          <a:prstGeom prst="rect">
            <a:avLst/>
          </a:prstGeom>
          <a:noFill/>
          <a:ln/>
        </p:spPr>
        <p:txBody>
          <a:bodyPr wrap="square" rtlCol="0" anchor="t"/>
          <a:lstStyle/>
          <a:p>
            <a:pPr marL="0" indent="0">
              <a:lnSpc>
                <a:spcPts val="6894"/>
              </a:lnSpc>
              <a:buNone/>
            </a:pPr>
            <a:r>
              <a:rPr lang="en-US" sz="5515" b="1" dirty="0" err="1">
                <a:solidFill>
                  <a:srgbClr val="333F70"/>
                </a:solidFill>
                <a:latin typeface="Unbounded" pitchFamily="34" charset="0"/>
                <a:ea typeface="Unbounded" pitchFamily="34" charset="-122"/>
              </a:rPr>
              <a:t>AgroVoyage</a:t>
            </a:r>
            <a:endParaRPr lang="en-US" sz="5515" dirty="0"/>
          </a:p>
        </p:txBody>
      </p:sp>
      <p:sp>
        <p:nvSpPr>
          <p:cNvPr id="6" name="Text 3"/>
          <p:cNvSpPr/>
          <p:nvPr/>
        </p:nvSpPr>
        <p:spPr>
          <a:xfrm>
            <a:off x="6247686" y="3947532"/>
            <a:ext cx="7621429" cy="2703538"/>
          </a:xfrm>
          <a:prstGeom prst="rect">
            <a:avLst/>
          </a:prstGeom>
          <a:noFill/>
          <a:ln/>
        </p:spPr>
        <p:txBody>
          <a:bodyPr wrap="square" rtlCol="0" anchor="t"/>
          <a:lstStyle/>
          <a:p>
            <a:pPr marL="0" indent="0">
              <a:lnSpc>
                <a:spcPts val="2558"/>
              </a:lnSpc>
              <a:buNone/>
            </a:pPr>
            <a:r>
              <a:rPr lang="en-US" sz="1599" dirty="0">
                <a:solidFill>
                  <a:srgbClr val="333F70"/>
                </a:solidFill>
                <a:latin typeface="Open Sans" pitchFamily="34" charset="0"/>
                <a:ea typeface="Open Sans" pitchFamily="34" charset="-122"/>
                <a:cs typeface="Open Sans" pitchFamily="34" charset="-120"/>
              </a:rPr>
              <a:t>This innovative agrotourism website aims to bridge the gap between urban dwellers and the agricultural world, offering a unique opportunity to experience the beauty and tranquility of farm life.</a:t>
            </a:r>
          </a:p>
          <a:p>
            <a:pPr marL="0" indent="0">
              <a:lnSpc>
                <a:spcPts val="2558"/>
              </a:lnSpc>
              <a:buNone/>
            </a:pPr>
            <a:r>
              <a:rPr lang="en-US" sz="1599" dirty="0">
                <a:solidFill>
                  <a:srgbClr val="333F70"/>
                </a:solidFill>
                <a:latin typeface="Open Sans" pitchFamily="34" charset="0"/>
                <a:ea typeface="Open Sans" pitchFamily="34" charset="-122"/>
                <a:cs typeface="Open Sans" pitchFamily="34" charset="-120"/>
              </a:rPr>
              <a:t>					</a:t>
            </a:r>
          </a:p>
          <a:p>
            <a:pPr marL="0" indent="0">
              <a:lnSpc>
                <a:spcPts val="2558"/>
              </a:lnSpc>
              <a:buNone/>
            </a:pPr>
            <a:r>
              <a:rPr lang="en-US" sz="1599" dirty="0">
                <a:solidFill>
                  <a:srgbClr val="333F70"/>
                </a:solidFill>
                <a:latin typeface="Open Sans" pitchFamily="34" charset="0"/>
                <a:ea typeface="Open Sans" pitchFamily="34" charset="-122"/>
                <a:cs typeface="Open Sans" pitchFamily="34" charset="-120"/>
              </a:rPr>
              <a:t>					               </a:t>
            </a:r>
            <a:r>
              <a:rPr lang="en-US" sz="1599" dirty="0" err="1">
                <a:solidFill>
                  <a:srgbClr val="333F70"/>
                </a:solidFill>
                <a:latin typeface="Open Sans" pitchFamily="34" charset="0"/>
                <a:ea typeface="Open Sans" pitchFamily="34" charset="-122"/>
                <a:cs typeface="Open Sans" pitchFamily="34" charset="-120"/>
              </a:rPr>
              <a:t>K.Swagath</a:t>
            </a:r>
            <a:r>
              <a:rPr lang="en-US" sz="1599" dirty="0">
                <a:solidFill>
                  <a:srgbClr val="333F70"/>
                </a:solidFill>
                <a:latin typeface="Open Sans" pitchFamily="34" charset="0"/>
                <a:ea typeface="Open Sans" pitchFamily="34" charset="-122"/>
                <a:cs typeface="Open Sans" pitchFamily="34" charset="-120"/>
              </a:rPr>
              <a:t> Reddy</a:t>
            </a:r>
          </a:p>
          <a:p>
            <a:pPr marL="0" indent="0">
              <a:lnSpc>
                <a:spcPts val="2558"/>
              </a:lnSpc>
              <a:buNone/>
            </a:pPr>
            <a:r>
              <a:rPr lang="en-US" sz="1599" dirty="0">
                <a:solidFill>
                  <a:srgbClr val="333F70"/>
                </a:solidFill>
                <a:latin typeface="Open Sans" pitchFamily="34" charset="0"/>
                <a:ea typeface="Open Sans" pitchFamily="34" charset="-122"/>
                <a:cs typeface="Open Sans" pitchFamily="34" charset="-120"/>
              </a:rPr>
              <a:t>					               Jai Gopal </a:t>
            </a:r>
            <a:r>
              <a:rPr lang="en-US" sz="1599" dirty="0" err="1">
                <a:solidFill>
                  <a:srgbClr val="333F70"/>
                </a:solidFill>
                <a:latin typeface="Open Sans" pitchFamily="34" charset="0"/>
                <a:ea typeface="Open Sans" pitchFamily="34" charset="-122"/>
                <a:cs typeface="Open Sans" pitchFamily="34" charset="-120"/>
              </a:rPr>
              <a:t>Abhiram</a:t>
            </a:r>
            <a:endParaRPr lang="en-US" sz="1599" dirty="0">
              <a:solidFill>
                <a:srgbClr val="333F70"/>
              </a:solidFill>
              <a:latin typeface="Open Sans" pitchFamily="34" charset="0"/>
              <a:ea typeface="Open Sans" pitchFamily="34" charset="-122"/>
              <a:cs typeface="Open Sans" pitchFamily="34" charset="-120"/>
            </a:endParaRPr>
          </a:p>
          <a:p>
            <a:pPr marL="0" indent="0">
              <a:lnSpc>
                <a:spcPts val="2558"/>
              </a:lnSpc>
              <a:buNone/>
            </a:pPr>
            <a:r>
              <a:rPr lang="en-US" sz="1599" dirty="0">
                <a:solidFill>
                  <a:srgbClr val="333F70"/>
                </a:solidFill>
                <a:latin typeface="Open Sans" pitchFamily="34" charset="0"/>
                <a:ea typeface="Open Sans" pitchFamily="34" charset="-122"/>
                <a:cs typeface="Open Sans" pitchFamily="34" charset="-120"/>
              </a:rPr>
              <a:t>					               P V L S Datta Manas</a:t>
            </a:r>
          </a:p>
          <a:p>
            <a:pPr marL="0" indent="0">
              <a:lnSpc>
                <a:spcPts val="2558"/>
              </a:lnSpc>
              <a:buNone/>
            </a:pPr>
            <a:r>
              <a:rPr lang="en-US" sz="1599" dirty="0">
                <a:solidFill>
                  <a:srgbClr val="333F70"/>
                </a:solidFill>
                <a:latin typeface="Open Sans" pitchFamily="34" charset="0"/>
                <a:ea typeface="Open Sans" pitchFamily="34" charset="-122"/>
                <a:cs typeface="Open Sans" pitchFamily="34" charset="-120"/>
              </a:rPr>
              <a:t>					               </a:t>
            </a:r>
            <a:r>
              <a:rPr lang="en-US" sz="1599" dirty="0" err="1">
                <a:solidFill>
                  <a:srgbClr val="333F70"/>
                </a:solidFill>
                <a:latin typeface="Open Sans" pitchFamily="34" charset="0"/>
                <a:ea typeface="Open Sans" pitchFamily="34" charset="-122"/>
                <a:cs typeface="Open Sans" pitchFamily="34" charset="-120"/>
              </a:rPr>
              <a:t>B.Sai</a:t>
            </a:r>
            <a:r>
              <a:rPr lang="en-US" sz="1599" dirty="0">
                <a:solidFill>
                  <a:srgbClr val="333F70"/>
                </a:solidFill>
                <a:latin typeface="Open Sans" pitchFamily="34" charset="0"/>
                <a:ea typeface="Open Sans" pitchFamily="34" charset="-122"/>
                <a:cs typeface="Open Sans" pitchFamily="34" charset="-120"/>
              </a:rPr>
              <a:t> Anirudh Goud	</a:t>
            </a:r>
            <a:endParaRPr lang="en-US" sz="1599" dirty="0"/>
          </a:p>
        </p:txBody>
      </p:sp>
      <p:sp>
        <p:nvSpPr>
          <p:cNvPr id="7" name="Shape 4"/>
          <p:cNvSpPr/>
          <p:nvPr/>
        </p:nvSpPr>
        <p:spPr>
          <a:xfrm>
            <a:off x="6247686" y="6894552"/>
            <a:ext cx="324803" cy="324802"/>
          </a:xfrm>
          <a:prstGeom prst="roundRect">
            <a:avLst>
              <a:gd name="adj" fmla="val 28149721"/>
            </a:avLst>
          </a:prstGeom>
          <a:noFill/>
          <a:ln w="7620">
            <a:solidFill>
              <a:srgbClr val="FFFFFF"/>
            </a:solidFill>
            <a:prstDash val="solid"/>
          </a:ln>
        </p:spPr>
      </p:sp>
      <p:sp>
        <p:nvSpPr>
          <p:cNvPr id="9" name="Text 5"/>
          <p:cNvSpPr/>
          <p:nvPr/>
        </p:nvSpPr>
        <p:spPr>
          <a:xfrm>
            <a:off x="6673929" y="6879431"/>
            <a:ext cx="2637353" cy="355163"/>
          </a:xfrm>
          <a:prstGeom prst="rect">
            <a:avLst/>
          </a:prstGeom>
          <a:noFill/>
          <a:ln/>
        </p:spPr>
        <p:txBody>
          <a:bodyPr wrap="none" rtlCol="0" anchor="t"/>
          <a:lstStyle/>
          <a:p>
            <a:pPr marL="0" indent="0" algn="l">
              <a:lnSpc>
                <a:spcPts val="2798"/>
              </a:lnSpc>
              <a:buNone/>
            </a:pPr>
            <a:endParaRPr lang="en-US" sz="1998"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2179320"/>
            <a:ext cx="6858953" cy="694373"/>
          </a:xfrm>
          <a:prstGeom prst="rect">
            <a:avLst/>
          </a:prstGeom>
          <a:noFill/>
          <a:ln/>
        </p:spPr>
        <p:txBody>
          <a:bodyPr wrap="non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Problem Statement</a:t>
            </a:r>
            <a:endParaRPr lang="en-US" sz="4374" dirty="0"/>
          </a:p>
        </p:txBody>
      </p:sp>
      <p:sp>
        <p:nvSpPr>
          <p:cNvPr id="6" name="Text 3"/>
          <p:cNvSpPr/>
          <p:nvPr/>
        </p:nvSpPr>
        <p:spPr>
          <a:xfrm>
            <a:off x="833199" y="3206948"/>
            <a:ext cx="9306401" cy="2843213"/>
          </a:xfrm>
          <a:prstGeom prst="rect">
            <a:avLst/>
          </a:prstGeom>
          <a:noFill/>
          <a:ln/>
        </p:spPr>
        <p:txBody>
          <a:bodyPr wrap="square" rtlCol="0" anchor="t"/>
          <a:lstStyle/>
          <a:p>
            <a:pPr marL="0" indent="0">
              <a:lnSpc>
                <a:spcPts val="2799"/>
              </a:lnSpc>
              <a:buNone/>
            </a:pPr>
            <a:r>
              <a:rPr lang="en-US" sz="1750" dirty="0">
                <a:solidFill>
                  <a:srgbClr val="333F70"/>
                </a:solidFill>
                <a:latin typeface="Open Sans" pitchFamily="34" charset="0"/>
                <a:ea typeface="Open Sans" pitchFamily="34" charset="-122"/>
                <a:cs typeface="Open Sans" pitchFamily="34" charset="-120"/>
              </a:rPr>
              <a:t>Incorporating Augmented Reality (AR) technology, our project aims to address the challenge of engaging urban populations with farming practices. By providing an immersive AR experience, we seek to bridge the gap between agricultural knowledge and urban lifestyles, fostering appreciation for farming heritage and empowering users to identify crop diseases and pest infestations early. Through interactive simulations and educational content, our platform aims to promote sustainable farming practices and encourage participation in weekend farming activities, ultimately contributing to the revitalization of agrarian communities.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687711"/>
            <a:ext cx="5554980" cy="694373"/>
          </a:xfrm>
          <a:prstGeom prst="rect">
            <a:avLst/>
          </a:prstGeom>
          <a:noFill/>
          <a:ln/>
        </p:spPr>
        <p:txBody>
          <a:bodyPr wrap="non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Abstract</a:t>
            </a:r>
            <a:endParaRPr lang="en-US" sz="4374" dirty="0"/>
          </a:p>
        </p:txBody>
      </p:sp>
      <p:sp>
        <p:nvSpPr>
          <p:cNvPr id="5" name="Text 3"/>
          <p:cNvSpPr/>
          <p:nvPr/>
        </p:nvSpPr>
        <p:spPr>
          <a:xfrm>
            <a:off x="2037993" y="2937510"/>
            <a:ext cx="2913697" cy="347186"/>
          </a:xfrm>
          <a:prstGeom prst="rect">
            <a:avLst/>
          </a:prstGeom>
          <a:noFill/>
          <a:ln/>
        </p:spPr>
        <p:txBody>
          <a:bodyPr wrap="none" rtlCol="0" anchor="t"/>
          <a:lstStyle/>
          <a:p>
            <a:pPr marL="0" indent="0">
              <a:lnSpc>
                <a:spcPts val="2734"/>
              </a:lnSpc>
              <a:buNone/>
            </a:pPr>
            <a:r>
              <a:rPr lang="en-US" sz="2187" b="1" dirty="0">
                <a:solidFill>
                  <a:srgbClr val="333F70"/>
                </a:solidFill>
                <a:latin typeface="Unbounded" pitchFamily="34" charset="0"/>
                <a:ea typeface="Unbounded" pitchFamily="34" charset="-122"/>
                <a:cs typeface="Unbounded" pitchFamily="34" charset="-120"/>
              </a:rPr>
              <a:t>Bridging the Gap</a:t>
            </a:r>
            <a:endParaRPr lang="en-US" sz="2187" dirty="0"/>
          </a:p>
        </p:txBody>
      </p:sp>
      <p:sp>
        <p:nvSpPr>
          <p:cNvPr id="6" name="Text 4"/>
          <p:cNvSpPr/>
          <p:nvPr/>
        </p:nvSpPr>
        <p:spPr>
          <a:xfrm>
            <a:off x="2037993" y="3506867"/>
            <a:ext cx="3156347" cy="2487811"/>
          </a:xfrm>
          <a:prstGeom prst="rect">
            <a:avLst/>
          </a:prstGeom>
          <a:noFill/>
          <a:ln/>
        </p:spPr>
        <p:txBody>
          <a:bodyPr wrap="square" rtlCol="0" anchor="t"/>
          <a:lstStyle/>
          <a:p>
            <a:pPr marL="0" indent="0">
              <a:lnSpc>
                <a:spcPts val="2799"/>
              </a:lnSpc>
              <a:buNone/>
            </a:pPr>
            <a:r>
              <a:rPr lang="en-US" sz="1750" dirty="0">
                <a:solidFill>
                  <a:srgbClr val="333F70"/>
                </a:solidFill>
                <a:latin typeface="Open Sans" pitchFamily="34" charset="0"/>
                <a:ea typeface="Open Sans" pitchFamily="34" charset="-122"/>
                <a:cs typeface="Open Sans" pitchFamily="34" charset="-120"/>
              </a:rPr>
              <a:t>The agrotourism website aims to bring urban dwellers and rural farmers together, fostering a deeper understanding and appreciation for the agricultural industry.</a:t>
            </a:r>
            <a:endParaRPr lang="en-US" sz="1750" dirty="0"/>
          </a:p>
        </p:txBody>
      </p:sp>
      <p:sp>
        <p:nvSpPr>
          <p:cNvPr id="7" name="Text 5"/>
          <p:cNvSpPr/>
          <p:nvPr/>
        </p:nvSpPr>
        <p:spPr>
          <a:xfrm>
            <a:off x="5743932" y="2937510"/>
            <a:ext cx="3156347" cy="694373"/>
          </a:xfrm>
          <a:prstGeom prst="rect">
            <a:avLst/>
          </a:prstGeom>
          <a:noFill/>
          <a:ln/>
        </p:spPr>
        <p:txBody>
          <a:bodyPr wrap="square" rtlCol="0" anchor="t"/>
          <a:lstStyle/>
          <a:p>
            <a:pPr marL="0" indent="0">
              <a:lnSpc>
                <a:spcPts val="2734"/>
              </a:lnSpc>
              <a:buNone/>
            </a:pPr>
            <a:r>
              <a:rPr lang="en-US" sz="2187" b="1" dirty="0">
                <a:solidFill>
                  <a:srgbClr val="333F70"/>
                </a:solidFill>
                <a:latin typeface="Unbounded" pitchFamily="34" charset="0"/>
                <a:ea typeface="Unbounded" pitchFamily="34" charset="-122"/>
                <a:cs typeface="Unbounded" pitchFamily="34" charset="-120"/>
              </a:rPr>
              <a:t>Empowering Farmers</a:t>
            </a:r>
            <a:endParaRPr lang="en-US" sz="2187" dirty="0"/>
          </a:p>
        </p:txBody>
      </p:sp>
      <p:sp>
        <p:nvSpPr>
          <p:cNvPr id="8" name="Text 6"/>
          <p:cNvSpPr/>
          <p:nvPr/>
        </p:nvSpPr>
        <p:spPr>
          <a:xfrm>
            <a:off x="5743932" y="3854053"/>
            <a:ext cx="3156347" cy="2487811"/>
          </a:xfrm>
          <a:prstGeom prst="rect">
            <a:avLst/>
          </a:prstGeom>
          <a:noFill/>
          <a:ln/>
        </p:spPr>
        <p:txBody>
          <a:bodyPr wrap="square" rtlCol="0" anchor="t"/>
          <a:lstStyle/>
          <a:p>
            <a:pPr marL="0" indent="0">
              <a:lnSpc>
                <a:spcPts val="2799"/>
              </a:lnSpc>
              <a:buNone/>
            </a:pPr>
            <a:r>
              <a:rPr lang="en-US" sz="1750" dirty="0">
                <a:solidFill>
                  <a:srgbClr val="333F70"/>
                </a:solidFill>
                <a:latin typeface="Open Sans" pitchFamily="34" charset="0"/>
                <a:ea typeface="Open Sans" pitchFamily="34" charset="-122"/>
                <a:cs typeface="Open Sans" pitchFamily="34" charset="-120"/>
              </a:rPr>
              <a:t>By providing a platform for farmers to showcase their farms and offer unique experiences, the website helps them diversify their income and promote their businesses.</a:t>
            </a:r>
            <a:endParaRPr lang="en-US" sz="1750" dirty="0"/>
          </a:p>
        </p:txBody>
      </p:sp>
      <p:sp>
        <p:nvSpPr>
          <p:cNvPr id="9" name="Text 7"/>
          <p:cNvSpPr/>
          <p:nvPr/>
        </p:nvSpPr>
        <p:spPr>
          <a:xfrm>
            <a:off x="9449872" y="2937510"/>
            <a:ext cx="3156347" cy="694373"/>
          </a:xfrm>
          <a:prstGeom prst="rect">
            <a:avLst/>
          </a:prstGeom>
          <a:noFill/>
          <a:ln/>
        </p:spPr>
        <p:txBody>
          <a:bodyPr wrap="square" rtlCol="0" anchor="t"/>
          <a:lstStyle/>
          <a:p>
            <a:pPr marL="0" indent="0">
              <a:lnSpc>
                <a:spcPts val="2734"/>
              </a:lnSpc>
              <a:buNone/>
            </a:pPr>
            <a:r>
              <a:rPr lang="en-US" sz="2187" b="1" dirty="0">
                <a:solidFill>
                  <a:srgbClr val="333F70"/>
                </a:solidFill>
                <a:latin typeface="Unbounded" pitchFamily="34" charset="0"/>
                <a:ea typeface="Unbounded" pitchFamily="34" charset="-122"/>
                <a:cs typeface="Unbounded" pitchFamily="34" charset="-120"/>
              </a:rPr>
              <a:t>Sustainable Tourism</a:t>
            </a:r>
            <a:endParaRPr lang="en-US" sz="2187" dirty="0"/>
          </a:p>
        </p:txBody>
      </p:sp>
      <p:sp>
        <p:nvSpPr>
          <p:cNvPr id="10" name="Text 8"/>
          <p:cNvSpPr/>
          <p:nvPr/>
        </p:nvSpPr>
        <p:spPr>
          <a:xfrm>
            <a:off x="9449872" y="3854053"/>
            <a:ext cx="3156347" cy="1777008"/>
          </a:xfrm>
          <a:prstGeom prst="rect">
            <a:avLst/>
          </a:prstGeom>
          <a:noFill/>
          <a:ln/>
        </p:spPr>
        <p:txBody>
          <a:bodyPr wrap="square" rtlCol="0" anchor="t"/>
          <a:lstStyle/>
          <a:p>
            <a:pPr marL="0" indent="0">
              <a:lnSpc>
                <a:spcPts val="2799"/>
              </a:lnSpc>
              <a:buNone/>
            </a:pPr>
            <a:r>
              <a:rPr lang="en-US" sz="1750" dirty="0">
                <a:solidFill>
                  <a:srgbClr val="333F70"/>
                </a:solidFill>
                <a:latin typeface="Open Sans" pitchFamily="34" charset="0"/>
                <a:ea typeface="Open Sans" pitchFamily="34" charset="-122"/>
                <a:cs typeface="Open Sans" pitchFamily="34" charset="-120"/>
              </a:rPr>
              <a:t>The website promotes eco-friendly, responsible tourism that supports local communities and preserves the natural environment.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50437" y="749498"/>
            <a:ext cx="9387126" cy="1321594"/>
          </a:xfrm>
          <a:prstGeom prst="rect">
            <a:avLst/>
          </a:prstGeom>
          <a:noFill/>
          <a:ln/>
        </p:spPr>
        <p:txBody>
          <a:bodyPr wrap="square" rtlCol="0" anchor="t"/>
          <a:lstStyle/>
          <a:p>
            <a:pPr marL="0" indent="0">
              <a:lnSpc>
                <a:spcPts val="5203"/>
              </a:lnSpc>
              <a:buNone/>
            </a:pPr>
            <a:r>
              <a:rPr lang="en-US" sz="4162" b="1" dirty="0">
                <a:solidFill>
                  <a:srgbClr val="333F70"/>
                </a:solidFill>
                <a:latin typeface="Unbounded" pitchFamily="34" charset="0"/>
                <a:ea typeface="Unbounded" pitchFamily="34" charset="-122"/>
                <a:cs typeface="Unbounded" pitchFamily="34" charset="-120"/>
              </a:rPr>
              <a:t>Existing System vs New System</a:t>
            </a:r>
            <a:endParaRPr lang="en-US" sz="4162" dirty="0"/>
          </a:p>
        </p:txBody>
      </p:sp>
      <p:sp>
        <p:nvSpPr>
          <p:cNvPr id="6" name="Shape 3"/>
          <p:cNvSpPr/>
          <p:nvPr/>
        </p:nvSpPr>
        <p:spPr>
          <a:xfrm>
            <a:off x="4746427" y="2388156"/>
            <a:ext cx="42267" cy="5091827"/>
          </a:xfrm>
          <a:prstGeom prst="roundRect">
            <a:avLst>
              <a:gd name="adj" fmla="val 225103"/>
            </a:avLst>
          </a:prstGeom>
          <a:solidFill>
            <a:srgbClr val="BCDBD4"/>
          </a:solidFill>
          <a:ln/>
        </p:spPr>
      </p:sp>
      <p:sp>
        <p:nvSpPr>
          <p:cNvPr id="7" name="Shape 4"/>
          <p:cNvSpPr/>
          <p:nvPr/>
        </p:nvSpPr>
        <p:spPr>
          <a:xfrm>
            <a:off x="5005328" y="2769930"/>
            <a:ext cx="739973" cy="42267"/>
          </a:xfrm>
          <a:prstGeom prst="roundRect">
            <a:avLst>
              <a:gd name="adj" fmla="val 225103"/>
            </a:avLst>
          </a:prstGeom>
          <a:solidFill>
            <a:srgbClr val="BCDBD4"/>
          </a:solidFill>
          <a:ln/>
        </p:spPr>
      </p:sp>
      <p:sp>
        <p:nvSpPr>
          <p:cNvPr id="8" name="Shape 5"/>
          <p:cNvSpPr/>
          <p:nvPr/>
        </p:nvSpPr>
        <p:spPr>
          <a:xfrm>
            <a:off x="4529673" y="2553295"/>
            <a:ext cx="475655" cy="475655"/>
          </a:xfrm>
          <a:prstGeom prst="roundRect">
            <a:avLst>
              <a:gd name="adj" fmla="val 20003"/>
            </a:avLst>
          </a:prstGeom>
          <a:solidFill>
            <a:srgbClr val="D6F5EE"/>
          </a:solidFill>
          <a:ln w="7620">
            <a:solidFill>
              <a:srgbClr val="BCDBD4"/>
            </a:solidFill>
            <a:prstDash val="solid"/>
          </a:ln>
        </p:spPr>
      </p:sp>
      <p:sp>
        <p:nvSpPr>
          <p:cNvPr id="9" name="Text 6"/>
          <p:cNvSpPr/>
          <p:nvPr/>
        </p:nvSpPr>
        <p:spPr>
          <a:xfrm>
            <a:off x="4685050" y="2592824"/>
            <a:ext cx="164902" cy="396478"/>
          </a:xfrm>
          <a:prstGeom prst="rect">
            <a:avLst/>
          </a:prstGeom>
          <a:noFill/>
          <a:ln/>
        </p:spPr>
        <p:txBody>
          <a:bodyPr wrap="none" rtlCol="0" anchor="t"/>
          <a:lstStyle/>
          <a:p>
            <a:pPr marL="0" indent="0" algn="ctr">
              <a:lnSpc>
                <a:spcPts val="3122"/>
              </a:lnSpc>
              <a:buNone/>
            </a:pPr>
            <a:r>
              <a:rPr lang="en-US" sz="2497" b="1" dirty="0">
                <a:solidFill>
                  <a:srgbClr val="333F70"/>
                </a:solidFill>
                <a:latin typeface="Unbounded" pitchFamily="34" charset="0"/>
                <a:ea typeface="Unbounded" pitchFamily="34" charset="-122"/>
                <a:cs typeface="Unbounded" pitchFamily="34" charset="-120"/>
              </a:rPr>
              <a:t>1</a:t>
            </a:r>
            <a:endParaRPr lang="en-US" sz="2497" dirty="0"/>
          </a:p>
        </p:txBody>
      </p:sp>
      <p:sp>
        <p:nvSpPr>
          <p:cNvPr id="10" name="Text 7"/>
          <p:cNvSpPr/>
          <p:nvPr/>
        </p:nvSpPr>
        <p:spPr>
          <a:xfrm>
            <a:off x="5930265" y="2599492"/>
            <a:ext cx="2642830" cy="330398"/>
          </a:xfrm>
          <a:prstGeom prst="rect">
            <a:avLst/>
          </a:prstGeom>
          <a:noFill/>
          <a:ln/>
        </p:spPr>
        <p:txBody>
          <a:bodyPr wrap="none" rtlCol="0" anchor="t"/>
          <a:lstStyle/>
          <a:p>
            <a:pPr marL="0" indent="0" algn="l">
              <a:lnSpc>
                <a:spcPts val="2601"/>
              </a:lnSpc>
              <a:buNone/>
            </a:pPr>
            <a:r>
              <a:rPr lang="en-US" sz="2081" b="1" dirty="0">
                <a:solidFill>
                  <a:srgbClr val="333F70"/>
                </a:solidFill>
                <a:latin typeface="Unbounded" pitchFamily="34" charset="0"/>
                <a:ea typeface="Unbounded" pitchFamily="34" charset="-122"/>
                <a:cs typeface="Unbounded" pitchFamily="34" charset="-120"/>
              </a:rPr>
              <a:t>Limited Reach</a:t>
            </a:r>
            <a:endParaRPr lang="en-US" sz="2081" dirty="0"/>
          </a:p>
        </p:txBody>
      </p:sp>
      <p:sp>
        <p:nvSpPr>
          <p:cNvPr id="11" name="Text 8"/>
          <p:cNvSpPr/>
          <p:nvPr/>
        </p:nvSpPr>
        <p:spPr>
          <a:xfrm>
            <a:off x="5930265" y="3056692"/>
            <a:ext cx="7907298" cy="676513"/>
          </a:xfrm>
          <a:prstGeom prst="rect">
            <a:avLst/>
          </a:prstGeom>
          <a:noFill/>
          <a:ln/>
        </p:spPr>
        <p:txBody>
          <a:bodyPr wrap="square" rtlCol="0" anchor="t"/>
          <a:lstStyle/>
          <a:p>
            <a:pPr marL="0" indent="0" algn="l">
              <a:lnSpc>
                <a:spcPts val="2664"/>
              </a:lnSpc>
              <a:buNone/>
            </a:pPr>
            <a:r>
              <a:rPr lang="en-US" sz="1665" dirty="0">
                <a:solidFill>
                  <a:srgbClr val="333F70"/>
                </a:solidFill>
                <a:latin typeface="Open Sans" pitchFamily="34" charset="0"/>
                <a:ea typeface="Open Sans" pitchFamily="34" charset="-122"/>
                <a:cs typeface="Open Sans" pitchFamily="34" charset="-120"/>
              </a:rPr>
              <a:t>The existing system relied on traditional marketing and word-of-mouth, limiting the exposure of farms to potential agrotourists.</a:t>
            </a:r>
            <a:endParaRPr lang="en-US" sz="1665" dirty="0"/>
          </a:p>
        </p:txBody>
      </p:sp>
      <p:sp>
        <p:nvSpPr>
          <p:cNvPr id="12" name="Shape 9"/>
          <p:cNvSpPr/>
          <p:nvPr/>
        </p:nvSpPr>
        <p:spPr>
          <a:xfrm>
            <a:off x="5005328" y="4537650"/>
            <a:ext cx="739973" cy="42267"/>
          </a:xfrm>
          <a:prstGeom prst="roundRect">
            <a:avLst>
              <a:gd name="adj" fmla="val 225103"/>
            </a:avLst>
          </a:prstGeom>
          <a:solidFill>
            <a:srgbClr val="BCDBD4"/>
          </a:solidFill>
          <a:ln/>
        </p:spPr>
      </p:sp>
      <p:sp>
        <p:nvSpPr>
          <p:cNvPr id="13" name="Shape 10"/>
          <p:cNvSpPr/>
          <p:nvPr/>
        </p:nvSpPr>
        <p:spPr>
          <a:xfrm>
            <a:off x="4529673" y="4321016"/>
            <a:ext cx="475655" cy="475655"/>
          </a:xfrm>
          <a:prstGeom prst="roundRect">
            <a:avLst>
              <a:gd name="adj" fmla="val 20003"/>
            </a:avLst>
          </a:prstGeom>
          <a:solidFill>
            <a:srgbClr val="D6F5EE"/>
          </a:solidFill>
          <a:ln w="7620">
            <a:solidFill>
              <a:srgbClr val="BCDBD4"/>
            </a:solidFill>
            <a:prstDash val="solid"/>
          </a:ln>
        </p:spPr>
      </p:sp>
      <p:sp>
        <p:nvSpPr>
          <p:cNvPr id="14" name="Text 11"/>
          <p:cNvSpPr/>
          <p:nvPr/>
        </p:nvSpPr>
        <p:spPr>
          <a:xfrm>
            <a:off x="4635044" y="4360545"/>
            <a:ext cx="264795" cy="396478"/>
          </a:xfrm>
          <a:prstGeom prst="rect">
            <a:avLst/>
          </a:prstGeom>
          <a:noFill/>
          <a:ln/>
        </p:spPr>
        <p:txBody>
          <a:bodyPr wrap="none" rtlCol="0" anchor="t"/>
          <a:lstStyle/>
          <a:p>
            <a:pPr marL="0" indent="0" algn="ctr">
              <a:lnSpc>
                <a:spcPts val="3122"/>
              </a:lnSpc>
              <a:buNone/>
            </a:pPr>
            <a:r>
              <a:rPr lang="en-US" sz="2497" b="1" dirty="0">
                <a:solidFill>
                  <a:srgbClr val="333F70"/>
                </a:solidFill>
                <a:latin typeface="Unbounded" pitchFamily="34" charset="0"/>
                <a:ea typeface="Unbounded" pitchFamily="34" charset="-122"/>
                <a:cs typeface="Unbounded" pitchFamily="34" charset="-120"/>
              </a:rPr>
              <a:t>2</a:t>
            </a:r>
            <a:endParaRPr lang="en-US" sz="2497" dirty="0"/>
          </a:p>
        </p:txBody>
      </p:sp>
      <p:sp>
        <p:nvSpPr>
          <p:cNvPr id="15" name="Text 12"/>
          <p:cNvSpPr/>
          <p:nvPr/>
        </p:nvSpPr>
        <p:spPr>
          <a:xfrm>
            <a:off x="5930265" y="4367213"/>
            <a:ext cx="3327083" cy="330398"/>
          </a:xfrm>
          <a:prstGeom prst="rect">
            <a:avLst/>
          </a:prstGeom>
          <a:noFill/>
          <a:ln/>
        </p:spPr>
        <p:txBody>
          <a:bodyPr wrap="none" rtlCol="0" anchor="t"/>
          <a:lstStyle/>
          <a:p>
            <a:pPr marL="0" indent="0" algn="l">
              <a:lnSpc>
                <a:spcPts val="2601"/>
              </a:lnSpc>
              <a:buNone/>
            </a:pPr>
            <a:r>
              <a:rPr lang="en-US" sz="2081" b="1" dirty="0">
                <a:solidFill>
                  <a:srgbClr val="333F70"/>
                </a:solidFill>
                <a:latin typeface="Unbounded" pitchFamily="34" charset="0"/>
                <a:ea typeface="Unbounded" pitchFamily="34" charset="-122"/>
                <a:cs typeface="Unbounded" pitchFamily="34" charset="-120"/>
              </a:rPr>
              <a:t>Innovative Features</a:t>
            </a:r>
            <a:endParaRPr lang="en-US" sz="2081" dirty="0"/>
          </a:p>
        </p:txBody>
      </p:sp>
      <p:sp>
        <p:nvSpPr>
          <p:cNvPr id="16" name="Text 13"/>
          <p:cNvSpPr/>
          <p:nvPr/>
        </p:nvSpPr>
        <p:spPr>
          <a:xfrm>
            <a:off x="5930265" y="4824413"/>
            <a:ext cx="7907298" cy="676513"/>
          </a:xfrm>
          <a:prstGeom prst="rect">
            <a:avLst/>
          </a:prstGeom>
          <a:noFill/>
          <a:ln/>
        </p:spPr>
        <p:txBody>
          <a:bodyPr wrap="square" rtlCol="0" anchor="t"/>
          <a:lstStyle/>
          <a:p>
            <a:pPr marL="0" indent="0" algn="l">
              <a:lnSpc>
                <a:spcPts val="2664"/>
              </a:lnSpc>
              <a:buNone/>
            </a:pPr>
            <a:r>
              <a:rPr lang="en-US" sz="1665" dirty="0">
                <a:solidFill>
                  <a:srgbClr val="333F70"/>
                </a:solidFill>
                <a:latin typeface="Open Sans" pitchFamily="34" charset="0"/>
                <a:ea typeface="Open Sans" pitchFamily="34" charset="-122"/>
                <a:cs typeface="Open Sans" pitchFamily="34" charset="-120"/>
              </a:rPr>
              <a:t>The new system incorporates cutting-edge technologies, such as AR and AI, to enhance the user experience and provide personalized recommendations.</a:t>
            </a:r>
            <a:endParaRPr lang="en-US" sz="1665" dirty="0"/>
          </a:p>
        </p:txBody>
      </p:sp>
      <p:sp>
        <p:nvSpPr>
          <p:cNvPr id="17" name="Shape 14"/>
          <p:cNvSpPr/>
          <p:nvPr/>
        </p:nvSpPr>
        <p:spPr>
          <a:xfrm>
            <a:off x="5005328" y="6305371"/>
            <a:ext cx="739973" cy="42267"/>
          </a:xfrm>
          <a:prstGeom prst="roundRect">
            <a:avLst>
              <a:gd name="adj" fmla="val 225103"/>
            </a:avLst>
          </a:prstGeom>
          <a:solidFill>
            <a:srgbClr val="BCDBD4"/>
          </a:solidFill>
          <a:ln/>
        </p:spPr>
      </p:sp>
      <p:sp>
        <p:nvSpPr>
          <p:cNvPr id="18" name="Shape 15"/>
          <p:cNvSpPr/>
          <p:nvPr/>
        </p:nvSpPr>
        <p:spPr>
          <a:xfrm>
            <a:off x="4529673" y="6088737"/>
            <a:ext cx="475655" cy="475655"/>
          </a:xfrm>
          <a:prstGeom prst="roundRect">
            <a:avLst>
              <a:gd name="adj" fmla="val 20003"/>
            </a:avLst>
          </a:prstGeom>
          <a:solidFill>
            <a:srgbClr val="D6F5EE"/>
          </a:solidFill>
          <a:ln w="7620">
            <a:solidFill>
              <a:srgbClr val="BCDBD4"/>
            </a:solidFill>
            <a:prstDash val="solid"/>
          </a:ln>
        </p:spPr>
      </p:sp>
      <p:sp>
        <p:nvSpPr>
          <p:cNvPr id="19" name="Text 16"/>
          <p:cNvSpPr/>
          <p:nvPr/>
        </p:nvSpPr>
        <p:spPr>
          <a:xfrm>
            <a:off x="4634448" y="6128266"/>
            <a:ext cx="266105" cy="396478"/>
          </a:xfrm>
          <a:prstGeom prst="rect">
            <a:avLst/>
          </a:prstGeom>
          <a:noFill/>
          <a:ln/>
        </p:spPr>
        <p:txBody>
          <a:bodyPr wrap="none" rtlCol="0" anchor="t"/>
          <a:lstStyle/>
          <a:p>
            <a:pPr marL="0" indent="0" algn="ctr">
              <a:lnSpc>
                <a:spcPts val="3122"/>
              </a:lnSpc>
              <a:buNone/>
            </a:pPr>
            <a:r>
              <a:rPr lang="en-US" sz="2497" b="1" dirty="0">
                <a:solidFill>
                  <a:srgbClr val="333F70"/>
                </a:solidFill>
                <a:latin typeface="Unbounded" pitchFamily="34" charset="0"/>
                <a:ea typeface="Unbounded" pitchFamily="34" charset="-122"/>
                <a:cs typeface="Unbounded" pitchFamily="34" charset="-120"/>
              </a:rPr>
              <a:t>3</a:t>
            </a:r>
            <a:endParaRPr lang="en-US" sz="2497" dirty="0"/>
          </a:p>
        </p:txBody>
      </p:sp>
      <p:sp>
        <p:nvSpPr>
          <p:cNvPr id="20" name="Text 17"/>
          <p:cNvSpPr/>
          <p:nvPr/>
        </p:nvSpPr>
        <p:spPr>
          <a:xfrm>
            <a:off x="5930265" y="6134933"/>
            <a:ext cx="3461623" cy="330398"/>
          </a:xfrm>
          <a:prstGeom prst="rect">
            <a:avLst/>
          </a:prstGeom>
          <a:noFill/>
          <a:ln/>
        </p:spPr>
        <p:txBody>
          <a:bodyPr wrap="none" rtlCol="0" anchor="t"/>
          <a:lstStyle/>
          <a:p>
            <a:pPr marL="0" indent="0" algn="l">
              <a:lnSpc>
                <a:spcPts val="2601"/>
              </a:lnSpc>
              <a:buNone/>
            </a:pPr>
            <a:r>
              <a:rPr lang="en-US" sz="2081" b="1" dirty="0">
                <a:solidFill>
                  <a:srgbClr val="333F70"/>
                </a:solidFill>
                <a:latin typeface="Unbounded" pitchFamily="34" charset="0"/>
                <a:ea typeface="Unbounded" pitchFamily="34" charset="-122"/>
                <a:cs typeface="Unbounded" pitchFamily="34" charset="-120"/>
              </a:rPr>
              <a:t>Streamlined Booking</a:t>
            </a:r>
            <a:endParaRPr lang="en-US" sz="2081" dirty="0"/>
          </a:p>
        </p:txBody>
      </p:sp>
      <p:sp>
        <p:nvSpPr>
          <p:cNvPr id="21" name="Text 18"/>
          <p:cNvSpPr/>
          <p:nvPr/>
        </p:nvSpPr>
        <p:spPr>
          <a:xfrm>
            <a:off x="5930265" y="6592133"/>
            <a:ext cx="7907298" cy="676513"/>
          </a:xfrm>
          <a:prstGeom prst="rect">
            <a:avLst/>
          </a:prstGeom>
          <a:noFill/>
          <a:ln/>
        </p:spPr>
        <p:txBody>
          <a:bodyPr wrap="square" rtlCol="0" anchor="t"/>
          <a:lstStyle/>
          <a:p>
            <a:pPr marL="0" indent="0" algn="l">
              <a:lnSpc>
                <a:spcPts val="2664"/>
              </a:lnSpc>
              <a:buNone/>
            </a:pPr>
            <a:r>
              <a:rPr lang="en-US" sz="1665" dirty="0">
                <a:solidFill>
                  <a:srgbClr val="333F70"/>
                </a:solidFill>
                <a:latin typeface="Open Sans" pitchFamily="34" charset="0"/>
                <a:ea typeface="Open Sans" pitchFamily="34" charset="-122"/>
                <a:cs typeface="Open Sans" pitchFamily="34" charset="-120"/>
              </a:rPr>
              <a:t>The website offers a seamless booking process, allowing users to easily plan and book their agrotourism experiences.</a:t>
            </a:r>
            <a:endParaRPr lang="en-US" sz="166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894993"/>
            <a:ext cx="5554980" cy="694373"/>
          </a:xfrm>
          <a:prstGeom prst="rect">
            <a:avLst/>
          </a:prstGeom>
          <a:noFill/>
          <a:ln/>
        </p:spPr>
        <p:txBody>
          <a:bodyPr wrap="non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Methodology</a:t>
            </a:r>
            <a:endParaRPr lang="en-US" sz="4374" dirty="0"/>
          </a:p>
        </p:txBody>
      </p:sp>
      <p:sp>
        <p:nvSpPr>
          <p:cNvPr id="5" name="Shape 3"/>
          <p:cNvSpPr/>
          <p:nvPr/>
        </p:nvSpPr>
        <p:spPr>
          <a:xfrm>
            <a:off x="2037993" y="2033707"/>
            <a:ext cx="5166122" cy="2717006"/>
          </a:xfrm>
          <a:prstGeom prst="roundRect">
            <a:avLst>
              <a:gd name="adj" fmla="val 3680"/>
            </a:avLst>
          </a:prstGeom>
          <a:solidFill>
            <a:srgbClr val="D6F5EE"/>
          </a:solidFill>
          <a:ln w="7620">
            <a:solidFill>
              <a:srgbClr val="BCDBD4"/>
            </a:solidFill>
            <a:prstDash val="solid"/>
          </a:ln>
        </p:spPr>
      </p:sp>
      <p:sp>
        <p:nvSpPr>
          <p:cNvPr id="6" name="Text 4"/>
          <p:cNvSpPr/>
          <p:nvPr/>
        </p:nvSpPr>
        <p:spPr>
          <a:xfrm>
            <a:off x="2267783" y="2263497"/>
            <a:ext cx="3471029" cy="347186"/>
          </a:xfrm>
          <a:prstGeom prst="rect">
            <a:avLst/>
          </a:prstGeom>
          <a:noFill/>
          <a:ln/>
        </p:spPr>
        <p:txBody>
          <a:bodyPr wrap="none" rtlCol="0" anchor="t"/>
          <a:lstStyle/>
          <a:p>
            <a:pPr marL="0" indent="0">
              <a:lnSpc>
                <a:spcPts val="2734"/>
              </a:lnSpc>
              <a:buNone/>
            </a:pPr>
            <a:r>
              <a:rPr lang="en-US" sz="2187" b="1" dirty="0">
                <a:solidFill>
                  <a:srgbClr val="333F70"/>
                </a:solidFill>
                <a:latin typeface="Unbounded" pitchFamily="34" charset="0"/>
                <a:ea typeface="Unbounded" pitchFamily="34" charset="-122"/>
                <a:cs typeface="Unbounded" pitchFamily="34" charset="-120"/>
              </a:rPr>
              <a:t>User-Centric Design</a:t>
            </a:r>
            <a:endParaRPr lang="en-US" sz="2187" dirty="0"/>
          </a:p>
        </p:txBody>
      </p:sp>
      <p:sp>
        <p:nvSpPr>
          <p:cNvPr id="7" name="Text 5"/>
          <p:cNvSpPr/>
          <p:nvPr/>
        </p:nvSpPr>
        <p:spPr>
          <a:xfrm>
            <a:off x="2267783" y="2743914"/>
            <a:ext cx="4706541" cy="1421606"/>
          </a:xfrm>
          <a:prstGeom prst="rect">
            <a:avLst/>
          </a:prstGeom>
          <a:noFill/>
          <a:ln/>
        </p:spPr>
        <p:txBody>
          <a:bodyPr wrap="square" rtlCol="0" anchor="t"/>
          <a:lstStyle/>
          <a:p>
            <a:pPr marL="0" indent="0">
              <a:lnSpc>
                <a:spcPts val="2799"/>
              </a:lnSpc>
              <a:buNone/>
            </a:pPr>
            <a:r>
              <a:rPr lang="en-US" sz="1750" dirty="0">
                <a:solidFill>
                  <a:srgbClr val="333F70"/>
                </a:solidFill>
                <a:latin typeface="Open Sans" pitchFamily="34" charset="0"/>
                <a:ea typeface="Open Sans" pitchFamily="34" charset="-122"/>
                <a:cs typeface="Open Sans" pitchFamily="34" charset="-120"/>
              </a:rPr>
              <a:t>The website was developed using a user-centered approach, focusing on the needs and preferences of both farmers and agrotourists.</a:t>
            </a:r>
            <a:endParaRPr lang="en-US" sz="1750" dirty="0"/>
          </a:p>
        </p:txBody>
      </p:sp>
      <p:sp>
        <p:nvSpPr>
          <p:cNvPr id="8" name="Shape 6"/>
          <p:cNvSpPr/>
          <p:nvPr/>
        </p:nvSpPr>
        <p:spPr>
          <a:xfrm>
            <a:off x="7426285" y="2033707"/>
            <a:ext cx="5166122" cy="2717006"/>
          </a:xfrm>
          <a:prstGeom prst="roundRect">
            <a:avLst>
              <a:gd name="adj" fmla="val 3680"/>
            </a:avLst>
          </a:prstGeom>
          <a:solidFill>
            <a:srgbClr val="D6F5EE"/>
          </a:solidFill>
          <a:ln w="7620">
            <a:solidFill>
              <a:srgbClr val="BCDBD4"/>
            </a:solidFill>
            <a:prstDash val="solid"/>
          </a:ln>
        </p:spPr>
      </p:sp>
      <p:sp>
        <p:nvSpPr>
          <p:cNvPr id="9" name="Text 7"/>
          <p:cNvSpPr/>
          <p:nvPr/>
        </p:nvSpPr>
        <p:spPr>
          <a:xfrm>
            <a:off x="7656076" y="2263497"/>
            <a:ext cx="3884652" cy="347186"/>
          </a:xfrm>
          <a:prstGeom prst="rect">
            <a:avLst/>
          </a:prstGeom>
          <a:noFill/>
          <a:ln/>
        </p:spPr>
        <p:txBody>
          <a:bodyPr wrap="none" rtlCol="0" anchor="t"/>
          <a:lstStyle/>
          <a:p>
            <a:pPr marL="0" indent="0">
              <a:lnSpc>
                <a:spcPts val="2734"/>
              </a:lnSpc>
              <a:buNone/>
            </a:pPr>
            <a:r>
              <a:rPr lang="en-US" sz="2187" b="1" dirty="0">
                <a:solidFill>
                  <a:srgbClr val="333F70"/>
                </a:solidFill>
                <a:latin typeface="Unbounded" pitchFamily="34" charset="0"/>
                <a:ea typeface="Unbounded" pitchFamily="34" charset="-122"/>
                <a:cs typeface="Unbounded" pitchFamily="34" charset="-120"/>
              </a:rPr>
              <a:t>Iterative Development</a:t>
            </a:r>
            <a:endParaRPr lang="en-US" sz="2187" dirty="0"/>
          </a:p>
        </p:txBody>
      </p:sp>
      <p:sp>
        <p:nvSpPr>
          <p:cNvPr id="10" name="Text 8"/>
          <p:cNvSpPr/>
          <p:nvPr/>
        </p:nvSpPr>
        <p:spPr>
          <a:xfrm>
            <a:off x="7656076" y="2743914"/>
            <a:ext cx="4706541" cy="1777008"/>
          </a:xfrm>
          <a:prstGeom prst="rect">
            <a:avLst/>
          </a:prstGeom>
          <a:noFill/>
          <a:ln/>
        </p:spPr>
        <p:txBody>
          <a:bodyPr wrap="square" rtlCol="0" anchor="t"/>
          <a:lstStyle/>
          <a:p>
            <a:pPr marL="0" indent="0">
              <a:lnSpc>
                <a:spcPts val="2799"/>
              </a:lnSpc>
              <a:buNone/>
            </a:pPr>
            <a:r>
              <a:rPr lang="en-US" sz="1750" dirty="0">
                <a:solidFill>
                  <a:srgbClr val="333F70"/>
                </a:solidFill>
                <a:latin typeface="Open Sans" pitchFamily="34" charset="0"/>
                <a:ea typeface="Open Sans" pitchFamily="34" charset="-122"/>
                <a:cs typeface="Open Sans" pitchFamily="34" charset="-120"/>
              </a:rPr>
              <a:t>The team followed an agile methodology, continuously gathering feedback and implementing improvements to ensure the website meets the evolving needs of its users.</a:t>
            </a:r>
            <a:endParaRPr lang="en-US" sz="1750" dirty="0"/>
          </a:p>
        </p:txBody>
      </p:sp>
      <p:sp>
        <p:nvSpPr>
          <p:cNvPr id="11" name="Shape 9"/>
          <p:cNvSpPr/>
          <p:nvPr/>
        </p:nvSpPr>
        <p:spPr>
          <a:xfrm>
            <a:off x="2037993" y="4972883"/>
            <a:ext cx="5166122" cy="2361605"/>
          </a:xfrm>
          <a:prstGeom prst="roundRect">
            <a:avLst>
              <a:gd name="adj" fmla="val 4234"/>
            </a:avLst>
          </a:prstGeom>
          <a:solidFill>
            <a:srgbClr val="D6F5EE"/>
          </a:solidFill>
          <a:ln w="7620">
            <a:solidFill>
              <a:srgbClr val="BCDBD4"/>
            </a:solidFill>
            <a:prstDash val="solid"/>
          </a:ln>
        </p:spPr>
      </p:sp>
      <p:sp>
        <p:nvSpPr>
          <p:cNvPr id="12" name="Text 10"/>
          <p:cNvSpPr/>
          <p:nvPr/>
        </p:nvSpPr>
        <p:spPr>
          <a:xfrm>
            <a:off x="2267783" y="5202674"/>
            <a:ext cx="4463296" cy="347186"/>
          </a:xfrm>
          <a:prstGeom prst="rect">
            <a:avLst/>
          </a:prstGeom>
          <a:noFill/>
          <a:ln/>
        </p:spPr>
        <p:txBody>
          <a:bodyPr wrap="none" rtlCol="0" anchor="t"/>
          <a:lstStyle/>
          <a:p>
            <a:pPr marL="0" indent="0">
              <a:lnSpc>
                <a:spcPts val="2734"/>
              </a:lnSpc>
              <a:buNone/>
            </a:pPr>
            <a:r>
              <a:rPr lang="en-US" sz="2187" b="1" dirty="0">
                <a:solidFill>
                  <a:srgbClr val="333F70"/>
                </a:solidFill>
                <a:latin typeface="Unbounded" pitchFamily="34" charset="0"/>
                <a:ea typeface="Unbounded" pitchFamily="34" charset="-122"/>
                <a:cs typeface="Unbounded" pitchFamily="34" charset="-120"/>
              </a:rPr>
              <a:t>Sustainable Partnerships</a:t>
            </a:r>
            <a:endParaRPr lang="en-US" sz="2187" dirty="0"/>
          </a:p>
        </p:txBody>
      </p:sp>
      <p:sp>
        <p:nvSpPr>
          <p:cNvPr id="13" name="Text 11"/>
          <p:cNvSpPr/>
          <p:nvPr/>
        </p:nvSpPr>
        <p:spPr>
          <a:xfrm>
            <a:off x="2267783" y="5683091"/>
            <a:ext cx="4706541" cy="1421606"/>
          </a:xfrm>
          <a:prstGeom prst="rect">
            <a:avLst/>
          </a:prstGeom>
          <a:noFill/>
          <a:ln/>
        </p:spPr>
        <p:txBody>
          <a:bodyPr wrap="square" rtlCol="0" anchor="t"/>
          <a:lstStyle/>
          <a:p>
            <a:pPr marL="0" indent="0">
              <a:lnSpc>
                <a:spcPts val="2799"/>
              </a:lnSpc>
              <a:buNone/>
            </a:pPr>
            <a:r>
              <a:rPr lang="en-US" sz="1750" dirty="0">
                <a:solidFill>
                  <a:srgbClr val="333F70"/>
                </a:solidFill>
                <a:latin typeface="Open Sans" pitchFamily="34" charset="0"/>
                <a:ea typeface="Open Sans" pitchFamily="34" charset="-122"/>
                <a:cs typeface="Open Sans" pitchFamily="34" charset="-120"/>
              </a:rPr>
              <a:t>The website fosters partnerships with local communities, environmental organizations, and tourism boards to promote responsible and sustainable agrotourism.</a:t>
            </a:r>
            <a:endParaRPr lang="en-US" sz="1750" dirty="0"/>
          </a:p>
        </p:txBody>
      </p:sp>
      <p:sp>
        <p:nvSpPr>
          <p:cNvPr id="14" name="Shape 12"/>
          <p:cNvSpPr/>
          <p:nvPr/>
        </p:nvSpPr>
        <p:spPr>
          <a:xfrm>
            <a:off x="7426285" y="4972883"/>
            <a:ext cx="5166122" cy="2361605"/>
          </a:xfrm>
          <a:prstGeom prst="roundRect">
            <a:avLst>
              <a:gd name="adj" fmla="val 4234"/>
            </a:avLst>
          </a:prstGeom>
          <a:solidFill>
            <a:srgbClr val="D6F5EE"/>
          </a:solidFill>
          <a:ln w="7620">
            <a:solidFill>
              <a:srgbClr val="BCDBD4"/>
            </a:solidFill>
            <a:prstDash val="solid"/>
          </a:ln>
        </p:spPr>
      </p:sp>
      <p:sp>
        <p:nvSpPr>
          <p:cNvPr id="15" name="Text 13"/>
          <p:cNvSpPr/>
          <p:nvPr/>
        </p:nvSpPr>
        <p:spPr>
          <a:xfrm>
            <a:off x="7656076" y="5202674"/>
            <a:ext cx="3596521" cy="347186"/>
          </a:xfrm>
          <a:prstGeom prst="rect">
            <a:avLst/>
          </a:prstGeom>
          <a:noFill/>
          <a:ln/>
        </p:spPr>
        <p:txBody>
          <a:bodyPr wrap="none" rtlCol="0" anchor="t"/>
          <a:lstStyle/>
          <a:p>
            <a:pPr marL="0" indent="0">
              <a:lnSpc>
                <a:spcPts val="2734"/>
              </a:lnSpc>
              <a:buNone/>
            </a:pPr>
            <a:r>
              <a:rPr lang="en-US" sz="2187" b="1" dirty="0">
                <a:solidFill>
                  <a:srgbClr val="333F70"/>
                </a:solidFill>
                <a:latin typeface="Unbounded" pitchFamily="34" charset="0"/>
                <a:ea typeface="Unbounded" pitchFamily="34" charset="-122"/>
                <a:cs typeface="Unbounded" pitchFamily="34" charset="-120"/>
              </a:rPr>
              <a:t>Data-Driven Insights</a:t>
            </a:r>
            <a:endParaRPr lang="en-US" sz="2187" dirty="0"/>
          </a:p>
        </p:txBody>
      </p:sp>
      <p:sp>
        <p:nvSpPr>
          <p:cNvPr id="16" name="Text 14"/>
          <p:cNvSpPr/>
          <p:nvPr/>
        </p:nvSpPr>
        <p:spPr>
          <a:xfrm>
            <a:off x="7656076" y="5683091"/>
            <a:ext cx="4706541" cy="1421606"/>
          </a:xfrm>
          <a:prstGeom prst="rect">
            <a:avLst/>
          </a:prstGeom>
          <a:noFill/>
          <a:ln/>
        </p:spPr>
        <p:txBody>
          <a:bodyPr wrap="square" rtlCol="0" anchor="t"/>
          <a:lstStyle/>
          <a:p>
            <a:pPr marL="0" indent="0">
              <a:lnSpc>
                <a:spcPts val="2799"/>
              </a:lnSpc>
              <a:buNone/>
            </a:pPr>
            <a:r>
              <a:rPr lang="en-US" sz="1750" dirty="0">
                <a:solidFill>
                  <a:srgbClr val="333F70"/>
                </a:solidFill>
                <a:latin typeface="Open Sans" pitchFamily="34" charset="0"/>
                <a:ea typeface="Open Sans" pitchFamily="34" charset="-122"/>
                <a:cs typeface="Open Sans" pitchFamily="34" charset="-120"/>
              </a:rPr>
              <a:t>The website leverages data analytics and machine learning to provide personalized recommendations and predict crop yields, benefiting both farmers and visitors.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784027"/>
            <a:ext cx="5902523" cy="694373"/>
          </a:xfrm>
          <a:prstGeom prst="rect">
            <a:avLst/>
          </a:prstGeom>
          <a:noFill/>
          <a:ln/>
        </p:spPr>
        <p:txBody>
          <a:bodyPr wrap="non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Technology Used</a:t>
            </a:r>
            <a:endParaRPr lang="en-US" sz="4374" dirty="0"/>
          </a:p>
        </p:txBody>
      </p:sp>
      <p:pic>
        <p:nvPicPr>
          <p:cNvPr id="5" name="Image 0" descr="preencoded.png"/>
          <p:cNvPicPr>
            <a:picLocks noChangeAspect="1"/>
          </p:cNvPicPr>
          <p:nvPr/>
        </p:nvPicPr>
        <p:blipFill>
          <a:blip r:embed="rId3"/>
          <a:stretch>
            <a:fillRect/>
          </a:stretch>
        </p:blipFill>
        <p:spPr>
          <a:xfrm>
            <a:off x="2037993" y="1922740"/>
            <a:ext cx="555427" cy="555427"/>
          </a:xfrm>
          <a:prstGeom prst="rect">
            <a:avLst/>
          </a:prstGeom>
        </p:spPr>
      </p:pic>
      <p:sp>
        <p:nvSpPr>
          <p:cNvPr id="6" name="Text 3"/>
          <p:cNvSpPr/>
          <p:nvPr/>
        </p:nvSpPr>
        <p:spPr>
          <a:xfrm>
            <a:off x="2037993" y="2700338"/>
            <a:ext cx="2388632" cy="694373"/>
          </a:xfrm>
          <a:prstGeom prst="rect">
            <a:avLst/>
          </a:prstGeom>
          <a:noFill/>
          <a:ln/>
        </p:spPr>
        <p:txBody>
          <a:bodyPr wrap="square" rtlCol="0" anchor="t"/>
          <a:lstStyle/>
          <a:p>
            <a:pPr marL="0" indent="0" algn="l">
              <a:lnSpc>
                <a:spcPts val="2734"/>
              </a:lnSpc>
              <a:buNone/>
            </a:pPr>
            <a:r>
              <a:rPr lang="en-US" sz="2187" b="1" dirty="0">
                <a:solidFill>
                  <a:srgbClr val="333F70"/>
                </a:solidFill>
                <a:latin typeface="Unbounded" pitchFamily="34" charset="0"/>
                <a:ea typeface="Unbounded" pitchFamily="34" charset="-122"/>
                <a:cs typeface="Unbounded" pitchFamily="34" charset="-120"/>
              </a:rPr>
              <a:t>Augmented Reality</a:t>
            </a:r>
            <a:endParaRPr lang="en-US" sz="2187" dirty="0"/>
          </a:p>
        </p:txBody>
      </p:sp>
      <p:sp>
        <p:nvSpPr>
          <p:cNvPr id="7" name="Text 4"/>
          <p:cNvSpPr/>
          <p:nvPr/>
        </p:nvSpPr>
        <p:spPr>
          <a:xfrm>
            <a:off x="2037993" y="3527941"/>
            <a:ext cx="2388632" cy="2487811"/>
          </a:xfrm>
          <a:prstGeom prst="rect">
            <a:avLst/>
          </a:prstGeom>
          <a:noFill/>
          <a:ln/>
        </p:spPr>
        <p:txBody>
          <a:bodyPr wrap="square" rtlCol="0" anchor="t"/>
          <a:lstStyle/>
          <a:p>
            <a:pPr marL="0" indent="0" algn="l">
              <a:lnSpc>
                <a:spcPts val="2799"/>
              </a:lnSpc>
              <a:buNone/>
            </a:pPr>
            <a:r>
              <a:rPr lang="en-US" sz="1750" dirty="0">
                <a:solidFill>
                  <a:srgbClr val="333F70"/>
                </a:solidFill>
                <a:latin typeface="Open Sans" pitchFamily="34" charset="0"/>
                <a:ea typeface="Open Sans" pitchFamily="34" charset="-122"/>
                <a:cs typeface="Open Sans" pitchFamily="34" charset="-120"/>
              </a:rPr>
              <a:t>Innovative AR features allow users to virtually explore farms and experience the agricultural environment before their visit.</a:t>
            </a:r>
            <a:endParaRPr lang="en-US" sz="1750" dirty="0"/>
          </a:p>
        </p:txBody>
      </p:sp>
      <p:pic>
        <p:nvPicPr>
          <p:cNvPr id="8" name="Image 1" descr="preencoded.png"/>
          <p:cNvPicPr>
            <a:picLocks noChangeAspect="1"/>
          </p:cNvPicPr>
          <p:nvPr/>
        </p:nvPicPr>
        <p:blipFill>
          <a:blip r:embed="rId4"/>
          <a:stretch>
            <a:fillRect/>
          </a:stretch>
        </p:blipFill>
        <p:spPr>
          <a:xfrm>
            <a:off x="4759881" y="1922740"/>
            <a:ext cx="555427" cy="555427"/>
          </a:xfrm>
          <a:prstGeom prst="rect">
            <a:avLst/>
          </a:prstGeom>
        </p:spPr>
      </p:pic>
      <p:sp>
        <p:nvSpPr>
          <p:cNvPr id="9" name="Text 5"/>
          <p:cNvSpPr/>
          <p:nvPr/>
        </p:nvSpPr>
        <p:spPr>
          <a:xfrm>
            <a:off x="4759881" y="2700338"/>
            <a:ext cx="2388632" cy="694373"/>
          </a:xfrm>
          <a:prstGeom prst="rect">
            <a:avLst/>
          </a:prstGeom>
          <a:noFill/>
          <a:ln/>
        </p:spPr>
        <p:txBody>
          <a:bodyPr wrap="square" rtlCol="0" anchor="t"/>
          <a:lstStyle/>
          <a:p>
            <a:pPr marL="0" indent="0" algn="l">
              <a:lnSpc>
                <a:spcPts val="2734"/>
              </a:lnSpc>
              <a:buNone/>
            </a:pPr>
            <a:r>
              <a:rPr lang="en-US" sz="2187" b="1" dirty="0">
                <a:solidFill>
                  <a:srgbClr val="333F70"/>
                </a:solidFill>
                <a:latin typeface="Unbounded" pitchFamily="34" charset="0"/>
                <a:ea typeface="Unbounded" pitchFamily="34" charset="-122"/>
                <a:cs typeface="Unbounded" pitchFamily="34" charset="-120"/>
              </a:rPr>
              <a:t>Data Analytics</a:t>
            </a:r>
            <a:endParaRPr lang="en-US" sz="2187" dirty="0"/>
          </a:p>
        </p:txBody>
      </p:sp>
      <p:sp>
        <p:nvSpPr>
          <p:cNvPr id="10" name="Text 6"/>
          <p:cNvSpPr/>
          <p:nvPr/>
        </p:nvSpPr>
        <p:spPr>
          <a:xfrm>
            <a:off x="4759881" y="3527941"/>
            <a:ext cx="2388632" cy="3198614"/>
          </a:xfrm>
          <a:prstGeom prst="rect">
            <a:avLst/>
          </a:prstGeom>
          <a:noFill/>
          <a:ln/>
        </p:spPr>
        <p:txBody>
          <a:bodyPr wrap="square" rtlCol="0" anchor="t"/>
          <a:lstStyle/>
          <a:p>
            <a:pPr marL="0" indent="0" algn="l">
              <a:lnSpc>
                <a:spcPts val="2799"/>
              </a:lnSpc>
              <a:buNone/>
            </a:pPr>
            <a:r>
              <a:rPr lang="en-US" sz="1750" dirty="0">
                <a:solidFill>
                  <a:srgbClr val="333F70"/>
                </a:solidFill>
                <a:latin typeface="Open Sans" pitchFamily="34" charset="0"/>
                <a:ea typeface="Open Sans" pitchFamily="34" charset="-122"/>
                <a:cs typeface="Open Sans" pitchFamily="34" charset="-120"/>
              </a:rPr>
              <a:t>The website utilizes advanced data analytics and machine learning to provide personalized recommendations and predict crop yields, benefiting both farmers and visitors.</a:t>
            </a:r>
            <a:endParaRPr lang="en-US" sz="1750" dirty="0"/>
          </a:p>
        </p:txBody>
      </p:sp>
      <p:pic>
        <p:nvPicPr>
          <p:cNvPr id="11" name="Image 2" descr="preencoded.png"/>
          <p:cNvPicPr>
            <a:picLocks noChangeAspect="1"/>
          </p:cNvPicPr>
          <p:nvPr/>
        </p:nvPicPr>
        <p:blipFill>
          <a:blip r:embed="rId5"/>
          <a:stretch>
            <a:fillRect/>
          </a:stretch>
        </p:blipFill>
        <p:spPr>
          <a:xfrm>
            <a:off x="7481768" y="1922740"/>
            <a:ext cx="555427" cy="555427"/>
          </a:xfrm>
          <a:prstGeom prst="rect">
            <a:avLst/>
          </a:prstGeom>
        </p:spPr>
      </p:pic>
      <p:sp>
        <p:nvSpPr>
          <p:cNvPr id="12" name="Text 7"/>
          <p:cNvSpPr/>
          <p:nvPr/>
        </p:nvSpPr>
        <p:spPr>
          <a:xfrm>
            <a:off x="7481768" y="2700338"/>
            <a:ext cx="2388632" cy="347186"/>
          </a:xfrm>
          <a:prstGeom prst="rect">
            <a:avLst/>
          </a:prstGeom>
          <a:noFill/>
          <a:ln/>
        </p:spPr>
        <p:txBody>
          <a:bodyPr wrap="none" rtlCol="0" anchor="t"/>
          <a:lstStyle/>
          <a:p>
            <a:pPr marL="0" indent="0" algn="l">
              <a:lnSpc>
                <a:spcPts val="2734"/>
              </a:lnSpc>
              <a:buNone/>
            </a:pPr>
            <a:r>
              <a:rPr lang="en-US" sz="2187" b="1" dirty="0">
                <a:solidFill>
                  <a:srgbClr val="333F70"/>
                </a:solidFill>
                <a:latin typeface="Unbounded" pitchFamily="34" charset="0"/>
                <a:ea typeface="Unbounded" pitchFamily="34" charset="-122"/>
                <a:cs typeface="Unbounded" pitchFamily="34" charset="-120"/>
              </a:rPr>
              <a:t>Django</a:t>
            </a:r>
            <a:endParaRPr lang="en-US" sz="2187" dirty="0"/>
          </a:p>
        </p:txBody>
      </p:sp>
      <p:sp>
        <p:nvSpPr>
          <p:cNvPr id="13" name="Text 8"/>
          <p:cNvSpPr/>
          <p:nvPr/>
        </p:nvSpPr>
        <p:spPr>
          <a:xfrm>
            <a:off x="7481768" y="3180755"/>
            <a:ext cx="2388632" cy="4264819"/>
          </a:xfrm>
          <a:prstGeom prst="rect">
            <a:avLst/>
          </a:prstGeom>
          <a:noFill/>
          <a:ln/>
        </p:spPr>
        <p:txBody>
          <a:bodyPr wrap="square" rtlCol="0" anchor="t"/>
          <a:lstStyle/>
          <a:p>
            <a:pPr marL="0" indent="0" algn="l">
              <a:lnSpc>
                <a:spcPts val="2799"/>
              </a:lnSpc>
              <a:buNone/>
            </a:pPr>
            <a:r>
              <a:rPr lang="en-US" sz="1750" dirty="0">
                <a:solidFill>
                  <a:srgbClr val="333F70"/>
                </a:solidFill>
                <a:latin typeface="Open Sans" pitchFamily="34" charset="0"/>
                <a:ea typeface="Open Sans" pitchFamily="34" charset="-122"/>
                <a:cs typeface="Open Sans" pitchFamily="34" charset="-120"/>
              </a:rPr>
              <a:t>Django is a high-level Python web framework that enables rapid development of secure and maintainable web applications. It follows the "don't repeat yourself" (DRY) principle and emphasizes reusability and pluggability.</a:t>
            </a:r>
            <a:endParaRPr lang="en-US" sz="1750" dirty="0"/>
          </a:p>
        </p:txBody>
      </p:sp>
      <p:pic>
        <p:nvPicPr>
          <p:cNvPr id="14" name="Image 3" descr="preencoded.png"/>
          <p:cNvPicPr>
            <a:picLocks noChangeAspect="1"/>
          </p:cNvPicPr>
          <p:nvPr/>
        </p:nvPicPr>
        <p:blipFill>
          <a:blip r:embed="rId4"/>
          <a:stretch>
            <a:fillRect/>
          </a:stretch>
        </p:blipFill>
        <p:spPr>
          <a:xfrm>
            <a:off x="10203656" y="1922740"/>
            <a:ext cx="555427" cy="555427"/>
          </a:xfrm>
          <a:prstGeom prst="rect">
            <a:avLst/>
          </a:prstGeom>
        </p:spPr>
      </p:pic>
      <p:sp>
        <p:nvSpPr>
          <p:cNvPr id="15" name="Text 9"/>
          <p:cNvSpPr/>
          <p:nvPr/>
        </p:nvSpPr>
        <p:spPr>
          <a:xfrm>
            <a:off x="10203656" y="2700338"/>
            <a:ext cx="2388751" cy="347186"/>
          </a:xfrm>
          <a:prstGeom prst="rect">
            <a:avLst/>
          </a:prstGeom>
          <a:noFill/>
          <a:ln/>
        </p:spPr>
        <p:txBody>
          <a:bodyPr wrap="none" rtlCol="0" anchor="t"/>
          <a:lstStyle/>
          <a:p>
            <a:pPr marL="0" indent="0" algn="l">
              <a:lnSpc>
                <a:spcPts val="2734"/>
              </a:lnSpc>
              <a:buNone/>
            </a:pPr>
            <a:r>
              <a:rPr lang="en-US" sz="2187" b="1" dirty="0">
                <a:solidFill>
                  <a:srgbClr val="333F70"/>
                </a:solidFill>
                <a:latin typeface="Unbounded" pitchFamily="34" charset="0"/>
                <a:ea typeface="Unbounded" pitchFamily="34" charset="-122"/>
                <a:cs typeface="Unbounded" pitchFamily="34" charset="-120"/>
              </a:rPr>
              <a:t>PostGreSQL</a:t>
            </a:r>
            <a:endParaRPr lang="en-US" sz="2187" dirty="0"/>
          </a:p>
        </p:txBody>
      </p:sp>
      <p:sp>
        <p:nvSpPr>
          <p:cNvPr id="16" name="Text 10"/>
          <p:cNvSpPr/>
          <p:nvPr/>
        </p:nvSpPr>
        <p:spPr>
          <a:xfrm>
            <a:off x="10203656" y="3180755"/>
            <a:ext cx="2388751" cy="3909417"/>
          </a:xfrm>
          <a:prstGeom prst="rect">
            <a:avLst/>
          </a:prstGeom>
          <a:noFill/>
          <a:ln/>
        </p:spPr>
        <p:txBody>
          <a:bodyPr wrap="square" rtlCol="0" anchor="t"/>
          <a:lstStyle/>
          <a:p>
            <a:pPr marL="0" indent="0" algn="l">
              <a:lnSpc>
                <a:spcPts val="2799"/>
              </a:lnSpc>
              <a:buNone/>
            </a:pPr>
            <a:r>
              <a:rPr lang="en-US" sz="1750" dirty="0">
                <a:solidFill>
                  <a:srgbClr val="333F70"/>
                </a:solidFill>
                <a:latin typeface="Open Sans" pitchFamily="34" charset="0"/>
                <a:ea typeface="Open Sans" pitchFamily="34" charset="-122"/>
                <a:cs typeface="Open Sans" pitchFamily="34" charset="-120"/>
              </a:rPr>
              <a:t>PostgreSQL is a powerful open-source relational database management system (RDBMS) known for its reliability, scalability, and extensibility. It offers features such as ACID compliance, support for complex data types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827961"/>
            <a:ext cx="5554980" cy="694373"/>
          </a:xfrm>
          <a:prstGeom prst="rect">
            <a:avLst/>
          </a:prstGeom>
          <a:noFill/>
          <a:ln/>
        </p:spPr>
        <p:txBody>
          <a:bodyPr wrap="non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Conclusion</a:t>
            </a:r>
            <a:endParaRPr lang="en-US" sz="4374" dirty="0"/>
          </a:p>
        </p:txBody>
      </p:sp>
      <p:pic>
        <p:nvPicPr>
          <p:cNvPr id="6" name="Image 1" descr="preencoded.png"/>
          <p:cNvPicPr>
            <a:picLocks noChangeAspect="1"/>
          </p:cNvPicPr>
          <p:nvPr/>
        </p:nvPicPr>
        <p:blipFill>
          <a:blip r:embed="rId4"/>
          <a:stretch>
            <a:fillRect/>
          </a:stretch>
        </p:blipFill>
        <p:spPr>
          <a:xfrm>
            <a:off x="833199" y="1855589"/>
            <a:ext cx="1110972" cy="1990963"/>
          </a:xfrm>
          <a:prstGeom prst="rect">
            <a:avLst/>
          </a:prstGeom>
        </p:spPr>
      </p:pic>
      <p:sp>
        <p:nvSpPr>
          <p:cNvPr id="7" name="Text 3"/>
          <p:cNvSpPr/>
          <p:nvPr/>
        </p:nvSpPr>
        <p:spPr>
          <a:xfrm>
            <a:off x="2277428" y="2077760"/>
            <a:ext cx="2913697" cy="347186"/>
          </a:xfrm>
          <a:prstGeom prst="rect">
            <a:avLst/>
          </a:prstGeom>
          <a:noFill/>
          <a:ln/>
        </p:spPr>
        <p:txBody>
          <a:bodyPr wrap="none" rtlCol="0" anchor="t"/>
          <a:lstStyle/>
          <a:p>
            <a:pPr marL="0" indent="0" algn="l">
              <a:lnSpc>
                <a:spcPts val="2734"/>
              </a:lnSpc>
              <a:buNone/>
            </a:pPr>
            <a:r>
              <a:rPr lang="en-US" sz="2187" b="1" dirty="0">
                <a:solidFill>
                  <a:srgbClr val="333F70"/>
                </a:solidFill>
                <a:latin typeface="Unbounded" pitchFamily="34" charset="0"/>
                <a:ea typeface="Unbounded" pitchFamily="34" charset="-122"/>
                <a:cs typeface="Unbounded" pitchFamily="34" charset="-120"/>
              </a:rPr>
              <a:t>Bridging the Gap</a:t>
            </a:r>
            <a:endParaRPr lang="en-US" sz="2187" dirty="0"/>
          </a:p>
        </p:txBody>
      </p:sp>
      <p:sp>
        <p:nvSpPr>
          <p:cNvPr id="8" name="Text 4"/>
          <p:cNvSpPr/>
          <p:nvPr/>
        </p:nvSpPr>
        <p:spPr>
          <a:xfrm>
            <a:off x="2277428" y="2558177"/>
            <a:ext cx="7862173" cy="1066205"/>
          </a:xfrm>
          <a:prstGeom prst="rect">
            <a:avLst/>
          </a:prstGeom>
          <a:noFill/>
          <a:ln/>
        </p:spPr>
        <p:txBody>
          <a:bodyPr wrap="square" rtlCol="0" anchor="t"/>
          <a:lstStyle/>
          <a:p>
            <a:pPr marL="0" indent="0" algn="l">
              <a:lnSpc>
                <a:spcPts val="2799"/>
              </a:lnSpc>
              <a:buNone/>
            </a:pPr>
            <a:r>
              <a:rPr lang="en-US" sz="1750" dirty="0">
                <a:solidFill>
                  <a:srgbClr val="333F70"/>
                </a:solidFill>
                <a:latin typeface="Open Sans" pitchFamily="34" charset="0"/>
                <a:ea typeface="Open Sans" pitchFamily="34" charset="-122"/>
                <a:cs typeface="Open Sans" pitchFamily="34" charset="-120"/>
              </a:rPr>
              <a:t>The agrotourism website successfully bridges the gap between urban dwellers and the agricultural world, fostering a deeper appreciation for farm life.</a:t>
            </a:r>
            <a:endParaRPr lang="en-US" sz="1750" dirty="0"/>
          </a:p>
        </p:txBody>
      </p:sp>
      <p:pic>
        <p:nvPicPr>
          <p:cNvPr id="9" name="Image 2" descr="preencoded.png"/>
          <p:cNvPicPr>
            <a:picLocks noChangeAspect="1"/>
          </p:cNvPicPr>
          <p:nvPr/>
        </p:nvPicPr>
        <p:blipFill>
          <a:blip r:embed="rId5"/>
          <a:stretch>
            <a:fillRect/>
          </a:stretch>
        </p:blipFill>
        <p:spPr>
          <a:xfrm>
            <a:off x="833199" y="3846552"/>
            <a:ext cx="1110972" cy="1777484"/>
          </a:xfrm>
          <a:prstGeom prst="rect">
            <a:avLst/>
          </a:prstGeom>
        </p:spPr>
      </p:pic>
      <p:sp>
        <p:nvSpPr>
          <p:cNvPr id="10" name="Text 5"/>
          <p:cNvSpPr/>
          <p:nvPr/>
        </p:nvSpPr>
        <p:spPr>
          <a:xfrm>
            <a:off x="2277428" y="4068723"/>
            <a:ext cx="3752255" cy="347186"/>
          </a:xfrm>
          <a:prstGeom prst="rect">
            <a:avLst/>
          </a:prstGeom>
          <a:noFill/>
          <a:ln/>
        </p:spPr>
        <p:txBody>
          <a:bodyPr wrap="none" rtlCol="0" anchor="t"/>
          <a:lstStyle/>
          <a:p>
            <a:pPr marL="0" indent="0" algn="l">
              <a:lnSpc>
                <a:spcPts val="2734"/>
              </a:lnSpc>
              <a:buNone/>
            </a:pPr>
            <a:r>
              <a:rPr lang="en-US" sz="2187" b="1" dirty="0">
                <a:solidFill>
                  <a:srgbClr val="333F70"/>
                </a:solidFill>
                <a:latin typeface="Unbounded" pitchFamily="34" charset="0"/>
                <a:ea typeface="Unbounded" pitchFamily="34" charset="-122"/>
                <a:cs typeface="Unbounded" pitchFamily="34" charset="-120"/>
              </a:rPr>
              <a:t>Empowering Farmers</a:t>
            </a:r>
            <a:endParaRPr lang="en-US" sz="2187" dirty="0"/>
          </a:p>
        </p:txBody>
      </p:sp>
      <p:sp>
        <p:nvSpPr>
          <p:cNvPr id="11" name="Text 6"/>
          <p:cNvSpPr/>
          <p:nvPr/>
        </p:nvSpPr>
        <p:spPr>
          <a:xfrm>
            <a:off x="2277428" y="4549140"/>
            <a:ext cx="7862173" cy="710803"/>
          </a:xfrm>
          <a:prstGeom prst="rect">
            <a:avLst/>
          </a:prstGeom>
          <a:noFill/>
          <a:ln/>
        </p:spPr>
        <p:txBody>
          <a:bodyPr wrap="square" rtlCol="0" anchor="t"/>
          <a:lstStyle/>
          <a:p>
            <a:pPr marL="0" indent="0" algn="l">
              <a:lnSpc>
                <a:spcPts val="2799"/>
              </a:lnSpc>
              <a:buNone/>
            </a:pPr>
            <a:r>
              <a:rPr lang="en-US" sz="1750" dirty="0">
                <a:solidFill>
                  <a:srgbClr val="333F70"/>
                </a:solidFill>
                <a:latin typeface="Open Sans" pitchFamily="34" charset="0"/>
                <a:ea typeface="Open Sans" pitchFamily="34" charset="-122"/>
                <a:cs typeface="Open Sans" pitchFamily="34" charset="-120"/>
              </a:rPr>
              <a:t>The platform empowers farmers by providing a new revenue stream and a way to showcase their farms and promote their businesses.</a:t>
            </a:r>
            <a:endParaRPr lang="en-US" sz="1750" dirty="0"/>
          </a:p>
        </p:txBody>
      </p:sp>
      <p:pic>
        <p:nvPicPr>
          <p:cNvPr id="12" name="Image 3" descr="preencoded.png"/>
          <p:cNvPicPr>
            <a:picLocks noChangeAspect="1"/>
          </p:cNvPicPr>
          <p:nvPr/>
        </p:nvPicPr>
        <p:blipFill>
          <a:blip r:embed="rId6"/>
          <a:stretch>
            <a:fillRect/>
          </a:stretch>
        </p:blipFill>
        <p:spPr>
          <a:xfrm>
            <a:off x="833199" y="5624036"/>
            <a:ext cx="1110972" cy="1777484"/>
          </a:xfrm>
          <a:prstGeom prst="rect">
            <a:avLst/>
          </a:prstGeom>
        </p:spPr>
      </p:pic>
      <p:sp>
        <p:nvSpPr>
          <p:cNvPr id="13" name="Text 7"/>
          <p:cNvSpPr/>
          <p:nvPr/>
        </p:nvSpPr>
        <p:spPr>
          <a:xfrm>
            <a:off x="2277428" y="5846207"/>
            <a:ext cx="3570922" cy="347186"/>
          </a:xfrm>
          <a:prstGeom prst="rect">
            <a:avLst/>
          </a:prstGeom>
          <a:noFill/>
          <a:ln/>
        </p:spPr>
        <p:txBody>
          <a:bodyPr wrap="none" rtlCol="0" anchor="t"/>
          <a:lstStyle/>
          <a:p>
            <a:pPr marL="0" indent="0" algn="l">
              <a:lnSpc>
                <a:spcPts val="2734"/>
              </a:lnSpc>
              <a:buNone/>
            </a:pPr>
            <a:r>
              <a:rPr lang="en-US" sz="2187" b="1" dirty="0">
                <a:solidFill>
                  <a:srgbClr val="333F70"/>
                </a:solidFill>
                <a:latin typeface="Unbounded" pitchFamily="34" charset="0"/>
                <a:ea typeface="Unbounded" pitchFamily="34" charset="-122"/>
                <a:cs typeface="Unbounded" pitchFamily="34" charset="-120"/>
              </a:rPr>
              <a:t>Sustainable Tourism</a:t>
            </a:r>
            <a:endParaRPr lang="en-US" sz="2187" dirty="0"/>
          </a:p>
        </p:txBody>
      </p:sp>
      <p:sp>
        <p:nvSpPr>
          <p:cNvPr id="14" name="Text 8"/>
          <p:cNvSpPr/>
          <p:nvPr/>
        </p:nvSpPr>
        <p:spPr>
          <a:xfrm>
            <a:off x="2277428" y="6326624"/>
            <a:ext cx="7862173" cy="710803"/>
          </a:xfrm>
          <a:prstGeom prst="rect">
            <a:avLst/>
          </a:prstGeom>
          <a:noFill/>
          <a:ln/>
        </p:spPr>
        <p:txBody>
          <a:bodyPr wrap="square" rtlCol="0" anchor="t"/>
          <a:lstStyle/>
          <a:p>
            <a:pPr marL="0" indent="0" algn="l">
              <a:lnSpc>
                <a:spcPts val="2799"/>
              </a:lnSpc>
              <a:buNone/>
            </a:pPr>
            <a:r>
              <a:rPr lang="en-US" sz="1750" dirty="0">
                <a:solidFill>
                  <a:srgbClr val="333F70"/>
                </a:solidFill>
                <a:latin typeface="Open Sans" pitchFamily="34" charset="0"/>
                <a:ea typeface="Open Sans" pitchFamily="34" charset="-122"/>
                <a:cs typeface="Open Sans" pitchFamily="34" charset="-120"/>
              </a:rPr>
              <a:t>The website promotes eco-friendly, responsible tourism that supports local communities and preserves the natural environment.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622</Words>
  <Application>Microsoft Office PowerPoint</Application>
  <PresentationFormat>Custom</PresentationFormat>
  <Paragraphs>58</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Open Sans</vt:lpstr>
      <vt:lpstr>Unbounded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anirudh bhupathi</cp:lastModifiedBy>
  <cp:revision>3</cp:revision>
  <dcterms:created xsi:type="dcterms:W3CDTF">2024-04-19T09:55:45Z</dcterms:created>
  <dcterms:modified xsi:type="dcterms:W3CDTF">2024-04-19T10:03:41Z</dcterms:modified>
</cp:coreProperties>
</file>