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pa Sahu" userId="9ebc15fc104034c7" providerId="LiveId" clId="{D521665A-3CFA-4A26-A666-8090423B8D5E}"/>
    <pc:docChg chg="modSld">
      <pc:chgData name="Puspa Sahu" userId="9ebc15fc104034c7" providerId="LiveId" clId="{D521665A-3CFA-4A26-A666-8090423B8D5E}" dt="2024-12-05T11:23:13.419" v="2" actId="1076"/>
      <pc:docMkLst>
        <pc:docMk/>
      </pc:docMkLst>
      <pc:sldChg chg="modSp mod">
        <pc:chgData name="Puspa Sahu" userId="9ebc15fc104034c7" providerId="LiveId" clId="{D521665A-3CFA-4A26-A666-8090423B8D5E}" dt="2024-12-05T11:23:13.419" v="2" actId="1076"/>
        <pc:sldMkLst>
          <pc:docMk/>
          <pc:sldMk cId="1040685185" sldId="256"/>
        </pc:sldMkLst>
        <pc:spChg chg="mod">
          <ac:chgData name="Puspa Sahu" userId="9ebc15fc104034c7" providerId="LiveId" clId="{D521665A-3CFA-4A26-A666-8090423B8D5E}" dt="2024-12-05T11:23:13.419" v="2" actId="1076"/>
          <ac:spMkLst>
            <pc:docMk/>
            <pc:sldMk cId="1040685185" sldId="256"/>
            <ac:spMk id="2" creationId="{00B349F1-D58F-125F-5B96-D49FECE715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95DC-E932-E533-4277-50270808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BEF9B-8521-9AF4-C970-64B63636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3AD2-BDEB-D9CE-53E2-6C41B9A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FD8F-403E-72F0-070C-6FC33BC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BC46-EA72-CB07-5D04-21252E0E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1BEC-2280-6082-B08A-7D4484CD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5F848-4818-0E0E-85E7-EF3D6E50D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D82B-B440-6C58-0C9E-BC6473E7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4328-951B-564C-1337-C1C994F4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39CE-86DD-AED0-3E2C-40C6A506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BD19F-B9CE-C99A-C1F4-B280E22BB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B61FE-DFCD-75DB-23C9-18B29416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EDE2-047A-4EC7-9284-B42C9303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85F5-5E6C-2950-BE06-28761746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909F-A391-74ED-7731-6EC028C8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838F-0C42-F6E6-A7C9-AECC765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79F0-295F-EDFE-682E-404CBE86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6DB7-AA7F-AC18-C196-5F1940EC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948C-FCB2-F17F-D8B5-56861268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2387-91FD-3756-BC58-92EE778C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0927-AB43-17E7-9CC7-2B8E0FBA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256C-FE22-1278-DA44-DAE4AFA6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1766-95B3-0A8C-D427-5E24B62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EE6F-EC76-3F4D-F704-8956189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8830-29DE-B101-DB65-BC866AFB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A31-2C2E-EFCC-E1BD-3810249E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EF35-0D5E-15F3-1B18-F9BDA854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A06C4-7958-6F07-2A0F-93585292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523EC-0A6A-4E6B-2A39-5A6D4D5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16A5-2932-260D-F45F-ED59749A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0491-DE13-FB99-E209-418424B1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15C6-5C67-2B8A-31B4-4D3F0077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DE9-542A-080B-B3A7-2C114931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35B5-C14B-2CBD-CFD2-6A01BDF1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1ED3B-8851-613D-4164-78FE6A9CE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AB69D-0287-DA08-BE1B-32296BE8C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920C3-D5D6-0AB6-A0C3-BF8119F2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E10CC-14EC-E6E3-5925-E31BA5B7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FA245-E748-E278-7AD4-4456146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EA23-8DEF-EDC4-D8C9-726470F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84F98-57D5-5ED6-87F3-A25021EA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F0546-4D19-CE56-1319-5C2B485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37ED6-7008-1E22-0C3D-CE4DA2C6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8134-1846-37A9-5789-B6748D11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3AA4D-847B-606C-9454-48002F0A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1696-4D6F-99B6-E615-25AEFBC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352A-FCC5-57A0-16D4-505F3A19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B5F3-5133-5B24-BA4E-078B43D5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82E9E-170C-3251-241C-903C45D4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B231-BD46-6464-8E6B-8838C02F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2D6D-3CF7-139C-9C0F-6A38478D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6032-6B8F-412A-F09F-8CDA3C45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76A6-5C0B-5B88-7D04-804BFF8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382CF-0EDB-246D-A870-18401F21B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9CDF9-C20B-B6FB-E578-A5FBE427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B8DE-7858-1A7B-A55A-1AF6488F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E1-B26B-781D-E22A-C688EDC9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F119B-7409-C865-B9D1-EC2310DC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E3AB0-E5C9-D431-8DFD-1A605523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C0CE-C1D3-0E90-1C53-8B462DF6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BE04-5ACA-08BC-6954-367F8762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31D0-6E0C-4AFE-9B8B-7DCAC7412BC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20C5-DB32-FADE-E63A-C7A88359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05DF-4880-95D3-D190-BC12B7F2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C0C41-C516-4F7D-BD9C-3D0BB5D86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49F1-D58F-125F-5B96-D49FECE71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718" y="144872"/>
            <a:ext cx="5920002" cy="5223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highlight>
                  <a:srgbClr val="000080"/>
                </a:highlight>
                <a:latin typeface="Algerian" panose="04020705040A02060702" pitchFamily="82" charset="0"/>
              </a:rPr>
              <a:t>PIZZA SALES 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EA173-D721-D94E-D123-C36F0B27F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721" y="3421047"/>
            <a:ext cx="2707437" cy="830998"/>
          </a:xfrm>
        </p:spPr>
        <p:txBody>
          <a:bodyPr>
            <a:normAutofit/>
          </a:bodyPr>
          <a:lstStyle/>
          <a:p>
            <a:endParaRPr lang="en-US" sz="1600" b="1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60731-4DC9-8EFE-8261-28DF322F0F51}"/>
              </a:ext>
            </a:extLst>
          </p:cNvPr>
          <p:cNvSpPr txBox="1"/>
          <p:nvPr/>
        </p:nvSpPr>
        <p:spPr>
          <a:xfrm>
            <a:off x="904568" y="781989"/>
            <a:ext cx="458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1.TOTAL REVENUE:</a:t>
            </a: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6E4B0-C94E-DED5-F56A-1DA57039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37" y="1128958"/>
            <a:ext cx="1555522" cy="627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88C85-D932-624E-E5D4-A7E28ADACA4D}"/>
              </a:ext>
            </a:extLst>
          </p:cNvPr>
          <p:cNvSpPr txBox="1"/>
          <p:nvPr/>
        </p:nvSpPr>
        <p:spPr>
          <a:xfrm>
            <a:off x="904568" y="2154298"/>
            <a:ext cx="569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2</a:t>
            </a:r>
            <a:r>
              <a:rPr lang="en-US" b="1" u="sng" dirty="0">
                <a:solidFill>
                  <a:srgbClr val="C00000"/>
                </a:solidFill>
              </a:rPr>
              <a:t>.</a:t>
            </a:r>
            <a:r>
              <a:rPr lang="en-US" sz="1600" b="1" u="sng" dirty="0">
                <a:solidFill>
                  <a:srgbClr val="C00000"/>
                </a:solidFill>
              </a:rPr>
              <a:t>AVG ORDER VALUE:</a:t>
            </a:r>
            <a:r>
              <a:rPr lang="en-US" sz="16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AVG_ORDER_VALUE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8737D-A55F-48CE-86D7-04880DAA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37" y="2551733"/>
            <a:ext cx="1555521" cy="696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C475-3695-B79D-4AB3-8C583A24B20D}"/>
              </a:ext>
            </a:extLst>
          </p:cNvPr>
          <p:cNvSpPr txBox="1"/>
          <p:nvPr/>
        </p:nvSpPr>
        <p:spPr>
          <a:xfrm>
            <a:off x="877456" y="3409329"/>
            <a:ext cx="505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3</a:t>
            </a:r>
            <a:r>
              <a:rPr lang="en-US" b="1" u="sng" dirty="0">
                <a:solidFill>
                  <a:srgbClr val="C00000"/>
                </a:solidFill>
              </a:rPr>
              <a:t>.</a:t>
            </a:r>
            <a:r>
              <a:rPr lang="en-US" sz="1600" b="1" u="sng" dirty="0">
                <a:solidFill>
                  <a:srgbClr val="C00000"/>
                </a:solidFill>
              </a:rPr>
              <a:t>TOTAL PIZZA SOLD: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TOTAL_PIZZA_SOLD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9FBC15-323F-2632-24EB-ED4B6A718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10" y="3796660"/>
            <a:ext cx="1619476" cy="695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2C409F-DCF2-2630-F75B-023C808A581D}"/>
              </a:ext>
            </a:extLst>
          </p:cNvPr>
          <p:cNvSpPr txBox="1"/>
          <p:nvPr/>
        </p:nvSpPr>
        <p:spPr>
          <a:xfrm>
            <a:off x="877456" y="4532063"/>
            <a:ext cx="5191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4</a:t>
            </a:r>
            <a:r>
              <a:rPr lang="en-US" b="1" u="sng" dirty="0">
                <a:solidFill>
                  <a:srgbClr val="C00000"/>
                </a:solidFill>
              </a:rPr>
              <a:t>.</a:t>
            </a:r>
            <a:r>
              <a:rPr lang="en-US" sz="1600" b="1" u="sng" dirty="0">
                <a:solidFill>
                  <a:srgbClr val="C00000"/>
                </a:solidFill>
              </a:rPr>
              <a:t>TOTAL ORDERS: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AF730D-7AFB-10E9-151F-786DC212E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728" y="5126781"/>
            <a:ext cx="1619476" cy="653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65ABBF-A4B9-7C92-CB79-0C7FB2726CDF}"/>
              </a:ext>
            </a:extLst>
          </p:cNvPr>
          <p:cNvSpPr txBox="1"/>
          <p:nvPr/>
        </p:nvSpPr>
        <p:spPr>
          <a:xfrm>
            <a:off x="8530158" y="7462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OUTPUT: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E01FB10-E121-A650-DE71-B512F611C43B}"/>
              </a:ext>
            </a:extLst>
          </p:cNvPr>
          <p:cNvSpPr/>
          <p:nvPr/>
        </p:nvSpPr>
        <p:spPr>
          <a:xfrm>
            <a:off x="6532426" y="1345532"/>
            <a:ext cx="479757" cy="1792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49FD831-78E7-8F6F-177B-1B7BBC88CE67}"/>
              </a:ext>
            </a:extLst>
          </p:cNvPr>
          <p:cNvSpPr/>
          <p:nvPr/>
        </p:nvSpPr>
        <p:spPr>
          <a:xfrm>
            <a:off x="6535235" y="2574696"/>
            <a:ext cx="479757" cy="1792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46EDAE0-DD4C-4222-FCF0-3866314D0943}"/>
              </a:ext>
            </a:extLst>
          </p:cNvPr>
          <p:cNvSpPr/>
          <p:nvPr/>
        </p:nvSpPr>
        <p:spPr>
          <a:xfrm>
            <a:off x="6532426" y="3771409"/>
            <a:ext cx="479757" cy="1792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92C774-D1E3-3720-3335-2468DEC3D6AA}"/>
              </a:ext>
            </a:extLst>
          </p:cNvPr>
          <p:cNvSpPr/>
          <p:nvPr/>
        </p:nvSpPr>
        <p:spPr>
          <a:xfrm>
            <a:off x="6532426" y="5000573"/>
            <a:ext cx="479757" cy="1792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8B2A1-E37D-5370-E41A-31C6878B8CF3}"/>
              </a:ext>
            </a:extLst>
          </p:cNvPr>
          <p:cNvSpPr txBox="1"/>
          <p:nvPr/>
        </p:nvSpPr>
        <p:spPr>
          <a:xfrm>
            <a:off x="8530158" y="21342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E6A22-B298-EBEA-C56A-B4E117E6CA90}"/>
              </a:ext>
            </a:extLst>
          </p:cNvPr>
          <p:cNvSpPr txBox="1"/>
          <p:nvPr/>
        </p:nvSpPr>
        <p:spPr>
          <a:xfrm>
            <a:off x="8530158" y="344568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72A748-C9B5-7F92-CC8F-BF01DC884C90}"/>
              </a:ext>
            </a:extLst>
          </p:cNvPr>
          <p:cNvSpPr txBox="1"/>
          <p:nvPr/>
        </p:nvSpPr>
        <p:spPr>
          <a:xfrm>
            <a:off x="8530158" y="473211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4068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F0AD-CE2F-6651-9EB4-C3C8FB4E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95" y="479551"/>
            <a:ext cx="5844645" cy="639097"/>
          </a:xfrm>
        </p:spPr>
        <p:txBody>
          <a:bodyPr>
            <a:normAutofit fontScale="90000"/>
          </a:bodyPr>
          <a:lstStyle/>
          <a:p>
            <a:r>
              <a:rPr lang="en-US" sz="1800" b="1" u="sng" dirty="0">
                <a:solidFill>
                  <a:srgbClr val="C00000"/>
                </a:solidFill>
              </a:rPr>
              <a:t>5.AVG PIZZAS PER ORDER:</a:t>
            </a:r>
            <a:br>
              <a:rPr lang="en-US" sz="1600" dirty="0"/>
            </a:br>
            <a:br>
              <a:rPr lang="en-US" sz="1600" dirty="0"/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sz="13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AVG_PIZZA_PER_ORDER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b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C745-A53D-8121-D2FC-766A7A9A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96" y="2175797"/>
            <a:ext cx="5730216" cy="2568449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>
                <a:solidFill>
                  <a:srgbClr val="C00000"/>
                </a:solidFill>
              </a:rPr>
              <a:t>6.DAILY TREND FOR TOTAL ORDETS: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08466-006B-4D01-6814-24D1ADCC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121" y="669850"/>
            <a:ext cx="1678693" cy="639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9C4E99-E35A-28C7-C365-EAB073B0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120" y="2117159"/>
            <a:ext cx="1678693" cy="1435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0000-754E-054B-7106-7F42CF3EB5FD}"/>
              </a:ext>
            </a:extLst>
          </p:cNvPr>
          <p:cNvSpPr txBox="1"/>
          <p:nvPr/>
        </p:nvSpPr>
        <p:spPr>
          <a:xfrm>
            <a:off x="495194" y="4307830"/>
            <a:ext cx="5409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7.MONTHLY TREND FOR TOTAL ORDERS: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MONTH_NAME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3E4F3-4A03-0344-B0D1-546DA294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120" y="4274921"/>
            <a:ext cx="1678693" cy="183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29974-3CE3-00B2-CDED-FF52F0806AC4}"/>
              </a:ext>
            </a:extLst>
          </p:cNvPr>
          <p:cNvSpPr txBox="1"/>
          <p:nvPr/>
        </p:nvSpPr>
        <p:spPr>
          <a:xfrm>
            <a:off x="8724386" y="243807"/>
            <a:ext cx="14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OUTPUT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1BC43-DB8D-93E1-3F49-CD0FC0B85E71}"/>
              </a:ext>
            </a:extLst>
          </p:cNvPr>
          <p:cNvSpPr txBox="1"/>
          <p:nvPr/>
        </p:nvSpPr>
        <p:spPr>
          <a:xfrm>
            <a:off x="8815234" y="1649365"/>
            <a:ext cx="14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OUTPUT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A6028-4DA4-9F10-5846-3FA28DD97481}"/>
              </a:ext>
            </a:extLst>
          </p:cNvPr>
          <p:cNvSpPr txBox="1"/>
          <p:nvPr/>
        </p:nvSpPr>
        <p:spPr>
          <a:xfrm>
            <a:off x="8815234" y="3807127"/>
            <a:ext cx="14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OUTPUT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A586EC-9645-F652-A486-EE24A1EAE6D4}"/>
              </a:ext>
            </a:extLst>
          </p:cNvPr>
          <p:cNvSpPr/>
          <p:nvPr/>
        </p:nvSpPr>
        <p:spPr>
          <a:xfrm>
            <a:off x="7071360" y="799099"/>
            <a:ext cx="531223" cy="202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8672F8-F75A-BF66-049E-0A3EE598AE86}"/>
              </a:ext>
            </a:extLst>
          </p:cNvPr>
          <p:cNvSpPr/>
          <p:nvPr/>
        </p:nvSpPr>
        <p:spPr>
          <a:xfrm>
            <a:off x="7091654" y="4492917"/>
            <a:ext cx="531223" cy="202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FCA50-A160-8246-A14A-04264FC4BA12}"/>
              </a:ext>
            </a:extLst>
          </p:cNvPr>
          <p:cNvSpPr/>
          <p:nvPr/>
        </p:nvSpPr>
        <p:spPr>
          <a:xfrm>
            <a:off x="7091654" y="2544814"/>
            <a:ext cx="531223" cy="2023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0F810-2BD9-910E-70BD-E1A9C42787CA}"/>
              </a:ext>
            </a:extLst>
          </p:cNvPr>
          <p:cNvSpPr txBox="1"/>
          <p:nvPr/>
        </p:nvSpPr>
        <p:spPr>
          <a:xfrm>
            <a:off x="285134" y="386830"/>
            <a:ext cx="60982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8.PERCENTAGE OF SALES BY PIZZA:</a:t>
            </a:r>
          </a:p>
          <a:p>
            <a:endParaRPr lang="en-US" sz="1600" dirty="0"/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PIZZA_CATEGORY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100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AS TOTAL_SALES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PIZZA_CATEGORY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76776-870E-D539-F3E4-7F78484F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25" y="776296"/>
            <a:ext cx="2110923" cy="960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52A56-B959-9FFC-A87D-02234A9D37CB}"/>
              </a:ext>
            </a:extLst>
          </p:cNvPr>
          <p:cNvSpPr txBox="1"/>
          <p:nvPr/>
        </p:nvSpPr>
        <p:spPr>
          <a:xfrm>
            <a:off x="285134" y="2321004"/>
            <a:ext cx="6220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9.PERCENTAGE OF SALES BY PIZZA SIZE: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PIZZA_SIZE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TOTAL_SALES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PIZZA_SIZE;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EEB7D-6D88-B4C9-A132-6C6242EC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71" y="2616861"/>
            <a:ext cx="2035877" cy="1074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481BD2-5FDC-6CB5-45DF-F56098FAD64A}"/>
              </a:ext>
            </a:extLst>
          </p:cNvPr>
          <p:cNvSpPr txBox="1"/>
          <p:nvPr/>
        </p:nvSpPr>
        <p:spPr>
          <a:xfrm>
            <a:off x="285134" y="4355017"/>
            <a:ext cx="65859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10.TOTAL PIZZAS SOLD BY PIZZA CATEGORY:</a:t>
            </a:r>
          </a:p>
          <a:p>
            <a:endParaRPr lang="en-US" sz="1600" dirty="0"/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PIZZA_CATEGORY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TOTAL_SOLD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PIZZA_CATEGORY;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7BA19-C64A-B785-595F-253CB0C62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771" y="4609487"/>
            <a:ext cx="2035876" cy="1024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0AF5AF-0DDA-24AD-23F9-A0E90AFCCEB5}"/>
              </a:ext>
            </a:extLst>
          </p:cNvPr>
          <p:cNvSpPr txBox="1"/>
          <p:nvPr/>
        </p:nvSpPr>
        <p:spPr>
          <a:xfrm>
            <a:off x="8786577" y="2205475"/>
            <a:ext cx="330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OUTPUT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BF6FB-C689-7065-2B17-288451FC6F88}"/>
              </a:ext>
            </a:extLst>
          </p:cNvPr>
          <p:cNvSpPr txBox="1"/>
          <p:nvPr/>
        </p:nvSpPr>
        <p:spPr>
          <a:xfrm>
            <a:off x="8710129" y="365096"/>
            <a:ext cx="330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OUTPUT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1DEB0-2957-FD66-0698-8DD841D58966}"/>
              </a:ext>
            </a:extLst>
          </p:cNvPr>
          <p:cNvSpPr txBox="1"/>
          <p:nvPr/>
        </p:nvSpPr>
        <p:spPr>
          <a:xfrm>
            <a:off x="8786576" y="4202404"/>
            <a:ext cx="330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FF0000"/>
                </a:solidFill>
              </a:rPr>
              <a:t>OUTPUT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331AAC-DA4A-64F0-540F-D41CBC965B21}"/>
              </a:ext>
            </a:extLst>
          </p:cNvPr>
          <p:cNvSpPr/>
          <p:nvPr/>
        </p:nvSpPr>
        <p:spPr>
          <a:xfrm>
            <a:off x="6949440" y="1071154"/>
            <a:ext cx="470263" cy="165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F2F2A14-D775-307F-89FC-3A1A85EFD847}"/>
              </a:ext>
            </a:extLst>
          </p:cNvPr>
          <p:cNvSpPr/>
          <p:nvPr/>
        </p:nvSpPr>
        <p:spPr>
          <a:xfrm>
            <a:off x="6949440" y="2930769"/>
            <a:ext cx="470263" cy="165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6EB99F-671C-9556-A63B-5226B00AF0AB}"/>
              </a:ext>
            </a:extLst>
          </p:cNvPr>
          <p:cNvSpPr/>
          <p:nvPr/>
        </p:nvSpPr>
        <p:spPr>
          <a:xfrm>
            <a:off x="6949440" y="4832070"/>
            <a:ext cx="470263" cy="1654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6364E-8DE5-AB72-6D71-78F19624A050}"/>
              </a:ext>
            </a:extLst>
          </p:cNvPr>
          <p:cNvSpPr txBox="1"/>
          <p:nvPr/>
        </p:nvSpPr>
        <p:spPr>
          <a:xfrm>
            <a:off x="334296" y="147483"/>
            <a:ext cx="68081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11.TOP 5 BEST SELLERS BY REVENUE,TOTAL QUANTITY AND TOTAL ORDERS:</a:t>
            </a: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TOTAL_QUANTITY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TOTAL_QUANTITY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6112-C3A4-C86C-B65B-36E739C5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237" y="486037"/>
            <a:ext cx="2422182" cy="2952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E1559-F55B-63CD-EDF9-04135EBCA359}"/>
              </a:ext>
            </a:extLst>
          </p:cNvPr>
          <p:cNvSpPr txBox="1"/>
          <p:nvPr/>
        </p:nvSpPr>
        <p:spPr>
          <a:xfrm>
            <a:off x="9326880" y="147483"/>
            <a:ext cx="114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2C0F7-653C-1E11-9339-4C250A858900}"/>
              </a:ext>
            </a:extLst>
          </p:cNvPr>
          <p:cNvSpPr txBox="1"/>
          <p:nvPr/>
        </p:nvSpPr>
        <p:spPr>
          <a:xfrm>
            <a:off x="334296" y="3822558"/>
            <a:ext cx="69605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12.BOTTOM 5 SELLERS BY REVENUE,TOTAL QUANTITY AND TOTAL ORDERS: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TOTAL_QUANTITY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TOTAL_QUANTITY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 PIZZA_NAME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[pizza sales csv file]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PIZZA_NAME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TOTAL_ORDER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0A9D3-9FF8-33B3-7DA2-ECCF1EE6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237" y="3888190"/>
            <a:ext cx="2422182" cy="2952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79AB4-79D4-030A-FA0F-FF80F6B01646}"/>
              </a:ext>
            </a:extLst>
          </p:cNvPr>
          <p:cNvSpPr txBox="1"/>
          <p:nvPr/>
        </p:nvSpPr>
        <p:spPr>
          <a:xfrm>
            <a:off x="9261563" y="3549636"/>
            <a:ext cx="114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D32491-C625-8675-CA26-340648C39CD8}"/>
              </a:ext>
            </a:extLst>
          </p:cNvPr>
          <p:cNvSpPr/>
          <p:nvPr/>
        </p:nvSpPr>
        <p:spPr>
          <a:xfrm>
            <a:off x="7485869" y="1249680"/>
            <a:ext cx="528320" cy="182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B3793A-2D06-67C1-9BC9-DBB2905717FB}"/>
              </a:ext>
            </a:extLst>
          </p:cNvPr>
          <p:cNvSpPr/>
          <p:nvPr/>
        </p:nvSpPr>
        <p:spPr>
          <a:xfrm>
            <a:off x="7485869" y="4531360"/>
            <a:ext cx="528320" cy="1828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661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Consolas</vt:lpstr>
      <vt:lpstr>Office Theme</vt:lpstr>
      <vt:lpstr>PIZZA SALES SQL QUERIES</vt:lpstr>
      <vt:lpstr>5.AVG PIZZAS PER ORDER:  SELECT SUM(QUANTITY)/COUNT(DISTINCT ORDER_ID) AS AVG_PIZZA_PER_ORDER FROM [pizza sales csv file];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Puspa Sahu</dc:creator>
  <cp:lastModifiedBy>Puspa Sahu</cp:lastModifiedBy>
  <cp:revision>2</cp:revision>
  <dcterms:created xsi:type="dcterms:W3CDTF">2024-12-03T15:15:43Z</dcterms:created>
  <dcterms:modified xsi:type="dcterms:W3CDTF">2024-12-05T11:23:22Z</dcterms:modified>
</cp:coreProperties>
</file>