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2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notes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B3FDB7-62CF-4B0D-BAB5-0E469DAC2E1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264363-E4C7-4F18-A94F-7BD965A7638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C2EE4FF-A32C-464B-8F4A-BB010C1C9F7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4A639B-3BC7-4EC8-AC09-FB5B8E629AE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62CF089-D6C9-40DA-B4F7-07E931C6BC2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7" name="Bild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8" name="Bild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88" name="Bild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Bilde 8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32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2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3"/>
          <a:stretch>
            <a:fillRect/>
          </a:stretch>
        </p:blipFill>
        <p:spPr>
          <a:xfrm>
            <a:off x="8137080" y="5990400"/>
            <a:ext cx="532080" cy="532080"/>
          </a:xfrm>
          <a:prstGeom prst="rect">
            <a:avLst/>
          </a:prstGeom>
          <a:ln>
            <a:noFill/>
          </a:ln>
        </p:spPr>
      </p:pic>
      <p:pic>
        <p:nvPicPr>
          <p:cNvPr id="12" name="Bilde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359360" cy="228600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title text format</a:t>
            </a: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en.wikipedia.org/wiki/INT_13H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191052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Project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Boot-up Mechanism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4440" y="3666240"/>
            <a:ext cx="776304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INF-2201 Operating System Fundamentals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Spring 201</a:t>
            </a: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  <a:ea typeface="Open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Department of Computer Science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University of Tromsø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BIOS bootstrapping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463760" y="2075760"/>
            <a:ext cx="2389320" cy="4557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464480" y="2074680"/>
            <a:ext cx="2388240" cy="6958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1463760" y="223668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Occupied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74840" y="19065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1464480" y="3364200"/>
            <a:ext cx="2388240" cy="4147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1463760" y="337572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474840" y="319068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474840" y="36162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0x07e00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474840" y="262584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0x00500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474840" y="437004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0x9fc00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1464480" y="4506480"/>
            <a:ext cx="2387160" cy="21268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3"/>
          <p:cNvSpPr/>
          <p:nvPr/>
        </p:nvSpPr>
        <p:spPr>
          <a:xfrm>
            <a:off x="1463760" y="5379840"/>
            <a:ext cx="238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Occupied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474480" y="64533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0xfffff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1462680" y="170064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5870160" y="2147400"/>
            <a:ext cx="2387160" cy="4557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7"/>
          <p:cNvSpPr/>
          <p:nvPr/>
        </p:nvSpPr>
        <p:spPr>
          <a:xfrm>
            <a:off x="5867280" y="177228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4" name="CustomShape 18"/>
          <p:cNvSpPr/>
          <p:nvPr/>
        </p:nvSpPr>
        <p:spPr>
          <a:xfrm>
            <a:off x="5870160" y="2147400"/>
            <a:ext cx="2388240" cy="4147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9"/>
          <p:cNvSpPr/>
          <p:nvPr/>
        </p:nvSpPr>
        <p:spPr>
          <a:xfrm>
            <a:off x="5869080" y="215892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5871240" y="2562480"/>
            <a:ext cx="2387160" cy="21268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1"/>
          <p:cNvSpPr/>
          <p:nvPr/>
        </p:nvSpPr>
        <p:spPr>
          <a:xfrm>
            <a:off x="5870160" y="3435840"/>
            <a:ext cx="238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8" name="CustomShape 22"/>
          <p:cNvSpPr/>
          <p:nvPr/>
        </p:nvSpPr>
        <p:spPr>
          <a:xfrm flipH="1">
            <a:off x="3852720" y="2343600"/>
            <a:ext cx="2014920" cy="121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3"/>
          <p:cNvSpPr/>
          <p:nvPr/>
        </p:nvSpPr>
        <p:spPr>
          <a:xfrm>
            <a:off x="4052160" y="3475080"/>
            <a:ext cx="179964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sector is copied by BIOS from boot device to memory address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0x07c00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0" name="CustomShape 24"/>
          <p:cNvSpPr/>
          <p:nvPr/>
        </p:nvSpPr>
        <p:spPr>
          <a:xfrm>
            <a:off x="4052160" y="4695840"/>
            <a:ext cx="1799640" cy="7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Then, BIOS transfers control to boot block!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1" name="CustomShape 25"/>
          <p:cNvSpPr/>
          <p:nvPr/>
        </p:nvSpPr>
        <p:spPr>
          <a:xfrm>
            <a:off x="4052160" y="5564520"/>
            <a:ext cx="1799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now??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Boot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Boot block is responsible for loading the kernel!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That is…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Doing necessary initialization (what initialization?).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Copying the sectors containing the kernel code and data from the boot device to memory (how do we know how many sectors?).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Transfer control to the kernel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It must be written in assembly!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It cannot use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any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Linux standard library functions!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It must operate in 16-bit Real Mode (at least initially…)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Now, what is this «Real Mode»?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Real mode is the 16-bit legacy mode in which all x86 family processors operate after being reset (for backwards compatibility).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Features: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 MB memory in total! (20-bit linear address space)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Memory segmentation (16-bit logical addressing)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BIOS services are available through software interrupts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 panose="05000000000000000000" charset="2"/>
              </a:rPr>
              <a:t>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Makes life easy when dealing with nasty hardware with attitude!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Note that even though Real Mode is a 16-bit mode, you can still use 32-bit GPRs!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So, we have a 20 bit linear address space, but it’s only 16-bit logically addressable!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Whaaat…?!?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Segmentation – addressing is done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within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a segment.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Segment = a limited address subspace.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Logical memory addressing is relative to the linear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base address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of the segment (instead of always being relative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 Real Mode segment is defined by a 16-bit segment selector, stored in a segment register. This selector is the 16 MSB of the 20-bit segment base</a:t>
            </a: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Logical memory addresses are 16-bit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positive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offsets to the base address of a segment.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 segment thus spans 64KB ( bytes).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Logical address range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0x0000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–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0xffff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as offsets relative to a segment base.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276000" y="1992240"/>
            <a:ext cx="2389320" cy="4557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2287080" y="18450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286720" y="63813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0xfffff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3274920" y="161712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3274920" y="3205800"/>
            <a:ext cx="2389320" cy="1568880"/>
          </a:xfrm>
          <a:prstGeom prst="rect">
            <a:avLst/>
          </a:prstGeom>
          <a:solidFill>
            <a:srgbClr val="00B050">
              <a:alpha val="39000"/>
            </a:srgb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720000" y="2164320"/>
            <a:ext cx="1439280" cy="91224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base address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6" name="Line 8"/>
          <p:cNvSpPr/>
          <p:nvPr/>
        </p:nvSpPr>
        <p:spPr>
          <a:xfrm>
            <a:off x="3274560" y="4127040"/>
            <a:ext cx="23911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5665680" y="3205800"/>
            <a:ext cx="208440" cy="9208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0"/>
          <p:cNvSpPr/>
          <p:nvPr/>
        </p:nvSpPr>
        <p:spPr>
          <a:xfrm>
            <a:off x="6012000" y="3205800"/>
            <a:ext cx="2303640" cy="118656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16-bit memory addresses are offsets to some segment 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9" name="CustomShape 11"/>
          <p:cNvSpPr/>
          <p:nvPr/>
        </p:nvSpPr>
        <p:spPr>
          <a:xfrm flipH="1">
            <a:off x="3059280" y="3207600"/>
            <a:ext cx="214200" cy="15670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2"/>
          <p:cNvSpPr/>
          <p:nvPr/>
        </p:nvSpPr>
        <p:spPr>
          <a:xfrm>
            <a:off x="864000" y="3528720"/>
            <a:ext cx="1911240" cy="146088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64 KB addressable memory relative to segment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2160360" y="2810520"/>
            <a:ext cx="1114920" cy="3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70C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14"/>
          <p:cNvSpPr/>
          <p:nvPr/>
        </p:nvSpPr>
        <p:spPr>
          <a:xfrm>
            <a:off x="3275640" y="3205440"/>
            <a:ext cx="2391120" cy="360"/>
          </a:xfrm>
          <a:prstGeom prst="line">
            <a:avLst/>
          </a:prstGeom>
          <a:ln w="38160">
            <a:solidFill>
              <a:srgbClr val="0078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Segmented memory addresses are denoted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segment:offset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E.g.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0x0000:0xabcd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0x0100:0x0000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0x0def:0x1234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linear addresses are computed: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Offset is positive (zero-extended to 20-bit, not sign-extended).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Linear addresses correspond to physical addresses.</a:t>
            </a:r>
          </a:p>
        </p:txBody>
      </p:sp>
      <p:sp>
        <p:nvSpPr>
          <p:cNvPr id="165" name="CustomShape 3"/>
          <p:cNvSpPr/>
          <p:nvPr/>
        </p:nvSpPr>
        <p:spPr>
          <a:xfrm>
            <a:off x="0" y="3742920"/>
            <a:ext cx="914328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0" y="3742920"/>
            <a:ext cx="9143280" cy="399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5621040" y="2853000"/>
            <a:ext cx="17870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16-bit logical address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3947055" y="2579315"/>
            <a:ext cx="17870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16-bit segment selector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4182120" y="4404600"/>
            <a:ext cx="17870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20-bit segment 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2261520" y="4404600"/>
            <a:ext cx="17870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20-bit linear address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CustomShape 5"/>
          <p:cNvSpPr/>
          <p:nvPr/>
        </p:nvSpPr>
        <p:spPr>
          <a:xfrm rot="5400000" flipH="1">
            <a:off x="6366840" y="3320810"/>
            <a:ext cx="330480" cy="665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7"/>
          <p:cNvSpPr/>
          <p:nvPr/>
        </p:nvSpPr>
        <p:spPr>
          <a:xfrm rot="5400000" flipH="1">
            <a:off x="4635690" y="3213170"/>
            <a:ext cx="329040" cy="880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9"/>
          <p:cNvSpPr/>
          <p:nvPr/>
        </p:nvSpPr>
        <p:spPr>
          <a:xfrm rot="5400000">
            <a:off x="5020365" y="3507510"/>
            <a:ext cx="313920" cy="1583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11"/>
          <p:cNvSpPr/>
          <p:nvPr/>
        </p:nvSpPr>
        <p:spPr>
          <a:xfrm rot="5400000">
            <a:off x="2998800" y="3507350"/>
            <a:ext cx="313920" cy="1583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0x0000:0xabcd = 0x0abcd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20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0x0100:0x0000 = 0x01000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0x0def:0x1234 = 0x0f124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Test yourself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0xabcde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0xabd0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No, because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0xabcde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&lt; base address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0xabd00.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0xea9bf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0xda9c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Yes,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0xda9c:0xffff = 0xea9bf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0x4bd93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0x3bc9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No, because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0x4bd93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outside of range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0x3bc90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–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0x4bc8f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addressable relative to selector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0x3bc9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Segment registers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Code segment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code segment selector.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Used (only) by instruction pointer (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CS:IP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addresses the instruction being fetched.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As with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cannot be set directly, but it can be set indirectly by doing a long jump (</a:t>
            </a:r>
            <a:r>
              <a:rPr lang="en-US" sz="21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ljmp CS, IP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ljmp $0x2000, $0x0002 # CS = 0x2000, IP = 0x0002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Next instruction is 0x2000:0x0002 = 0x20002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#&lt;0x20002&gt;: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jmp  $0x0009          # CS = 0x2000, IP = 0x0009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Next instruction is 0x2000:0x0009 = 0x20009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(6)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Data segments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data segment selector.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Used by default for </a:t>
            </a:r>
            <a:r>
              <a:rPr lang="en-US" sz="18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most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data accesses other than stack.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movw (%ax), %bx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corresponds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BX = memory[DS &lt;&lt; 4 + AX]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That is,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(%ax)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actually 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%ds:(%ax)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It is also possible to use any of the other segment selectors – ES, FS and GS – instead of DS, by explicitly specifying the desired selector in the instruction.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movw %es:(%ax), %bx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(7)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Stack segment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stack segment selector.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Used (only) by stack pointer (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 and base pointer (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SS:SP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the linear address of the “top of the stack”.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SS:BP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the linear address of the stack frame.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maximum stack size is limited by the segment size.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pushw %ax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corresponds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subl $2, %sp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movw %ax, %ss:(%sp)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Create a bootable medium (USB disk) that loads a small «OS kernel».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To achieve this, you need to: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Write a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boot block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that loads and transfers control to the kernel.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Write a «createimage» utility that extracts code and data from compiled binary files to produce a raw, bootable image that can be written to a USB disk.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Segmentation (8)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Assigning values to segment selectors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…cannot be done directly. The value must be passed through a register!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movw $0xabcd, %es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is </a:t>
            </a: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invalid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whereas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movw $0xabcd, %bx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movw %bx, %es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is </a:t>
            </a: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allowed</a:t>
            </a:r>
            <a:r>
              <a:rPr lang="en-US" sz="14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464653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Remember that 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can only be set implicitly by a far jump, far call (or similar).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BIOS bootstrapping revisited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63760" y="2003760"/>
            <a:ext cx="2389320" cy="4557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1464480" y="2004120"/>
            <a:ext cx="2388240" cy="7405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1463760" y="217692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Occupied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474840" y="18345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464480" y="3292200"/>
            <a:ext cx="2388240" cy="4147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1463760" y="330372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474840" y="311868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474840" y="35442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0x07e00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474840" y="255384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0x00500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474840" y="429804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0x9fc00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1464480" y="4434480"/>
            <a:ext cx="2387160" cy="21268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1463760" y="5307840"/>
            <a:ext cx="238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Occupied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8" name="CustomShape 14"/>
          <p:cNvSpPr/>
          <p:nvPr/>
        </p:nvSpPr>
        <p:spPr>
          <a:xfrm>
            <a:off x="474480" y="63813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0xfffff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1462680" y="162864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5870160" y="2075400"/>
            <a:ext cx="2390040" cy="4557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7"/>
          <p:cNvSpPr/>
          <p:nvPr/>
        </p:nvSpPr>
        <p:spPr>
          <a:xfrm>
            <a:off x="5867280" y="170028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2" name="CustomShape 18"/>
          <p:cNvSpPr/>
          <p:nvPr/>
        </p:nvSpPr>
        <p:spPr>
          <a:xfrm>
            <a:off x="5870160" y="2075400"/>
            <a:ext cx="2388240" cy="4147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9"/>
          <p:cNvSpPr/>
          <p:nvPr/>
        </p:nvSpPr>
        <p:spPr>
          <a:xfrm>
            <a:off x="5869080" y="208692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4" name="CustomShape 20"/>
          <p:cNvSpPr/>
          <p:nvPr/>
        </p:nvSpPr>
        <p:spPr>
          <a:xfrm>
            <a:off x="5871240" y="2490480"/>
            <a:ext cx="2387160" cy="21268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5870160" y="3363840"/>
            <a:ext cx="238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6" name="CustomShape 22"/>
          <p:cNvSpPr/>
          <p:nvPr/>
        </p:nvSpPr>
        <p:spPr>
          <a:xfrm flipH="1">
            <a:off x="3852720" y="2271600"/>
            <a:ext cx="2014920" cy="121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3"/>
          <p:cNvSpPr/>
          <p:nvPr/>
        </p:nvSpPr>
        <p:spPr>
          <a:xfrm>
            <a:off x="3996000" y="3403080"/>
            <a:ext cx="18558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sector is copied by BIOS from boot device to memory address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0x07c00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8" name="CustomShape 24"/>
          <p:cNvSpPr/>
          <p:nvPr/>
        </p:nvSpPr>
        <p:spPr>
          <a:xfrm>
            <a:off x="3996000" y="4494240"/>
            <a:ext cx="18558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BIOS does a far jump to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0x07c0:0x0000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then it’s up to you!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9" name="CustomShape 25"/>
          <p:cNvSpPr/>
          <p:nvPr/>
        </p:nvSpPr>
        <p:spPr>
          <a:xfrm>
            <a:off x="5873040" y="2490480"/>
            <a:ext cx="2387160" cy="2126880"/>
          </a:xfrm>
          <a:prstGeom prst="rect">
            <a:avLst/>
          </a:prstGeom>
          <a:solidFill>
            <a:srgbClr val="FBB94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6"/>
          <p:cNvSpPr/>
          <p:nvPr/>
        </p:nvSpPr>
        <p:spPr>
          <a:xfrm>
            <a:off x="5871960" y="3363840"/>
            <a:ext cx="238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1" name="CustomShape 27"/>
          <p:cNvSpPr/>
          <p:nvPr/>
        </p:nvSpPr>
        <p:spPr>
          <a:xfrm>
            <a:off x="5953680" y="5042520"/>
            <a:ext cx="2387160" cy="7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area should contain a kernel that we want to load!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2" name="CustomShape 28"/>
          <p:cNvSpPr/>
          <p:nvPr/>
        </p:nvSpPr>
        <p:spPr>
          <a:xfrm flipV="1">
            <a:off x="6899760" y="4066200"/>
            <a:ext cx="166680" cy="10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9"/>
          <p:cNvSpPr/>
          <p:nvPr/>
        </p:nvSpPr>
        <p:spPr>
          <a:xfrm>
            <a:off x="5961960" y="5779440"/>
            <a:ext cx="2199600" cy="7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where can we put it in RAM, and how do we do it?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Real mode memory map (not to scale)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463760" y="1870200"/>
            <a:ext cx="2389320" cy="4557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1464480" y="1870200"/>
            <a:ext cx="2388240" cy="42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"/>
          <p:cNvSpPr/>
          <p:nvPr/>
        </p:nvSpPr>
        <p:spPr>
          <a:xfrm>
            <a:off x="1463760" y="189684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 Mode IVT RAM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464480" y="2295720"/>
            <a:ext cx="2388240" cy="3121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1463760" y="2274840"/>
            <a:ext cx="2389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BIOS Data Area RAM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474840" y="170064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474840" y="21207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0x00400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464480" y="3158280"/>
            <a:ext cx="2388240" cy="4147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463760" y="316980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block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474840" y="29851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1470660" y="2696845"/>
            <a:ext cx="2381885" cy="458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29.75 KiB Free RAM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474840" y="341028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0x07e00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474840" y="242028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0x00500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1464945" y="3754120"/>
            <a:ext cx="2381885" cy="572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607.5 KiB Free RAM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474840" y="416448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0x9fc00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1464480" y="4300920"/>
            <a:ext cx="2387160" cy="42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1464310" y="4357370"/>
            <a:ext cx="2388235" cy="4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Extended BDA RAM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474480" y="45324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0xa0000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1464480" y="6002280"/>
            <a:ext cx="2388240" cy="42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1"/>
          <p:cNvSpPr/>
          <p:nvPr/>
        </p:nvSpPr>
        <p:spPr>
          <a:xfrm>
            <a:off x="1463760" y="602928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BIOS ROM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474480" y="583848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0xf0000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474480" y="62589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0xfffff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7" name="CustomShape 24"/>
          <p:cNvSpPr/>
          <p:nvPr/>
        </p:nvSpPr>
        <p:spPr>
          <a:xfrm>
            <a:off x="1464480" y="5576760"/>
            <a:ext cx="2388240" cy="42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5"/>
          <p:cNvSpPr/>
          <p:nvPr/>
        </p:nvSpPr>
        <p:spPr>
          <a:xfrm>
            <a:off x="1463760" y="560340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H/W ROM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39" name="CustomShape 26"/>
          <p:cNvSpPr/>
          <p:nvPr/>
        </p:nvSpPr>
        <p:spPr>
          <a:xfrm>
            <a:off x="1464480" y="4726800"/>
            <a:ext cx="2387160" cy="42516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7"/>
          <p:cNvSpPr/>
          <p:nvPr/>
        </p:nvSpPr>
        <p:spPr>
          <a:xfrm>
            <a:off x="1463760" y="4753440"/>
            <a:ext cx="238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VGA RAM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41" name="CustomShape 28"/>
          <p:cNvSpPr/>
          <p:nvPr/>
        </p:nvSpPr>
        <p:spPr>
          <a:xfrm>
            <a:off x="1464480" y="5150880"/>
            <a:ext cx="2387160" cy="42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9"/>
          <p:cNvSpPr/>
          <p:nvPr/>
        </p:nvSpPr>
        <p:spPr>
          <a:xfrm>
            <a:off x="1508845" y="5225145"/>
            <a:ext cx="238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 BIOS ROM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43" name="CustomShape 30"/>
          <p:cNvSpPr/>
          <p:nvPr/>
        </p:nvSpPr>
        <p:spPr>
          <a:xfrm>
            <a:off x="474480" y="498168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0xc0000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4" name="CustomShape 31"/>
          <p:cNvSpPr/>
          <p:nvPr/>
        </p:nvSpPr>
        <p:spPr>
          <a:xfrm>
            <a:off x="474480" y="54075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0xc8000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5" name="CustomShape 32"/>
          <p:cNvSpPr/>
          <p:nvPr/>
        </p:nvSpPr>
        <p:spPr>
          <a:xfrm>
            <a:off x="3853440" y="1870200"/>
            <a:ext cx="266400" cy="73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33"/>
          <p:cNvSpPr/>
          <p:nvPr/>
        </p:nvSpPr>
        <p:spPr>
          <a:xfrm>
            <a:off x="4156710" y="2093595"/>
            <a:ext cx="3201670" cy="326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7" name="CustomShape 34"/>
          <p:cNvSpPr/>
          <p:nvPr/>
        </p:nvSpPr>
        <p:spPr>
          <a:xfrm>
            <a:off x="3859920" y="3152160"/>
            <a:ext cx="259920" cy="426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CustomShape 35"/>
          <p:cNvSpPr/>
          <p:nvPr/>
        </p:nvSpPr>
        <p:spPr>
          <a:xfrm>
            <a:off x="4156920" y="2905200"/>
            <a:ext cx="229500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boot sector is copied by the BIOS from the boot device!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9" name="CustomShape 36"/>
          <p:cNvSpPr/>
          <p:nvPr/>
        </p:nvSpPr>
        <p:spPr>
          <a:xfrm>
            <a:off x="3854520" y="4297680"/>
            <a:ext cx="266400" cy="428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0" name="CustomShape 37"/>
          <p:cNvSpPr/>
          <p:nvPr/>
        </p:nvSpPr>
        <p:spPr>
          <a:xfrm>
            <a:off x="4156710" y="4326255"/>
            <a:ext cx="3420745" cy="410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1" name="CustomShape 38"/>
          <p:cNvSpPr/>
          <p:nvPr/>
        </p:nvSpPr>
        <p:spPr>
          <a:xfrm>
            <a:off x="3854520" y="4726800"/>
            <a:ext cx="265680" cy="4251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39"/>
          <p:cNvSpPr/>
          <p:nvPr/>
        </p:nvSpPr>
        <p:spPr>
          <a:xfrm>
            <a:off x="4156920" y="4676605"/>
            <a:ext cx="42307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Determines what is displayed on screen!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3" name="CustomShape 40"/>
          <p:cNvSpPr/>
          <p:nvPr/>
        </p:nvSpPr>
        <p:spPr>
          <a:xfrm>
            <a:off x="3856320" y="5149440"/>
            <a:ext cx="263880" cy="12783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41"/>
          <p:cNvSpPr/>
          <p:nvPr/>
        </p:nvSpPr>
        <p:spPr>
          <a:xfrm>
            <a:off x="4156710" y="5604510"/>
            <a:ext cx="3407410" cy="37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Memory map simplified (not to scale)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463760" y="1868400"/>
            <a:ext cx="2390040" cy="4557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1464480" y="1868400"/>
            <a:ext cx="2388240" cy="537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"/>
          <p:cNvSpPr/>
          <p:nvPr/>
        </p:nvSpPr>
        <p:spPr>
          <a:xfrm>
            <a:off x="1463760" y="195264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474840" y="16992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1464480" y="2803320"/>
            <a:ext cx="2389320" cy="604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7"/>
          <p:cNvSpPr/>
          <p:nvPr/>
        </p:nvSpPr>
        <p:spPr>
          <a:xfrm>
            <a:off x="1463760" y="2921400"/>
            <a:ext cx="2390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474840" y="356544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474840" y="39625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0x07e00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474840" y="26496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0x01000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5" name="CustomShape 11"/>
          <p:cNvSpPr/>
          <p:nvPr/>
        </p:nvSpPr>
        <p:spPr>
          <a:xfrm>
            <a:off x="474840" y="45601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0x9fc00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6" name="CustomShape 12"/>
          <p:cNvSpPr/>
          <p:nvPr/>
        </p:nvSpPr>
        <p:spPr>
          <a:xfrm>
            <a:off x="1464480" y="3715200"/>
            <a:ext cx="2389320" cy="42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3"/>
          <p:cNvSpPr/>
          <p:nvPr/>
        </p:nvSpPr>
        <p:spPr>
          <a:xfrm>
            <a:off x="1463760" y="3742200"/>
            <a:ext cx="2390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8" name="CustomShape 14"/>
          <p:cNvSpPr/>
          <p:nvPr/>
        </p:nvSpPr>
        <p:spPr>
          <a:xfrm>
            <a:off x="474480" y="62589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0xfffff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9" name="CustomShape 15"/>
          <p:cNvSpPr/>
          <p:nvPr/>
        </p:nvSpPr>
        <p:spPr>
          <a:xfrm>
            <a:off x="1464480" y="4725000"/>
            <a:ext cx="2388240" cy="425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6"/>
          <p:cNvSpPr/>
          <p:nvPr/>
        </p:nvSpPr>
        <p:spPr>
          <a:xfrm>
            <a:off x="1464480" y="475200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1" name="CustomShape 17"/>
          <p:cNvSpPr/>
          <p:nvPr/>
        </p:nvSpPr>
        <p:spPr>
          <a:xfrm>
            <a:off x="1464480" y="5149080"/>
            <a:ext cx="2389320" cy="42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8"/>
          <p:cNvSpPr/>
          <p:nvPr/>
        </p:nvSpPr>
        <p:spPr>
          <a:xfrm>
            <a:off x="1463760" y="5163840"/>
            <a:ext cx="2390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VGA Text Buffer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3" name="CustomShape 19"/>
          <p:cNvSpPr/>
          <p:nvPr/>
        </p:nvSpPr>
        <p:spPr>
          <a:xfrm>
            <a:off x="474480" y="498024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0xb8000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4" name="CustomShape 20"/>
          <p:cNvSpPr/>
          <p:nvPr/>
        </p:nvSpPr>
        <p:spPr>
          <a:xfrm>
            <a:off x="474480" y="54061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0xc0000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5" name="CustomShape 21"/>
          <p:cNvSpPr/>
          <p:nvPr/>
        </p:nvSpPr>
        <p:spPr>
          <a:xfrm>
            <a:off x="1465560" y="5575320"/>
            <a:ext cx="2388240" cy="850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2"/>
          <p:cNvSpPr/>
          <p:nvPr/>
        </p:nvSpPr>
        <p:spPr>
          <a:xfrm>
            <a:off x="1464480" y="5783760"/>
            <a:ext cx="238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7" name="CustomShape 23"/>
          <p:cNvSpPr/>
          <p:nvPr/>
        </p:nvSpPr>
        <p:spPr>
          <a:xfrm flipH="1" flipV="1">
            <a:off x="3435840" y="4355640"/>
            <a:ext cx="1625040" cy="46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4"/>
          <p:cNvSpPr/>
          <p:nvPr/>
        </p:nvSpPr>
        <p:spPr>
          <a:xfrm>
            <a:off x="5071210" y="4437005"/>
            <a:ext cx="3311640" cy="9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also need a stack, and it should be placed somewhere around here…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9" name="CustomShape 25"/>
          <p:cNvSpPr/>
          <p:nvPr/>
        </p:nvSpPr>
        <p:spPr>
          <a:xfrm flipH="1">
            <a:off x="3416760" y="2269080"/>
            <a:ext cx="1576440" cy="76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6"/>
          <p:cNvSpPr/>
          <p:nvPr/>
        </p:nvSpPr>
        <p:spPr>
          <a:xfrm>
            <a:off x="5035335" y="1675755"/>
            <a:ext cx="3311640" cy="11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kernel code and data shall be copied from the boot device to memory address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0x01000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1" name="CustomShape 27"/>
          <p:cNvSpPr/>
          <p:nvPr/>
        </p:nvSpPr>
        <p:spPr>
          <a:xfrm flipH="1" flipV="1">
            <a:off x="3495600" y="5374800"/>
            <a:ext cx="1573920" cy="56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8"/>
          <p:cNvSpPr/>
          <p:nvPr/>
        </p:nvSpPr>
        <p:spPr>
          <a:xfrm>
            <a:off x="5072380" y="5407025"/>
            <a:ext cx="3311525" cy="1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can write to the VGA text buffer to change the characters displayed on the screen and their color attributes.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3" name="CustomShape 29"/>
          <p:cNvSpPr/>
          <p:nvPr/>
        </p:nvSpPr>
        <p:spPr>
          <a:xfrm>
            <a:off x="5035680" y="2910960"/>
            <a:ext cx="3311640" cy="1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boot sector contains the code (written by you) for copying the kernel into memory and transferring control to it!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4" name="CustomShape 30"/>
          <p:cNvSpPr/>
          <p:nvPr/>
        </p:nvSpPr>
        <p:spPr>
          <a:xfrm flipH="1">
            <a:off x="3457800" y="3511440"/>
            <a:ext cx="1576440" cy="45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1"/>
          <p:cNvSpPr/>
          <p:nvPr/>
        </p:nvSpPr>
        <p:spPr>
          <a:xfrm>
            <a:off x="474480" y="222696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0x00500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Loading the kernel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We know where the kernel begins on boot device!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boot block is the first sector, and it occupies exactly one sector.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Kernel starts at the second sector (LBA 1 / CHS 0,0,2).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BIOS will help us transfer sectors from a hard drive to RAM.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 need to read up on BIOS software interrupts,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hlinkClick r:id="rId1"/>
              </a:rPr>
              <a:t>INT 0x13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and CHS addressing (use Google, Wikipedia, osdev.org, etc.)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Make sure to save initial value of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DL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register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as it contains boot drive number when control is given to bootblock, which is later needed as argument to BIOS functions.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 we know how large the kernel 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We write the size (number of sectors) to a pre-determined location in the boot block (this will be done by the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createimage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utility).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bootblock.S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.equ …                      # Corresponds to defines in 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.text                       # Code segment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.globl _start               # The entry point must be global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.code16                     # 16-bit code (Real Mode)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.org 0x0                    # Code starts at address 0x0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_start:                     # Entry point, logical address 0x0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jmp beyondReservedSpace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&lt;-- How many bytes is this instruction?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kernelSize: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.word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beyondReservedSpace: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# Rest of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998000" y="4122360"/>
            <a:ext cx="143280" cy="179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2155320" y="3789000"/>
            <a:ext cx="6264000" cy="1186560"/>
          </a:xfrm>
          <a:prstGeom prst="rect">
            <a:avLst/>
          </a:prstGeom>
          <a:solidFill>
            <a:schemeClr val="bg1"/>
          </a:solidFill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 b</a:t>
            </a: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sizeof(short int). The kernel size is written to this location by createimage. In the assembly code, you can dereference the data at this location as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(kernelSize)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Bootblock – 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~100 lines of assembly code (and comments).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GNU assembly: AT&amp;T syntax.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 standard library available.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16-bit Real Mode.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 need to: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Setup data segment for boot block.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(Code segment is already set to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0x07c0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by BIOS).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Setup stack segment and stack.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Copy kernel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0x01000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Setup data segment for kernel.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Long jump to kernel.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ljmp $KERNEL_SEGMENT, $KERNEL_OFFSET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That’s it!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 panose="05000000000000000000" charset="2"/>
              </a:rPr>
              <a:t>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Make sure to comment your assembly code extensively!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How to create the bootable image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First, we compile the boot block and the kernel separately, using the GNU compiler toolchain.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What happens when we compile a C program using gcc?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67640" y="1795320"/>
            <a:ext cx="8228880" cy="4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gcc foo.c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899640" y="3443400"/>
            <a:ext cx="863280" cy="3643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foo.h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99640" y="4442040"/>
            <a:ext cx="863280" cy="3643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foo.c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2483640" y="3938040"/>
            <a:ext cx="863280" cy="3643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foo.?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4068000" y="3938040"/>
            <a:ext cx="863280" cy="3643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foo.s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5652000" y="3938040"/>
            <a:ext cx="863280" cy="3643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foo.o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7236360" y="3938040"/>
            <a:ext cx="863280" cy="3643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4" name="CustomShape 9"/>
          <p:cNvSpPr/>
          <p:nvPr/>
        </p:nvSpPr>
        <p:spPr>
          <a:xfrm>
            <a:off x="1763640" y="3628080"/>
            <a:ext cx="719280" cy="30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0"/>
          <p:cNvSpPr/>
          <p:nvPr/>
        </p:nvSpPr>
        <p:spPr>
          <a:xfrm flipV="1">
            <a:off x="1763640" y="4306680"/>
            <a:ext cx="719280" cy="31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1"/>
          <p:cNvSpPr/>
          <p:nvPr/>
        </p:nvSpPr>
        <p:spPr>
          <a:xfrm>
            <a:off x="3348000" y="4122720"/>
            <a:ext cx="71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2"/>
          <p:cNvSpPr/>
          <p:nvPr/>
        </p:nvSpPr>
        <p:spPr>
          <a:xfrm>
            <a:off x="4932000" y="4122720"/>
            <a:ext cx="71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3"/>
          <p:cNvSpPr/>
          <p:nvPr/>
        </p:nvSpPr>
        <p:spPr>
          <a:xfrm>
            <a:off x="6516360" y="4122720"/>
            <a:ext cx="71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4"/>
          <p:cNvSpPr/>
          <p:nvPr/>
        </p:nvSpPr>
        <p:spPr>
          <a:xfrm>
            <a:off x="1360440" y="3025440"/>
            <a:ext cx="16513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Preprocessor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(gpp)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0" name="CustomShape 15"/>
          <p:cNvSpPr/>
          <p:nvPr/>
        </p:nvSpPr>
        <p:spPr>
          <a:xfrm>
            <a:off x="3061800" y="3264120"/>
            <a:ext cx="1209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(gcc)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1" name="CustomShape 16"/>
          <p:cNvSpPr/>
          <p:nvPr/>
        </p:nvSpPr>
        <p:spPr>
          <a:xfrm>
            <a:off x="4566600" y="3264120"/>
            <a:ext cx="1380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Assembler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(gas)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2" name="CustomShape 17"/>
          <p:cNvSpPr/>
          <p:nvPr/>
        </p:nvSpPr>
        <p:spPr>
          <a:xfrm>
            <a:off x="6410160" y="3264120"/>
            <a:ext cx="874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3" name="CustomShape 18"/>
          <p:cNvSpPr/>
          <p:nvPr/>
        </p:nvSpPr>
        <p:spPr>
          <a:xfrm>
            <a:off x="5355720" y="1917000"/>
            <a:ext cx="1456560" cy="91296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relocatable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4" name="CustomShape 19"/>
          <p:cNvSpPr/>
          <p:nvPr/>
        </p:nvSpPr>
        <p:spPr>
          <a:xfrm>
            <a:off x="6951960" y="1917000"/>
            <a:ext cx="1432080" cy="91296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5" name="CustomShape 20"/>
          <p:cNvSpPr/>
          <p:nvPr/>
        </p:nvSpPr>
        <p:spPr>
          <a:xfrm>
            <a:off x="3523320" y="5164560"/>
            <a:ext cx="1433520" cy="63864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ELF shared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6" name="CustomShape 21"/>
          <p:cNvSpPr/>
          <p:nvPr/>
        </p:nvSpPr>
        <p:spPr>
          <a:xfrm>
            <a:off x="6084000" y="2840040"/>
            <a:ext cx="360" cy="109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2"/>
          <p:cNvSpPr/>
          <p:nvPr/>
        </p:nvSpPr>
        <p:spPr>
          <a:xfrm>
            <a:off x="7668360" y="2840040"/>
            <a:ext cx="360" cy="109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3"/>
          <p:cNvSpPr/>
          <p:nvPr/>
        </p:nvSpPr>
        <p:spPr>
          <a:xfrm>
            <a:off x="5478840" y="5025960"/>
            <a:ext cx="1209960" cy="912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malloc()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fopen()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9" name="CustomShape 24"/>
          <p:cNvSpPr/>
          <p:nvPr/>
        </p:nvSpPr>
        <p:spPr>
          <a:xfrm>
            <a:off x="5593320" y="4670640"/>
            <a:ext cx="981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0" name="CustomShape 25"/>
          <p:cNvSpPr/>
          <p:nvPr/>
        </p:nvSpPr>
        <p:spPr>
          <a:xfrm flipV="1">
            <a:off x="6689520" y="4306680"/>
            <a:ext cx="546120" cy="117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6"/>
          <p:cNvSpPr/>
          <p:nvPr/>
        </p:nvSpPr>
        <p:spPr>
          <a:xfrm>
            <a:off x="4841640" y="5487480"/>
            <a:ext cx="636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Loading an ELF executable (Linux)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84360" y="2996280"/>
            <a:ext cx="2086560" cy="2376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684360" y="2996280"/>
            <a:ext cx="2086560" cy="514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4"/>
          <p:cNvSpPr/>
          <p:nvPr/>
        </p:nvSpPr>
        <p:spPr>
          <a:xfrm>
            <a:off x="683640" y="3059280"/>
            <a:ext cx="2087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ELF Header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684360" y="3511440"/>
            <a:ext cx="2086560" cy="3866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6"/>
          <p:cNvSpPr/>
          <p:nvPr/>
        </p:nvSpPr>
        <p:spPr>
          <a:xfrm>
            <a:off x="684360" y="3313800"/>
            <a:ext cx="20858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82560" y="2626920"/>
            <a:ext cx="208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682560" y="3898440"/>
            <a:ext cx="2088360" cy="568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9"/>
          <p:cNvSpPr/>
          <p:nvPr/>
        </p:nvSpPr>
        <p:spPr>
          <a:xfrm>
            <a:off x="682560" y="3998520"/>
            <a:ext cx="207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682560" y="4413600"/>
            <a:ext cx="2088360" cy="38664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1"/>
          <p:cNvSpPr/>
          <p:nvPr/>
        </p:nvSpPr>
        <p:spPr>
          <a:xfrm>
            <a:off x="682560" y="4216320"/>
            <a:ext cx="20718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682560" y="4803840"/>
            <a:ext cx="2088360" cy="568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3"/>
          <p:cNvSpPr/>
          <p:nvPr/>
        </p:nvSpPr>
        <p:spPr>
          <a:xfrm>
            <a:off x="682560" y="4903920"/>
            <a:ext cx="207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N-1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5566320" y="2051640"/>
            <a:ext cx="2389320" cy="4237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15"/>
          <p:cNvSpPr/>
          <p:nvPr/>
        </p:nvSpPr>
        <p:spPr>
          <a:xfrm>
            <a:off x="4228560" y="1772640"/>
            <a:ext cx="140004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0xffffffff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7" name="CustomShape 16"/>
          <p:cNvSpPr/>
          <p:nvPr/>
        </p:nvSpPr>
        <p:spPr>
          <a:xfrm>
            <a:off x="4228560" y="6258960"/>
            <a:ext cx="140004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0x00000000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8" name="CustomShape 17"/>
          <p:cNvSpPr/>
          <p:nvPr/>
        </p:nvSpPr>
        <p:spPr>
          <a:xfrm>
            <a:off x="5567400" y="2051640"/>
            <a:ext cx="2388240" cy="71820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5567400" y="2915640"/>
            <a:ext cx="2388240" cy="36432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0" name="CustomShape 19"/>
          <p:cNvSpPr/>
          <p:nvPr/>
        </p:nvSpPr>
        <p:spPr>
          <a:xfrm>
            <a:off x="5567400" y="5757480"/>
            <a:ext cx="2388240" cy="40716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1" name="CustomShape 20"/>
          <p:cNvSpPr/>
          <p:nvPr/>
        </p:nvSpPr>
        <p:spPr>
          <a:xfrm>
            <a:off x="5567400" y="5237640"/>
            <a:ext cx="2388240" cy="40716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2" name="CustomShape 21"/>
          <p:cNvSpPr/>
          <p:nvPr/>
        </p:nvSpPr>
        <p:spPr>
          <a:xfrm>
            <a:off x="5566320" y="4737600"/>
            <a:ext cx="2388240" cy="40716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N-1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3" name="CustomShape 22"/>
          <p:cNvSpPr/>
          <p:nvPr/>
        </p:nvSpPr>
        <p:spPr>
          <a:xfrm>
            <a:off x="5566320" y="4130640"/>
            <a:ext cx="2388240" cy="40716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4" name="CustomShape 23"/>
          <p:cNvSpPr/>
          <p:nvPr/>
        </p:nvSpPr>
        <p:spPr>
          <a:xfrm flipV="1">
            <a:off x="6760800" y="3789360"/>
            <a:ext cx="360" cy="33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4"/>
          <p:cNvSpPr/>
          <p:nvPr/>
        </p:nvSpPr>
        <p:spPr>
          <a:xfrm>
            <a:off x="6761880" y="3285000"/>
            <a:ext cx="360" cy="35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5"/>
          <p:cNvSpPr/>
          <p:nvPr/>
        </p:nvSpPr>
        <p:spPr>
          <a:xfrm>
            <a:off x="2771640" y="4185000"/>
            <a:ext cx="279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26"/>
          <p:cNvSpPr/>
          <p:nvPr/>
        </p:nvSpPr>
        <p:spPr>
          <a:xfrm>
            <a:off x="3815280" y="3779640"/>
            <a:ext cx="70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What happens when we turn on the pc?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170" indent="-3429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PSU performs self-tests and asserts the Power Good signal after all voltage outputs have stabilized.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35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Power Good signal line is connected to the CPU’s timer chip, which controls the reset line to the CPU.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35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timer chip will constantly send a reset signal to the CPU until the Power Good signal is received.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3535" lvl="0" indent="-3429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CPU starts running after being reset.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7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CPU operates in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16-bit Real Mode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7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Most registers get well-defined values.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7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CPU will execute the instruction at the memory address of the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reset vector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(hardcoded address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0xfffffff0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7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motherboard ensures that the instruction at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0xfffffff0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is a jump to address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0xf0000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 which is the start of a 64KB memory location mapped to the BIOS ROM (containing a start-up program).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ELF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ELF = Executable and Linkable Format.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Object file format on Linux.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Contains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Raw instruction code and data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segments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(not to be confused with Real Mode memory segments).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Address of where in RAM each segment should be loaded.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Other stuff like import/export symbol tables, metadata, 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 have to read up on parts of the ELF specification!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Available </a:t>
            </a: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 git repo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How to create the bootable image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First, we compile the boot block and the kernel separately, using the GNU compiler tool chain.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Then we must parse the produced ELF files to extract code/data segments, and write these to an image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Finally, the contents of the image file are copied as raw data to the USB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How to create the bootable image 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82560" y="2077560"/>
            <a:ext cx="2088360" cy="176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3"/>
          <p:cNvSpPr/>
          <p:nvPr/>
        </p:nvSpPr>
        <p:spPr>
          <a:xfrm>
            <a:off x="682560" y="1708200"/>
            <a:ext cx="208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Bootblock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4412880" y="2199600"/>
            <a:ext cx="2389320" cy="406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5"/>
          <p:cNvSpPr/>
          <p:nvPr/>
        </p:nvSpPr>
        <p:spPr>
          <a:xfrm>
            <a:off x="4412880" y="219960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Bootblock segment 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57" name="CustomShape 6"/>
          <p:cNvSpPr/>
          <p:nvPr/>
        </p:nvSpPr>
        <p:spPr>
          <a:xfrm flipV="1">
            <a:off x="2771640" y="2368080"/>
            <a:ext cx="1640160" cy="59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7"/>
          <p:cNvSpPr/>
          <p:nvPr/>
        </p:nvSpPr>
        <p:spPr>
          <a:xfrm>
            <a:off x="687960" y="2451600"/>
            <a:ext cx="2086560" cy="2314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9" name="CustomShape 8"/>
          <p:cNvSpPr/>
          <p:nvPr/>
        </p:nvSpPr>
        <p:spPr>
          <a:xfrm>
            <a:off x="684360" y="2077560"/>
            <a:ext cx="2088360" cy="3686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ELF Header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0" name="CustomShape 9"/>
          <p:cNvSpPr/>
          <p:nvPr/>
        </p:nvSpPr>
        <p:spPr>
          <a:xfrm>
            <a:off x="684360" y="2679120"/>
            <a:ext cx="2088360" cy="466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686160" y="3146040"/>
            <a:ext cx="2086560" cy="2314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2" name="CustomShape 11"/>
          <p:cNvSpPr/>
          <p:nvPr/>
        </p:nvSpPr>
        <p:spPr>
          <a:xfrm>
            <a:off x="686160" y="3378240"/>
            <a:ext cx="2088360" cy="466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N-1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3" name="CustomShape 12"/>
          <p:cNvSpPr/>
          <p:nvPr/>
        </p:nvSpPr>
        <p:spPr>
          <a:xfrm>
            <a:off x="682560" y="4614120"/>
            <a:ext cx="2088360" cy="176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3"/>
          <p:cNvSpPr/>
          <p:nvPr/>
        </p:nvSpPr>
        <p:spPr>
          <a:xfrm>
            <a:off x="682560" y="4244760"/>
            <a:ext cx="208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5" name="CustomShape 14"/>
          <p:cNvSpPr/>
          <p:nvPr/>
        </p:nvSpPr>
        <p:spPr>
          <a:xfrm flipV="1">
            <a:off x="2771640" y="5077080"/>
            <a:ext cx="1640160" cy="41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5"/>
          <p:cNvSpPr/>
          <p:nvPr/>
        </p:nvSpPr>
        <p:spPr>
          <a:xfrm>
            <a:off x="687960" y="4983120"/>
            <a:ext cx="2086560" cy="2314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7" name="CustomShape 16"/>
          <p:cNvSpPr/>
          <p:nvPr/>
        </p:nvSpPr>
        <p:spPr>
          <a:xfrm>
            <a:off x="684360" y="4614120"/>
            <a:ext cx="2088360" cy="3686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ELF Header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8" name="CustomShape 17"/>
          <p:cNvSpPr/>
          <p:nvPr/>
        </p:nvSpPr>
        <p:spPr>
          <a:xfrm>
            <a:off x="684360" y="5215680"/>
            <a:ext cx="2088360" cy="466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9" name="CustomShape 18"/>
          <p:cNvSpPr/>
          <p:nvPr/>
        </p:nvSpPr>
        <p:spPr>
          <a:xfrm>
            <a:off x="686160" y="5682240"/>
            <a:ext cx="2086560" cy="2314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0" name="CustomShape 19"/>
          <p:cNvSpPr/>
          <p:nvPr/>
        </p:nvSpPr>
        <p:spPr>
          <a:xfrm>
            <a:off x="686160" y="5914440"/>
            <a:ext cx="2088360" cy="466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 M-1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1" name="CustomShape 20"/>
          <p:cNvSpPr/>
          <p:nvPr/>
        </p:nvSpPr>
        <p:spPr>
          <a:xfrm>
            <a:off x="4413600" y="253800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Padding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2" name="CustomShape 21"/>
          <p:cNvSpPr/>
          <p:nvPr/>
        </p:nvSpPr>
        <p:spPr>
          <a:xfrm>
            <a:off x="4413600" y="287676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Bootblock segment 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3" name="CustomShape 22"/>
          <p:cNvSpPr/>
          <p:nvPr/>
        </p:nvSpPr>
        <p:spPr>
          <a:xfrm>
            <a:off x="4412880" y="321516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Padding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4" name="CustomShape 23"/>
          <p:cNvSpPr/>
          <p:nvPr/>
        </p:nvSpPr>
        <p:spPr>
          <a:xfrm>
            <a:off x="4412880" y="355392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5" name="CustomShape 24"/>
          <p:cNvSpPr/>
          <p:nvPr/>
        </p:nvSpPr>
        <p:spPr>
          <a:xfrm>
            <a:off x="4415790" y="3893185"/>
            <a:ext cx="2388235" cy="328295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Bootblock segment N-1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6" name="CustomShape 25"/>
          <p:cNvSpPr/>
          <p:nvPr/>
        </p:nvSpPr>
        <p:spPr>
          <a:xfrm>
            <a:off x="4415400" y="423072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Padding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7" name="CustomShape 26"/>
          <p:cNvSpPr/>
          <p:nvPr/>
        </p:nvSpPr>
        <p:spPr>
          <a:xfrm>
            <a:off x="4412880" y="490860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 segment 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8" name="CustomShape 27"/>
          <p:cNvSpPr/>
          <p:nvPr/>
        </p:nvSpPr>
        <p:spPr>
          <a:xfrm>
            <a:off x="4412880" y="524700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Padding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79" name="CustomShape 28"/>
          <p:cNvSpPr/>
          <p:nvPr/>
        </p:nvSpPr>
        <p:spPr>
          <a:xfrm>
            <a:off x="4415400" y="558576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80" name="CustomShape 29"/>
          <p:cNvSpPr/>
          <p:nvPr/>
        </p:nvSpPr>
        <p:spPr>
          <a:xfrm>
            <a:off x="4412880" y="5926320"/>
            <a:ext cx="2388240" cy="33336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 segment M-1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381" name="CustomShape 30"/>
          <p:cNvSpPr/>
          <p:nvPr/>
        </p:nvSpPr>
        <p:spPr>
          <a:xfrm>
            <a:off x="4565160" y="1830240"/>
            <a:ext cx="208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82" name="CustomShape 31"/>
          <p:cNvSpPr/>
          <p:nvPr/>
        </p:nvSpPr>
        <p:spPr>
          <a:xfrm>
            <a:off x="6804360" y="2199600"/>
            <a:ext cx="359280" cy="27082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2"/>
          <p:cNvSpPr/>
          <p:nvPr/>
        </p:nvSpPr>
        <p:spPr>
          <a:xfrm>
            <a:off x="4338320" y="4565015"/>
            <a:ext cx="2531110" cy="358775"/>
          </a:xfrm>
          <a:prstGeom prst="rect">
            <a:avLst/>
          </a:prstGeom>
          <a:noFill/>
          <a:ln w="1260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Magic signature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0x55 0xaa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</p:txBody>
      </p:sp>
      <p:sp>
        <p:nvSpPr>
          <p:cNvPr id="384" name="CustomShape 33"/>
          <p:cNvSpPr/>
          <p:nvPr/>
        </p:nvSpPr>
        <p:spPr>
          <a:xfrm>
            <a:off x="6956640" y="3231000"/>
            <a:ext cx="22154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 sector,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exactly 512 bytes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85" name="CustomShape 34"/>
          <p:cNvSpPr/>
          <p:nvPr/>
        </p:nvSpPr>
        <p:spPr>
          <a:xfrm>
            <a:off x="6815880" y="4908600"/>
            <a:ext cx="359280" cy="1355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5"/>
          <p:cNvSpPr/>
          <p:nvPr/>
        </p:nvSpPr>
        <p:spPr>
          <a:xfrm>
            <a:off x="7116480" y="5387400"/>
            <a:ext cx="89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How to locate and copy ELF segments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Read the ELF header to find size and file offset of Program Header Table.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Each entry in the Program Header Table contains information about one segment.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File offset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Size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Memory address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Make sure the segments are padded correctly when written to image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Createimage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Syntax: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727CA3"/>
              </a:buClr>
              <a:buFont typeface="Arial" panose="02080604020202020204" charset="0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createimage [--extended] &lt;bootblock&gt; &lt;file1&gt; [&lt;file2&gt; ...]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Notice that even though we only will use the createimage utility with boot block + a single file (kernel) in the first assignment, the implementation must be generic and support an arbitrary number (&gt;= 1) of files in addition to boot block.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should the files be positioned/padded?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Hint: how are data loaded from disk to RAM?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createimage.c – 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~200 lines of C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Createimage is a Linux utility, so you can use any standard libraries you want.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Elf32_Ehdr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Elf32_Phdr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data structures provided by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elf.h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fseek()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fread()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to read the data.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007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Elf32_Ehdr hdr;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007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 *fp = fopen(filename, "rb");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007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ret = fread(&amp;hdr, sizeof(Elf32_Ehdr), 1, fp);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Write code and data segments to image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Write magic signature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0x55 0xaa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to end of first sector of image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Write kernel size to the memory area in the image file corresponding to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kernelSize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in the boot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Design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each assignment you are required to give a short presentation of how you are solving it!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Need not be formal – just you and TA!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Come prepared!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Bring notes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on paper or screen (e.g. Powerpoint) – just oral presentation is not acceptable!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 must have figured out all details before the design review!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 must show us convincingly that you can solve the assignment!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Pass / No Pass grading!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Some questions for the design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What if boot block needs to be larger than 512 bytes?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What if kernel is larger than 54 sectors (and hence needs the memory where the boot block resides)?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does CHS addressing work?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 we know the number of tracks, sectors and heads?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 we navigate the ELF file to locate the segments?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 we write segments to image file with regards to position and padding?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 we write several files to image file with regards to position and padding?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 we know how large the kernel code/data 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Where in the image file should we write the kernel size?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When and why must we set the DS segment?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What should the kernel DS be set to?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What should the stack segment and GPRs be set 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Activate bochs on the lab machine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 need to enter this command in a terminal: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ource /share/activate-bochs-201</a:t>
            </a:r>
            <a:r>
              <a:rPr lang="x-none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70404</a:t>
            </a:r>
            <a:endParaRPr lang="x-none" alt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Add it to your .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bashrc </a:t>
            </a:r>
            <a:r>
              <a:rPr lang="x-none" alt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or .zshrc</a:t>
            </a:r>
            <a:endParaRPr lang="x-none" altLang="en-US" sz="1800" b="0" strike="noStrike" spc="-1" dirty="0" err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Code – Formalities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Code must run properly after being compiled on the lglab computers!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Doesn’t matter if it compiles on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your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machine, if we can’t get it to work on the lglab computers!!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Don’t look at other people’s code!!!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Write structured “clean” code!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Unstructured code will count negatively!!!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Don’t look at other people’s code!!!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Comment your code properly!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Uncommented code will very likely not be taken into consideration when evaluating your assignment!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Show that you know what you’re doing!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Don’t look at other people’s code!!!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«That blue screen with the configuration options?»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Not quite…</a:t>
            </a:r>
          </a:p>
        </p:txBody>
      </p:sp>
      <p:pic>
        <p:nvPicPr>
          <p:cNvPr id="10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2637000"/>
            <a:ext cx="4285440" cy="33328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5580000" y="3069000"/>
            <a:ext cx="28076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CMOS setup program – an interface for configuring the BIOS.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5" name="CustomShape 4"/>
          <p:cNvSpPr/>
          <p:nvPr/>
        </p:nvSpPr>
        <p:spPr>
          <a:xfrm rot="5400000">
            <a:off x="5858335" y="3977285"/>
            <a:ext cx="774360" cy="1331280"/>
          </a:xfrm>
          <a:prstGeom prst="curvedConnector2">
            <a:avLst/>
          </a:prstGeom>
          <a:noFill/>
          <a:ln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Code comments should cover most (implementation) details.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Max 6 pages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Hand-in – Formalities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Hand will be done using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 will receive a link which creates a private repository containing pre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Your latest pushed commit at deadline will be graded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26135" lvl="1" indent="-285750">
              <a:lnSpc>
                <a:spcPct val="100000"/>
              </a:lnSpc>
              <a:buClr>
                <a:srgbClr val="000000"/>
              </a:buClr>
              <a:buSzPct val="75000"/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So remember to push, push, push!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 extensions will be granted, or late submissions accepted!!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35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Unless reason for late submission is documented, e.g. on medical grounds!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Word of advice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Start in time (ASAP)!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Read the assignment text and precept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carefully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Read and understand the pre-code before writing your own code!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/>
              <a:t>Read the assignment text and precept multiple times!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“Basic Input-Output System” is the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motherboard’s firmware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Stored on a non-volatile ROM chip.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Traditionally a CMOS chip, today typically EEPROM.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Responsible for detecting and initializing hardware.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Provides a service interface for interacting with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BIOS start-up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Power-On Self-Test (POST) is executed.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Initialize and test hardware!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If POST fails, computer is halted with error.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Power-On Self-Test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535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Detect and test available RAM.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7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If the PC was “warm booted”, memory test may be skipped</a:t>
            </a: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3535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Detect CPU type and speed, verify cache memory and CPU registers.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3535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Detect keyboard.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3535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Test CMOS and verify ROM BIOS checksum.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Power-On Self-Test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Detect and initialize adapters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Devices may provide their own ROM BIOS programs, which must be invoked by the system BIOS.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Identified in memory by a specific signature as two first bytes: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0x55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0xaa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ROMs are aligned to 2KB boundaries.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Initialize video adapters and test video memory.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Execute VGA ROM BIOS that is located by scanning 2KB blocks within memory area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0xc0000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–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0xc7fff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Locate and execute general purpose ROMs of other devices, mapped into the expansion area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0xc8000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0xdffff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Locate and execute (if found) BIOS Extension ROM within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0xe0000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0xeffff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Initialize logical devices with label, I/O address, and interrupt request line (IRQ).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Detect and configure PnP devices.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Display configuration information on screen.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0320" y="300240"/>
            <a:ext cx="7879320" cy="12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BIOS boot sequence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0320" y="1751040"/>
            <a:ext cx="7887960" cy="43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After POST, BIOS will search for a bootable medium.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E.g. hard drive, floppy, CD-ROM.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CMOS stores boot sequence – which devices to test in what order.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BIOS looks for a valid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boot sector.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512 bytes of data at known location (dependent on device) that is terminated with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0x55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0xaa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as last two bytes.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floppies and hard drives, the boot sector is the first sector on disk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(LBA 0 / CHS 0,0,1).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(For CDs/DVDs, the boot sector is the 18</a:t>
            </a:r>
            <a:r>
              <a:rPr lang="en-US" sz="14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sector – LBA 17).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11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If BIOS finds a valid boot sector, it is copied into memory and executed!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This means that valid instruction code must be present at the very start of the boot sector!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0</TotalTime>
  <Words>15967</Words>
  <Application>Kingsoft Office WPP</Application>
  <PresentationFormat>Skjermfremvisning (4:3)</PresentationFormat>
  <Paragraphs>706</Paragraphs>
  <Slides>42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Erlend</dc:creator>
  <cp:lastModifiedBy>kai</cp:lastModifiedBy>
  <cp:revision>414</cp:revision>
  <cp:lastPrinted>2018-01-16T17:52:51Z</cp:lastPrinted>
  <dcterms:created xsi:type="dcterms:W3CDTF">2018-01-16T17:52:51Z</dcterms:created>
  <dcterms:modified xsi:type="dcterms:W3CDTF">2018-01-16T17:52:51Z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  <property fmtid="{D5CDD505-2E9C-101B-9397-08002B2CF9AE}" pid="12" name="KSOProductBuildVer">
    <vt:lpwstr>1033-10.1.0.5707</vt:lpwstr>
  </property>
</Properties>
</file>