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27"/>
  </p:notesMasterIdLst>
  <p:handoutMasterIdLst>
    <p:handoutMasterId r:id="rId28"/>
  </p:handoutMasterIdLst>
  <p:sldIdLst>
    <p:sldId id="301" r:id="rId5"/>
    <p:sldId id="602" r:id="rId6"/>
    <p:sldId id="603" r:id="rId7"/>
    <p:sldId id="604" r:id="rId8"/>
    <p:sldId id="605" r:id="rId9"/>
    <p:sldId id="609" r:id="rId10"/>
    <p:sldId id="606" r:id="rId11"/>
    <p:sldId id="607" r:id="rId12"/>
    <p:sldId id="608" r:id="rId13"/>
    <p:sldId id="610" r:id="rId14"/>
    <p:sldId id="611" r:id="rId15"/>
    <p:sldId id="614" r:id="rId16"/>
    <p:sldId id="612" r:id="rId17"/>
    <p:sldId id="615" r:id="rId18"/>
    <p:sldId id="613" r:id="rId19"/>
    <p:sldId id="616" r:id="rId20"/>
    <p:sldId id="617" r:id="rId21"/>
    <p:sldId id="618" r:id="rId22"/>
    <p:sldId id="619" r:id="rId23"/>
    <p:sldId id="620" r:id="rId24"/>
    <p:sldId id="621" r:id="rId25"/>
    <p:sldId id="622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0A0769E-B6CE-471E-B0D0-F4C4ED44DF8E}">
          <p14:sldIdLst>
            <p14:sldId id="301"/>
            <p14:sldId id="602"/>
            <p14:sldId id="603"/>
            <p14:sldId id="604"/>
            <p14:sldId id="605"/>
            <p14:sldId id="609"/>
            <p14:sldId id="606"/>
            <p14:sldId id="607"/>
            <p14:sldId id="608"/>
            <p14:sldId id="610"/>
            <p14:sldId id="611"/>
            <p14:sldId id="614"/>
            <p14:sldId id="612"/>
            <p14:sldId id="615"/>
            <p14:sldId id="613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A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6909" autoAdjust="0"/>
  </p:normalViewPr>
  <p:slideViewPr>
    <p:cSldViewPr>
      <p:cViewPr varScale="1">
        <p:scale>
          <a:sx n="75" d="100"/>
          <a:sy n="75" d="100"/>
        </p:scale>
        <p:origin x="18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2520831E-716E-4126-835C-A7100DEE93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5098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FF24F6AD-FC3F-4814-8DB0-D20057A8E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44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6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might ask why have three buckets.  These end up being the ‘counters’ for how many times that a reference has survived.</a:t>
            </a:r>
          </a:p>
          <a:p>
            <a:r>
              <a:rPr lang="en-US" dirty="0" smtClean="0"/>
              <a:t>You can control if the GC will run concurrent with the </a:t>
            </a:r>
            <a:r>
              <a:rPr lang="en-US" dirty="0" err="1" smtClean="0"/>
              <a:t>gcConcurrent</a:t>
            </a:r>
            <a:r>
              <a:rPr lang="en-US" dirty="0" smtClean="0"/>
              <a:t> element via app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2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video</a:t>
            </a:r>
            <a:r>
              <a:rPr lang="en-US" baseline="0" dirty="0" smtClean="0"/>
              <a:t> is a pretty good commentary on when you might choose to do some things like replace the implementation of the FCL.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1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won’t be discussing GC Events today, but they are a powerful approach to taking ownership of the memory allocation in your apps.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9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 to start with a small demonstration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PerfMon</a:t>
            </a:r>
            <a:r>
              <a:rPr lang="en-US" baseline="0" dirty="0" smtClean="0"/>
              <a:t>.  There is a Data Collector template in the root directory of the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repo for these demos.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7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MS built</a:t>
            </a:r>
            <a:r>
              <a:rPr lang="en-US" baseline="0" dirty="0" smtClean="0"/>
              <a:t> this feature for their own purposes in solving problems in WPF and the compiler, we can also use it to our advantage when presented the right use-case.</a:t>
            </a:r>
          </a:p>
          <a:p>
            <a:r>
              <a:rPr lang="en-US" baseline="0" dirty="0" smtClean="0"/>
              <a:t>Look into dangling Events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59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hope you do not come</a:t>
            </a:r>
            <a:r>
              <a:rPr lang="en-US" baseline="0" dirty="0" smtClean="0"/>
              <a:t> away from this with paranoia about the garbage collector; it is generally excellent without any fine-tuning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24F6AD-FC3F-4814-8DB0-D20057A8ECF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6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32F80-C6A2-4468-BA86-D2235B7D30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5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0DBFF-6645-4657-8DF0-F4BA423FC5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FAD4B-4671-4D28-BF79-98853B25D9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8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21EEAF-E680-4F69-A442-81BB56FF5DE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8B183-1763-4714-8D80-DB75738E048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7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2EF40-0C01-470A-8660-D342756130F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9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4EA2F-7900-466F-846E-A8B465CE663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6A9D0F-7AB9-4946-BD92-CFF4D0CC8F3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69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F8DA4-97E0-44C9-80EB-399A2C1D95D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1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9C97B-9A3B-443E-BD56-1DD46F2943B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6E912-CC2E-4DB8-9C8C-79A81D424D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47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356350"/>
            <a:ext cx="1905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356350"/>
            <a:ext cx="1828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 Unicode" pitchFamily="34" charset="0"/>
              </a:defRPr>
            </a:lvl1pPr>
          </a:lstStyle>
          <a:p>
            <a:fld id="{3503C04A-992E-4317-B118-439878515F1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10253F"/>
          </a:solidFill>
          <a:latin typeface="Helvetica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rgbClr val="10253F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rgbClr val="10253F"/>
          </a:solidFill>
          <a:latin typeface="+mn-lt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10253F"/>
          </a:solidFill>
          <a:latin typeface="+mn-lt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rgbClr val="10253F"/>
          </a:solidFill>
          <a:latin typeface="+mn-lt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5pPr>
      <a:lvl6pPr marL="25146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6pPr>
      <a:lvl7pPr marL="29718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7pPr>
      <a:lvl8pPr marL="3429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8pPr>
      <a:lvl9pPr marL="3886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10253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garbage-collection/notific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debug-trace-profile/performance-counters#memor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ebug-trace-profile/performance-counters#memor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gc.collect?view=netframework-4.7.2#System_GC_Collect" TargetMode="External"/><Relationship Id="rId7" Type="http://schemas.openxmlformats.org/officeDocument/2006/relationships/hyperlink" Target="https://docs.microsoft.com/en-us/dotnet/api/system.gc.endnogcregion?view=netframework-4.7.2#System_GC_EndNoGCRegion" TargetMode="External"/><Relationship Id="rId2" Type="http://schemas.openxmlformats.org/officeDocument/2006/relationships/hyperlink" Target="https://docs.microsoft.com/en-us/dotnet/api/system.gc?view=netframework-4.7.2#metho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gc.trystartnogcregion?view=netframework-4.7.2#System_GC_TryStartNoGCRegion_System_Int64_" TargetMode="External"/><Relationship Id="rId5" Type="http://schemas.openxmlformats.org/officeDocument/2006/relationships/hyperlink" Target="https://docs.microsoft.com/en-us/dotnet/api/system.gc.removememorypressure?view=netframework-4.7.2#System_GC_RemoveMemoryPressure_System_Int64_" TargetMode="External"/><Relationship Id="rId4" Type="http://schemas.openxmlformats.org/officeDocument/2006/relationships/hyperlink" Target="https://docs.microsoft.com/en-us/dotnet/api/system.gc.addmemorypressure?view=netframework-4.7.2#System_GC_AddMemoryPressure_System_Int64_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ilosophicalgeek.com/2014/09/03/practical-uses-of-weakreferenc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wpf/advanced/weak-event-pattern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presentations/bing-net-performa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Memory Management for .NET</a:t>
            </a:r>
            <a:endParaRPr 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876800"/>
            <a:ext cx="2544760" cy="12723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see what is happening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GC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Useful when you are managing large sets of objects.</a:t>
            </a:r>
          </a:p>
          <a:p>
            <a:pPr lvl="2"/>
            <a:r>
              <a:rPr lang="en-US" dirty="0">
                <a:hlinkClick r:id="rId3"/>
              </a:rPr>
              <a:t>https://docs.microsoft.com/en-us/dotnet/standard/garbage-collection/notifications</a:t>
            </a:r>
            <a:endParaRPr lang="en-US" dirty="0" smtClean="0"/>
          </a:p>
          <a:p>
            <a:r>
              <a:rPr lang="en-US" dirty="0" smtClean="0"/>
              <a:t>GC Performance </a:t>
            </a:r>
            <a:r>
              <a:rPr lang="en-US" dirty="0" smtClean="0"/>
              <a:t>Counters</a:t>
            </a:r>
          </a:p>
          <a:p>
            <a:pPr lvl="2"/>
            <a:r>
              <a:rPr lang="en-US" dirty="0">
                <a:hlinkClick r:id="rId4"/>
              </a:rPr>
              <a:t>https://docs.microsoft.com/en-us/dotnet/framework/debug-trace-profile/performance-counters#memory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you “prevent” Memory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objects</a:t>
            </a:r>
          </a:p>
          <a:p>
            <a:r>
              <a:rPr lang="en-US" dirty="0" smtClean="0"/>
              <a:t>Proactive list sizing</a:t>
            </a:r>
          </a:p>
          <a:p>
            <a:r>
              <a:rPr lang="en-US" dirty="0" smtClean="0"/>
              <a:t>Less aggregation and grouping functions</a:t>
            </a:r>
          </a:p>
          <a:p>
            <a:r>
              <a:rPr lang="en-US" dirty="0" err="1" smtClean="0"/>
              <a:t>Readonly</a:t>
            </a:r>
            <a:r>
              <a:rPr lang="en-US" dirty="0" smtClean="0"/>
              <a:t> on fields that are immutable</a:t>
            </a:r>
          </a:p>
          <a:p>
            <a:r>
              <a:rPr lang="en-US" dirty="0" err="1" smtClean="0"/>
              <a:t>StringBuilder</a:t>
            </a:r>
            <a:endParaRPr lang="en-US" dirty="0" smtClean="0"/>
          </a:p>
          <a:p>
            <a:r>
              <a:rPr lang="en-US" dirty="0" smtClean="0"/>
              <a:t>Lazy Initialization</a:t>
            </a:r>
          </a:p>
          <a:p>
            <a:r>
              <a:rPr lang="en-US" dirty="0"/>
              <a:t>Clean </a:t>
            </a:r>
            <a:r>
              <a:rPr lang="en-US" dirty="0" err="1"/>
              <a:t>livin</a:t>
            </a:r>
            <a:r>
              <a:rPr lang="en-US" dirty="0"/>
              <a:t>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4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Counters for Troubleshooting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% Time in </a:t>
            </a:r>
            <a:r>
              <a:rPr lang="en-US" b="1" dirty="0" smtClean="0"/>
              <a:t>GC</a:t>
            </a:r>
          </a:p>
          <a:p>
            <a:r>
              <a:rPr lang="en-US" b="1" dirty="0"/>
              <a:t>Allocated </a:t>
            </a:r>
            <a:r>
              <a:rPr lang="en-US" b="1" dirty="0" smtClean="0"/>
              <a:t>Bytes/second</a:t>
            </a:r>
          </a:p>
          <a:p>
            <a:r>
              <a:rPr lang="en-US" b="1" dirty="0"/>
              <a:t>Large Object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Gen 0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Gen 1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Gen 2 heap </a:t>
            </a:r>
            <a:r>
              <a:rPr lang="en-US" b="1" dirty="0" smtClean="0"/>
              <a:t>size</a:t>
            </a:r>
          </a:p>
          <a:p>
            <a:r>
              <a:rPr lang="en-US" b="1" dirty="0"/>
              <a:t># Bytes in all Heaps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51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Performance Counters Demo</a:t>
            </a: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https://docs.microsoft.com/en-us/dotnet/framework/debug-trace-profile/performance-counters#memory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like MADNESS, right?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95086"/>
            <a:ext cx="8229600" cy="33361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5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Methods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full list:</a:t>
            </a:r>
          </a:p>
          <a:p>
            <a:pPr lvl="1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docs.microsoft.com/en-us/dotnet/api/system.gc?view=netframework-4.7.2#methods</a:t>
            </a:r>
            <a:endParaRPr lang="en-US" sz="1400" dirty="0" smtClean="0"/>
          </a:p>
          <a:p>
            <a:r>
              <a:rPr lang="en-US" dirty="0" smtClean="0"/>
              <a:t>Some of the “good” ones:</a:t>
            </a:r>
          </a:p>
          <a:p>
            <a:pPr lvl="1"/>
            <a:r>
              <a:rPr lang="en-US" dirty="0">
                <a:hlinkClick r:id="rId3"/>
              </a:rPr>
              <a:t>Collect</a:t>
            </a:r>
            <a:r>
              <a:rPr lang="en-US" dirty="0" smtClean="0">
                <a:hlinkClick r:id="rId3"/>
              </a:rPr>
              <a:t>()</a:t>
            </a:r>
            <a:endParaRPr lang="en-US" dirty="0" smtClean="0"/>
          </a:p>
          <a:p>
            <a:pPr lvl="1"/>
            <a:r>
              <a:rPr lang="en-US" dirty="0" err="1" smtClean="0">
                <a:hlinkClick r:id="rId4"/>
              </a:rPr>
              <a:t>AddMemoryPressure</a:t>
            </a:r>
            <a:r>
              <a:rPr lang="en-US" dirty="0" smtClean="0"/>
              <a:t> and </a:t>
            </a:r>
            <a:r>
              <a:rPr lang="en-US" dirty="0" err="1" smtClean="0">
                <a:hlinkClick r:id="rId5"/>
              </a:rPr>
              <a:t>RemoveMemoryPressure</a:t>
            </a:r>
            <a:endParaRPr lang="en-US" dirty="0" smtClean="0"/>
          </a:p>
          <a:p>
            <a:pPr lvl="1"/>
            <a:r>
              <a:rPr lang="en-US" dirty="0" err="1" smtClean="0">
                <a:hlinkClick r:id="rId6"/>
              </a:rPr>
              <a:t>TryStartNoGCRegion</a:t>
            </a:r>
            <a:r>
              <a:rPr lang="en-US" dirty="0" smtClean="0"/>
              <a:t> and </a:t>
            </a:r>
            <a:r>
              <a:rPr lang="en-US" dirty="0" err="1" smtClean="0">
                <a:hlinkClick r:id="rId7"/>
              </a:rPr>
              <a:t>EndNoGCRegion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Say what?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weak reference </a:t>
            </a:r>
            <a:r>
              <a:rPr lang="en-US" sz="2400" dirty="0">
                <a:solidFill>
                  <a:schemeClr val="accent6"/>
                </a:solidFill>
              </a:rPr>
              <a:t>permits the garbage collector to collect the object </a:t>
            </a:r>
            <a:r>
              <a:rPr lang="en-US" sz="2400" dirty="0"/>
              <a:t>while still allowing the application to access the object. A weak reference is valid only during the indeterminate amount of time until the object is </a:t>
            </a:r>
            <a:r>
              <a:rPr lang="en-US" sz="2400" dirty="0">
                <a:solidFill>
                  <a:schemeClr val="accent6"/>
                </a:solidFill>
              </a:rPr>
              <a:t>collected when no strong references exist</a:t>
            </a:r>
            <a:r>
              <a:rPr lang="en-US" sz="2400" dirty="0"/>
              <a:t>. When you use a weak reference, the application can still obtain a strong reference to the object, which prevents it from being collected. However, there is always the risk that the garbage collector will get to the object first before a strong reference is reestablished.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7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MS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long weak references only when necessary as the state of the object is unpredictable after finalization.</a:t>
            </a:r>
          </a:p>
          <a:p>
            <a:r>
              <a:rPr lang="en-US" sz="2800" dirty="0"/>
              <a:t>Avoid using weak references to small objects because the pointer itself may be as large or larger.</a:t>
            </a:r>
          </a:p>
          <a:p>
            <a:r>
              <a:rPr lang="en-US" sz="2800" dirty="0"/>
              <a:t>Avoid using weak references as an automatic solution to memory management problems. Instead, develop an effective caching policy for handling your application's objects.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3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WeakReferences</a:t>
            </a:r>
            <a:r>
              <a:rPr lang="en-US" dirty="0" smtClean="0"/>
              <a:t>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might stand for demolition…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here to solve…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ever struggle to debug memory issues?</a:t>
            </a:r>
          </a:p>
          <a:p>
            <a:endParaRPr lang="en-US" dirty="0" smtClean="0"/>
          </a:p>
          <a:p>
            <a:r>
              <a:rPr lang="en-US" dirty="0" smtClean="0"/>
              <a:t>Do you feel like you know enough about .NET memory management to make good design choices?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6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References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FYI: MS </a:t>
            </a:r>
            <a:r>
              <a:rPr lang="en-US" dirty="0" smtClean="0"/>
              <a:t>built this tech for compilers and WPF apps</a:t>
            </a:r>
          </a:p>
          <a:p>
            <a:r>
              <a:rPr lang="en-US" dirty="0" smtClean="0"/>
              <a:t>When to use: </a:t>
            </a:r>
            <a:r>
              <a:rPr lang="en-US" sz="1200" dirty="0" smtClean="0"/>
              <a:t>(</a:t>
            </a:r>
            <a:r>
              <a:rPr lang="en-US" sz="1200" dirty="0">
                <a:hlinkClick r:id="rId3"/>
              </a:rPr>
              <a:t>http://www.philosophicalgeek.com/2014/09/03/practical-uses-of-weakreference/</a:t>
            </a:r>
            <a:r>
              <a:rPr lang="en-US" sz="1200" dirty="0" smtClean="0"/>
              <a:t>)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Memory </a:t>
            </a:r>
            <a:r>
              <a:rPr lang="en-US" sz="2000" dirty="0"/>
              <a:t>use needs to be tightly </a:t>
            </a:r>
            <a:r>
              <a:rPr lang="en-US" sz="2000" dirty="0" smtClean="0"/>
              <a:t>restricted</a:t>
            </a:r>
          </a:p>
          <a:p>
            <a:pPr marL="914400" lvl="1" indent="-514350">
              <a:buAutoNum type="arabicPeriod"/>
            </a:pPr>
            <a:r>
              <a:rPr lang="en-US" sz="2000" dirty="0"/>
              <a:t>Object lifetime is highly </a:t>
            </a:r>
            <a:r>
              <a:rPr lang="en-US" sz="2000" dirty="0" smtClean="0"/>
              <a:t>variable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O</a:t>
            </a:r>
            <a:r>
              <a:rPr lang="en-US" sz="2000" dirty="0"/>
              <a:t>bjects are relatively large, but easy to </a:t>
            </a:r>
            <a:r>
              <a:rPr lang="en-US" sz="2000" dirty="0" smtClean="0"/>
              <a:t>create</a:t>
            </a:r>
          </a:p>
          <a:p>
            <a:pPr marL="914400" lvl="1" indent="-514350">
              <a:buAutoNum type="arabicPeriod"/>
            </a:pPr>
            <a:r>
              <a:rPr lang="en-US" sz="2000" dirty="0"/>
              <a:t>The object’s size is significantly more than the overhead of using </a:t>
            </a:r>
            <a:r>
              <a:rPr lang="en-US" sz="2000" dirty="0" err="1"/>
              <a:t>WeakReference</a:t>
            </a:r>
            <a:r>
              <a:rPr lang="en-US" sz="2000" dirty="0"/>
              <a:t>&lt;T</a:t>
            </a:r>
            <a:r>
              <a:rPr lang="en-US" sz="2000" dirty="0" smtClean="0"/>
              <a:t>&gt;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Working with many event subscribers to a control’s events: </a:t>
            </a:r>
            <a:r>
              <a:rPr lang="en-US" sz="2000" dirty="0">
                <a:hlinkClick r:id="rId4"/>
              </a:rPr>
              <a:t>https://docs.microsoft.com/en-us/dotnet/framework/wpf/advanced/weak-event-patterns</a:t>
            </a:r>
            <a:endParaRPr lang="en-US" sz="2000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7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and Value Types</a:t>
            </a:r>
          </a:p>
          <a:p>
            <a:r>
              <a:rPr lang="en-US" dirty="0" smtClean="0"/>
              <a:t>Garbage Collection Basics</a:t>
            </a:r>
          </a:p>
          <a:p>
            <a:r>
              <a:rPr lang="en-US" dirty="0" smtClean="0"/>
              <a:t>Performance Counters and GC methods</a:t>
            </a:r>
          </a:p>
          <a:p>
            <a:r>
              <a:rPr lang="en-US" dirty="0" err="1" smtClean="0"/>
              <a:t>WeakReferences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5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Questions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11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process that runs that is converting </a:t>
            </a:r>
            <a:r>
              <a:rPr lang="en-US" dirty="0" smtClean="0"/>
              <a:t>used (not in use) </a:t>
            </a:r>
            <a:r>
              <a:rPr lang="en-US" dirty="0" smtClean="0"/>
              <a:t>memory into available memory for you.</a:t>
            </a:r>
          </a:p>
          <a:p>
            <a:r>
              <a:rPr lang="en-US" dirty="0" smtClean="0"/>
              <a:t>It has performance implications.</a:t>
            </a:r>
          </a:p>
          <a:p>
            <a:r>
              <a:rPr lang="en-US" dirty="0" smtClean="0"/>
              <a:t>It is “smart” but makes a lot of assumptions.</a:t>
            </a:r>
          </a:p>
          <a:p>
            <a:pPr lvl="1"/>
            <a:r>
              <a:rPr lang="en-US" dirty="0" smtClean="0"/>
              <a:t>Assumes that recently used memory is going to be more likely to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3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a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575" y="1600200"/>
            <a:ext cx="5440849" cy="4525963"/>
          </a:xfrm>
        </p:spPr>
      </p:pic>
    </p:spTree>
    <p:extLst>
      <p:ext uri="{BB962C8B-B14F-4D97-AF65-F5344CB8AC3E}">
        <p14:creationId xmlns:p14="http://schemas.microsoft.com/office/powerpoint/2010/main" val="21084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know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There are three buckets: Gen0, Gen1, Gen2</a:t>
            </a:r>
          </a:p>
          <a:p>
            <a:pPr>
              <a:buFontTx/>
              <a:buChar char="-"/>
            </a:pPr>
            <a:r>
              <a:rPr lang="en-US" dirty="0" smtClean="0"/>
              <a:t>There are two heaps!  </a:t>
            </a:r>
          </a:p>
          <a:p>
            <a:pPr lvl="1">
              <a:buFontTx/>
              <a:buChar char="-"/>
            </a:pPr>
            <a:r>
              <a:rPr lang="en-US" i="1" dirty="0" smtClean="0"/>
              <a:t>The SOH and the </a:t>
            </a:r>
            <a:r>
              <a:rPr lang="en-US" i="1" dirty="0" smtClean="0"/>
              <a:t>LOH</a:t>
            </a:r>
          </a:p>
          <a:p>
            <a:pPr>
              <a:buFontTx/>
              <a:buChar char="-"/>
            </a:pPr>
            <a:r>
              <a:rPr lang="en-US" dirty="0" smtClean="0"/>
              <a:t>By default Gen2 runs as a background process on servers and </a:t>
            </a:r>
            <a:r>
              <a:rPr lang="en-US" dirty="0" smtClean="0"/>
              <a:t>synchronously on clients.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Not everything goes on a heap!?..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Demo: Value types vs Reference </a:t>
            </a:r>
            <a:r>
              <a:rPr lang="en-US" dirty="0" smtClean="0"/>
              <a:t>Types</a:t>
            </a:r>
          </a:p>
          <a:p>
            <a:pPr marL="0" indent="0" algn="ctr">
              <a:buNone/>
            </a:pPr>
            <a:r>
              <a:rPr lang="en-US" sz="2000" i="1" dirty="0" smtClean="0"/>
              <a:t>Stack or Heap and how it impacts the variables you use</a:t>
            </a:r>
            <a:endParaRPr lang="en-US" sz="20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7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things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maximize performance you want things to </a:t>
            </a:r>
            <a:r>
              <a:rPr lang="en-US" dirty="0" smtClean="0"/>
              <a:t>be removed </a:t>
            </a:r>
            <a:r>
              <a:rPr lang="en-US" dirty="0" smtClean="0"/>
              <a:t>in their first GC or </a:t>
            </a:r>
            <a:r>
              <a:rPr lang="en-US" dirty="0" smtClean="0"/>
              <a:t>survive </a:t>
            </a:r>
            <a:r>
              <a:rPr lang="en-US" dirty="0" smtClean="0"/>
              <a:t>for the application lifetime in Gen2 </a:t>
            </a:r>
          </a:p>
          <a:p>
            <a:pPr lvl="1"/>
            <a:r>
              <a:rPr lang="en-US" sz="2000" dirty="0" smtClean="0"/>
              <a:t>Lessons from the Bing team: </a:t>
            </a:r>
            <a:r>
              <a:rPr lang="en-US" sz="2000" dirty="0">
                <a:hlinkClick r:id="rId3"/>
              </a:rPr>
              <a:t>https://www.infoq.com/presentations/bing-net-performance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91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does the GC keep objects around if they need to be finalized?</a:t>
            </a:r>
          </a:p>
          <a:p>
            <a:r>
              <a:rPr lang="en-US" dirty="0" smtClean="0"/>
              <a:t>They add a reference and a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4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72201"/>
            <a:ext cx="8229600" cy="48865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1EEAF-E680-4F69-A442-81BB56FF5DE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In a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6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at_is_vu_architecture">
  <a:themeElements>
    <a:clrScheme name="1_VU_blu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VU_blu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VU_blu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DC47B056CC1441AFDC9513F43466ED" ma:contentTypeVersion="0" ma:contentTypeDescription="Create a new document." ma:contentTypeScope="" ma:versionID="c0938fb841b7b877525803fd383e6e3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DEF5BB-D3DA-4774-8992-62424CDAFF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6EDC04-DECF-4C8D-9072-FD66C02D0C8E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B9A5DA6-25F7-45C1-B327-6BA0D31B06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what_is_vu_architecture</Template>
  <TotalTime>4905</TotalTime>
  <Words>823</Words>
  <Application>Microsoft Office PowerPoint</Application>
  <PresentationFormat>On-screen Show (4:3)</PresentationFormat>
  <Paragraphs>123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Aharoni</vt:lpstr>
      <vt:lpstr>Arial</vt:lpstr>
      <vt:lpstr>Calibri</vt:lpstr>
      <vt:lpstr>Helvetica</vt:lpstr>
      <vt:lpstr>Lucida Sans Unicode</vt:lpstr>
      <vt:lpstr>what_is_vu_architecture</vt:lpstr>
      <vt:lpstr>Memory Management for .NET</vt:lpstr>
      <vt:lpstr>What are we here to solve…</vt:lpstr>
      <vt:lpstr>Garbage Collection</vt:lpstr>
      <vt:lpstr>In a Picture</vt:lpstr>
      <vt:lpstr>Some things to know </vt:lpstr>
      <vt:lpstr>PowerPoint Presentation</vt:lpstr>
      <vt:lpstr>Some more things to know</vt:lpstr>
      <vt:lpstr>Finalization</vt:lpstr>
      <vt:lpstr>In a Picture</vt:lpstr>
      <vt:lpstr>How do you see what is happening</vt:lpstr>
      <vt:lpstr>How can you “prevent” Memory Problems</vt:lpstr>
      <vt:lpstr>Good Counters for Troubleshooting</vt:lpstr>
      <vt:lpstr>Diagnostics</vt:lpstr>
      <vt:lpstr>Looks like MADNESS, right?</vt:lpstr>
      <vt:lpstr>GC Methods For You</vt:lpstr>
      <vt:lpstr>WeakReferences</vt:lpstr>
      <vt:lpstr>A Definition</vt:lpstr>
      <vt:lpstr>The MS guidelines</vt:lpstr>
      <vt:lpstr>WeakReferences Demo</vt:lpstr>
      <vt:lpstr>Weak References Recommendations</vt:lpstr>
      <vt:lpstr>In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Grade Card and You!</dc:title>
  <dc:creator>Windows User</dc:creator>
  <cp:lastModifiedBy>Doug Wehmeyer</cp:lastModifiedBy>
  <cp:revision>59</cp:revision>
  <cp:lastPrinted>2015-03-11T14:56:44Z</cp:lastPrinted>
  <dcterms:created xsi:type="dcterms:W3CDTF">2017-05-16T15:22:50Z</dcterms:created>
  <dcterms:modified xsi:type="dcterms:W3CDTF">2019-04-17T02:46:10Z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0x010100E9DC47B056CC1441AFDC9513F43466ED</vt:lpwstr>
  </property>
</Properties>
</file>