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6" r:id="rId4"/>
    <p:sldId id="269" r:id="rId5"/>
    <p:sldId id="257" r:id="rId6"/>
    <p:sldId id="266" r:id="rId7"/>
    <p:sldId id="261" r:id="rId8"/>
    <p:sldId id="262" r:id="rId9"/>
    <p:sldId id="267" r:id="rId10"/>
    <p:sldId id="268" r:id="rId11"/>
    <p:sldId id="271" r:id="rId12"/>
    <p:sldId id="272" r:id="rId13"/>
    <p:sldId id="265" r:id="rId14"/>
    <p:sldId id="264"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69" d="100"/>
          <a:sy n="69"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accent1"/>
                  </a:solidFill>
                </a:ln>
                <a:effectLst/>
              </a:rPr>
              <a:t>Department</a:t>
            </a:r>
            <a:r>
              <a:rPr lang="en-US" sz="1400" baseline="0" dirty="0" smtClean="0">
                <a:ln>
                  <a:solidFill>
                    <a:schemeClr val="accent1"/>
                  </a:solidFill>
                </a:ln>
                <a:effectLst/>
              </a:rPr>
              <a:t> of Computer Science</a:t>
            </a:r>
            <a:endParaRPr lang="en-US" sz="1400" dirty="0">
              <a:ln>
                <a:solidFill>
                  <a:schemeClr val="accent1"/>
                </a:solidFill>
              </a:ln>
              <a:effectLst/>
            </a:endParaRPr>
          </a:p>
        </p:txBody>
      </p:sp>
    </p:spTree>
    <p:extLst>
      <p:ext uri="{BB962C8B-B14F-4D97-AF65-F5344CB8AC3E}">
        <p14:creationId xmlns:p14="http://schemas.microsoft.com/office/powerpoint/2010/main" val="610376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2E170B-AB4B-4A24-8B54-25E7EE6D1AD9}"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E170B-AB4B-4A24-8B54-25E7EE6D1AD9}"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E170B-AB4B-4A24-8B54-25E7EE6D1AD9}"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570756"/>
          </a:xfrm>
          <a:prstGeom prst="rect">
            <a:avLst/>
          </a:prstGeom>
          <a:noFill/>
        </p:spPr>
        <p:txBody>
          <a:bodyPr wrap="square" rtlCol="0">
            <a:spAutoFit/>
          </a:bodyPr>
          <a:lstStyle/>
          <a:p>
            <a:pPr algn="ctr"/>
            <a:endParaRPr lang="en-US" sz="2400" b="1" dirty="0" smtClean="0">
              <a:solidFill>
                <a:srgbClr val="002060"/>
              </a:solidFill>
            </a:endParaRPr>
          </a:p>
          <a:p>
            <a:pPr algn="ctr"/>
            <a:r>
              <a:rPr lang="en-US" sz="2400" b="1" dirty="0" smtClean="0"/>
              <a:t>DEPARTMENT OF COMPUTER SCIENCE</a:t>
            </a:r>
          </a:p>
          <a:p>
            <a:pPr algn="ctr"/>
            <a:endParaRPr lang="en-US" sz="2400" b="1" dirty="0"/>
          </a:p>
          <a:p>
            <a:pPr algn="ctr"/>
            <a:r>
              <a:rPr lang="en-US" sz="2400" b="1" dirty="0" smtClean="0"/>
              <a:t>GEOGRAPHICAL INFORMATION SYSTEM (GIS)</a:t>
            </a:r>
          </a:p>
          <a:p>
            <a:pPr algn="ctr"/>
            <a:r>
              <a:rPr lang="en-US" sz="2400" b="1" dirty="0"/>
              <a:t>SCS3204</a:t>
            </a:r>
            <a:endParaRPr lang="en-US" sz="2400" b="1" dirty="0" smtClean="0"/>
          </a:p>
          <a:p>
            <a:pPr algn="ctr"/>
            <a:endParaRPr lang="en-US" sz="2000" b="1" dirty="0"/>
          </a:p>
          <a:p>
            <a:pPr algn="ctr"/>
            <a:endParaRPr lang="en-US" sz="2000" b="1" dirty="0" smtClean="0"/>
          </a:p>
          <a:p>
            <a:pPr algn="ctr"/>
            <a:endParaRPr lang="en-US" sz="2000" b="1" dirty="0"/>
          </a:p>
          <a:p>
            <a:pPr algn="ctr"/>
            <a:r>
              <a:rPr lang="en-US" sz="2400" b="1" dirty="0" smtClean="0"/>
              <a:t>INTRODUCTION TO GIS</a:t>
            </a:r>
          </a:p>
          <a:p>
            <a:pPr algn="ctr"/>
            <a:endParaRPr lang="en-US" sz="2000" b="1" dirty="0" smtClean="0"/>
          </a:p>
          <a:p>
            <a:pPr algn="ctr"/>
            <a:r>
              <a:rPr lang="en-US" sz="2400" b="1" dirty="0" smtClean="0"/>
              <a:t>BY </a:t>
            </a:r>
          </a:p>
          <a:p>
            <a:pPr algn="ctr"/>
            <a:endParaRPr lang="en-US" sz="2400" b="1" dirty="0">
              <a:solidFill>
                <a:srgbClr val="002060"/>
              </a:solidFill>
            </a:endParaRPr>
          </a:p>
          <a:p>
            <a:pPr algn="ctr"/>
            <a:r>
              <a:rPr lang="en-US" sz="2400" b="1" dirty="0" smtClean="0">
                <a:solidFill>
                  <a:srgbClr val="002060"/>
                </a:solidFill>
              </a:rPr>
              <a:t>Dr. Fredrick Kanobe (Ph.D)</a:t>
            </a:r>
          </a:p>
          <a:p>
            <a:pPr algn="ctr"/>
            <a:r>
              <a:rPr lang="en-US" sz="2000" b="1" dirty="0" smtClean="0"/>
              <a:t>Tel contact: 0782-592120 Emails: fkanobe@kyu.ac.ug  or fred.Kanobe@gmail.com</a:t>
            </a:r>
          </a:p>
          <a:p>
            <a:pPr algn="just"/>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11454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177" y="698740"/>
            <a:ext cx="11637033" cy="5601533"/>
          </a:xfrm>
          <a:prstGeom prst="rect">
            <a:avLst/>
          </a:prstGeom>
        </p:spPr>
        <p:txBody>
          <a:bodyPr wrap="square">
            <a:spAutoFit/>
          </a:bodyPr>
          <a:lstStyle/>
          <a:p>
            <a:r>
              <a:rPr lang="en-US" sz="2000" dirty="0"/>
              <a:t>Common GIS </a:t>
            </a:r>
            <a:r>
              <a:rPr lang="en-US" sz="2000" dirty="0" smtClean="0"/>
              <a:t>applications </a:t>
            </a:r>
            <a:r>
              <a:rPr lang="en-US" sz="2000" dirty="0" err="1" smtClean="0"/>
              <a:t>Cont</a:t>
            </a:r>
            <a:r>
              <a:rPr lang="en-US" sz="2000" dirty="0" smtClean="0"/>
              <a:t>…</a:t>
            </a:r>
            <a:endParaRPr lang="en-US" sz="2000" dirty="0"/>
          </a:p>
          <a:p>
            <a:endParaRPr lang="en-US" sz="2000" b="1" dirty="0" smtClean="0"/>
          </a:p>
          <a:p>
            <a:r>
              <a:rPr lang="en-US" sz="2000" b="1" dirty="0" smtClean="0"/>
              <a:t>Idrisi - </a:t>
            </a:r>
            <a:r>
              <a:rPr lang="en-US" sz="2000" dirty="0" smtClean="0"/>
              <a:t>Idrisi </a:t>
            </a:r>
            <a:r>
              <a:rPr lang="en-US" sz="2000" dirty="0"/>
              <a:t>is a GIS system developed by </a:t>
            </a:r>
            <a:r>
              <a:rPr lang="en-US" sz="2000" dirty="0" smtClean="0"/>
              <a:t>the Graduate </a:t>
            </a:r>
            <a:r>
              <a:rPr lang="en-US" sz="2000" dirty="0"/>
              <a:t>School of Geography of </a:t>
            </a:r>
            <a:r>
              <a:rPr lang="en-US" sz="2000" dirty="0" smtClean="0"/>
              <a:t>Clark University. I t </a:t>
            </a:r>
            <a:r>
              <a:rPr lang="en-US" sz="2000" dirty="0"/>
              <a:t>provides both image </a:t>
            </a:r>
            <a:r>
              <a:rPr lang="en-US" sz="2000" dirty="0" smtClean="0"/>
              <a:t>processing and </a:t>
            </a:r>
            <a:r>
              <a:rPr lang="en-US" sz="2000" dirty="0"/>
              <a:t>GIS </a:t>
            </a:r>
            <a:r>
              <a:rPr lang="en-US" sz="2000" dirty="0" smtClean="0"/>
              <a:t>functions. </a:t>
            </a:r>
            <a:r>
              <a:rPr lang="en-US" sz="2000" dirty="0"/>
              <a:t>Idrisi has been developed and </a:t>
            </a:r>
            <a:r>
              <a:rPr lang="en-US" sz="2000" dirty="0" smtClean="0"/>
              <a:t>maintained at </a:t>
            </a:r>
            <a:r>
              <a:rPr lang="en-US" sz="2000" dirty="0"/>
              <a:t>an educational and research </a:t>
            </a:r>
            <a:r>
              <a:rPr lang="en-US" sz="2000" dirty="0" smtClean="0"/>
              <a:t>institution, and </a:t>
            </a:r>
            <a:r>
              <a:rPr lang="en-US" sz="2000" dirty="0"/>
              <a:t>was initially used primarily as </a:t>
            </a:r>
            <a:r>
              <a:rPr lang="en-US" sz="2000" dirty="0" smtClean="0"/>
              <a:t>a teaching </a:t>
            </a:r>
            <a:r>
              <a:rPr lang="en-US" sz="2000" dirty="0"/>
              <a:t>and research </a:t>
            </a:r>
            <a:r>
              <a:rPr lang="en-US" sz="2000" dirty="0" smtClean="0"/>
              <a:t>tool.</a:t>
            </a:r>
          </a:p>
          <a:p>
            <a:endParaRPr lang="en-US" sz="2000" dirty="0" smtClean="0"/>
          </a:p>
          <a:p>
            <a:r>
              <a:rPr lang="en-US" sz="2000" b="1" dirty="0" smtClean="0"/>
              <a:t>Manifold </a:t>
            </a:r>
            <a:r>
              <a:rPr lang="en-US" sz="2000" dirty="0" smtClean="0"/>
              <a:t>-  </a:t>
            </a:r>
            <a:r>
              <a:rPr lang="en-US" sz="2000" dirty="0"/>
              <a:t>Manifold is a relatively inexpensive </a:t>
            </a:r>
            <a:r>
              <a:rPr lang="en-US" sz="2000" dirty="0" smtClean="0"/>
              <a:t>GIS package </a:t>
            </a:r>
            <a:r>
              <a:rPr lang="en-US" sz="2000" dirty="0"/>
              <a:t>with a surprising number of </a:t>
            </a:r>
            <a:r>
              <a:rPr lang="en-US" sz="2000" dirty="0" smtClean="0"/>
              <a:t>capabilities. Manifold </a:t>
            </a:r>
            <a:r>
              <a:rPr lang="en-US" sz="2000" dirty="0"/>
              <a:t>combines GIS and </a:t>
            </a:r>
            <a:r>
              <a:rPr lang="en-US" sz="2000" dirty="0" smtClean="0"/>
              <a:t>some remote </a:t>
            </a:r>
            <a:r>
              <a:rPr lang="en-US" sz="2000" dirty="0"/>
              <a:t>sensing capabilities. Basic </a:t>
            </a:r>
            <a:r>
              <a:rPr lang="en-US" sz="2000" dirty="0" smtClean="0"/>
              <a:t>spatial data </a:t>
            </a:r>
            <a:r>
              <a:rPr lang="en-US" sz="2000" dirty="0"/>
              <a:t>entry and editing support are </a:t>
            </a:r>
            <a:r>
              <a:rPr lang="en-US" sz="2000" dirty="0" smtClean="0"/>
              <a:t>provided, as </a:t>
            </a:r>
            <a:r>
              <a:rPr lang="en-US" sz="2000" dirty="0"/>
              <a:t>well as </a:t>
            </a:r>
            <a:r>
              <a:rPr lang="en-US" sz="2000" dirty="0" smtClean="0"/>
              <a:t>projections and raster analysis</a:t>
            </a:r>
            <a:r>
              <a:rPr lang="en-US" sz="2000" dirty="0"/>
              <a:t>, image display and editing, and output</a:t>
            </a:r>
            <a:r>
              <a:rPr lang="en-US" sz="2000" dirty="0" smtClean="0"/>
              <a:t>. </a:t>
            </a:r>
            <a:r>
              <a:rPr lang="en-US" sz="2000" dirty="0"/>
              <a:t>Manifold GIS </a:t>
            </a:r>
            <a:r>
              <a:rPr lang="en-US" sz="2000" dirty="0" smtClean="0"/>
              <a:t>providing </a:t>
            </a:r>
            <a:r>
              <a:rPr lang="en-US" sz="2000" dirty="0"/>
              <a:t>sophisticated image </a:t>
            </a:r>
            <a:r>
              <a:rPr lang="en-US" sz="2000" dirty="0" smtClean="0"/>
              <a:t>editing capabilities </a:t>
            </a:r>
            <a:r>
              <a:rPr lang="en-US" sz="2000" dirty="0"/>
              <a:t>in a spatially </a:t>
            </a:r>
            <a:r>
              <a:rPr lang="en-US" sz="2000" dirty="0" smtClean="0"/>
              <a:t>referenced framework.</a:t>
            </a:r>
          </a:p>
          <a:p>
            <a:endParaRPr lang="en-US" sz="2000" dirty="0"/>
          </a:p>
          <a:p>
            <a:pPr algn="just"/>
            <a:r>
              <a:rPr lang="en-US" sz="2000" b="1" dirty="0" smtClean="0"/>
              <a:t>Maptitude - </a:t>
            </a:r>
            <a:r>
              <a:rPr lang="en-US" sz="2000" dirty="0"/>
              <a:t>Maptitude is a GIS product focused </a:t>
            </a:r>
            <a:r>
              <a:rPr lang="en-US" sz="2000" dirty="0" smtClean="0"/>
              <a:t>primarily on </a:t>
            </a:r>
            <a:r>
              <a:rPr lang="en-US" sz="2000" dirty="0"/>
              <a:t>spatial analysis in a business </a:t>
            </a:r>
            <a:r>
              <a:rPr lang="en-US" sz="2000" dirty="0" smtClean="0"/>
              <a:t>environment. Tools </a:t>
            </a:r>
            <a:r>
              <a:rPr lang="en-US" sz="2000" dirty="0"/>
              <a:t>support market </a:t>
            </a:r>
            <a:r>
              <a:rPr lang="en-US" sz="2000" dirty="0" smtClean="0"/>
              <a:t>identification through </a:t>
            </a:r>
            <a:r>
              <a:rPr lang="en-US" sz="2000" dirty="0"/>
              <a:t>the integration of income, </a:t>
            </a:r>
            <a:r>
              <a:rPr lang="en-US" sz="2000" dirty="0" smtClean="0"/>
              <a:t>demographic, and </a:t>
            </a:r>
            <a:r>
              <a:rPr lang="en-US" sz="2000" dirty="0"/>
              <a:t>sales data, allocation and </a:t>
            </a:r>
            <a:r>
              <a:rPr lang="en-US" sz="2000" dirty="0" smtClean="0"/>
              <a:t>store location </a:t>
            </a:r>
            <a:r>
              <a:rPr lang="en-US" sz="2000" dirty="0"/>
              <a:t>through transportation analysis, </a:t>
            </a:r>
            <a:r>
              <a:rPr lang="en-US" sz="2000" dirty="0" smtClean="0"/>
              <a:t>and logistics </a:t>
            </a:r>
            <a:r>
              <a:rPr lang="en-US" sz="2000" dirty="0"/>
              <a:t>planning</a:t>
            </a:r>
            <a:r>
              <a:rPr lang="en-US" sz="2000" dirty="0" smtClean="0"/>
              <a:t>.</a:t>
            </a:r>
          </a:p>
          <a:p>
            <a:pPr algn="just"/>
            <a:endParaRPr lang="en-US" sz="2000" dirty="0"/>
          </a:p>
          <a:p>
            <a:r>
              <a:rPr lang="en-US" sz="2000" b="1" dirty="0"/>
              <a:t>AUTOCAD MAP </a:t>
            </a:r>
            <a:r>
              <a:rPr lang="en-US" sz="2000" b="1" dirty="0" smtClean="0"/>
              <a:t>3D - </a:t>
            </a:r>
            <a:r>
              <a:rPr lang="en-US" sz="2000" dirty="0"/>
              <a:t>AUTOCAD is the world’s </a:t>
            </a:r>
            <a:r>
              <a:rPr lang="en-US" sz="2000" dirty="0" smtClean="0"/>
              <a:t>largest-selling computer </a:t>
            </a:r>
            <a:r>
              <a:rPr lang="en-US" sz="2000" dirty="0"/>
              <a:t>drafting and design </a:t>
            </a:r>
            <a:r>
              <a:rPr lang="en-US" sz="2000" dirty="0" smtClean="0"/>
              <a:t>package. Produced </a:t>
            </a:r>
            <a:r>
              <a:rPr lang="en-US" sz="2000" dirty="0"/>
              <a:t>by Autodesk, </a:t>
            </a:r>
            <a:r>
              <a:rPr lang="en-US" sz="2000" dirty="0" smtClean="0"/>
              <a:t>Inc. It supports of </a:t>
            </a:r>
            <a:r>
              <a:rPr lang="en-US" sz="2000" dirty="0"/>
              <a:t>engineering </a:t>
            </a:r>
            <a:r>
              <a:rPr lang="en-US" sz="2000" dirty="0" smtClean="0"/>
              <a:t>disciplines including </a:t>
            </a:r>
            <a:r>
              <a:rPr lang="en-US" sz="2000" dirty="0"/>
              <a:t>surveying and civil </a:t>
            </a:r>
            <a:r>
              <a:rPr lang="en-US" sz="2000" dirty="0" smtClean="0"/>
              <a:t>engineering.</a:t>
            </a:r>
          </a:p>
          <a:p>
            <a:endParaRPr lang="en-US" dirty="0"/>
          </a:p>
        </p:txBody>
      </p:sp>
    </p:spTree>
    <p:extLst>
      <p:ext uri="{BB962C8B-B14F-4D97-AF65-F5344CB8AC3E}">
        <p14:creationId xmlns:p14="http://schemas.microsoft.com/office/powerpoint/2010/main" val="3239032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177" y="698740"/>
            <a:ext cx="11637033" cy="5601533"/>
          </a:xfrm>
          <a:prstGeom prst="rect">
            <a:avLst/>
          </a:prstGeom>
        </p:spPr>
        <p:txBody>
          <a:bodyPr wrap="square">
            <a:spAutoFit/>
          </a:bodyPr>
          <a:lstStyle/>
          <a:p>
            <a:r>
              <a:rPr lang="en-US" sz="2000" dirty="0"/>
              <a:t>Common GIS </a:t>
            </a:r>
            <a:r>
              <a:rPr lang="en-US" sz="2000" dirty="0" smtClean="0"/>
              <a:t>applications </a:t>
            </a:r>
            <a:r>
              <a:rPr lang="en-US" sz="2000" dirty="0" err="1" smtClean="0"/>
              <a:t>Cont</a:t>
            </a:r>
            <a:r>
              <a:rPr lang="en-US" sz="2000" dirty="0" smtClean="0"/>
              <a:t>…</a:t>
            </a:r>
            <a:endParaRPr lang="en-US" sz="2000" dirty="0"/>
          </a:p>
          <a:p>
            <a:endParaRPr lang="en-US" sz="2000" b="1" dirty="0" smtClean="0"/>
          </a:p>
          <a:p>
            <a:r>
              <a:rPr lang="en-US" sz="2000" b="1" dirty="0" smtClean="0"/>
              <a:t>GRASS</a:t>
            </a:r>
            <a:r>
              <a:rPr lang="en-US" sz="2000" dirty="0" smtClean="0"/>
              <a:t> - Geographic Resource Analysis </a:t>
            </a:r>
            <a:r>
              <a:rPr lang="en-US" sz="2000" dirty="0"/>
              <a:t>Support System, is a free, </a:t>
            </a:r>
            <a:r>
              <a:rPr lang="en-US" sz="2000" dirty="0" smtClean="0"/>
              <a:t>open source</a:t>
            </a:r>
            <a:r>
              <a:rPr lang="en-US" sz="2000" dirty="0"/>
              <a:t> </a:t>
            </a:r>
            <a:r>
              <a:rPr lang="en-US" sz="2000" dirty="0" smtClean="0"/>
              <a:t>GIS </a:t>
            </a:r>
            <a:r>
              <a:rPr lang="en-US" sz="2000" dirty="0"/>
              <a:t>that runs on many </a:t>
            </a:r>
            <a:r>
              <a:rPr lang="en-US" sz="2000" dirty="0" smtClean="0"/>
              <a:t>platform and </a:t>
            </a:r>
            <a:r>
              <a:rPr lang="en-US" sz="2000" dirty="0"/>
              <a:t>originally developed by the </a:t>
            </a:r>
            <a:r>
              <a:rPr lang="en-US" sz="2000" dirty="0" smtClean="0"/>
              <a:t>U.S. Army </a:t>
            </a:r>
            <a:r>
              <a:rPr lang="en-US" sz="2000" dirty="0"/>
              <a:t>Construction Engineering </a:t>
            </a:r>
            <a:r>
              <a:rPr lang="en-US" sz="2000" dirty="0" smtClean="0"/>
              <a:t>Laboratory (CERL). It commonly used in research.</a:t>
            </a:r>
          </a:p>
          <a:p>
            <a:endParaRPr lang="en-US" sz="2000" dirty="0"/>
          </a:p>
          <a:p>
            <a:pPr algn="just"/>
            <a:r>
              <a:rPr lang="en-US" sz="2000" b="1" dirty="0" err="1" smtClean="0"/>
              <a:t>MicroImages</a:t>
            </a:r>
            <a:r>
              <a:rPr lang="en-US" sz="2000" b="1" dirty="0" smtClean="0"/>
              <a:t> - </a:t>
            </a:r>
            <a:r>
              <a:rPr lang="en-US" sz="2000" dirty="0" err="1"/>
              <a:t>MicroImages</a:t>
            </a:r>
            <a:r>
              <a:rPr lang="en-US" sz="2000" dirty="0"/>
              <a:t> </a:t>
            </a:r>
            <a:r>
              <a:rPr lang="en-US" sz="2000" dirty="0" smtClean="0"/>
              <a:t>produces and </a:t>
            </a:r>
            <a:r>
              <a:rPr lang="en-US" sz="2000" dirty="0"/>
              <a:t>supports a range </a:t>
            </a:r>
            <a:r>
              <a:rPr lang="en-US" sz="2000" dirty="0" smtClean="0"/>
              <a:t>of products</a:t>
            </a:r>
            <a:r>
              <a:rPr lang="en-US" sz="2000" dirty="0"/>
              <a:t>, including software to edit </a:t>
            </a:r>
            <a:r>
              <a:rPr lang="en-US" sz="2000" dirty="0" smtClean="0"/>
              <a:t>and view </a:t>
            </a:r>
            <a:r>
              <a:rPr lang="en-US" sz="2000" dirty="0"/>
              <a:t>spatial data, software to create </a:t>
            </a:r>
            <a:r>
              <a:rPr lang="en-US" sz="2000" dirty="0" smtClean="0"/>
              <a:t>digital atlases</a:t>
            </a:r>
            <a:r>
              <a:rPr lang="en-US" sz="2000" dirty="0"/>
              <a:t>, and software to publish and </a:t>
            </a:r>
            <a:r>
              <a:rPr lang="en-US" sz="2000" dirty="0" smtClean="0"/>
              <a:t>serve data </a:t>
            </a:r>
            <a:r>
              <a:rPr lang="en-US" sz="2000" dirty="0"/>
              <a:t>on the </a:t>
            </a:r>
            <a:r>
              <a:rPr lang="en-US" sz="2000" dirty="0" smtClean="0"/>
              <a:t>internet.</a:t>
            </a:r>
          </a:p>
          <a:p>
            <a:pPr algn="just"/>
            <a:endParaRPr lang="en-US" sz="2000" dirty="0"/>
          </a:p>
          <a:p>
            <a:r>
              <a:rPr lang="en-US" sz="2000" b="1" dirty="0"/>
              <a:t>ERDAS</a:t>
            </a:r>
            <a:r>
              <a:rPr lang="en-US" sz="2000" dirty="0"/>
              <a:t> (Earth Resources Data </a:t>
            </a:r>
            <a:r>
              <a:rPr lang="en-US" sz="2000" dirty="0" smtClean="0"/>
              <a:t>Analysis System) – Was originally developed  as </a:t>
            </a:r>
            <a:r>
              <a:rPr lang="en-US" sz="2000" dirty="0"/>
              <a:t>an image processing system</a:t>
            </a:r>
            <a:r>
              <a:rPr lang="en-US" sz="2000" dirty="0" smtClean="0"/>
              <a:t>. </a:t>
            </a:r>
            <a:r>
              <a:rPr lang="en-US" sz="2000" dirty="0"/>
              <a:t>The original purpose of the software was </a:t>
            </a:r>
            <a:r>
              <a:rPr lang="en-US" sz="2000" dirty="0" smtClean="0"/>
              <a:t>to enter </a:t>
            </a:r>
            <a:r>
              <a:rPr lang="en-US" sz="2000" dirty="0"/>
              <a:t>and analyze satellite image </a:t>
            </a:r>
            <a:r>
              <a:rPr lang="en-US" sz="2000" dirty="0" smtClean="0"/>
              <a:t>data. It can be used in commercial spatial data analysis.</a:t>
            </a:r>
          </a:p>
          <a:p>
            <a:endParaRPr lang="en-US" sz="2000" dirty="0"/>
          </a:p>
          <a:p>
            <a:pPr algn="just"/>
            <a:r>
              <a:rPr lang="en-US" sz="2000" b="1" dirty="0"/>
              <a:t>Bentley </a:t>
            </a:r>
            <a:r>
              <a:rPr lang="en-US" sz="2000" b="1" dirty="0" smtClean="0"/>
              <a:t>Map - </a:t>
            </a:r>
            <a:r>
              <a:rPr lang="en-US" sz="2000" dirty="0"/>
              <a:t>Bentley Systems has developed </a:t>
            </a:r>
            <a:r>
              <a:rPr lang="en-US" sz="2000" dirty="0" smtClean="0"/>
              <a:t>spatial analysis </a:t>
            </a:r>
            <a:r>
              <a:rPr lang="en-US" sz="2000" dirty="0"/>
              <a:t>software for mobile device </a:t>
            </a:r>
            <a:r>
              <a:rPr lang="en-US" sz="2000" dirty="0" smtClean="0"/>
              <a:t>through enterprise </a:t>
            </a:r>
            <a:r>
              <a:rPr lang="en-US" sz="2000" dirty="0"/>
              <a:t>levels, with a strong focus on </a:t>
            </a:r>
            <a:r>
              <a:rPr lang="en-US" sz="2000" dirty="0" smtClean="0"/>
              <a:t>flexible, integrated </a:t>
            </a:r>
            <a:r>
              <a:rPr lang="en-US" sz="2000" dirty="0"/>
              <a:t>infrastructure design </a:t>
            </a:r>
            <a:r>
              <a:rPr lang="en-US" sz="2000" dirty="0" smtClean="0"/>
              <a:t>and development. </a:t>
            </a:r>
            <a:r>
              <a:rPr lang="en-US" sz="2000" dirty="0"/>
              <a:t>Bentley has evolved into a general </a:t>
            </a:r>
            <a:r>
              <a:rPr lang="en-US" sz="2000" dirty="0" smtClean="0"/>
              <a:t>set of </a:t>
            </a:r>
            <a:r>
              <a:rPr lang="en-US" sz="2000" dirty="0"/>
              <a:t>tools, including field data collection, </a:t>
            </a:r>
            <a:r>
              <a:rPr lang="en-US" sz="2000" dirty="0" smtClean="0"/>
              <a:t>photography,  </a:t>
            </a:r>
            <a:r>
              <a:rPr lang="en-US" sz="2000" dirty="0"/>
              <a:t>map </a:t>
            </a:r>
            <a:r>
              <a:rPr lang="en-US" sz="2000" dirty="0" smtClean="0"/>
              <a:t>composition, database </a:t>
            </a:r>
            <a:r>
              <a:rPr lang="en-US" sz="2000" dirty="0"/>
              <a:t>management, analysis, </a:t>
            </a:r>
            <a:r>
              <a:rPr lang="en-US" sz="2000" dirty="0" smtClean="0"/>
              <a:t>and reporting.</a:t>
            </a:r>
          </a:p>
          <a:p>
            <a:endParaRPr lang="en-US" dirty="0"/>
          </a:p>
        </p:txBody>
      </p:sp>
    </p:spTree>
    <p:extLst>
      <p:ext uri="{BB962C8B-B14F-4D97-AF65-F5344CB8AC3E}">
        <p14:creationId xmlns:p14="http://schemas.microsoft.com/office/powerpoint/2010/main" val="1369886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803" y="646981"/>
            <a:ext cx="11637033" cy="1938992"/>
          </a:xfrm>
          <a:prstGeom prst="rect">
            <a:avLst/>
          </a:prstGeom>
        </p:spPr>
        <p:txBody>
          <a:bodyPr wrap="square">
            <a:spAutoFit/>
          </a:bodyPr>
          <a:lstStyle/>
          <a:p>
            <a:r>
              <a:rPr lang="en-US" sz="2000" dirty="0"/>
              <a:t>Common GIS </a:t>
            </a:r>
            <a:r>
              <a:rPr lang="en-US" sz="2000" dirty="0" smtClean="0"/>
              <a:t>applications </a:t>
            </a:r>
            <a:r>
              <a:rPr lang="en-US" sz="2000" dirty="0" err="1" smtClean="0"/>
              <a:t>Cont</a:t>
            </a:r>
            <a:r>
              <a:rPr lang="en-US" sz="2000" dirty="0" smtClean="0"/>
              <a:t>…</a:t>
            </a:r>
          </a:p>
          <a:p>
            <a:endParaRPr lang="en-US" sz="2000" dirty="0"/>
          </a:p>
          <a:p>
            <a:r>
              <a:rPr lang="en-US" sz="2000" b="1" dirty="0" smtClean="0"/>
              <a:t>Smallworld</a:t>
            </a:r>
            <a:r>
              <a:rPr lang="en-US" sz="2000" dirty="0" smtClean="0"/>
              <a:t> - Smallworld</a:t>
            </a:r>
            <a:r>
              <a:rPr lang="en-US" sz="2000" dirty="0"/>
              <a:t>, currently owned by </a:t>
            </a:r>
            <a:r>
              <a:rPr lang="en-US" sz="2000" dirty="0" smtClean="0"/>
              <a:t>General Electric </a:t>
            </a:r>
            <a:r>
              <a:rPr lang="en-US" sz="2000" dirty="0"/>
              <a:t>Energy, is a product </a:t>
            </a:r>
            <a:r>
              <a:rPr lang="en-US" sz="2000" dirty="0" smtClean="0"/>
              <a:t>suite focused </a:t>
            </a:r>
            <a:r>
              <a:rPr lang="en-US" sz="2000" dirty="0"/>
              <a:t>primarily on power and other </a:t>
            </a:r>
            <a:r>
              <a:rPr lang="en-US" sz="2000" dirty="0" smtClean="0"/>
              <a:t>utility management</a:t>
            </a:r>
            <a:r>
              <a:rPr lang="en-US" sz="2000" dirty="0"/>
              <a:t>, and other network </a:t>
            </a:r>
            <a:r>
              <a:rPr lang="en-US" sz="2000" dirty="0" smtClean="0"/>
              <a:t>systems. </a:t>
            </a:r>
            <a:r>
              <a:rPr lang="en-US" sz="2000" dirty="0"/>
              <a:t>Primarily targeted for large organizations,</a:t>
            </a:r>
          </a:p>
          <a:p>
            <a:r>
              <a:rPr lang="en-US" sz="2000" dirty="0"/>
              <a:t>the suite supports common spatial data </a:t>
            </a:r>
            <a:r>
              <a:rPr lang="en-US" sz="2000" dirty="0" smtClean="0"/>
              <a:t>formats, field </a:t>
            </a:r>
            <a:r>
              <a:rPr lang="en-US" sz="2000" dirty="0"/>
              <a:t>data entry, complex, topological</a:t>
            </a:r>
          </a:p>
          <a:p>
            <a:r>
              <a:rPr lang="en-US" sz="2000" dirty="0"/>
              <a:t>network models, integration with </a:t>
            </a:r>
            <a:r>
              <a:rPr lang="en-US" sz="2000" dirty="0" smtClean="0"/>
              <a:t>corporate databases</a:t>
            </a:r>
            <a:r>
              <a:rPr lang="en-US" sz="2000" dirty="0"/>
              <a:t>, component and network </a:t>
            </a:r>
            <a:r>
              <a:rPr lang="en-US" sz="2000" dirty="0" smtClean="0"/>
              <a:t>design.</a:t>
            </a:r>
          </a:p>
        </p:txBody>
      </p:sp>
      <p:pic>
        <p:nvPicPr>
          <p:cNvPr id="3" name="Picture 2"/>
          <p:cNvPicPr>
            <a:picLocks noChangeAspect="1"/>
          </p:cNvPicPr>
          <p:nvPr/>
        </p:nvPicPr>
        <p:blipFill>
          <a:blip r:embed="rId2"/>
          <a:stretch>
            <a:fillRect/>
          </a:stretch>
        </p:blipFill>
        <p:spPr>
          <a:xfrm>
            <a:off x="3295291" y="2553458"/>
            <a:ext cx="4968815" cy="3673242"/>
          </a:xfrm>
          <a:prstGeom prst="rect">
            <a:avLst/>
          </a:prstGeom>
        </p:spPr>
      </p:pic>
      <p:sp>
        <p:nvSpPr>
          <p:cNvPr id="4" name="TextBox 3"/>
          <p:cNvSpPr txBox="1"/>
          <p:nvPr/>
        </p:nvSpPr>
        <p:spPr>
          <a:xfrm>
            <a:off x="8264106" y="3881797"/>
            <a:ext cx="3321171" cy="369332"/>
          </a:xfrm>
          <a:prstGeom prst="rect">
            <a:avLst/>
          </a:prstGeom>
          <a:noFill/>
        </p:spPr>
        <p:txBody>
          <a:bodyPr wrap="square" rtlCol="0">
            <a:spAutoFit/>
          </a:bodyPr>
          <a:lstStyle/>
          <a:p>
            <a:pPr algn="ctr"/>
            <a:r>
              <a:rPr lang="en-US" dirty="0" smtClean="0"/>
              <a:t>GIS management Cycle</a:t>
            </a:r>
            <a:endParaRPr lang="en-US" dirty="0"/>
          </a:p>
        </p:txBody>
      </p:sp>
    </p:spTree>
    <p:extLst>
      <p:ext uri="{BB962C8B-B14F-4D97-AF65-F5344CB8AC3E}">
        <p14:creationId xmlns:p14="http://schemas.microsoft.com/office/powerpoint/2010/main" val="3456924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9178" y="508959"/>
            <a:ext cx="11464505" cy="6217087"/>
          </a:xfrm>
          <a:prstGeom prst="rect">
            <a:avLst/>
          </a:prstGeom>
          <a:noFill/>
        </p:spPr>
        <p:txBody>
          <a:bodyPr wrap="square" rtlCol="0">
            <a:spAutoFit/>
          </a:bodyPr>
          <a:lstStyle/>
          <a:p>
            <a:r>
              <a:rPr lang="en-US" sz="2000" b="1" dirty="0" smtClean="0">
                <a:solidFill>
                  <a:schemeClr val="tx2"/>
                </a:solidFill>
                <a:effectLst>
                  <a:outerShdw blurRad="38100" dist="38100" dir="2700000" algn="tl">
                    <a:srgbClr val="000000">
                      <a:alpha val="43137"/>
                    </a:srgbClr>
                  </a:outerShdw>
                </a:effectLst>
              </a:rPr>
              <a:t>IMPORTANCE OF GIS IN REAL LIFE SITUATIONS</a:t>
            </a:r>
          </a:p>
          <a:p>
            <a:endParaRPr lang="en-US" dirty="0" smtClean="0"/>
          </a:p>
          <a:p>
            <a:pPr marL="285750" indent="-285750" algn="just">
              <a:buClr>
                <a:schemeClr val="tx2"/>
              </a:buClr>
              <a:buFont typeface="Wingdings" panose="05000000000000000000" pitchFamily="2" charset="2"/>
              <a:buChar char="q"/>
            </a:pPr>
            <a:r>
              <a:rPr lang="en-US" sz="2000" dirty="0"/>
              <a:t>A GIS is also particularly useful at displaying spatial data and reporting the results of spatial </a:t>
            </a:r>
            <a:r>
              <a:rPr lang="en-US" sz="2000" dirty="0" smtClean="0"/>
              <a:t>analysis. GIS technology can be used  </a:t>
            </a:r>
            <a:r>
              <a:rPr lang="en-US" sz="2000" b="1" dirty="0"/>
              <a:t>compare the locations of different things in order to discover how they relate to each other.</a:t>
            </a:r>
            <a:r>
              <a:rPr lang="en-US" sz="2000" dirty="0"/>
              <a:t> For example, using GIS, a single map could include sites that produce pollution, such as factories, and sites that are sensitive to pollution, such as wetlands and </a:t>
            </a:r>
            <a:r>
              <a:rPr lang="en-US" sz="2000" dirty="0" smtClean="0"/>
              <a:t>rivers.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smtClean="0"/>
              <a:t>GIS is essential tool in government and security organisations. It is a powerful tool </a:t>
            </a:r>
            <a:r>
              <a:rPr lang="en-US" sz="2000" b="1" dirty="0" smtClean="0"/>
              <a:t>used in fighting crime</a:t>
            </a:r>
            <a:r>
              <a:rPr lang="en-US" sz="2000" dirty="0" smtClean="0"/>
              <a:t>. Using GIS technology, security experts can easily trace  thieves in their hiding locations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r>
              <a:rPr lang="en-US" sz="2000" dirty="0"/>
              <a:t>GIS regularly help in the day-to-day </a:t>
            </a:r>
            <a:r>
              <a:rPr lang="en-US" sz="2000" b="1" dirty="0"/>
              <a:t>management of many natural and man-made resources</a:t>
            </a:r>
            <a:r>
              <a:rPr lang="en-US" sz="2000" dirty="0"/>
              <a:t>, including sewerage, water, power, and transportation </a:t>
            </a:r>
            <a:r>
              <a:rPr lang="en-US" sz="2000" dirty="0" smtClean="0"/>
              <a:t>networks.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r>
              <a:rPr lang="en-US" sz="2000" dirty="0" smtClean="0"/>
              <a:t>GIS </a:t>
            </a:r>
            <a:r>
              <a:rPr lang="en-US" sz="2000" dirty="0"/>
              <a:t>allow us </a:t>
            </a:r>
            <a:r>
              <a:rPr lang="en-US" sz="2000" b="1" dirty="0"/>
              <a:t>to analyze the relative spatial location of important geographic features</a:t>
            </a:r>
            <a:r>
              <a:rPr lang="en-US" sz="2000" dirty="0"/>
              <a:t>. </a:t>
            </a:r>
            <a:r>
              <a:rPr lang="en-US" sz="2000" dirty="0" smtClean="0"/>
              <a:t>Spatial </a:t>
            </a:r>
            <a:r>
              <a:rPr lang="en-US" sz="2000" dirty="0"/>
              <a:t>analyses in a GIS may aid in ensuring sustainable recreation, </a:t>
            </a:r>
            <a:r>
              <a:rPr lang="en-US" sz="2000" dirty="0" smtClean="0"/>
              <a:t>environmental protection</a:t>
            </a:r>
            <a:r>
              <a:rPr lang="en-US" sz="2000" dirty="0"/>
              <a:t>, and other </a:t>
            </a:r>
            <a:r>
              <a:rPr lang="en-US" sz="2000" dirty="0" smtClean="0"/>
              <a:t>benefits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help us </a:t>
            </a:r>
            <a:r>
              <a:rPr lang="en-US" sz="2000" b="1" dirty="0"/>
              <a:t>identify and address environmental problems by providing crucial information </a:t>
            </a:r>
            <a:r>
              <a:rPr lang="en-US" sz="2000" dirty="0"/>
              <a:t>on where problems occur and who are affected by them. GIS help us identify the source, location, and extent of adverse environmental impacts, and may help us devise practical plans for monitoring, managing, and mitigating environmental damage</a:t>
            </a:r>
            <a:r>
              <a:rPr lang="en-US" sz="2000" dirty="0" smtClean="0"/>
              <a:t>.</a:t>
            </a:r>
          </a:p>
        </p:txBody>
      </p:sp>
    </p:spTree>
    <p:extLst>
      <p:ext uri="{BB962C8B-B14F-4D97-AF65-F5344CB8AC3E}">
        <p14:creationId xmlns:p14="http://schemas.microsoft.com/office/powerpoint/2010/main" val="234681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744819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sz="2000" dirty="0" smtClean="0"/>
              <a:t>GIS can be used in the </a:t>
            </a:r>
            <a:r>
              <a:rPr lang="en-US" sz="2000" b="1" dirty="0" smtClean="0"/>
              <a:t>location </a:t>
            </a:r>
            <a:r>
              <a:rPr lang="en-US" sz="2000" b="1" dirty="0"/>
              <a:t>of viable remnant plant and animal populations </a:t>
            </a:r>
            <a:r>
              <a:rPr lang="en-US" sz="2000" dirty="0"/>
              <a:t>relative to current and future human land uses </a:t>
            </a:r>
            <a:r>
              <a:rPr lang="en-US" sz="2000" dirty="0" smtClean="0"/>
              <a:t>.  Analysis of such information is helpful in planning for </a:t>
            </a:r>
            <a:r>
              <a:rPr lang="en-US" sz="2000" dirty="0"/>
              <a:t> </a:t>
            </a:r>
            <a:r>
              <a:rPr lang="en-US" sz="2000" dirty="0" smtClean="0"/>
              <a:t>continued survival of such species.</a:t>
            </a:r>
          </a:p>
          <a:p>
            <a:pPr marL="285750" indent="-285750" algn="just">
              <a:buClr>
                <a:schemeClr val="tx2"/>
              </a:buClr>
              <a:buFont typeface="Wingdings" panose="05000000000000000000" pitchFamily="2" charset="2"/>
              <a:buChar char="q"/>
            </a:pPr>
            <a:r>
              <a:rPr lang="en-US" sz="2000" dirty="0"/>
              <a:t>GIS </a:t>
            </a:r>
            <a:r>
              <a:rPr lang="en-US" sz="2000" dirty="0" smtClean="0"/>
              <a:t>of recently has become </a:t>
            </a:r>
            <a:r>
              <a:rPr lang="en-US" sz="2000" b="1" dirty="0" smtClean="0"/>
              <a:t>an important tool used  </a:t>
            </a:r>
            <a:r>
              <a:rPr lang="en-US" sz="2000" b="1" dirty="0"/>
              <a:t>emergency services</a:t>
            </a:r>
            <a:r>
              <a:rPr lang="en-US" sz="2000" dirty="0"/>
              <a:t>, flood protection, disaster assessment and management</a:t>
            </a:r>
            <a:r>
              <a:rPr lang="en-US" sz="2000" dirty="0" smtClean="0"/>
              <a:t>. It can be helpful  in the location and identification disaster victims. </a:t>
            </a:r>
            <a:r>
              <a:rPr lang="en-US" sz="2000" dirty="0"/>
              <a:t>The GIS matches the address to the nearest emergency service station, a route is then immediately generated based on the street network and traffic, and emergency crews dispatched from the nearest </a:t>
            </a:r>
            <a:r>
              <a:rPr lang="en-US" sz="2000" dirty="0" smtClean="0"/>
              <a:t>station. It can also be used to land mark disaster incidents and threats that form early warning systems in disaster management.</a:t>
            </a:r>
          </a:p>
          <a:p>
            <a:pPr marL="285750" indent="-285750" algn="just">
              <a:buClr>
                <a:schemeClr val="tx2"/>
              </a:buClr>
              <a:buFont typeface="Wingdings" panose="05000000000000000000" pitchFamily="2" charset="2"/>
              <a:buChar char="q"/>
            </a:pPr>
            <a:r>
              <a:rPr lang="en-US" sz="2000" dirty="0"/>
              <a:t> </a:t>
            </a:r>
            <a:r>
              <a:rPr lang="en-US" sz="2000" dirty="0" smtClean="0"/>
              <a:t>GIS </a:t>
            </a:r>
            <a:r>
              <a:rPr lang="en-US" sz="2000" b="1" dirty="0" smtClean="0"/>
              <a:t>hospitals and government  transport functions. </a:t>
            </a:r>
            <a:r>
              <a:rPr lang="en-US" sz="2000" dirty="0" smtClean="0"/>
              <a:t>For example emergency vehicles such as ambulances in developed world commonly dispatched and routed using GIS.</a:t>
            </a:r>
          </a:p>
          <a:p>
            <a:pPr marL="285750" indent="-285750" algn="just">
              <a:buClr>
                <a:schemeClr val="tx2"/>
              </a:buClr>
              <a:buFont typeface="Wingdings" panose="05000000000000000000" pitchFamily="2" charset="2"/>
              <a:buChar char="q"/>
            </a:pPr>
            <a:r>
              <a:rPr lang="en-US" sz="2000" dirty="0"/>
              <a:t>GIS may be used to </a:t>
            </a:r>
            <a:r>
              <a:rPr lang="en-US" sz="2000" b="1" dirty="0"/>
              <a:t>document change, mitigate damage, and effectively manage our natural </a:t>
            </a:r>
            <a:r>
              <a:rPr lang="en-US" sz="2000" b="1" dirty="0" smtClean="0"/>
              <a:t>resources</a:t>
            </a:r>
            <a:r>
              <a:rPr lang="en-US" sz="2000" dirty="0" smtClean="0"/>
              <a:t>. For example GIS  images can be used to track eruptions of mountains  and such data cab be used in planning evacuation of affected people  and mapping of the damages caused.</a:t>
            </a:r>
          </a:p>
          <a:p>
            <a:pPr marL="285750" indent="-285750" algn="just">
              <a:buClr>
                <a:schemeClr val="tx2"/>
              </a:buClr>
              <a:buFont typeface="Wingdings" panose="05000000000000000000" pitchFamily="2" charset="2"/>
              <a:buChar char="q"/>
            </a:pPr>
            <a:r>
              <a:rPr lang="en-US" sz="2000" dirty="0"/>
              <a:t>Many businesses adopt GIS for </a:t>
            </a:r>
            <a:r>
              <a:rPr lang="en-US" sz="2000" b="1" dirty="0"/>
              <a:t>increased efficiency in the delivery of goods and services</a:t>
            </a:r>
            <a:r>
              <a:rPr lang="en-US" sz="2000" dirty="0"/>
              <a:t>. Retail businesses locate stores based on a number of spatially related </a:t>
            </a:r>
            <a:r>
              <a:rPr lang="en-US" sz="2000" dirty="0" smtClean="0"/>
              <a:t>factors.</a:t>
            </a:r>
          </a:p>
          <a:p>
            <a:pPr marL="285750" indent="-285750" algn="just">
              <a:buClr>
                <a:schemeClr val="tx2"/>
              </a:buClr>
              <a:buFont typeface="Wingdings" panose="05000000000000000000" pitchFamily="2" charset="2"/>
              <a:buChar char="q"/>
            </a:pPr>
            <a:r>
              <a:rPr lang="en-US" sz="2000" dirty="0" smtClean="0"/>
              <a:t>GIS aid telecommunication companies </a:t>
            </a:r>
            <a:r>
              <a:rPr lang="en-US" sz="2000" b="1" dirty="0" smtClean="0"/>
              <a:t>to track fraud teams in mobile money payments </a:t>
            </a:r>
            <a:r>
              <a:rPr lang="en-US" sz="2000" dirty="0" smtClean="0"/>
              <a:t>in various locations basing on the provided coordinates.</a:t>
            </a:r>
          </a:p>
          <a:p>
            <a:pPr marL="285750" indent="-285750" algn="just">
              <a:buClr>
                <a:schemeClr val="tx2"/>
              </a:buClr>
              <a:buFont typeface="Wingdings" panose="05000000000000000000" pitchFamily="2" charset="2"/>
              <a:buChar char="q"/>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Tree>
    <p:extLst>
      <p:ext uri="{BB962C8B-B14F-4D97-AF65-F5344CB8AC3E}">
        <p14:creationId xmlns:p14="http://schemas.microsoft.com/office/powerpoint/2010/main" val="2419167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5909310"/>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r>
              <a:rPr lang="en-US" dirty="0"/>
              <a:t>Global </a:t>
            </a:r>
            <a:r>
              <a:rPr lang="en-US" dirty="0" smtClean="0"/>
              <a:t>Navigation Satellite </a:t>
            </a:r>
            <a:r>
              <a:rPr lang="en-US" dirty="0"/>
              <a:t>Systems (GNSS), is </a:t>
            </a:r>
            <a:r>
              <a:rPr lang="en-US" dirty="0" smtClean="0"/>
              <a:t>now </a:t>
            </a:r>
            <a:r>
              <a:rPr lang="en-US" b="1" dirty="0" smtClean="0"/>
              <a:t>incorporated </a:t>
            </a:r>
            <a:r>
              <a:rPr lang="en-US" b="1" dirty="0"/>
              <a:t>into cars, planes, boats, </a:t>
            </a:r>
            <a:r>
              <a:rPr lang="en-US" b="1" dirty="0" smtClean="0"/>
              <a:t>and trucks</a:t>
            </a:r>
            <a:r>
              <a:rPr lang="en-US" b="1" dirty="0"/>
              <a:t> </a:t>
            </a:r>
            <a:r>
              <a:rPr lang="en-US" b="1" dirty="0" smtClean="0"/>
              <a:t>to guide people </a:t>
            </a:r>
            <a:r>
              <a:rPr lang="en-US" dirty="0" smtClean="0"/>
              <a:t>find shortest routes, avoid traffic and reach their final destinations in time.</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a:t>
            </a:r>
            <a:r>
              <a:rPr lang="en-US" dirty="0"/>
              <a:t>may </a:t>
            </a:r>
            <a:r>
              <a:rPr lang="en-US" b="1" dirty="0"/>
              <a:t>aid in disaster assessment and </a:t>
            </a:r>
            <a:r>
              <a:rPr lang="en-US" b="1" dirty="0" smtClean="0"/>
              <a:t>recovery</a:t>
            </a:r>
            <a:r>
              <a:rPr lang="en-US" dirty="0" smtClean="0"/>
              <a:t>. </a:t>
            </a:r>
            <a:r>
              <a:rPr lang="en-US" dirty="0"/>
              <a:t>Emergency response and longer </a:t>
            </a:r>
            <a:r>
              <a:rPr lang="en-US" dirty="0" smtClean="0"/>
              <a:t>term rebuilding </a:t>
            </a:r>
            <a:r>
              <a:rPr lang="en-US" dirty="0"/>
              <a:t>efforts may be improved by spatial data collection and analysis </a:t>
            </a:r>
            <a:endParaRPr lang="en-US" dirty="0" smtClean="0"/>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smtClean="0"/>
              <a:t>Images </a:t>
            </a:r>
            <a:r>
              <a:rPr lang="en-US" dirty="0"/>
              <a:t>taken from aircraft and satellites </a:t>
            </a:r>
            <a:r>
              <a:rPr lang="en-US" dirty="0" smtClean="0"/>
              <a:t> </a:t>
            </a:r>
            <a:r>
              <a:rPr lang="en-US" dirty="0"/>
              <a:t>provide a rich source of data, which may </a:t>
            </a:r>
            <a:r>
              <a:rPr lang="en-US" dirty="0" smtClean="0"/>
              <a:t>be Interpreted </a:t>
            </a:r>
            <a:r>
              <a:rPr lang="en-US" dirty="0"/>
              <a:t>and converted to information </a:t>
            </a:r>
            <a:r>
              <a:rPr lang="en-US" dirty="0" smtClean="0"/>
              <a:t>that can </a:t>
            </a:r>
            <a:r>
              <a:rPr lang="en-US" b="1" dirty="0" smtClean="0"/>
              <a:t>be used in research and other studies</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a:t>
            </a:r>
            <a:r>
              <a:rPr lang="en-US" dirty="0"/>
              <a:t>are also widely used in </a:t>
            </a:r>
            <a:r>
              <a:rPr lang="en-US" b="1" dirty="0" smtClean="0"/>
              <a:t>planning and development. </a:t>
            </a:r>
            <a:r>
              <a:rPr lang="en-US" dirty="0" smtClean="0"/>
              <a:t>Spatial information about villages, town and cities can be used as source of information for planning and development of a country. Such information may include water sources, sewerage, mean of transport, banks, schools, universities etc.</a:t>
            </a:r>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r>
              <a:rPr lang="en-US" dirty="0" smtClean="0"/>
              <a:t>GIS help the </a:t>
            </a:r>
            <a:r>
              <a:rPr lang="en-US" b="1" dirty="0" smtClean="0"/>
              <a:t>government in property records management and taxation</a:t>
            </a:r>
            <a:r>
              <a:rPr lang="en-US" dirty="0" smtClean="0"/>
              <a:t>. For example GIS can be used to locate various houses and their owners in a city upon which taxes can be determined.</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are </a:t>
            </a:r>
            <a:r>
              <a:rPr lang="en-US" b="1" dirty="0"/>
              <a:t>widely used to improve public health.  </a:t>
            </a:r>
            <a:r>
              <a:rPr lang="en-US" dirty="0"/>
              <a:t>Air pollution is a major cause of sickness and death. GIS can be used to locate and map air pollution points in a community. Analysis of such information by public health experts results in improvement of the public health of the people.</a:t>
            </a:r>
            <a:endParaRPr lang="en-US" dirty="0" smtClean="0"/>
          </a:p>
          <a:p>
            <a:pPr marL="285750" indent="-285750">
              <a:buClr>
                <a:schemeClr val="tx2"/>
              </a:buClr>
              <a:buFont typeface="Wingdings" panose="05000000000000000000" pitchFamily="2" charset="2"/>
              <a:buChar char="q"/>
            </a:pPr>
            <a:endParaRPr lang="en-US" dirty="0" smtClean="0"/>
          </a:p>
          <a:p>
            <a:pPr marL="285750" indent="-285750">
              <a:buClr>
                <a:schemeClr val="tx2"/>
              </a:buClr>
              <a:buFont typeface="Wingdings" panose="05000000000000000000" pitchFamily="2" charset="2"/>
              <a:buChar char="q"/>
            </a:pPr>
            <a:endParaRPr lang="en-US" dirty="0"/>
          </a:p>
        </p:txBody>
      </p:sp>
    </p:spTree>
    <p:extLst>
      <p:ext uri="{BB962C8B-B14F-4D97-AF65-F5344CB8AC3E}">
        <p14:creationId xmlns:p14="http://schemas.microsoft.com/office/powerpoint/2010/main" val="2561320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034" y="793630"/>
            <a:ext cx="11628408" cy="6863417"/>
          </a:xfrm>
          <a:prstGeom prst="rect">
            <a:avLst/>
          </a:prstGeom>
          <a:noFill/>
        </p:spPr>
        <p:txBody>
          <a:bodyPr wrap="square" rtlCol="0">
            <a:spAutoFit/>
          </a:bodyPr>
          <a:lstStyle/>
          <a:p>
            <a:pPr algn="just"/>
            <a:r>
              <a:rPr lang="en-US" sz="2000" b="1" dirty="0" smtClean="0">
                <a:solidFill>
                  <a:schemeClr val="tx2"/>
                </a:solidFill>
              </a:rPr>
              <a:t>Course Description</a:t>
            </a:r>
          </a:p>
          <a:p>
            <a:pPr algn="just"/>
            <a:r>
              <a:rPr lang="en-US" sz="2000" dirty="0"/>
              <a:t>This course is to provide both a solid theoretical understanding and a comprehensive practical introduction to the use of geographic information systems, GIS-related terminologies and spatial data basics for the analysis and solution of different environmental problems. It introduces common image processing software packages and how to use </a:t>
            </a:r>
            <a:r>
              <a:rPr lang="en-US" sz="2000" dirty="0" smtClean="0"/>
              <a:t>them,</a:t>
            </a:r>
          </a:p>
          <a:p>
            <a:pPr algn="just"/>
            <a:endParaRPr lang="en-US" sz="2000" b="1" dirty="0">
              <a:solidFill>
                <a:schemeClr val="tx2"/>
              </a:solidFill>
            </a:endParaRPr>
          </a:p>
          <a:p>
            <a:pPr algn="just"/>
            <a:r>
              <a:rPr lang="en-US" sz="2000" b="1" dirty="0" smtClean="0">
                <a:solidFill>
                  <a:schemeClr val="tx2"/>
                </a:solidFill>
              </a:rPr>
              <a:t>Course Outcome</a:t>
            </a:r>
          </a:p>
          <a:p>
            <a:pPr algn="just"/>
            <a:endParaRPr lang="en-US" sz="2000" b="1" dirty="0">
              <a:solidFill>
                <a:schemeClr val="tx2"/>
              </a:solidFill>
            </a:endParaRPr>
          </a:p>
          <a:p>
            <a:r>
              <a:rPr lang="en-US" sz="2000" dirty="0"/>
              <a:t>By the end of the course, </a:t>
            </a:r>
            <a:r>
              <a:rPr lang="en-US" sz="2000" dirty="0" smtClean="0"/>
              <a:t>you should </a:t>
            </a:r>
            <a:r>
              <a:rPr lang="en-US" sz="2000" dirty="0"/>
              <a:t>be able to: </a:t>
            </a:r>
            <a:endParaRPr lang="en-US" sz="2000" dirty="0" smtClean="0"/>
          </a:p>
          <a:p>
            <a:endParaRPr lang="en-US" sz="2000" dirty="0"/>
          </a:p>
          <a:p>
            <a:pPr marL="342900" indent="-342900">
              <a:buClr>
                <a:schemeClr val="tx2"/>
              </a:buClr>
              <a:buFont typeface="Wingdings" panose="05000000000000000000" pitchFamily="2" charset="2"/>
              <a:buChar char="q"/>
            </a:pPr>
            <a:r>
              <a:rPr lang="en-US" sz="2000" dirty="0" smtClean="0"/>
              <a:t>Demonstrate </a:t>
            </a:r>
            <a:r>
              <a:rPr lang="en-US" sz="2000" dirty="0"/>
              <a:t>an understanding of the GIS </a:t>
            </a:r>
          </a:p>
          <a:p>
            <a:pPr marL="342900" indent="-342900">
              <a:buClr>
                <a:schemeClr val="tx2"/>
              </a:buClr>
              <a:buFont typeface="Wingdings" panose="05000000000000000000" pitchFamily="2" charset="2"/>
              <a:buChar char="q"/>
            </a:pPr>
            <a:r>
              <a:rPr lang="en-US" sz="2000" dirty="0" smtClean="0"/>
              <a:t>Show </a:t>
            </a:r>
            <a:r>
              <a:rPr lang="en-US" sz="2000" dirty="0"/>
              <a:t>knowledge of the basic principles underlying the GIS/model-based management </a:t>
            </a:r>
            <a:r>
              <a:rPr lang="en-US" sz="2000" dirty="0" smtClean="0"/>
              <a:t>systems</a:t>
            </a:r>
            <a:endParaRPr lang="en-US" sz="2000" dirty="0"/>
          </a:p>
          <a:p>
            <a:pPr marL="342900" indent="-342900">
              <a:buClr>
                <a:schemeClr val="tx2"/>
              </a:buClr>
              <a:buFont typeface="Wingdings" panose="05000000000000000000" pitchFamily="2" charset="2"/>
              <a:buChar char="q"/>
            </a:pPr>
            <a:r>
              <a:rPr lang="en-US" sz="2000" dirty="0" smtClean="0"/>
              <a:t>Demonstrate skills </a:t>
            </a:r>
            <a:r>
              <a:rPr lang="en-US" sz="2000" dirty="0"/>
              <a:t>in </a:t>
            </a:r>
            <a:r>
              <a:rPr lang="en-US" sz="2000" dirty="0" smtClean="0"/>
              <a:t>GIS problem-solving </a:t>
            </a:r>
            <a:r>
              <a:rPr lang="en-US" sz="2000" dirty="0"/>
              <a:t>techniques for sustainable planning and </a:t>
            </a:r>
            <a:r>
              <a:rPr lang="en-US" sz="2000" dirty="0" smtClean="0"/>
              <a:t>management</a:t>
            </a:r>
            <a:endParaRPr lang="en-US" sz="2000" dirty="0"/>
          </a:p>
          <a:p>
            <a:pPr marL="342900" indent="-342900">
              <a:buClr>
                <a:schemeClr val="tx2"/>
              </a:buClr>
              <a:buFont typeface="Wingdings" panose="05000000000000000000" pitchFamily="2" charset="2"/>
              <a:buChar char="q"/>
            </a:pPr>
            <a:r>
              <a:rPr lang="en-US" sz="2000" dirty="0" smtClean="0"/>
              <a:t> </a:t>
            </a:r>
            <a:r>
              <a:rPr lang="en-US" sz="2000" dirty="0"/>
              <a:t>Input data in a GIS software tool </a:t>
            </a:r>
          </a:p>
          <a:p>
            <a:pPr marL="342900" indent="-342900">
              <a:buClr>
                <a:schemeClr val="tx2"/>
              </a:buClr>
              <a:buFont typeface="Wingdings" panose="05000000000000000000" pitchFamily="2" charset="2"/>
              <a:buChar char="q"/>
            </a:pPr>
            <a:r>
              <a:rPr lang="en-US" sz="2000" dirty="0" smtClean="0"/>
              <a:t>Design</a:t>
            </a:r>
            <a:r>
              <a:rPr lang="en-US" sz="2000" dirty="0"/>
              <a:t>, create, maintain, and data integrate in a </a:t>
            </a:r>
            <a:r>
              <a:rPr lang="en-US" sz="2000" dirty="0" smtClean="0"/>
              <a:t>GIS </a:t>
            </a:r>
            <a:r>
              <a:rPr lang="en-US" sz="2000" dirty="0"/>
              <a:t>software </a:t>
            </a:r>
            <a:endParaRPr lang="en-US" sz="2000" b="1" dirty="0" smtClean="0">
              <a:solidFill>
                <a:schemeClr val="tx2"/>
              </a:solidFill>
            </a:endParaRPr>
          </a:p>
          <a:p>
            <a:pPr marL="342900" indent="-342900" algn="just">
              <a:buClr>
                <a:schemeClr val="tx2"/>
              </a:buClr>
              <a:buFont typeface="Wingdings" panose="05000000000000000000" pitchFamily="2" charset="2"/>
              <a:buChar char="q"/>
            </a:pPr>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63040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08" y="552091"/>
            <a:ext cx="11628408" cy="6555641"/>
          </a:xfrm>
          <a:prstGeom prst="rect">
            <a:avLst/>
          </a:prstGeom>
          <a:noFill/>
        </p:spPr>
        <p:txBody>
          <a:bodyPr wrap="square" rtlCol="0">
            <a:spAutoFit/>
          </a:bodyPr>
          <a:lstStyle/>
          <a:p>
            <a:pPr algn="just"/>
            <a:r>
              <a:rPr lang="en-US" sz="2000" b="1" dirty="0" smtClean="0">
                <a:solidFill>
                  <a:schemeClr val="tx2"/>
                </a:solidFill>
              </a:rPr>
              <a:t>REFERENCES:</a:t>
            </a:r>
          </a:p>
          <a:p>
            <a:pPr algn="just"/>
            <a:endParaRPr lang="en-US" sz="2000" dirty="0"/>
          </a:p>
          <a:p>
            <a:pPr marL="342900" indent="-342900">
              <a:spcAft>
                <a:spcPts val="600"/>
              </a:spcAft>
              <a:buClr>
                <a:schemeClr val="tx2"/>
              </a:buClr>
              <a:buFont typeface="Wingdings" panose="05000000000000000000" pitchFamily="2" charset="2"/>
              <a:buChar char="q"/>
            </a:pPr>
            <a:r>
              <a:rPr lang="en-US" sz="2000" dirty="0" err="1" smtClean="0"/>
              <a:t>Mich</a:t>
            </a:r>
            <a:r>
              <a:rPr lang="en-US" sz="2000" dirty="0" smtClean="0"/>
              <a:t> Paul </a:t>
            </a:r>
            <a:r>
              <a:rPr lang="en-US" sz="2000" dirty="0" err="1"/>
              <a:t>Bolstad</a:t>
            </a:r>
            <a:r>
              <a:rPr lang="en-US" sz="2000" dirty="0"/>
              <a:t> . (</a:t>
            </a:r>
            <a:r>
              <a:rPr lang="en-US" sz="2000" dirty="0" smtClean="0"/>
              <a:t>2016). </a:t>
            </a:r>
            <a:r>
              <a:rPr lang="en-US" sz="2000" dirty="0"/>
              <a:t>GIS Fundamentals: A First Text on Geographic Information Systems, </a:t>
            </a:r>
            <a:r>
              <a:rPr lang="en-US" sz="2000" dirty="0" smtClean="0"/>
              <a:t>5th </a:t>
            </a:r>
            <a:r>
              <a:rPr lang="en-US" sz="2000" dirty="0"/>
              <a:t>edition. Eider </a:t>
            </a:r>
            <a:r>
              <a:rPr lang="en-US" sz="2000" dirty="0" smtClean="0"/>
              <a:t>Press</a:t>
            </a:r>
            <a:endParaRPr lang="en-US" sz="2000" dirty="0"/>
          </a:p>
          <a:p>
            <a:pPr marL="342900" indent="-342900">
              <a:spcAft>
                <a:spcPts val="600"/>
              </a:spcAft>
              <a:buClr>
                <a:schemeClr val="tx2"/>
              </a:buClr>
              <a:buFont typeface="Wingdings" panose="05000000000000000000" pitchFamily="2" charset="2"/>
              <a:buChar char="q"/>
            </a:pPr>
            <a:r>
              <a:rPr lang="en-US" sz="2000" dirty="0"/>
              <a:t>Michael N. </a:t>
            </a:r>
            <a:r>
              <a:rPr lang="en-US" sz="2000" dirty="0" err="1"/>
              <a:t>DeMers</a:t>
            </a:r>
            <a:r>
              <a:rPr lang="en-US" sz="2000" dirty="0"/>
              <a:t>. (2009). GIS For Dummies. For Dummies; 1 edition. ISBN-10: 0470236825, </a:t>
            </a:r>
          </a:p>
          <a:p>
            <a:pPr marL="342900" indent="-342900">
              <a:spcAft>
                <a:spcPts val="600"/>
              </a:spcAft>
              <a:buClr>
                <a:schemeClr val="tx2"/>
              </a:buClr>
              <a:buFont typeface="Wingdings" panose="05000000000000000000" pitchFamily="2" charset="2"/>
              <a:buChar char="q"/>
            </a:pPr>
            <a:r>
              <a:rPr lang="en-US" sz="2000" dirty="0"/>
              <a:t>ISBN-13: 978-0470236826 </a:t>
            </a:r>
          </a:p>
          <a:p>
            <a:pPr marL="342900" indent="-342900">
              <a:spcAft>
                <a:spcPts val="600"/>
              </a:spcAft>
              <a:buClr>
                <a:schemeClr val="tx2"/>
              </a:buClr>
              <a:buFont typeface="Wingdings" panose="05000000000000000000" pitchFamily="2" charset="2"/>
              <a:buChar char="q"/>
            </a:pPr>
            <a:r>
              <a:rPr lang="en-US" sz="2000" dirty="0" smtClean="0"/>
              <a:t> </a:t>
            </a:r>
            <a:r>
              <a:rPr lang="en-US" sz="2000" dirty="0"/>
              <a:t>Paul A. Longley, Mike </a:t>
            </a:r>
            <a:r>
              <a:rPr lang="en-US" sz="2000" dirty="0" err="1"/>
              <a:t>Goodchild</a:t>
            </a:r>
            <a:r>
              <a:rPr lang="en-US" sz="2000" dirty="0"/>
              <a:t>, David J. Maguire, David W. </a:t>
            </a:r>
            <a:r>
              <a:rPr lang="en-US" sz="2000" dirty="0" err="1"/>
              <a:t>Rhind</a:t>
            </a:r>
            <a:r>
              <a:rPr lang="en-US" sz="2000" dirty="0"/>
              <a:t> . (2010). Geographic Information Systems and Science. Wiley; 3 edition. ISBN-10: 0470721448, ISBN-13: 978-0470721445 </a:t>
            </a:r>
          </a:p>
          <a:p>
            <a:pPr marL="342900" indent="-342900">
              <a:spcAft>
                <a:spcPts val="600"/>
              </a:spcAft>
              <a:buClr>
                <a:schemeClr val="tx2"/>
              </a:buClr>
              <a:buFont typeface="Wingdings" panose="05000000000000000000" pitchFamily="2" charset="2"/>
              <a:buChar char="q"/>
            </a:pPr>
            <a:r>
              <a:rPr lang="en-US" sz="2000" dirty="0" smtClean="0"/>
              <a:t> </a:t>
            </a:r>
            <a:r>
              <a:rPr lang="en-US" sz="2000" dirty="0"/>
              <a:t>Law, Amy Collins. (2013). Getting to Know ArcGIS for Desktop. </a:t>
            </a:r>
            <a:r>
              <a:rPr lang="en-US" sz="2000" dirty="0" err="1"/>
              <a:t>Esri</a:t>
            </a:r>
            <a:r>
              <a:rPr lang="en-US" sz="2000" dirty="0"/>
              <a:t> Press; Third Edition .</a:t>
            </a:r>
          </a:p>
          <a:p>
            <a:pPr marL="342900" indent="-342900">
              <a:spcAft>
                <a:spcPts val="600"/>
              </a:spcAft>
              <a:buClr>
                <a:schemeClr val="tx2"/>
              </a:buClr>
              <a:buFont typeface="Wingdings" panose="05000000000000000000" pitchFamily="2" charset="2"/>
              <a:buChar char="q"/>
            </a:pPr>
            <a:r>
              <a:rPr lang="en-US" sz="2000" dirty="0" smtClean="0"/>
              <a:t>Tim </a:t>
            </a:r>
            <a:r>
              <a:rPr lang="en-US" sz="2000" dirty="0" err="1"/>
              <a:t>Ormsby</a:t>
            </a:r>
            <a:r>
              <a:rPr lang="en-US" sz="2000" dirty="0"/>
              <a:t>, Eileen J. Napoleon, Robert Burke, Carolyn </a:t>
            </a:r>
            <a:r>
              <a:rPr lang="en-US" sz="2000" dirty="0" err="1"/>
              <a:t>Groessl</a:t>
            </a:r>
            <a:r>
              <a:rPr lang="en-US" sz="2000" dirty="0"/>
              <a:t>. (2010). Getting to Know ArcGIS Desktop. </a:t>
            </a:r>
            <a:r>
              <a:rPr lang="en-US" sz="2000" dirty="0" err="1"/>
              <a:t>Esri</a:t>
            </a:r>
            <a:r>
              <a:rPr lang="en-US" sz="2000" dirty="0"/>
              <a:t> Press; Second Edition, for ArcGIS 10 edition. ISBN-10: 1589482603, </a:t>
            </a:r>
          </a:p>
          <a:p>
            <a:pPr marL="342900" indent="-342900">
              <a:spcAft>
                <a:spcPts val="600"/>
              </a:spcAft>
              <a:buClr>
                <a:schemeClr val="tx2"/>
              </a:buClr>
              <a:buFont typeface="Wingdings" panose="05000000000000000000" pitchFamily="2" charset="2"/>
              <a:buChar char="q"/>
            </a:pPr>
            <a:r>
              <a:rPr lang="en-US" sz="2000" dirty="0" smtClean="0"/>
              <a:t>Keith</a:t>
            </a:r>
            <a:r>
              <a:rPr lang="en-US" sz="2000" dirty="0"/>
              <a:t>, C. Clarke.(2010). Getting Started with Geographic Information Systems (5th Edition). Prentice Hall; 5 edition. ISBN-10: 0131494988, ISBN-13: 978-0131494985 </a:t>
            </a:r>
          </a:p>
          <a:p>
            <a:pPr marL="342900" indent="-342900">
              <a:spcAft>
                <a:spcPts val="600"/>
              </a:spcAft>
              <a:buClr>
                <a:schemeClr val="tx2"/>
              </a:buClr>
              <a:buFont typeface="Wingdings" panose="05000000000000000000" pitchFamily="2" charset="2"/>
              <a:buChar char="q"/>
            </a:pPr>
            <a:r>
              <a:rPr lang="en-US" sz="2000" dirty="0"/>
              <a:t> </a:t>
            </a:r>
            <a:r>
              <a:rPr lang="en-US" sz="2000" dirty="0" smtClean="0"/>
              <a:t>Indy </a:t>
            </a:r>
            <a:r>
              <a:rPr lang="en-US" sz="2000" dirty="0"/>
              <a:t>Hurt, Keith C. Clarke. (2010). GIS Exercise Workbook for Getting Started with Geographic Information Systems. Prentice Hall; 5 edition. ISBN-10: 0321697960, ISBN-13: 978-0321697967 </a:t>
            </a:r>
          </a:p>
          <a:p>
            <a:pPr>
              <a:buClr>
                <a:schemeClr val="tx2"/>
              </a:buClr>
            </a:pPr>
            <a:endParaRPr lang="en-US" sz="2000" dirty="0"/>
          </a:p>
          <a:p>
            <a:pPr marL="342900" indent="-342900" algn="just">
              <a:buClr>
                <a:schemeClr val="tx2"/>
              </a:buClr>
              <a:buFont typeface="Wingdings" panose="05000000000000000000" pitchFamily="2" charset="2"/>
              <a:buChar char="q"/>
            </a:pPr>
            <a:endParaRPr lang="en-US" sz="2000" dirty="0" smtClean="0"/>
          </a:p>
          <a:p>
            <a:pPr algn="just"/>
            <a:endParaRPr lang="en-US" sz="2000" dirty="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2808382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034" y="793630"/>
            <a:ext cx="11628408" cy="8309967"/>
          </a:xfrm>
          <a:prstGeom prst="rect">
            <a:avLst/>
          </a:prstGeom>
          <a:noFill/>
        </p:spPr>
        <p:txBody>
          <a:bodyPr wrap="square" rtlCol="0">
            <a:spAutoFit/>
          </a:bodyPr>
          <a:lstStyle/>
          <a:p>
            <a:pPr algn="just"/>
            <a:r>
              <a:rPr lang="en-US" sz="2000" b="1" dirty="0" smtClean="0">
                <a:solidFill>
                  <a:srgbClr val="002060"/>
                </a:solidFill>
              </a:rPr>
              <a:t>GEOGRAPHICAL INFORMATION SYSTEM (GIS)</a:t>
            </a:r>
          </a:p>
          <a:p>
            <a:pPr algn="just"/>
            <a:endParaRPr lang="en-US" sz="2000" dirty="0" smtClean="0"/>
          </a:p>
          <a:p>
            <a:pPr algn="just"/>
            <a:r>
              <a:rPr lang="en-US" sz="2000" dirty="0" smtClean="0"/>
              <a:t>A system that creates, manages, analyses and </a:t>
            </a:r>
            <a:r>
              <a:rPr lang="en-US" sz="2000" smtClean="0"/>
              <a:t>maps of all </a:t>
            </a:r>
            <a:r>
              <a:rPr lang="en-US" sz="2000" dirty="0" smtClean="0"/>
              <a:t>types of data. GIS connects all types of data to a map with all descriptive information hence providing a foundation for mapping and analysis that is used in science and almost all types of industry. GIS help users to understand patterns, relationships and geographical relationships in data.</a:t>
            </a:r>
          </a:p>
          <a:p>
            <a:pPr algn="just"/>
            <a:endParaRPr lang="en-US" sz="2000" dirty="0"/>
          </a:p>
          <a:p>
            <a:pPr algn="just"/>
            <a:r>
              <a:rPr lang="en-US" sz="2000" dirty="0"/>
              <a:t>A GIS </a:t>
            </a:r>
            <a:r>
              <a:rPr lang="en-US" sz="2000" dirty="0" smtClean="0"/>
              <a:t> can be viewed as a </a:t>
            </a:r>
            <a:r>
              <a:rPr lang="en-US" sz="2000" dirty="0"/>
              <a:t>computer-based system </a:t>
            </a:r>
            <a:r>
              <a:rPr lang="en-US" sz="2000" dirty="0" smtClean="0"/>
              <a:t>used in the collection</a:t>
            </a:r>
            <a:r>
              <a:rPr lang="en-US" sz="2000" dirty="0"/>
              <a:t>, maintenance, storage, analysis, output, and distribution of spatial data and information. </a:t>
            </a:r>
            <a:r>
              <a:rPr lang="en-US" sz="2000" dirty="0" smtClean="0"/>
              <a:t>It quantifies </a:t>
            </a:r>
            <a:r>
              <a:rPr lang="en-US" sz="2000" dirty="0"/>
              <a:t>these locations </a:t>
            </a:r>
            <a:r>
              <a:rPr lang="en-US" sz="2000" dirty="0" smtClean="0"/>
              <a:t>by recording </a:t>
            </a:r>
            <a:r>
              <a:rPr lang="en-US" sz="2000" dirty="0"/>
              <a:t>their coordinates, numbers </a:t>
            </a:r>
            <a:r>
              <a:rPr lang="en-US" sz="2000" dirty="0" smtClean="0"/>
              <a:t>that describe </a:t>
            </a:r>
            <a:r>
              <a:rPr lang="en-US" sz="2000" dirty="0"/>
              <a:t>the position of these features </a:t>
            </a:r>
            <a:r>
              <a:rPr lang="en-US" sz="2000" dirty="0" smtClean="0"/>
              <a:t>on earth.</a:t>
            </a:r>
          </a:p>
          <a:p>
            <a:pPr algn="just"/>
            <a:endParaRPr lang="en-US" sz="2000" dirty="0"/>
          </a:p>
          <a:p>
            <a:pPr algn="just"/>
            <a:r>
              <a:rPr lang="en-US" sz="2000" dirty="0"/>
              <a:t>A geographic information system (GIS) is a computer system for capturing, storing, checking, and displaying data related to positions on Earth’s surface</a:t>
            </a:r>
            <a:endParaRPr lang="en-US" sz="2000" dirty="0" smtClean="0"/>
          </a:p>
          <a:p>
            <a:pPr algn="just"/>
            <a:endParaRPr lang="en-US" sz="2000" dirty="0"/>
          </a:p>
          <a:p>
            <a:pPr algn="just"/>
            <a:r>
              <a:rPr lang="en-US" sz="2000" dirty="0"/>
              <a:t>Spatial data is </a:t>
            </a:r>
            <a:r>
              <a:rPr lang="en-US" sz="2000" b="1" dirty="0"/>
              <a:t>any type of data that directly or indirectly references a specific geographical area or location</a:t>
            </a:r>
            <a:r>
              <a:rPr lang="en-US" sz="2000" dirty="0"/>
              <a:t>. Sometimes called </a:t>
            </a:r>
            <a:r>
              <a:rPr lang="en-US" sz="2000" b="1" dirty="0"/>
              <a:t>geospatial data </a:t>
            </a:r>
            <a:r>
              <a:rPr lang="en-US" sz="2000" dirty="0"/>
              <a:t>or </a:t>
            </a:r>
            <a:r>
              <a:rPr lang="en-US" sz="2000" b="1" dirty="0"/>
              <a:t>geographic information</a:t>
            </a:r>
            <a:r>
              <a:rPr lang="en-US" sz="2000" dirty="0"/>
              <a:t>, spatial data can also numerically represent a physical object in a geographic coordinate </a:t>
            </a:r>
            <a:r>
              <a:rPr lang="en-US" sz="2000" dirty="0" smtClean="0"/>
              <a:t>system.</a:t>
            </a:r>
            <a:endParaRPr lang="en-US" sz="2000" dirty="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marL="342900" indent="-342900">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a:p>
            <a:pPr algn="just"/>
            <a:endParaRPr lang="en-US" sz="2000" dirty="0"/>
          </a:p>
          <a:p>
            <a:pPr algn="just"/>
            <a:endParaRPr lang="en-US" sz="2000" dirty="0"/>
          </a:p>
          <a:p>
            <a:endParaRPr lang="en-US" dirty="0"/>
          </a:p>
        </p:txBody>
      </p:sp>
    </p:spTree>
    <p:extLst>
      <p:ext uri="{BB962C8B-B14F-4D97-AF65-F5344CB8AC3E}">
        <p14:creationId xmlns:p14="http://schemas.microsoft.com/office/powerpoint/2010/main" val="1973805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517" y="603848"/>
            <a:ext cx="11976340" cy="646331"/>
          </a:xfrm>
          <a:prstGeom prst="rect">
            <a:avLst/>
          </a:prstGeom>
          <a:noFill/>
        </p:spPr>
        <p:txBody>
          <a:bodyPr wrap="square" rtlCol="0">
            <a:spAutoFit/>
          </a:bodyPr>
          <a:lstStyle/>
          <a:p>
            <a:pPr algn="just"/>
            <a:endParaRPr lang="en-US" dirty="0" smtClean="0"/>
          </a:p>
          <a:p>
            <a:pPr algn="just"/>
            <a:r>
              <a:rPr lang="en-US" dirty="0" smtClean="0"/>
              <a:t> </a:t>
            </a:r>
            <a:endParaRPr lang="en-US" dirty="0"/>
          </a:p>
        </p:txBody>
      </p:sp>
      <p:sp>
        <p:nvSpPr>
          <p:cNvPr id="3" name="TextBox 2"/>
          <p:cNvSpPr txBox="1"/>
          <p:nvPr/>
        </p:nvSpPr>
        <p:spPr>
          <a:xfrm>
            <a:off x="398252" y="767751"/>
            <a:ext cx="11540705" cy="7078861"/>
          </a:xfrm>
          <a:prstGeom prst="rect">
            <a:avLst/>
          </a:prstGeom>
          <a:noFill/>
        </p:spPr>
        <p:txBody>
          <a:bodyPr wrap="square" rtlCol="0">
            <a:spAutoFit/>
          </a:bodyPr>
          <a:lstStyle/>
          <a:p>
            <a:r>
              <a:rPr lang="en-US" sz="2000" b="1" dirty="0" smtClean="0">
                <a:solidFill>
                  <a:srgbClr val="002060"/>
                </a:solidFill>
              </a:rPr>
              <a:t>COMPONENTS OF GIS</a:t>
            </a:r>
          </a:p>
          <a:p>
            <a:endParaRPr lang="en-US" dirty="0"/>
          </a:p>
          <a:p>
            <a:pPr algn="just"/>
            <a:r>
              <a:rPr lang="en-US" sz="2000" dirty="0"/>
              <a:t>GIS applications include both </a:t>
            </a:r>
            <a:r>
              <a:rPr lang="en-US" sz="2000" dirty="0" smtClean="0"/>
              <a:t>hardware (GIS devices)</a:t>
            </a:r>
            <a:r>
              <a:rPr lang="en-US" sz="2000" dirty="0"/>
              <a:t> and software systems. These </a:t>
            </a:r>
            <a:r>
              <a:rPr lang="en-US" sz="2000" dirty="0" smtClean="0"/>
              <a:t>software applications </a:t>
            </a:r>
            <a:r>
              <a:rPr lang="en-US" sz="2000" dirty="0"/>
              <a:t>may include cartographic data, photographic data, digital data, or data in spreadsheets</a:t>
            </a:r>
            <a:r>
              <a:rPr lang="en-US" sz="2000" dirty="0" smtClean="0"/>
              <a:t>.</a:t>
            </a:r>
          </a:p>
          <a:p>
            <a:pPr algn="just"/>
            <a:endParaRPr lang="en-US" sz="2000" dirty="0" smtClean="0"/>
          </a:p>
          <a:p>
            <a:pPr algn="just"/>
            <a:r>
              <a:rPr lang="en-US" sz="2000" b="1" dirty="0" smtClean="0"/>
              <a:t>Devices used in GIS</a:t>
            </a:r>
          </a:p>
          <a:p>
            <a:pPr algn="just"/>
            <a:r>
              <a:rPr lang="en-US" sz="2000" dirty="0" smtClean="0"/>
              <a:t>GIS data collection devices include the following:</a:t>
            </a:r>
          </a:p>
          <a:p>
            <a:pPr algn="just"/>
            <a:endParaRPr lang="en-US" sz="2000" dirty="0"/>
          </a:p>
          <a:p>
            <a:pPr algn="just"/>
            <a:r>
              <a:rPr lang="en-US" sz="2000" i="1" dirty="0" smtClean="0"/>
              <a:t>Digitizers: </a:t>
            </a:r>
            <a:r>
              <a:rPr lang="en-US" sz="2000" dirty="0" smtClean="0"/>
              <a:t>Hardware </a:t>
            </a:r>
            <a:r>
              <a:rPr lang="en-US" sz="2000" dirty="0"/>
              <a:t>device that receives analog information, such as sound or light, and records it digitally. Usually, the information is stored in a file on a computing </a:t>
            </a:r>
            <a:r>
              <a:rPr lang="en-US" sz="2000" dirty="0" smtClean="0"/>
              <a:t>device. </a:t>
            </a:r>
            <a:r>
              <a:rPr lang="en-US" sz="2000" dirty="0"/>
              <a:t>GIS professionals can use </a:t>
            </a:r>
            <a:r>
              <a:rPr lang="en-US" sz="2000" dirty="0" smtClean="0"/>
              <a:t>digitizers to </a:t>
            </a:r>
            <a:r>
              <a:rPr lang="en-US" sz="2000" dirty="0"/>
              <a:t>easily capture, store, analyze, and manage data while in the field</a:t>
            </a:r>
            <a:r>
              <a:rPr lang="en-US" sz="2000" dirty="0" smtClean="0"/>
              <a:t>. Examples of digitizers are digital cameras, tablets, scanners.</a:t>
            </a:r>
          </a:p>
          <a:p>
            <a:pPr algn="just"/>
            <a:endParaRPr lang="en-US" sz="2000" dirty="0"/>
          </a:p>
          <a:p>
            <a:pPr algn="just"/>
            <a:r>
              <a:rPr lang="en-US" sz="2000" i="1" dirty="0" smtClean="0"/>
              <a:t>GPS Units: </a:t>
            </a:r>
            <a:r>
              <a:rPr lang="en-US" sz="2000" dirty="0" smtClean="0"/>
              <a:t>Any device used to receive information </a:t>
            </a:r>
            <a:r>
              <a:rPr lang="en-US" sz="2000" dirty="0"/>
              <a:t>from GPS satellites and calculating your geographical </a:t>
            </a:r>
            <a:r>
              <a:rPr lang="en-US" sz="2000" dirty="0" smtClean="0"/>
              <a:t>position.  The Geographical Positioning Unit (GPS) was  originally developed by US government for military use but now any one can use GPD device. Commonly used in surveying and mapping. </a:t>
            </a:r>
          </a:p>
          <a:p>
            <a:pPr algn="just"/>
            <a:endParaRPr lang="en-US" sz="2000" dirty="0"/>
          </a:p>
          <a:p>
            <a:pPr algn="just"/>
            <a:r>
              <a:rPr lang="en-US" sz="2000" i="1" dirty="0" smtClean="0"/>
              <a:t>Mobile devices</a:t>
            </a:r>
            <a:r>
              <a:rPr lang="en-US" sz="2000" dirty="0" smtClean="0"/>
              <a:t>: Various mobile devices with professional GIS features are  used as GPS hardware used in data collection</a:t>
            </a:r>
          </a:p>
          <a:p>
            <a:pPr algn="just"/>
            <a:endParaRPr lang="en-US" sz="2000" dirty="0"/>
          </a:p>
          <a:p>
            <a:pPr algn="just"/>
            <a:endParaRPr lang="en-US" sz="2000" dirty="0" smtClean="0"/>
          </a:p>
          <a:p>
            <a:endParaRPr lang="en-US" dirty="0" smtClean="0"/>
          </a:p>
          <a:p>
            <a:endParaRPr lang="en-US" dirty="0"/>
          </a:p>
        </p:txBody>
      </p:sp>
    </p:spTree>
    <p:extLst>
      <p:ext uri="{BB962C8B-B14F-4D97-AF65-F5344CB8AC3E}">
        <p14:creationId xmlns:p14="http://schemas.microsoft.com/office/powerpoint/2010/main" val="235054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804" y="836762"/>
            <a:ext cx="10938294" cy="4893647"/>
          </a:xfrm>
          <a:prstGeom prst="rect">
            <a:avLst/>
          </a:prstGeom>
          <a:noFill/>
        </p:spPr>
        <p:txBody>
          <a:bodyPr wrap="square" rtlCol="0">
            <a:spAutoFit/>
          </a:bodyPr>
          <a:lstStyle/>
          <a:p>
            <a:r>
              <a:rPr lang="en-US" b="1" dirty="0"/>
              <a:t>Devices used in </a:t>
            </a:r>
            <a:r>
              <a:rPr lang="en-US" b="1" dirty="0" smtClean="0"/>
              <a:t>GIS</a:t>
            </a:r>
          </a:p>
          <a:p>
            <a:endParaRPr lang="en-US" b="1" dirty="0"/>
          </a:p>
          <a:p>
            <a:r>
              <a:rPr lang="en-US" sz="2000" i="1" dirty="0" smtClean="0"/>
              <a:t>Desktop Computer </a:t>
            </a:r>
            <a:r>
              <a:rPr lang="en-US" sz="2000" dirty="0" smtClean="0"/>
              <a:t>- </a:t>
            </a:r>
            <a:r>
              <a:rPr lang="en-US" sz="2000" dirty="0"/>
              <a:t>Y</a:t>
            </a:r>
            <a:r>
              <a:rPr lang="en-US" sz="2000" dirty="0" smtClean="0"/>
              <a:t>ou’ll </a:t>
            </a:r>
            <a:r>
              <a:rPr lang="en-US" sz="2000" dirty="0"/>
              <a:t>need a large-display monitor, lots of RAM (more than 4 GB recommended), and plenty of extra space on the hard </a:t>
            </a:r>
            <a:r>
              <a:rPr lang="en-US" sz="2000" dirty="0" smtClean="0"/>
              <a:t>drive where you can upload your data for later use</a:t>
            </a:r>
          </a:p>
          <a:p>
            <a:endParaRPr lang="en-US" sz="2000" dirty="0"/>
          </a:p>
          <a:p>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i="1" dirty="0" smtClean="0"/>
              <a:t>Printer</a:t>
            </a:r>
            <a:r>
              <a:rPr lang="en-US" b="1" dirty="0" smtClean="0"/>
              <a:t> – </a:t>
            </a:r>
            <a:r>
              <a:rPr lang="en-US" dirty="0" smtClean="0"/>
              <a:t>Incredibly </a:t>
            </a:r>
            <a:r>
              <a:rPr lang="en-US" dirty="0"/>
              <a:t>useful because they allow you to bring your digital map into the physical world</a:t>
            </a:r>
            <a:r>
              <a:rPr lang="en-US" dirty="0" smtClean="0"/>
              <a:t>.</a:t>
            </a:r>
            <a:r>
              <a:rPr lang="en-US" dirty="0"/>
              <a:t> </a:t>
            </a:r>
            <a:r>
              <a:rPr lang="en-US" dirty="0" smtClean="0"/>
              <a:t>Once </a:t>
            </a:r>
            <a:r>
              <a:rPr lang="en-US" dirty="0"/>
              <a:t>you print a map you can hang it on the office wall, distribute to your teams, or simply keep as reference</a:t>
            </a:r>
          </a:p>
          <a:p>
            <a:endParaRPr lang="en-US" dirty="0"/>
          </a:p>
        </p:txBody>
      </p:sp>
      <p:pic>
        <p:nvPicPr>
          <p:cNvPr id="2050" name="Picture 2" descr="hp designjet t8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495" y="5407683"/>
            <a:ext cx="1775603" cy="13317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239479" y="2188461"/>
            <a:ext cx="4964242" cy="2468679"/>
          </a:xfrm>
          <a:prstGeom prst="rect">
            <a:avLst/>
          </a:prstGeom>
        </p:spPr>
      </p:pic>
      <p:sp>
        <p:nvSpPr>
          <p:cNvPr id="8" name="TextBox 7"/>
          <p:cNvSpPr txBox="1"/>
          <p:nvPr/>
        </p:nvSpPr>
        <p:spPr>
          <a:xfrm>
            <a:off x="8617789" y="2838091"/>
            <a:ext cx="2518913" cy="646331"/>
          </a:xfrm>
          <a:prstGeom prst="rect">
            <a:avLst/>
          </a:prstGeom>
          <a:noFill/>
        </p:spPr>
        <p:txBody>
          <a:bodyPr wrap="square" rtlCol="0">
            <a:spAutoFit/>
          </a:bodyPr>
          <a:lstStyle/>
          <a:p>
            <a:r>
              <a:rPr lang="en-US" dirty="0" smtClean="0"/>
              <a:t>Key features for your GIS desktop computer</a:t>
            </a:r>
            <a:endParaRPr lang="en-US" dirty="0"/>
          </a:p>
        </p:txBody>
      </p:sp>
    </p:spTree>
    <p:extLst>
      <p:ext uri="{BB962C8B-B14F-4D97-AF65-F5344CB8AC3E}">
        <p14:creationId xmlns:p14="http://schemas.microsoft.com/office/powerpoint/2010/main" val="1270462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517" y="603848"/>
            <a:ext cx="11976340" cy="646331"/>
          </a:xfrm>
          <a:prstGeom prst="rect">
            <a:avLst/>
          </a:prstGeom>
          <a:noFill/>
        </p:spPr>
        <p:txBody>
          <a:bodyPr wrap="square" rtlCol="0">
            <a:spAutoFit/>
          </a:bodyPr>
          <a:lstStyle/>
          <a:p>
            <a:pPr algn="just"/>
            <a:endParaRPr lang="en-US" dirty="0" smtClean="0"/>
          </a:p>
          <a:p>
            <a:pPr algn="just"/>
            <a:r>
              <a:rPr lang="en-US" dirty="0" smtClean="0"/>
              <a:t> </a:t>
            </a:r>
            <a:endParaRPr lang="en-US" dirty="0"/>
          </a:p>
        </p:txBody>
      </p:sp>
      <p:sp>
        <p:nvSpPr>
          <p:cNvPr id="2" name="Rectangle 1"/>
          <p:cNvSpPr/>
          <p:nvPr/>
        </p:nvSpPr>
        <p:spPr>
          <a:xfrm>
            <a:off x="224286" y="813636"/>
            <a:ext cx="11533517" cy="5847755"/>
          </a:xfrm>
          <a:prstGeom prst="rect">
            <a:avLst/>
          </a:prstGeom>
        </p:spPr>
        <p:txBody>
          <a:bodyPr wrap="square">
            <a:spAutoFit/>
          </a:bodyPr>
          <a:lstStyle/>
          <a:p>
            <a:pPr algn="just"/>
            <a:r>
              <a:rPr lang="en-US" b="1" dirty="0" smtClean="0"/>
              <a:t>Categories of Data used in GIS</a:t>
            </a:r>
          </a:p>
          <a:p>
            <a:pPr algn="just"/>
            <a:endParaRPr lang="en-US" b="1" dirty="0" smtClean="0"/>
          </a:p>
          <a:p>
            <a:pPr algn="just"/>
            <a:r>
              <a:rPr lang="en-US" sz="2000" i="1" dirty="0" smtClean="0"/>
              <a:t>Cartographic </a:t>
            </a:r>
            <a:r>
              <a:rPr lang="en-US" sz="2000" i="1" dirty="0"/>
              <a:t>data</a:t>
            </a:r>
          </a:p>
          <a:p>
            <a:pPr algn="just"/>
            <a:r>
              <a:rPr lang="en-US" sz="2000" dirty="0"/>
              <a:t>Data  already in map form, and may include such information as the location of rivers, roads, hills, and valleys. Cartographic data may also include survey data and mapping information that can be directly entered into a GIS. </a:t>
            </a:r>
          </a:p>
          <a:p>
            <a:pPr algn="just"/>
            <a:endParaRPr lang="en-US" sz="2000" dirty="0"/>
          </a:p>
          <a:p>
            <a:pPr algn="just"/>
            <a:r>
              <a:rPr lang="en-US" sz="2000" i="1" dirty="0"/>
              <a:t>Photographic data</a:t>
            </a:r>
          </a:p>
          <a:p>
            <a:pPr algn="just"/>
            <a:r>
              <a:rPr lang="en-US" sz="2000" dirty="0"/>
              <a:t>Photographic interpretation is a major part of GIS. Photo interpretation involves analyzing aerial photographs and assessing the features that appear. </a:t>
            </a:r>
          </a:p>
          <a:p>
            <a:pPr algn="just"/>
            <a:endParaRPr lang="en-US" sz="2000" dirty="0"/>
          </a:p>
          <a:p>
            <a:pPr algn="just"/>
            <a:r>
              <a:rPr lang="en-US" sz="2000" i="1" dirty="0"/>
              <a:t>Digital data</a:t>
            </a:r>
          </a:p>
          <a:p>
            <a:pPr algn="just"/>
            <a:r>
              <a:rPr lang="en-US" sz="2000" dirty="0"/>
              <a:t>Digital data can also be entered into GIS. An example of this kind of information is computer data collected by satellites that show land use—the location of farms, towns, and forests</a:t>
            </a:r>
            <a:r>
              <a:rPr lang="en-US" sz="2000" dirty="0" smtClean="0"/>
              <a:t>.</a:t>
            </a:r>
          </a:p>
          <a:p>
            <a:pPr algn="just"/>
            <a:endParaRPr lang="en-US" sz="2000" dirty="0"/>
          </a:p>
          <a:p>
            <a:r>
              <a:rPr lang="en-US" sz="2000" i="1" dirty="0"/>
              <a:t>Spreadsheet</a:t>
            </a:r>
          </a:p>
          <a:p>
            <a:r>
              <a:rPr lang="en-US" sz="2000" dirty="0"/>
              <a:t>GIS can also include data in table or spreadsheet form, such as population demographics. Demographics can range from age, income, and ethnicity.</a:t>
            </a:r>
          </a:p>
          <a:p>
            <a:pPr algn="just"/>
            <a:endParaRPr lang="en-US" dirty="0"/>
          </a:p>
        </p:txBody>
      </p:sp>
    </p:spTree>
    <p:extLst>
      <p:ext uri="{BB962C8B-B14F-4D97-AF65-F5344CB8AC3E}">
        <p14:creationId xmlns:p14="http://schemas.microsoft.com/office/powerpoint/2010/main" val="1557816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804" y="759125"/>
            <a:ext cx="11550770" cy="5940088"/>
          </a:xfrm>
          <a:prstGeom prst="rect">
            <a:avLst/>
          </a:prstGeom>
          <a:noFill/>
        </p:spPr>
        <p:txBody>
          <a:bodyPr wrap="square" rtlCol="0">
            <a:spAutoFit/>
          </a:bodyPr>
          <a:lstStyle/>
          <a:p>
            <a:r>
              <a:rPr lang="en-US" sz="2000" b="1" dirty="0" smtClean="0">
                <a:solidFill>
                  <a:schemeClr val="tx2"/>
                </a:solidFill>
              </a:rPr>
              <a:t>GIS Software Applications</a:t>
            </a:r>
          </a:p>
          <a:p>
            <a:endParaRPr lang="en-US" sz="2000" b="1" dirty="0">
              <a:solidFill>
                <a:schemeClr val="tx2"/>
              </a:solidFill>
            </a:endParaRPr>
          </a:p>
          <a:p>
            <a:pPr algn="just"/>
            <a:r>
              <a:rPr lang="en-US" sz="2000" dirty="0"/>
              <a:t>GIS software provides the tools to </a:t>
            </a:r>
            <a:r>
              <a:rPr lang="en-US" sz="2000" dirty="0" smtClean="0"/>
              <a:t>manage, analyze</a:t>
            </a:r>
            <a:r>
              <a:rPr lang="en-US" sz="2000" dirty="0"/>
              <a:t>, and effectively display and </a:t>
            </a:r>
            <a:r>
              <a:rPr lang="en-US" sz="2000" dirty="0" smtClean="0"/>
              <a:t>disseminate spatial information. </a:t>
            </a:r>
            <a:r>
              <a:rPr lang="en-US" sz="2000" dirty="0"/>
              <a:t>We need tools to view </a:t>
            </a:r>
            <a:r>
              <a:rPr lang="en-US" sz="2000" dirty="0" smtClean="0"/>
              <a:t>and edit </a:t>
            </a:r>
            <a:r>
              <a:rPr lang="en-US" sz="2000" dirty="0"/>
              <a:t>these data, manipulate them to </a:t>
            </a:r>
            <a:r>
              <a:rPr lang="en-US" sz="2000" dirty="0" smtClean="0"/>
              <a:t>generate and </a:t>
            </a:r>
            <a:r>
              <a:rPr lang="en-US" sz="2000" dirty="0"/>
              <a:t>extract the information we require, </a:t>
            </a:r>
            <a:r>
              <a:rPr lang="en-US" sz="2000" dirty="0" smtClean="0"/>
              <a:t>and produce </a:t>
            </a:r>
            <a:r>
              <a:rPr lang="en-US" sz="2000" dirty="0"/>
              <a:t>the materials to communicate </a:t>
            </a:r>
            <a:r>
              <a:rPr lang="en-US" sz="2000" dirty="0" smtClean="0"/>
              <a:t>the information </a:t>
            </a:r>
            <a:r>
              <a:rPr lang="en-US" sz="2000" dirty="0"/>
              <a:t>we have developed</a:t>
            </a:r>
            <a:r>
              <a:rPr lang="en-US" sz="2000" dirty="0" smtClean="0"/>
              <a:t>.</a:t>
            </a:r>
          </a:p>
          <a:p>
            <a:pPr algn="just"/>
            <a:endParaRPr lang="en-US" sz="2000" dirty="0"/>
          </a:p>
          <a:p>
            <a:pPr algn="just"/>
            <a:r>
              <a:rPr lang="en-US" sz="2000" dirty="0" smtClean="0"/>
              <a:t>Main functions of GIS software include:</a:t>
            </a:r>
          </a:p>
          <a:p>
            <a:pPr algn="just"/>
            <a:endParaRPr lang="en-US" sz="2000" dirty="0"/>
          </a:p>
          <a:p>
            <a:pPr algn="just"/>
            <a:r>
              <a:rPr lang="en-US" sz="2000" dirty="0" smtClean="0"/>
              <a:t>(1) Data Entry				(3)Data Management		(5) Output</a:t>
            </a:r>
          </a:p>
          <a:p>
            <a:pPr algn="just"/>
            <a:r>
              <a:rPr lang="en-US" sz="2000" dirty="0" smtClean="0"/>
              <a:t>- Manual data capture			- Documentation			- hardcopy Printing</a:t>
            </a:r>
          </a:p>
          <a:p>
            <a:pPr algn="just"/>
            <a:r>
              <a:rPr lang="en-US" sz="2000" dirty="0" smtClean="0"/>
              <a:t>- Digital data capture			- Compression			- Graphic design </a:t>
            </a:r>
          </a:p>
          <a:p>
            <a:pPr algn="just"/>
            <a:r>
              <a:rPr lang="en-US" sz="2000" dirty="0" smtClean="0"/>
              <a:t>- Data import				- Summarizing			- Map design </a:t>
            </a:r>
          </a:p>
          <a:p>
            <a:r>
              <a:rPr lang="en-US" sz="2000" b="1" dirty="0" smtClean="0">
                <a:solidFill>
                  <a:schemeClr val="tx2"/>
                </a:solidFill>
              </a:rPr>
              <a:t>					</a:t>
            </a:r>
            <a:r>
              <a:rPr lang="en-US" sz="2000" dirty="0" smtClean="0"/>
              <a:t>-  copy, emerge			- Export  format generation</a:t>
            </a:r>
          </a:p>
          <a:p>
            <a:r>
              <a:rPr lang="en-US" sz="2000" b="1" dirty="0" smtClean="0">
                <a:solidFill>
                  <a:schemeClr val="tx2"/>
                </a:solidFill>
              </a:rPr>
              <a:t>		</a:t>
            </a:r>
          </a:p>
          <a:p>
            <a:r>
              <a:rPr lang="en-US" sz="2000" dirty="0" smtClean="0"/>
              <a:t>(2) Editing				(4) Analysis</a:t>
            </a:r>
          </a:p>
          <a:p>
            <a:r>
              <a:rPr lang="en-US" sz="2000" dirty="0" smtClean="0"/>
              <a:t>- Feature editing				 - Attribute query</a:t>
            </a:r>
          </a:p>
          <a:p>
            <a:r>
              <a:rPr lang="en-US" sz="2000" dirty="0" smtClean="0"/>
              <a:t>- Automated error detection		 - Spatial query</a:t>
            </a:r>
          </a:p>
          <a:p>
            <a:r>
              <a:rPr lang="en-US" sz="2000" dirty="0" smtClean="0"/>
              <a:t>- Attribute editing			 - buffering</a:t>
            </a:r>
            <a:endParaRPr lang="en-US" dirty="0" smtClean="0"/>
          </a:p>
          <a:p>
            <a:pPr algn="just">
              <a:buClr>
                <a:schemeClr val="tx2"/>
              </a:buClr>
            </a:pPr>
            <a:r>
              <a:rPr lang="en-US" sz="2000" dirty="0" smtClean="0"/>
              <a:t>					  - terrain analysis</a:t>
            </a:r>
          </a:p>
        </p:txBody>
      </p:sp>
    </p:spTree>
    <p:extLst>
      <p:ext uri="{BB962C8B-B14F-4D97-AF65-F5344CB8AC3E}">
        <p14:creationId xmlns:p14="http://schemas.microsoft.com/office/powerpoint/2010/main" val="2872764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77" y="750498"/>
            <a:ext cx="11723298" cy="5786199"/>
          </a:xfrm>
          <a:prstGeom prst="rect">
            <a:avLst/>
          </a:prstGeom>
          <a:noFill/>
        </p:spPr>
        <p:txBody>
          <a:bodyPr wrap="square" rtlCol="0">
            <a:spAutoFit/>
          </a:bodyPr>
          <a:lstStyle/>
          <a:p>
            <a:r>
              <a:rPr lang="en-US" dirty="0" smtClean="0"/>
              <a:t>Common GIS applications</a:t>
            </a:r>
          </a:p>
          <a:p>
            <a:endParaRPr lang="en-US" dirty="0"/>
          </a:p>
          <a:p>
            <a:pPr algn="just"/>
            <a:r>
              <a:rPr lang="en-US" sz="2000" b="1" dirty="0" smtClean="0"/>
              <a:t>ArcGIS</a:t>
            </a:r>
            <a:r>
              <a:rPr lang="en-US" sz="2000" dirty="0" smtClean="0"/>
              <a:t> – the most common software suite in the GIS family. It is not open source though therefore, important to get licensed version in order to enjoy all its functions. ArcGIS was developed by Environmental Systems Research Institute (ESRI)  Avoid software piracy. </a:t>
            </a:r>
            <a:r>
              <a:rPr lang="en-US" sz="2000" dirty="0"/>
              <a:t>It supports </a:t>
            </a:r>
            <a:r>
              <a:rPr lang="en-US" sz="2000" dirty="0" smtClean="0"/>
              <a:t>multiple data </a:t>
            </a:r>
            <a:r>
              <a:rPr lang="en-US" sz="2000" dirty="0"/>
              <a:t>formats, many data types and </a:t>
            </a:r>
            <a:r>
              <a:rPr lang="en-US" sz="2000" dirty="0" smtClean="0"/>
              <a:t>structures, and </a:t>
            </a:r>
            <a:r>
              <a:rPr lang="en-US" sz="2000" dirty="0"/>
              <a:t>literally thousands of possible </a:t>
            </a:r>
            <a:r>
              <a:rPr lang="en-US" sz="2000" dirty="0" smtClean="0"/>
              <a:t>operations that </a:t>
            </a:r>
            <a:r>
              <a:rPr lang="en-US" sz="2000" dirty="0"/>
              <a:t>may be applied to spatial </a:t>
            </a:r>
            <a:r>
              <a:rPr lang="en-US" sz="2000" dirty="0" smtClean="0"/>
              <a:t>data.</a:t>
            </a:r>
          </a:p>
          <a:p>
            <a:endParaRPr lang="en-US" dirty="0"/>
          </a:p>
          <a:p>
            <a:pPr algn="just"/>
            <a:r>
              <a:rPr lang="en-US" sz="2000" b="1" dirty="0" smtClean="0"/>
              <a:t>QGIS</a:t>
            </a:r>
            <a:r>
              <a:rPr lang="en-US" sz="2000" dirty="0" smtClean="0"/>
              <a:t> -  </a:t>
            </a:r>
            <a:r>
              <a:rPr lang="en-US" sz="2000" dirty="0"/>
              <a:t>I</a:t>
            </a:r>
            <a:r>
              <a:rPr lang="en-US" sz="2000" dirty="0" smtClean="0"/>
              <a:t>s </a:t>
            </a:r>
            <a:r>
              <a:rPr lang="en-US" sz="2000" dirty="0"/>
              <a:t>an open-source software </a:t>
            </a:r>
            <a:r>
              <a:rPr lang="en-US" sz="2000" dirty="0" smtClean="0"/>
              <a:t>project, an </a:t>
            </a:r>
            <a:r>
              <a:rPr lang="en-US" sz="2000" dirty="0"/>
              <a:t>initiative under the Open </a:t>
            </a:r>
            <a:r>
              <a:rPr lang="en-US" sz="2000" dirty="0" smtClean="0"/>
              <a:t>Source Geospatial </a:t>
            </a:r>
            <a:r>
              <a:rPr lang="en-US" sz="2000" dirty="0"/>
              <a:t>Foundation</a:t>
            </a:r>
            <a:r>
              <a:rPr lang="en-US" sz="2000" dirty="0" smtClean="0"/>
              <a:t>. </a:t>
            </a:r>
            <a:r>
              <a:rPr lang="en-US" sz="2000" dirty="0"/>
              <a:t>The software is </a:t>
            </a:r>
            <a:r>
              <a:rPr lang="en-US" sz="2000" dirty="0" smtClean="0"/>
              <a:t>a collaborative </a:t>
            </a:r>
            <a:r>
              <a:rPr lang="en-US" sz="2000" dirty="0"/>
              <a:t>effort by a community </a:t>
            </a:r>
            <a:r>
              <a:rPr lang="en-US" sz="2000" dirty="0" smtClean="0"/>
              <a:t>of developers </a:t>
            </a:r>
            <a:r>
              <a:rPr lang="en-US" sz="2000" dirty="0"/>
              <a:t>and users. QGIS is free, </a:t>
            </a:r>
            <a:r>
              <a:rPr lang="en-US" sz="2000" dirty="0" smtClean="0"/>
              <a:t>stable, changes </a:t>
            </a:r>
            <a:r>
              <a:rPr lang="en-US" sz="2000" dirty="0"/>
              <a:t>smoothly through time, with </a:t>
            </a:r>
            <a:r>
              <a:rPr lang="en-US" sz="2000" dirty="0" smtClean="0"/>
              <a:t>the source </a:t>
            </a:r>
            <a:r>
              <a:rPr lang="en-US" sz="2000" dirty="0"/>
              <a:t>code available so that it can </a:t>
            </a:r>
            <a:r>
              <a:rPr lang="en-US" sz="2000" dirty="0" smtClean="0"/>
              <a:t>be extended </a:t>
            </a:r>
            <a:r>
              <a:rPr lang="en-US" sz="2000" dirty="0"/>
              <a:t>as needed for specific </a:t>
            </a:r>
            <a:r>
              <a:rPr lang="en-US" sz="2000" dirty="0" smtClean="0"/>
              <a:t>tasks. </a:t>
            </a:r>
          </a:p>
          <a:p>
            <a:pPr algn="just"/>
            <a:endParaRPr lang="en-US" sz="2000" dirty="0" smtClean="0"/>
          </a:p>
          <a:p>
            <a:pPr algn="just"/>
            <a:r>
              <a:rPr lang="en-US" sz="2000" b="1" dirty="0" smtClean="0"/>
              <a:t>GeoMedia</a:t>
            </a:r>
            <a:r>
              <a:rPr lang="en-US" sz="2000" b="1" dirty="0"/>
              <a:t> </a:t>
            </a:r>
            <a:r>
              <a:rPr lang="en-US" sz="2000" b="1" dirty="0" smtClean="0"/>
              <a:t>- </a:t>
            </a:r>
            <a:r>
              <a:rPr lang="en-US" sz="2000" dirty="0" smtClean="0"/>
              <a:t>originally </a:t>
            </a:r>
            <a:r>
              <a:rPr lang="en-US" sz="2000" dirty="0"/>
              <a:t>developed </a:t>
            </a:r>
            <a:r>
              <a:rPr lang="en-US" sz="2000" dirty="0" smtClean="0"/>
              <a:t>and supported </a:t>
            </a:r>
            <a:r>
              <a:rPr lang="en-US" sz="2000" dirty="0"/>
              <a:t>by Intergraph, Incorporated. </a:t>
            </a:r>
            <a:r>
              <a:rPr lang="en-US" sz="2000" dirty="0" smtClean="0"/>
              <a:t>GeoMedia </a:t>
            </a:r>
            <a:r>
              <a:rPr lang="en-US" sz="2000" dirty="0"/>
              <a:t>offers a complete set of data </a:t>
            </a:r>
            <a:r>
              <a:rPr lang="en-US" sz="2000" dirty="0" smtClean="0"/>
              <a:t>entry, analysis</a:t>
            </a:r>
            <a:r>
              <a:rPr lang="en-US" sz="2000" dirty="0"/>
              <a:t>, and output tools. A </a:t>
            </a:r>
            <a:r>
              <a:rPr lang="en-US" sz="2000" dirty="0" smtClean="0"/>
              <a:t>comprehensive set </a:t>
            </a:r>
            <a:r>
              <a:rPr lang="en-US" sz="2000" dirty="0"/>
              <a:t>of editing tools may be purchased,</a:t>
            </a:r>
          </a:p>
          <a:p>
            <a:pPr algn="just"/>
            <a:r>
              <a:rPr lang="en-US" sz="2000" dirty="0"/>
              <a:t>including those for automated data entry </a:t>
            </a:r>
            <a:r>
              <a:rPr lang="en-US" sz="2000" dirty="0" smtClean="0"/>
              <a:t>and error </a:t>
            </a:r>
            <a:r>
              <a:rPr lang="en-US" sz="2000" dirty="0"/>
              <a:t>detection, data development, </a:t>
            </a:r>
            <a:r>
              <a:rPr lang="en-US" sz="2000" dirty="0" smtClean="0"/>
              <a:t>data fusion</a:t>
            </a:r>
            <a:r>
              <a:rPr lang="en-US" sz="2000" dirty="0"/>
              <a:t>, complex analyses, and </a:t>
            </a:r>
            <a:r>
              <a:rPr lang="en-US" sz="2000" dirty="0" smtClean="0"/>
              <a:t>sophisticated data </a:t>
            </a:r>
            <a:r>
              <a:rPr lang="en-US" sz="2000" dirty="0"/>
              <a:t>display and map composition</a:t>
            </a:r>
            <a:endParaRPr lang="en-US" sz="2000" dirty="0" smtClean="0"/>
          </a:p>
          <a:p>
            <a:endParaRPr lang="en-US" dirty="0" smtClean="0"/>
          </a:p>
          <a:p>
            <a:r>
              <a:rPr lang="en-US" b="1" dirty="0" smtClean="0"/>
              <a:t>MapInfo</a:t>
            </a:r>
            <a:r>
              <a:rPr lang="en-US" dirty="0" smtClean="0"/>
              <a:t> - </a:t>
            </a:r>
            <a:r>
              <a:rPr lang="en-US" sz="2000" dirty="0" smtClean="0"/>
              <a:t>MapInfo </a:t>
            </a:r>
            <a:r>
              <a:rPr lang="en-US" sz="2000" dirty="0"/>
              <a:t>is a comprehensive set of </a:t>
            </a:r>
            <a:r>
              <a:rPr lang="en-US" sz="2000" dirty="0" smtClean="0"/>
              <a:t>GIS products </a:t>
            </a:r>
            <a:r>
              <a:rPr lang="en-US" sz="2000" dirty="0"/>
              <a:t>developed by the MapInfo </a:t>
            </a:r>
            <a:r>
              <a:rPr lang="en-US" sz="2000" dirty="0" smtClean="0"/>
              <a:t>Corporation.</a:t>
            </a:r>
            <a:r>
              <a:rPr lang="en-US" sz="2000" dirty="0"/>
              <a:t> Map-</a:t>
            </a:r>
          </a:p>
          <a:p>
            <a:r>
              <a:rPr lang="en-US" sz="2000" dirty="0"/>
              <a:t>Info products are used </a:t>
            </a:r>
            <a:r>
              <a:rPr lang="en-US" sz="2000" dirty="0" smtClean="0"/>
              <a:t>mainly in GIS business </a:t>
            </a:r>
            <a:r>
              <a:rPr lang="en-US" sz="2000" dirty="0"/>
              <a:t>and municipal applications</a:t>
            </a:r>
            <a:r>
              <a:rPr lang="en-US" sz="2000" dirty="0" smtClean="0"/>
              <a:t>.</a:t>
            </a:r>
            <a:endParaRPr lang="en-US" dirty="0" smtClean="0"/>
          </a:p>
          <a:p>
            <a:endParaRPr lang="en-US" dirty="0"/>
          </a:p>
        </p:txBody>
      </p:sp>
    </p:spTree>
    <p:extLst>
      <p:ext uri="{BB962C8B-B14F-4D97-AF65-F5344CB8AC3E}">
        <p14:creationId xmlns:p14="http://schemas.microsoft.com/office/powerpoint/2010/main" val="3634222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1887</Words>
  <Application>Microsoft Office PowerPoint</Application>
  <PresentationFormat>Widescreen</PresentationFormat>
  <Paragraphs>189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Dr. Fredrick Kanobe</cp:lastModifiedBy>
  <cp:revision>141</cp:revision>
  <dcterms:created xsi:type="dcterms:W3CDTF">2021-12-29T10:22:20Z</dcterms:created>
  <dcterms:modified xsi:type="dcterms:W3CDTF">2022-11-16T07:14:19Z</dcterms:modified>
</cp:coreProperties>
</file>