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75" r:id="rId5"/>
    <p:sldId id="276" r:id="rId6"/>
    <p:sldId id="279" r:id="rId7"/>
    <p:sldId id="278" r:id="rId8"/>
    <p:sldId id="283" r:id="rId9"/>
    <p:sldId id="282" r:id="rId10"/>
    <p:sldId id="281" r:id="rId11"/>
    <p:sldId id="284" r:id="rId12"/>
    <p:sldId id="285" r:id="rId13"/>
    <p:sldId id="287" r:id="rId14"/>
    <p:sldId id="289" r:id="rId15"/>
    <p:sldId id="291" r:id="rId16"/>
    <p:sldId id="290" r:id="rId17"/>
    <p:sldId id="292"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60"/>
  </p:normalViewPr>
  <p:slideViewPr>
    <p:cSldViewPr snapToGrid="0">
      <p:cViewPr varScale="1">
        <p:scale>
          <a:sx n="69" d="100"/>
          <a:sy n="69" d="100"/>
        </p:scale>
        <p:origin x="82"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2E170B-AB4B-4A24-8B54-25E7EE6D1AD9}"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
        <p:nvSpPr>
          <p:cNvPr id="7" name="Rectangle 6"/>
          <p:cNvSpPr/>
          <p:nvPr userDrawn="1"/>
        </p:nvSpPr>
        <p:spPr>
          <a:xfrm>
            <a:off x="6798740" y="15346"/>
            <a:ext cx="5393260" cy="349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1"/>
                </a:solidFill>
              </a:ln>
            </a:endParaRPr>
          </a:p>
        </p:txBody>
      </p:sp>
      <p:sp>
        <p:nvSpPr>
          <p:cNvPr id="8" name="Rectangle 7"/>
          <p:cNvSpPr/>
          <p:nvPr userDrawn="1"/>
        </p:nvSpPr>
        <p:spPr>
          <a:xfrm>
            <a:off x="677339" y="48420"/>
            <a:ext cx="4089393" cy="349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chemeClr val="accent1"/>
                  </a:solidFill>
                </a:ln>
                <a:effectLst/>
              </a:rPr>
              <a:t>Department of Computer Science</a:t>
            </a:r>
          </a:p>
        </p:txBody>
      </p:sp>
    </p:spTree>
    <p:extLst>
      <p:ext uri="{BB962C8B-B14F-4D97-AF65-F5344CB8AC3E}">
        <p14:creationId xmlns:p14="http://schemas.microsoft.com/office/powerpoint/2010/main" val="61037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2E170B-AB4B-4A24-8B54-25E7EE6D1AD9}"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370527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2E170B-AB4B-4A24-8B54-25E7EE6D1AD9}"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16605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2E170B-AB4B-4A24-8B54-25E7EE6D1AD9}"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209073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2E170B-AB4B-4A24-8B54-25E7EE6D1AD9}"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400127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2E170B-AB4B-4A24-8B54-25E7EE6D1AD9}"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39302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2E170B-AB4B-4A24-8B54-25E7EE6D1AD9}" type="datetimeFigureOut">
              <a:rPr lang="en-US" smtClean="0"/>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355533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2E170B-AB4B-4A24-8B54-25E7EE6D1AD9}" type="datetimeFigureOut">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0528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2E170B-AB4B-4A24-8B54-25E7EE6D1AD9}" type="datetimeFigureOut">
              <a:rPr lang="en-US" smtClean="0"/>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346610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E170B-AB4B-4A24-8B54-25E7EE6D1AD9}"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09010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2E170B-AB4B-4A24-8B54-25E7EE6D1AD9}"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416255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E170B-AB4B-4A24-8B54-25E7EE6D1AD9}" type="datetimeFigureOut">
              <a:rPr lang="en-US" smtClean="0"/>
              <a:t>10/2/2023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86742-169C-4181-AEAB-828DA78D64F5}" type="slidenum">
              <a:rPr lang="en-US" smtClean="0"/>
              <a:t>‹#›</a:t>
            </a:fld>
            <a:endParaRPr lang="en-US"/>
          </a:p>
        </p:txBody>
      </p:sp>
      <p:pic>
        <p:nvPicPr>
          <p:cNvPr id="8" name="Picture 7"/>
          <p:cNvPicPr>
            <a:picLocks noChangeAspect="1"/>
          </p:cNvPicPr>
          <p:nvPr userDrawn="1"/>
        </p:nvPicPr>
        <p:blipFill>
          <a:blip r:embed="rId13"/>
          <a:stretch>
            <a:fillRect/>
          </a:stretch>
        </p:blipFill>
        <p:spPr>
          <a:xfrm>
            <a:off x="4624917" y="15346"/>
            <a:ext cx="2173817" cy="482270"/>
          </a:xfrm>
          <a:prstGeom prst="rect">
            <a:avLst/>
          </a:prstGeom>
        </p:spPr>
      </p:pic>
      <p:sp>
        <p:nvSpPr>
          <p:cNvPr id="9" name="Rectangle 8"/>
          <p:cNvSpPr/>
          <p:nvPr userDrawn="1"/>
        </p:nvSpPr>
        <p:spPr>
          <a:xfrm>
            <a:off x="6798740" y="22165"/>
            <a:ext cx="5393260" cy="349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solidFill>
              </a:ln>
            </a:endParaRPr>
          </a:p>
        </p:txBody>
      </p:sp>
      <p:cxnSp>
        <p:nvCxnSpPr>
          <p:cNvPr id="10" name="Straight Connector 9"/>
          <p:cNvCxnSpPr/>
          <p:nvPr userDrawn="1"/>
        </p:nvCxnSpPr>
        <p:spPr>
          <a:xfrm>
            <a:off x="-6" y="6772524"/>
            <a:ext cx="12192000" cy="0"/>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11" name="Straight Connector 10"/>
          <p:cNvCxnSpPr/>
          <p:nvPr userDrawn="1"/>
        </p:nvCxnSpPr>
        <p:spPr>
          <a:xfrm>
            <a:off x="0" y="6814865"/>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2" name="Picture 2" descr="7,863 Uganda Flag Stock Photos and Images - 123RF"/>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6200" y="116616"/>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7,863 Uganda Flag Stock Photos and Images - 123RF"/>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rot="5400000" flipH="1">
            <a:off x="11353800" y="5920071"/>
            <a:ext cx="770459" cy="77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620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275" y="474453"/>
            <a:ext cx="11826815" cy="5940088"/>
          </a:xfrm>
          <a:prstGeom prst="rect">
            <a:avLst/>
          </a:prstGeom>
          <a:noFill/>
        </p:spPr>
        <p:txBody>
          <a:bodyPr wrap="square" rtlCol="0">
            <a:spAutoFit/>
          </a:bodyPr>
          <a:lstStyle/>
          <a:p>
            <a:pPr algn="ctr"/>
            <a:endParaRPr lang="en-US" sz="2400" b="1" dirty="0">
              <a:solidFill>
                <a:srgbClr val="002060"/>
              </a:solidFill>
            </a:endParaRPr>
          </a:p>
          <a:p>
            <a:pPr algn="ctr"/>
            <a:r>
              <a:rPr lang="en-US" sz="2400" b="1" dirty="0"/>
              <a:t>DEPARTMENT OF COMPUTER SCIENCE</a:t>
            </a:r>
          </a:p>
          <a:p>
            <a:pPr algn="ctr"/>
            <a:endParaRPr lang="en-US" sz="2400" b="1" dirty="0"/>
          </a:p>
          <a:p>
            <a:pPr algn="ctr"/>
            <a:r>
              <a:rPr lang="en-US" sz="2400" b="1" dirty="0"/>
              <a:t>GEOGRAPHICAL INFORMATION SYSTEM (GIS)</a:t>
            </a:r>
          </a:p>
          <a:p>
            <a:pPr algn="ctr"/>
            <a:r>
              <a:rPr lang="en-US" sz="2400" b="1" dirty="0"/>
              <a:t>SCS3204</a:t>
            </a:r>
          </a:p>
          <a:p>
            <a:pPr algn="ctr"/>
            <a:endParaRPr lang="en-US" sz="2000" b="1" dirty="0"/>
          </a:p>
          <a:p>
            <a:pPr algn="ctr"/>
            <a:endParaRPr lang="en-US" sz="2000" b="1" dirty="0"/>
          </a:p>
          <a:p>
            <a:pPr algn="ctr"/>
            <a:r>
              <a:rPr lang="en-US" sz="2400" b="1" dirty="0"/>
              <a:t>LECTURER 2</a:t>
            </a:r>
          </a:p>
          <a:p>
            <a:pPr algn="ctr"/>
            <a:endParaRPr lang="en-US" sz="2000" b="1" dirty="0"/>
          </a:p>
          <a:p>
            <a:pPr algn="ctr"/>
            <a:r>
              <a:rPr lang="en-US" sz="2400" b="1" dirty="0"/>
              <a:t>INTRODUCTION TO GIS</a:t>
            </a:r>
          </a:p>
          <a:p>
            <a:pPr algn="ctr"/>
            <a:endParaRPr lang="en-US" sz="2000" b="1" dirty="0"/>
          </a:p>
          <a:p>
            <a:pPr algn="ctr"/>
            <a:r>
              <a:rPr lang="en-US" sz="2400" b="1" dirty="0"/>
              <a:t>BY </a:t>
            </a:r>
          </a:p>
          <a:p>
            <a:pPr algn="ctr"/>
            <a:endParaRPr lang="en-US" sz="2400" b="1" dirty="0">
              <a:solidFill>
                <a:srgbClr val="002060"/>
              </a:solidFill>
            </a:endParaRPr>
          </a:p>
          <a:p>
            <a:pPr algn="ctr"/>
            <a:r>
              <a:rPr lang="en-US" sz="2400" b="1" dirty="0">
                <a:solidFill>
                  <a:srgbClr val="002060"/>
                </a:solidFill>
              </a:rPr>
              <a:t>Dr. Fredrick Kanobe (Ph.D)</a:t>
            </a:r>
          </a:p>
          <a:p>
            <a:pPr algn="ctr"/>
            <a:r>
              <a:rPr lang="en-US" sz="2000" b="1" dirty="0"/>
              <a:t>Tel contact: 0782-592120 Emails: fkanobe@kyu.ac.ug  or fred.Kanobe@gmail.com</a:t>
            </a:r>
          </a:p>
          <a:p>
            <a:pPr algn="just"/>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114546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a:p>
          <a:p>
            <a:pPr marL="285750" indent="-285750">
              <a:buClr>
                <a:schemeClr val="tx2"/>
              </a:buClr>
              <a:buFont typeface="Wingdings" panose="05000000000000000000" pitchFamily="2" charset="2"/>
              <a:buChar char="q"/>
            </a:pPr>
            <a:endParaRPr lang="en-US" dirty="0"/>
          </a:p>
        </p:txBody>
      </p:sp>
      <p:sp>
        <p:nvSpPr>
          <p:cNvPr id="3" name="Rectangle 2"/>
          <p:cNvSpPr/>
          <p:nvPr/>
        </p:nvSpPr>
        <p:spPr>
          <a:xfrm>
            <a:off x="267419" y="586596"/>
            <a:ext cx="11352362" cy="3926268"/>
          </a:xfrm>
          <a:prstGeom prst="rect">
            <a:avLst/>
          </a:prstGeom>
        </p:spPr>
        <p:txBody>
          <a:bodyPr wrap="square">
            <a:spAutoFit/>
          </a:bodyPr>
          <a:lstStyle/>
          <a:p>
            <a:pPr algn="just">
              <a:lnSpc>
                <a:spcPct val="107000"/>
              </a:lnSpc>
              <a:spcAft>
                <a:spcPts val="800"/>
              </a:spcAft>
            </a:pPr>
            <a:r>
              <a:rPr lang="en-US" sz="2400" b="1" dirty="0">
                <a:latin typeface="Calibri" panose="020F0502020204030204" pitchFamily="34" charset="0"/>
                <a:ea typeface="Calibri" panose="020F0502020204030204" pitchFamily="34" charset="0"/>
                <a:cs typeface="Calibri" panose="020F0502020204030204" pitchFamily="34" charset="0"/>
              </a:rPr>
              <a:t>3. ARCSCENE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err="1">
                <a:solidFill>
                  <a:srgbClr val="202124"/>
                </a:solidFill>
                <a:latin typeface="Calibri" panose="020F0502020204030204" pitchFamily="34" charset="0"/>
                <a:ea typeface="Calibri" panose="020F0502020204030204" pitchFamily="34" charset="0"/>
                <a:cs typeface="Calibri" panose="020F0502020204030204" pitchFamily="34" charset="0"/>
              </a:rPr>
              <a:t>ArcScene</a:t>
            </a:r>
            <a:r>
              <a:rPr lang="en-US" sz="2000" dirty="0">
                <a:solidFill>
                  <a:srgbClr val="202124"/>
                </a:solidFill>
                <a:latin typeface="Calibri" panose="020F0502020204030204" pitchFamily="34" charset="0"/>
                <a:ea typeface="Calibri" panose="020F0502020204030204" pitchFamily="34" charset="0"/>
                <a:cs typeface="Calibri" panose="020F0502020204030204" pitchFamily="34" charset="0"/>
              </a:rPr>
              <a:t> is </a:t>
            </a:r>
            <a:r>
              <a:rPr lang="en-US" sz="2000" dirty="0">
                <a:latin typeface="Calibri" panose="020F0502020204030204" pitchFamily="34" charset="0"/>
                <a:ea typeface="Calibri" panose="020F0502020204030204" pitchFamily="34" charset="0"/>
                <a:cs typeface="Times New Roman" panose="02020603050405020304" pitchFamily="18" charset="0"/>
              </a:rPr>
              <a:t>a 3D visualization application that allows you to view your GIS data in three dimensions. </a:t>
            </a:r>
            <a:r>
              <a:rPr lang="en-US" sz="2000" dirty="0" err="1">
                <a:latin typeface="Calibri" panose="020F0502020204030204" pitchFamily="34" charset="0"/>
                <a:ea typeface="Calibri" panose="020F0502020204030204" pitchFamily="34" charset="0"/>
                <a:cs typeface="Times New Roman" panose="02020603050405020304" pitchFamily="18" charset="0"/>
              </a:rPr>
              <a:t>ArcScene</a:t>
            </a:r>
            <a:r>
              <a:rPr lang="en-US" sz="2000" dirty="0">
                <a:latin typeface="Calibri" panose="020F0502020204030204" pitchFamily="34" charset="0"/>
                <a:ea typeface="Calibri" panose="020F0502020204030204" pitchFamily="34" charset="0"/>
                <a:cs typeface="Times New Roman" panose="02020603050405020304" pitchFamily="18" charset="0"/>
              </a:rPr>
              <a:t> allows you to overlay many layers of data in a 3D environment.</a:t>
            </a:r>
          </a:p>
          <a:p>
            <a:pPr algn="just">
              <a:lnSpc>
                <a:spcPct val="107000"/>
              </a:lnSpc>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b="1" dirty="0"/>
              <a:t>How to open </a:t>
            </a:r>
            <a:r>
              <a:rPr lang="en-US" sz="2000" b="1" dirty="0" err="1"/>
              <a:t>ArcScene</a:t>
            </a:r>
            <a:endParaRPr lang="en-US" sz="2000" b="1" dirty="0"/>
          </a:p>
          <a:p>
            <a:endParaRPr lang="en-US" sz="2000" dirty="0"/>
          </a:p>
          <a:p>
            <a:pPr marL="342900" lvl="0" indent="-342900">
              <a:buFont typeface="+mj-lt"/>
              <a:buAutoNum type="arabicPeriod"/>
            </a:pPr>
            <a:r>
              <a:rPr lang="en-US" sz="2000" dirty="0"/>
              <a:t>Click the Start button on the Windows taskbar.</a:t>
            </a:r>
          </a:p>
          <a:p>
            <a:pPr marL="342900" lvl="0" indent="-342900">
              <a:buFont typeface="+mj-lt"/>
              <a:buAutoNum type="arabicPeriod"/>
            </a:pPr>
            <a:r>
              <a:rPr lang="en-US" sz="2000" dirty="0"/>
              <a:t>Point to Programs.</a:t>
            </a:r>
          </a:p>
          <a:p>
            <a:pPr marL="342900" lvl="0" indent="-342900">
              <a:buFont typeface="+mj-lt"/>
              <a:buAutoNum type="arabicPeriod"/>
            </a:pPr>
            <a:r>
              <a:rPr lang="en-US" sz="2000" dirty="0"/>
              <a:t>Point to ArcGIS.</a:t>
            </a:r>
          </a:p>
          <a:p>
            <a:pPr marL="342900" lvl="0" indent="-342900">
              <a:buFont typeface="+mj-lt"/>
              <a:buAutoNum type="arabicPeriod"/>
            </a:pPr>
            <a:r>
              <a:rPr lang="en-US" sz="2000" dirty="0"/>
              <a:t>Click </a:t>
            </a:r>
            <a:r>
              <a:rPr lang="en-US" sz="2000" dirty="0" err="1"/>
              <a:t>ArcScene</a:t>
            </a:r>
            <a:endParaRPr lang="en-US" sz="2000" dirty="0"/>
          </a:p>
          <a:p>
            <a:pPr algn="just">
              <a:lnSpc>
                <a:spcPct val="107000"/>
              </a:lnSpc>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521887" y="1935689"/>
            <a:ext cx="6503335" cy="4335715"/>
          </a:xfrm>
          <a:prstGeom prst="rect">
            <a:avLst/>
          </a:prstGeom>
          <a:noFill/>
          <a:ln>
            <a:noFill/>
          </a:ln>
        </p:spPr>
      </p:pic>
    </p:spTree>
    <p:extLst>
      <p:ext uri="{BB962C8B-B14F-4D97-AF65-F5344CB8AC3E}">
        <p14:creationId xmlns:p14="http://schemas.microsoft.com/office/powerpoint/2010/main" val="238004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a:p>
          <a:p>
            <a:pPr marL="285750" indent="-285750">
              <a:buClr>
                <a:schemeClr val="tx2"/>
              </a:buClr>
              <a:buFont typeface="Wingdings" panose="05000000000000000000" pitchFamily="2" charset="2"/>
              <a:buChar char="q"/>
            </a:pPr>
            <a:endParaRPr lang="en-US" dirty="0"/>
          </a:p>
        </p:txBody>
      </p:sp>
      <p:sp>
        <p:nvSpPr>
          <p:cNvPr id="3" name="Rectangle 2"/>
          <p:cNvSpPr/>
          <p:nvPr/>
        </p:nvSpPr>
        <p:spPr>
          <a:xfrm>
            <a:off x="235789" y="670115"/>
            <a:ext cx="11754928" cy="3856633"/>
          </a:xfrm>
          <a:prstGeom prst="rect">
            <a:avLst/>
          </a:prstGeom>
        </p:spPr>
        <p:txBody>
          <a:bodyPr wrap="square">
            <a:spAutoFit/>
          </a:bodyPr>
          <a:lstStyle/>
          <a:p>
            <a:pPr algn="just">
              <a:lnSpc>
                <a:spcPct val="107000"/>
              </a:lnSpc>
              <a:spcAft>
                <a:spcPts val="800"/>
              </a:spcAft>
            </a:pPr>
            <a:r>
              <a:rPr lang="en-US" sz="2400" dirty="0">
                <a:latin typeface="Calibri" panose="020F0502020204030204" pitchFamily="34" charset="0"/>
                <a:ea typeface="Calibri" panose="020F0502020204030204" pitchFamily="34" charset="0"/>
                <a:cs typeface="Calibri" panose="020F0502020204030204" pitchFamily="34" charset="0"/>
              </a:rPr>
              <a:t>4. ARCGLOBE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solidFill>
                  <a:srgbClr val="202124"/>
                </a:solidFill>
                <a:latin typeface="Calibri" panose="020F0502020204030204" pitchFamily="34" charset="0"/>
                <a:ea typeface="Calibri" panose="020F0502020204030204" pitchFamily="34" charset="0"/>
                <a:cs typeface="Calibri" panose="020F0502020204030204" pitchFamily="34" charset="0"/>
              </a:rPr>
              <a:t>ArcGlobe is a </a:t>
            </a:r>
            <a:r>
              <a:rPr lang="en-US" sz="2000" dirty="0">
                <a:latin typeface="Calibri" panose="020F0502020204030204" pitchFamily="34" charset="0"/>
                <a:ea typeface="Calibri" panose="020F0502020204030204" pitchFamily="34" charset="0"/>
                <a:cs typeface="Times New Roman" panose="02020603050405020304" pitchFamily="18" charset="0"/>
              </a:rPr>
              <a:t>3D visualization application that allows you to view large amounts of GIS data on a globe surface. ArcGlobe provides a new and unique way to view and analyze your GIS data. Spatially referenced data is placed on a 3D globe surface, displayed in its true geodetic location.</a:t>
            </a:r>
          </a:p>
          <a:p>
            <a:r>
              <a:rPr lang="en-US" sz="2000" b="1" dirty="0"/>
              <a:t>How to open ArcGlobe</a:t>
            </a:r>
          </a:p>
          <a:p>
            <a:endParaRPr lang="en-US" sz="2000" dirty="0"/>
          </a:p>
          <a:p>
            <a:pPr marL="457200" lvl="0" indent="-457200">
              <a:buFont typeface="+mj-lt"/>
              <a:buAutoNum type="arabicParenR"/>
            </a:pPr>
            <a:r>
              <a:rPr lang="en-US" sz="2000" dirty="0"/>
              <a:t>Click the Start button on the Windows taskbar.</a:t>
            </a:r>
          </a:p>
          <a:p>
            <a:pPr marL="457200" lvl="0" indent="-457200">
              <a:buFont typeface="+mj-lt"/>
              <a:buAutoNum type="arabicParenR"/>
            </a:pPr>
            <a:r>
              <a:rPr lang="en-US" sz="2000" dirty="0"/>
              <a:t>Point to Programs.</a:t>
            </a:r>
          </a:p>
          <a:p>
            <a:pPr marL="457200" lvl="0" indent="-457200">
              <a:buFont typeface="+mj-lt"/>
              <a:buAutoNum type="arabicParenR"/>
            </a:pPr>
            <a:r>
              <a:rPr lang="en-US" sz="2000" dirty="0"/>
              <a:t>Point to ArcGIS.</a:t>
            </a:r>
          </a:p>
          <a:p>
            <a:pPr marL="457200" lvl="0" indent="-457200">
              <a:buFont typeface="+mj-lt"/>
              <a:buAutoNum type="arabicParenR"/>
            </a:pPr>
            <a:r>
              <a:rPr lang="en-US" sz="2000" dirty="0"/>
              <a:t>Click ArcGlobe</a:t>
            </a:r>
          </a:p>
          <a:p>
            <a:pPr algn="just">
              <a:lnSpc>
                <a:spcPct val="107000"/>
              </a:lnSpc>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044673" y="2268472"/>
            <a:ext cx="5825274" cy="4417000"/>
          </a:xfrm>
          <a:prstGeom prst="rect">
            <a:avLst/>
          </a:prstGeom>
          <a:noFill/>
          <a:ln>
            <a:noFill/>
          </a:ln>
        </p:spPr>
      </p:pic>
      <p:sp>
        <p:nvSpPr>
          <p:cNvPr id="5" name="TextBox 4"/>
          <p:cNvSpPr txBox="1"/>
          <p:nvPr/>
        </p:nvSpPr>
        <p:spPr>
          <a:xfrm>
            <a:off x="2484408" y="5486400"/>
            <a:ext cx="1940943" cy="400110"/>
          </a:xfrm>
          <a:prstGeom prst="rect">
            <a:avLst/>
          </a:prstGeom>
          <a:noFill/>
        </p:spPr>
        <p:txBody>
          <a:bodyPr wrap="square" rtlCol="0">
            <a:spAutoFit/>
          </a:bodyPr>
          <a:lstStyle/>
          <a:p>
            <a:r>
              <a:rPr lang="en-US" sz="2000" dirty="0"/>
              <a:t>ArcGlobe</a:t>
            </a:r>
          </a:p>
        </p:txBody>
      </p:sp>
      <p:cxnSp>
        <p:nvCxnSpPr>
          <p:cNvPr id="7" name="Straight Arrow Connector 6"/>
          <p:cNvCxnSpPr/>
          <p:nvPr/>
        </p:nvCxnSpPr>
        <p:spPr>
          <a:xfrm flipV="1">
            <a:off x="3588589" y="4770408"/>
            <a:ext cx="4304581" cy="94890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2590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5586145"/>
          </a:xfrm>
          <a:prstGeom prst="rect">
            <a:avLst/>
          </a:prstGeom>
          <a:noFill/>
        </p:spPr>
        <p:txBody>
          <a:bodyPr wrap="square" rtlCol="0">
            <a:spAutoFit/>
          </a:bodyPr>
          <a:lstStyle/>
          <a:p>
            <a:r>
              <a:rPr lang="en-US" b="1" dirty="0"/>
              <a:t>ESSENTIAL TERMS TO KNOW IN ARCMAP</a:t>
            </a:r>
          </a:p>
          <a:p>
            <a:endParaRPr lang="en-US" b="1" dirty="0"/>
          </a:p>
          <a:p>
            <a:r>
              <a:rPr lang="en-US" b="1" dirty="0"/>
              <a:t>Layer</a:t>
            </a:r>
            <a:endParaRPr lang="en-US" dirty="0"/>
          </a:p>
          <a:p>
            <a:pPr algn="just"/>
            <a:r>
              <a:rPr lang="en-US" sz="2000" dirty="0"/>
              <a:t>A map layer defines how a GIS dataset is symbolized and labeled in your map views. Each layer represents geographic data in ArcMap such as a particular theme of data. Example map layers include streams and lakes, terrain, roads, political boundaries, parcels, building footprints, utility lines etc. Layers can have different features that can be used differentiate them for example:</a:t>
            </a:r>
          </a:p>
          <a:p>
            <a:pPr marL="800100" lvl="1" indent="-342900" algn="just">
              <a:buFont typeface="Arial" panose="020B0604020202020204" pitchFamily="34" charset="0"/>
              <a:buChar char="•"/>
            </a:pPr>
            <a:r>
              <a:rPr lang="en-US" sz="2000" i="1" dirty="0"/>
              <a:t>Point</a:t>
            </a:r>
            <a:r>
              <a:rPr lang="en-US" sz="2000" b="1" dirty="0"/>
              <a:t> </a:t>
            </a:r>
            <a:r>
              <a:rPr lang="en-US" sz="2000" dirty="0"/>
              <a:t>(e.g., buildings, landmarks).  Zero-dimensional.</a:t>
            </a:r>
          </a:p>
          <a:p>
            <a:pPr marL="800100" lvl="1" indent="-342900" algn="just">
              <a:buFont typeface="Arial" panose="020B0604020202020204" pitchFamily="34" charset="0"/>
              <a:buChar char="•"/>
            </a:pPr>
            <a:r>
              <a:rPr lang="en-US" sz="2000" i="1" dirty="0"/>
              <a:t>Line</a:t>
            </a:r>
            <a:r>
              <a:rPr lang="en-US" sz="2000" dirty="0"/>
              <a:t>, or arc (e.g., roads and streets, streams, railroads, power lines). One-dimensional.</a:t>
            </a:r>
          </a:p>
          <a:p>
            <a:pPr marL="800100" lvl="1" indent="-342900" algn="just">
              <a:buFont typeface="Arial" panose="020B0604020202020204" pitchFamily="34" charset="0"/>
              <a:buChar char="•"/>
            </a:pPr>
            <a:r>
              <a:rPr lang="en-US" sz="2000" i="1" dirty="0"/>
              <a:t>Polygon </a:t>
            </a:r>
            <a:r>
              <a:rPr lang="en-US" sz="2000" dirty="0"/>
              <a:t>(e.g., political entities, census geographies such as tracts). Two-dimensional.</a:t>
            </a:r>
          </a:p>
          <a:p>
            <a:pPr marL="800100" lvl="1" indent="-342900" algn="just">
              <a:buFont typeface="Arial" panose="020B0604020202020204" pitchFamily="34" charset="0"/>
              <a:buChar char="•"/>
            </a:pPr>
            <a:r>
              <a:rPr lang="en-US" sz="2000" i="1" dirty="0"/>
              <a:t>Raster images</a:t>
            </a:r>
            <a:r>
              <a:rPr lang="en-US" sz="2000" dirty="0"/>
              <a:t> (e.g., an aerial photograph, scanned topographic map, or an elevation model).</a:t>
            </a:r>
          </a:p>
          <a:p>
            <a:endParaRPr lang="en-US" b="1" dirty="0"/>
          </a:p>
          <a:p>
            <a:r>
              <a:rPr lang="en-US" b="1" dirty="0"/>
              <a:t>Table of contents</a:t>
            </a:r>
          </a:p>
          <a:p>
            <a:endParaRPr lang="en-US" sz="1400" dirty="0"/>
          </a:p>
          <a:p>
            <a:pPr algn="just">
              <a:lnSpc>
                <a:spcPts val="3000"/>
              </a:lnSpc>
            </a:pPr>
            <a:r>
              <a:rPr lang="en-US" sz="2000" dirty="0"/>
              <a:t>The table of contents lists all the layers on the map and shows what the features in each layer represent. The check box next to each layer indicates whether its display is currently turned on or off. The order of layers within the table of contents specifies their drawing order in the data frame from bottom to top</a:t>
            </a:r>
            <a:endParaRPr lang="en-US" sz="3200" dirty="0"/>
          </a:p>
          <a:p>
            <a:endParaRPr lang="en-US" dirty="0"/>
          </a:p>
        </p:txBody>
      </p:sp>
    </p:spTree>
    <p:extLst>
      <p:ext uri="{BB962C8B-B14F-4D97-AF65-F5344CB8AC3E}">
        <p14:creationId xmlns:p14="http://schemas.microsoft.com/office/powerpoint/2010/main" val="3344278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a:p>
          <a:p>
            <a:pPr marL="285750" indent="-285750">
              <a:buClr>
                <a:schemeClr val="tx2"/>
              </a:buClr>
              <a:buFont typeface="Wingdings" panose="05000000000000000000" pitchFamily="2" charset="2"/>
              <a:buChar char="q"/>
            </a:pP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320505" y="1121434"/>
            <a:ext cx="7841411" cy="5451894"/>
          </a:xfrm>
          <a:prstGeom prst="rect">
            <a:avLst/>
          </a:prstGeom>
          <a:noFill/>
          <a:ln>
            <a:noFill/>
          </a:ln>
        </p:spPr>
      </p:pic>
      <p:sp>
        <p:nvSpPr>
          <p:cNvPr id="4" name="TextBox 3"/>
          <p:cNvSpPr txBox="1"/>
          <p:nvPr/>
        </p:nvSpPr>
        <p:spPr>
          <a:xfrm>
            <a:off x="172528" y="4908430"/>
            <a:ext cx="1828800" cy="369332"/>
          </a:xfrm>
          <a:prstGeom prst="rect">
            <a:avLst/>
          </a:prstGeom>
          <a:noFill/>
        </p:spPr>
        <p:txBody>
          <a:bodyPr wrap="square" rtlCol="0">
            <a:spAutoFit/>
          </a:bodyPr>
          <a:lstStyle/>
          <a:p>
            <a:r>
              <a:rPr lang="en-US" dirty="0"/>
              <a:t>Table of Contents</a:t>
            </a:r>
          </a:p>
        </p:txBody>
      </p:sp>
      <p:cxnSp>
        <p:nvCxnSpPr>
          <p:cNvPr id="6" name="Straight Arrow Connector 5"/>
          <p:cNvCxnSpPr/>
          <p:nvPr/>
        </p:nvCxnSpPr>
        <p:spPr>
          <a:xfrm flipV="1">
            <a:off x="1828800" y="2656936"/>
            <a:ext cx="810883" cy="240677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968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4308872"/>
          </a:xfrm>
          <a:prstGeom prst="rect">
            <a:avLst/>
          </a:prstGeom>
          <a:noFill/>
        </p:spPr>
        <p:txBody>
          <a:bodyPr wrap="square" rtlCol="0">
            <a:spAutoFit/>
          </a:bodyPr>
          <a:lstStyle/>
          <a:p>
            <a:pPr algn="just"/>
            <a:r>
              <a:rPr lang="en-US" sz="2000" b="1" dirty="0"/>
              <a:t>Labels</a:t>
            </a:r>
            <a:endParaRPr lang="en-US" sz="2000" dirty="0"/>
          </a:p>
          <a:p>
            <a:pPr algn="just"/>
            <a:r>
              <a:rPr lang="en-US" sz="2000" dirty="0"/>
              <a:t>Labels are text strings that are used to label features within map layers. Properties define the attribute column used as the source of the text string and how the label is portrayed in your map.</a:t>
            </a:r>
          </a:p>
          <a:p>
            <a:pPr algn="just"/>
            <a:endParaRPr lang="en-US" sz="2000" dirty="0"/>
          </a:p>
          <a:p>
            <a:r>
              <a:rPr lang="en-US" sz="2000" b="1" dirty="0"/>
              <a:t>Basemap</a:t>
            </a:r>
            <a:endParaRPr lang="en-US" sz="2000" dirty="0"/>
          </a:p>
          <a:p>
            <a:pPr algn="just"/>
            <a:r>
              <a:rPr lang="en-US" sz="2000" dirty="0"/>
              <a:t>A collection of GIS data that form the background setting for a map. The function of the basemap is to provide background detail necessary to orient the location of the map. Typical GIS data make up the layers for a basemap: streets, boundaries, waterways, and aerial or satellite images.</a:t>
            </a:r>
          </a:p>
          <a:p>
            <a:pPr algn="just"/>
            <a:endParaRPr lang="en-US" sz="2000" dirty="0"/>
          </a:p>
          <a:p>
            <a:r>
              <a:rPr lang="en-US" sz="2000" b="1" dirty="0"/>
              <a:t>Theme</a:t>
            </a:r>
            <a:r>
              <a:rPr lang="en-US" sz="2000" dirty="0"/>
              <a:t> – IS a single layer of data for example Housing</a:t>
            </a:r>
          </a:p>
          <a:p>
            <a:r>
              <a:rPr lang="en-US" sz="2000" dirty="0"/>
              <a:t> </a:t>
            </a:r>
          </a:p>
          <a:p>
            <a:r>
              <a:rPr lang="en-US" sz="2000" b="1" dirty="0"/>
              <a:t>View</a:t>
            </a:r>
            <a:r>
              <a:rPr lang="en-US" sz="2000" dirty="0"/>
              <a:t> - is a collection of themes</a:t>
            </a:r>
          </a:p>
          <a:p>
            <a:endParaRPr lang="en-US" dirty="0"/>
          </a:p>
          <a:p>
            <a:endParaRPr lang="en-US" dirty="0"/>
          </a:p>
        </p:txBody>
      </p:sp>
    </p:spTree>
    <p:extLst>
      <p:ext uri="{BB962C8B-B14F-4D97-AF65-F5344CB8AC3E}">
        <p14:creationId xmlns:p14="http://schemas.microsoft.com/office/powerpoint/2010/main" val="138952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a:p>
          <a:p>
            <a:pPr marL="285750" indent="-285750">
              <a:buClr>
                <a:schemeClr val="tx2"/>
              </a:buClr>
              <a:buFont typeface="Wingdings" panose="05000000000000000000" pitchFamily="2" charset="2"/>
              <a:buChar char="q"/>
            </a:pPr>
            <a:endParaRPr lang="en-US" dirty="0"/>
          </a:p>
        </p:txBody>
      </p:sp>
      <p:sp>
        <p:nvSpPr>
          <p:cNvPr id="6" name="TextBox 5"/>
          <p:cNvSpPr txBox="1"/>
          <p:nvPr/>
        </p:nvSpPr>
        <p:spPr>
          <a:xfrm>
            <a:off x="836761" y="540429"/>
            <a:ext cx="2501661" cy="400110"/>
          </a:xfrm>
          <a:prstGeom prst="rect">
            <a:avLst/>
          </a:prstGeom>
          <a:noFill/>
        </p:spPr>
        <p:txBody>
          <a:bodyPr wrap="square" rtlCol="0">
            <a:spAutoFit/>
          </a:bodyPr>
          <a:lstStyle/>
          <a:p>
            <a:r>
              <a:rPr lang="en-US" sz="2000" b="1" dirty="0">
                <a:solidFill>
                  <a:schemeClr val="tx2"/>
                </a:solidFill>
              </a:rPr>
              <a:t>ArcMap Interface</a:t>
            </a:r>
          </a:p>
        </p:txBody>
      </p:sp>
      <p:grpSp>
        <p:nvGrpSpPr>
          <p:cNvPr id="13" name="Group 12"/>
          <p:cNvGrpSpPr/>
          <p:nvPr/>
        </p:nvGrpSpPr>
        <p:grpSpPr>
          <a:xfrm>
            <a:off x="1625450" y="909761"/>
            <a:ext cx="8812512" cy="5744132"/>
            <a:chOff x="1625450" y="909761"/>
            <a:chExt cx="8812512" cy="5744132"/>
          </a:xfrm>
        </p:grpSpPr>
        <p:pic>
          <p:nvPicPr>
            <p:cNvPr id="5" name="Picture 4"/>
            <p:cNvPicPr>
              <a:picLocks noChangeAspect="1"/>
            </p:cNvPicPr>
            <p:nvPr/>
          </p:nvPicPr>
          <p:blipFill>
            <a:blip r:embed="rId2"/>
            <a:stretch>
              <a:fillRect/>
            </a:stretch>
          </p:blipFill>
          <p:spPr>
            <a:xfrm>
              <a:off x="1625450" y="909761"/>
              <a:ext cx="7337395" cy="5744132"/>
            </a:xfrm>
            <a:prstGeom prst="rect">
              <a:avLst/>
            </a:prstGeom>
          </p:spPr>
        </p:pic>
        <p:sp>
          <p:nvSpPr>
            <p:cNvPr id="7" name="TextBox 6"/>
            <p:cNvSpPr txBox="1"/>
            <p:nvPr/>
          </p:nvSpPr>
          <p:spPr>
            <a:xfrm>
              <a:off x="8962845" y="2044460"/>
              <a:ext cx="1475117" cy="369332"/>
            </a:xfrm>
            <a:prstGeom prst="rect">
              <a:avLst/>
            </a:prstGeom>
            <a:noFill/>
          </p:spPr>
          <p:txBody>
            <a:bodyPr wrap="square" rtlCol="0">
              <a:spAutoFit/>
            </a:bodyPr>
            <a:lstStyle/>
            <a:p>
              <a:r>
                <a:rPr lang="en-US" b="1" dirty="0">
                  <a:solidFill>
                    <a:srgbClr val="C00000"/>
                  </a:solidFill>
                </a:rPr>
                <a:t>Catalog</a:t>
              </a:r>
            </a:p>
          </p:txBody>
        </p:sp>
        <p:sp>
          <p:nvSpPr>
            <p:cNvPr id="8" name="TextBox 7"/>
            <p:cNvSpPr txBox="1"/>
            <p:nvPr/>
          </p:nvSpPr>
          <p:spPr>
            <a:xfrm>
              <a:off x="9284493" y="2983645"/>
              <a:ext cx="1041326" cy="369332"/>
            </a:xfrm>
            <a:prstGeom prst="rect">
              <a:avLst/>
            </a:prstGeom>
            <a:noFill/>
          </p:spPr>
          <p:txBody>
            <a:bodyPr wrap="square" rtlCol="0">
              <a:spAutoFit/>
            </a:bodyPr>
            <a:lstStyle/>
            <a:p>
              <a:r>
                <a:rPr lang="en-US" b="1" dirty="0">
                  <a:solidFill>
                    <a:srgbClr val="C00000"/>
                  </a:solidFill>
                </a:rPr>
                <a:t>Search</a:t>
              </a:r>
            </a:p>
          </p:txBody>
        </p:sp>
      </p:grpSp>
      <p:cxnSp>
        <p:nvCxnSpPr>
          <p:cNvPr id="10" name="Straight Arrow Connector 9"/>
          <p:cNvCxnSpPr>
            <a:stCxn id="7" idx="1"/>
          </p:cNvCxnSpPr>
          <p:nvPr/>
        </p:nvCxnSpPr>
        <p:spPr>
          <a:xfrm flipH="1">
            <a:off x="8531525" y="2229126"/>
            <a:ext cx="431320" cy="511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1"/>
          </p:cNvCxnSpPr>
          <p:nvPr/>
        </p:nvCxnSpPr>
        <p:spPr>
          <a:xfrm flipH="1" flipV="1">
            <a:off x="8471140" y="2872596"/>
            <a:ext cx="813353" cy="29571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363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a:p>
          <a:p>
            <a:pPr marL="285750" indent="-285750">
              <a:buClr>
                <a:schemeClr val="tx2"/>
              </a:buClr>
              <a:buFont typeface="Wingdings" panose="05000000000000000000" pitchFamily="2" charset="2"/>
              <a:buChar char="q"/>
            </a:pPr>
            <a:endParaRPr lang="en-US" dirty="0"/>
          </a:p>
        </p:txBody>
      </p:sp>
      <p:sp>
        <p:nvSpPr>
          <p:cNvPr id="3" name="TextBox 2"/>
          <p:cNvSpPr txBox="1"/>
          <p:nvPr/>
        </p:nvSpPr>
        <p:spPr>
          <a:xfrm>
            <a:off x="198408" y="586596"/>
            <a:ext cx="11386867" cy="1477328"/>
          </a:xfrm>
          <a:prstGeom prst="rect">
            <a:avLst/>
          </a:prstGeom>
          <a:noFill/>
        </p:spPr>
        <p:txBody>
          <a:bodyPr wrap="square" rtlCol="0">
            <a:spAutoFit/>
          </a:bodyPr>
          <a:lstStyle/>
          <a:p>
            <a:r>
              <a:rPr lang="en-US" dirty="0"/>
              <a:t>ArcMap Interface</a:t>
            </a:r>
          </a:p>
          <a:p>
            <a:endParaRPr lang="en-US" dirty="0"/>
          </a:p>
          <a:p>
            <a:r>
              <a:rPr lang="en-US" dirty="0"/>
              <a:t>The ArcMap interface is composed several tool bars such as the standard tool bar, tools tool bar etc. Each tool bar perform a number of functions. Use your mouse to point to each of the icons on the tool bars to discover their functions.</a:t>
            </a:r>
          </a:p>
        </p:txBody>
      </p:sp>
      <p:pic>
        <p:nvPicPr>
          <p:cNvPr id="4" name="Picture 3"/>
          <p:cNvPicPr>
            <a:picLocks noChangeAspect="1"/>
          </p:cNvPicPr>
          <p:nvPr/>
        </p:nvPicPr>
        <p:blipFill>
          <a:blip r:embed="rId2"/>
          <a:stretch>
            <a:fillRect/>
          </a:stretch>
        </p:blipFill>
        <p:spPr>
          <a:xfrm>
            <a:off x="4711461" y="1704555"/>
            <a:ext cx="6485626" cy="4999337"/>
          </a:xfrm>
          <a:prstGeom prst="rect">
            <a:avLst/>
          </a:prstGeom>
        </p:spPr>
      </p:pic>
      <p:sp>
        <p:nvSpPr>
          <p:cNvPr id="5" name="Rectangle 4"/>
          <p:cNvSpPr/>
          <p:nvPr/>
        </p:nvSpPr>
        <p:spPr>
          <a:xfrm>
            <a:off x="552090" y="3703070"/>
            <a:ext cx="4494362" cy="646331"/>
          </a:xfrm>
          <a:prstGeom prst="rect">
            <a:avLst/>
          </a:prstGeom>
        </p:spPr>
        <p:txBody>
          <a:bodyPr wrap="square">
            <a:spAutoFit/>
          </a:bodyPr>
          <a:lstStyle/>
          <a:p>
            <a:r>
              <a:rPr lang="en-US" dirty="0"/>
              <a:t> Feel free to drag the tool bar and place it any position of your convenience. </a:t>
            </a:r>
          </a:p>
        </p:txBody>
      </p:sp>
    </p:spTree>
    <p:extLst>
      <p:ext uri="{BB962C8B-B14F-4D97-AF65-F5344CB8AC3E}">
        <p14:creationId xmlns:p14="http://schemas.microsoft.com/office/powerpoint/2010/main" val="3681285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a:p>
          <a:p>
            <a:pPr marL="285750" indent="-285750">
              <a:buClr>
                <a:schemeClr val="tx2"/>
              </a:buClr>
              <a:buFont typeface="Wingdings" panose="05000000000000000000" pitchFamily="2" charset="2"/>
              <a:buChar char="q"/>
            </a:pPr>
            <a:endParaRPr lang="en-US" dirty="0"/>
          </a:p>
        </p:txBody>
      </p:sp>
      <p:sp>
        <p:nvSpPr>
          <p:cNvPr id="3" name="TextBox 2"/>
          <p:cNvSpPr txBox="1"/>
          <p:nvPr/>
        </p:nvSpPr>
        <p:spPr>
          <a:xfrm>
            <a:off x="258792" y="793630"/>
            <a:ext cx="11205714" cy="6309420"/>
          </a:xfrm>
          <a:prstGeom prst="rect">
            <a:avLst/>
          </a:prstGeom>
          <a:noFill/>
        </p:spPr>
        <p:txBody>
          <a:bodyPr wrap="square" rtlCol="0">
            <a:spAutoFit/>
          </a:bodyPr>
          <a:lstStyle/>
          <a:p>
            <a:r>
              <a:rPr lang="en-US" dirty="0"/>
              <a:t>Description of the Key Interface items of ArcMap</a:t>
            </a:r>
          </a:p>
          <a:p>
            <a:endParaRPr lang="en-US" dirty="0"/>
          </a:p>
          <a:p>
            <a:pPr algn="just"/>
            <a:r>
              <a:rPr lang="en-US" sz="2000" dirty="0"/>
              <a:t>Menu Bar – Displays all items of the main menu of the application such File, Edit, Bookmarks ….</a:t>
            </a:r>
          </a:p>
          <a:p>
            <a:pPr algn="just"/>
            <a:endParaRPr lang="en-US" sz="2000" dirty="0"/>
          </a:p>
          <a:p>
            <a:pPr algn="just"/>
            <a:r>
              <a:rPr lang="en-US" sz="2000" dirty="0"/>
              <a:t>Table of contents – Used as a panel to display different layers. The table of contents can also be displayed from Windows n the main menu, so is the </a:t>
            </a:r>
            <a:r>
              <a:rPr lang="en-US" sz="2000" b="1" dirty="0"/>
              <a:t>Catalog </a:t>
            </a:r>
            <a:r>
              <a:rPr lang="en-US" sz="2000" dirty="0"/>
              <a:t>and </a:t>
            </a:r>
            <a:r>
              <a:rPr lang="en-US" sz="2000" b="1" dirty="0"/>
              <a:t>Search. </a:t>
            </a:r>
            <a:r>
              <a:rPr lang="en-US" sz="2000" dirty="0"/>
              <a:t>Note that Catalog can be opened in </a:t>
            </a:r>
            <a:r>
              <a:rPr lang="en-US" sz="2000" b="1" dirty="0"/>
              <a:t>a separate Window </a:t>
            </a:r>
            <a:r>
              <a:rPr lang="en-US" sz="2000" dirty="0"/>
              <a:t>but it is convenient to access it via ArcMap. The catalog is helpful when one want to connect or access contents from different folders with ease.</a:t>
            </a:r>
          </a:p>
          <a:p>
            <a:pPr algn="just"/>
            <a:r>
              <a:rPr lang="en-US" sz="2000" dirty="0"/>
              <a:t>To open files using Catalog, simply navigate to the file you want to open and drag it into the ArcMap display area.</a:t>
            </a:r>
          </a:p>
          <a:p>
            <a:pPr algn="just"/>
            <a:endParaRPr lang="en-US" sz="2000" dirty="0"/>
          </a:p>
          <a:p>
            <a:pPr algn="just"/>
            <a:r>
              <a:rPr lang="en-US" sz="2000" dirty="0"/>
              <a:t>The search panel on Windows is very useful for searching for tools used in ArcMap. However, for new users of the application, it may not be of great importance because one does not know what to search. It is advisable that new users of the application use the tool box to explore the tools or functions within the system.</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79446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d Title Stock Illustrations – 954 End Title Stock Illustrations, Vectors  &amp; Clipart - Dreams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106" y="1650550"/>
            <a:ext cx="5631792" cy="4022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09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9178" y="508959"/>
            <a:ext cx="11464505" cy="6217087"/>
          </a:xfrm>
          <a:prstGeom prst="rect">
            <a:avLst/>
          </a:prstGeom>
          <a:noFill/>
        </p:spPr>
        <p:txBody>
          <a:bodyPr wrap="square" rtlCol="0">
            <a:spAutoFit/>
          </a:bodyPr>
          <a:lstStyle/>
          <a:p>
            <a:r>
              <a:rPr lang="en-US" sz="2000" b="1" dirty="0">
                <a:solidFill>
                  <a:schemeClr val="tx2"/>
                </a:solidFill>
                <a:effectLst>
                  <a:outerShdw blurRad="38100" dist="38100" dir="2700000" algn="tl">
                    <a:srgbClr val="000000">
                      <a:alpha val="43137"/>
                    </a:srgbClr>
                  </a:outerShdw>
                </a:effectLst>
              </a:rPr>
              <a:t>IMPORTANCE OF GIS IN REAL LIFE SITUATIONS</a:t>
            </a:r>
          </a:p>
          <a:p>
            <a:endParaRPr lang="en-US" dirty="0"/>
          </a:p>
          <a:p>
            <a:pPr marL="285750" indent="-285750" algn="just">
              <a:buClr>
                <a:schemeClr val="tx2"/>
              </a:buClr>
              <a:buFont typeface="Wingdings" panose="05000000000000000000" pitchFamily="2" charset="2"/>
              <a:buChar char="q"/>
            </a:pPr>
            <a:r>
              <a:rPr lang="en-US" sz="2000" dirty="0"/>
              <a:t>A GIS is also particularly useful at displaying spatial data and reporting the results of spatial analysis. GIS technology can be used  compare the locations of different things in order to discover how they relate to each other. For example, using GIS, a single map could include sites that produce pollution, such as factories, and sites that are sensitive to pollution, such as wetlands and rivers.</a:t>
            </a:r>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r>
              <a:rPr lang="en-US" sz="2000" dirty="0"/>
              <a:t>GIS is essential tool in government and security organisations. It is a powerful tool used in fighting crime. Using GIS technology, security experts can easily trace  thieves in their hiding locations</a:t>
            </a:r>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r>
              <a:rPr lang="en-US" sz="2000" dirty="0"/>
              <a:t>GIS regularly help in the day-to-day management of many natural and man-made resources, including sewerage, water, power, and transportation networks.</a:t>
            </a:r>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r>
              <a:rPr lang="en-US" sz="2000" dirty="0"/>
              <a:t>GIS allow us to analyze the relative spatial location of important geographic features. Spatial analyses in a GIS may aid in ensuring sustainable recreation, environmental protection, and other benefits</a:t>
            </a:r>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r>
              <a:rPr lang="en-US" sz="2000" dirty="0"/>
              <a:t>GIS help us identify and address environmental problems by providing crucial information on where problems occur and who are affected by them. GIS help us identify the source, location, and extent of adverse environmental impacts, and may help us devise practical plans for monitoring, managing, and mitigating environmental damage.</a:t>
            </a:r>
          </a:p>
        </p:txBody>
      </p:sp>
    </p:spTree>
    <p:extLst>
      <p:ext uri="{BB962C8B-B14F-4D97-AF65-F5344CB8AC3E}">
        <p14:creationId xmlns:p14="http://schemas.microsoft.com/office/powerpoint/2010/main" val="2346810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166" y="785004"/>
            <a:ext cx="11593902" cy="7448193"/>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q"/>
            </a:pPr>
            <a:r>
              <a:rPr lang="en-US" sz="2000" dirty="0"/>
              <a:t>GIS can be used in the location of viable remnant plant and animal populations relative to current and future human land uses .  Analysis of such information is helpful in planning for  continued survival of such species.</a:t>
            </a:r>
          </a:p>
          <a:p>
            <a:pPr marL="285750" indent="-285750" algn="just">
              <a:buClr>
                <a:schemeClr val="tx2"/>
              </a:buClr>
              <a:buFont typeface="Wingdings" panose="05000000000000000000" pitchFamily="2" charset="2"/>
              <a:buChar char="q"/>
            </a:pPr>
            <a:r>
              <a:rPr lang="en-US" sz="2000" dirty="0"/>
              <a:t>GIS of recently has become an important tool used  emergency services, flood protection, disaster assessment and management. It can be helpful  in the location and identification disaster victims. The GIS matches the address to the nearest emergency service station, a route is then immediately generated based on the street network and traffic, and emergency crews dispatched from the nearest station. It can also be used to land mark disaster incidents and threats that form early warning systems in disaster management.</a:t>
            </a:r>
          </a:p>
          <a:p>
            <a:pPr marL="285750" indent="-285750" algn="just">
              <a:buClr>
                <a:schemeClr val="tx2"/>
              </a:buClr>
              <a:buFont typeface="Wingdings" panose="05000000000000000000" pitchFamily="2" charset="2"/>
              <a:buChar char="q"/>
            </a:pPr>
            <a:r>
              <a:rPr lang="en-US" sz="2000" dirty="0"/>
              <a:t> GIS hospitals and government  transport functions. For example emergency vehicles such as ambulances in developed world commonly dispatched and routed using GIS.</a:t>
            </a:r>
          </a:p>
          <a:p>
            <a:pPr marL="285750" indent="-285750" algn="just">
              <a:buClr>
                <a:schemeClr val="tx2"/>
              </a:buClr>
              <a:buFont typeface="Wingdings" panose="05000000000000000000" pitchFamily="2" charset="2"/>
              <a:buChar char="q"/>
            </a:pPr>
            <a:r>
              <a:rPr lang="en-US" sz="2000" dirty="0"/>
              <a:t>GIS may be used to document change, mitigate damage, and effectively manage our natural resources. For example GIS  images can be used to track eruptions of mountains  and such data cab be used in planning evacuation of affected people  and mapping of the damages caused.</a:t>
            </a:r>
          </a:p>
          <a:p>
            <a:pPr marL="285750" indent="-285750" algn="just">
              <a:buClr>
                <a:schemeClr val="tx2"/>
              </a:buClr>
              <a:buFont typeface="Wingdings" panose="05000000000000000000" pitchFamily="2" charset="2"/>
              <a:buChar char="q"/>
            </a:pPr>
            <a:r>
              <a:rPr lang="en-US" sz="2000" dirty="0"/>
              <a:t>Many businesses adopt GIS for increased efficiency in the delivery of goods and services. Retail businesses locate stores based on a number of spatially related factors.</a:t>
            </a:r>
          </a:p>
          <a:p>
            <a:pPr marL="285750" indent="-285750" algn="just">
              <a:buClr>
                <a:schemeClr val="tx2"/>
              </a:buClr>
              <a:buFont typeface="Wingdings" panose="05000000000000000000" pitchFamily="2" charset="2"/>
              <a:buChar char="q"/>
            </a:pPr>
            <a:r>
              <a:rPr lang="en-US" sz="2000" dirty="0"/>
              <a:t>GIS aid telecommunication companies to track fraud teams in mobile money payments in various locations basing on the provided coordinates.</a:t>
            </a:r>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endParaRPr lang="en-US" sz="2000" dirty="0"/>
          </a:p>
          <a:p>
            <a:pPr marL="285750" indent="-285750">
              <a:buClr>
                <a:schemeClr val="tx2"/>
              </a:buClr>
              <a:buFont typeface="Wingdings" panose="05000000000000000000" pitchFamily="2" charset="2"/>
              <a:buChar char="q"/>
            </a:pPr>
            <a:endParaRPr lang="en-US" sz="2000" dirty="0"/>
          </a:p>
          <a:p>
            <a:pPr>
              <a:buClr>
                <a:schemeClr val="tx2"/>
              </a:buClr>
            </a:pPr>
            <a:endParaRPr lang="en-US" dirty="0"/>
          </a:p>
        </p:txBody>
      </p:sp>
    </p:spTree>
    <p:extLst>
      <p:ext uri="{BB962C8B-B14F-4D97-AF65-F5344CB8AC3E}">
        <p14:creationId xmlns:p14="http://schemas.microsoft.com/office/powerpoint/2010/main" val="241916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5909310"/>
          </a:xfrm>
          <a:prstGeom prst="rect">
            <a:avLst/>
          </a:prstGeom>
          <a:noFill/>
        </p:spPr>
        <p:txBody>
          <a:bodyPr wrap="square" rtlCol="0">
            <a:spAutoFit/>
          </a:bodyPr>
          <a:lstStyle/>
          <a:p>
            <a:pPr marL="285750" indent="-285750">
              <a:buClr>
                <a:schemeClr val="tx2"/>
              </a:buClr>
              <a:buFont typeface="Wingdings" panose="05000000000000000000" pitchFamily="2" charset="2"/>
              <a:buChar char="q"/>
            </a:pPr>
            <a:r>
              <a:rPr lang="en-US" dirty="0"/>
              <a:t>Global Navigation Satellite Systems (GNSS), is now incorporated into cars, planes, boats, and trucks to guide people find shortest routes, avoid traffic and reach their final destinations in time.</a:t>
            </a:r>
          </a:p>
          <a:p>
            <a:pPr marL="285750" indent="-285750">
              <a:buClr>
                <a:schemeClr val="tx2"/>
              </a:buClr>
              <a:buFont typeface="Wingdings" panose="05000000000000000000" pitchFamily="2" charset="2"/>
              <a:buChar char="q"/>
            </a:pPr>
            <a:endParaRPr lang="en-US" dirty="0"/>
          </a:p>
          <a:p>
            <a:pPr marL="285750" indent="-285750">
              <a:buClr>
                <a:schemeClr val="tx2"/>
              </a:buClr>
              <a:buFont typeface="Wingdings" panose="05000000000000000000" pitchFamily="2" charset="2"/>
              <a:buChar char="q"/>
            </a:pPr>
            <a:r>
              <a:rPr lang="en-US" dirty="0"/>
              <a:t>GIS may aid in disaster assessment and recovery. Emergency response and longer term rebuilding efforts may be improved by spatial data collection and analysis </a:t>
            </a:r>
          </a:p>
          <a:p>
            <a:pPr marL="285750" indent="-285750">
              <a:buClr>
                <a:schemeClr val="tx2"/>
              </a:buClr>
              <a:buFont typeface="Wingdings" panose="05000000000000000000" pitchFamily="2" charset="2"/>
              <a:buChar char="q"/>
            </a:pPr>
            <a:endParaRPr lang="en-US" dirty="0"/>
          </a:p>
          <a:p>
            <a:pPr marL="285750" indent="-285750">
              <a:buClr>
                <a:schemeClr val="tx2"/>
              </a:buClr>
              <a:buFont typeface="Wingdings" panose="05000000000000000000" pitchFamily="2" charset="2"/>
              <a:buChar char="q"/>
            </a:pPr>
            <a:r>
              <a:rPr lang="en-US" dirty="0"/>
              <a:t>Images taken from aircraft and satellites  provide a rich source of data, which may be Interpreted and converted to information that can be used in research and other studies</a:t>
            </a:r>
          </a:p>
          <a:p>
            <a:pPr marL="285750" indent="-285750">
              <a:buClr>
                <a:schemeClr val="tx2"/>
              </a:buClr>
              <a:buFont typeface="Wingdings" panose="05000000000000000000" pitchFamily="2" charset="2"/>
              <a:buChar char="q"/>
            </a:pPr>
            <a:endParaRPr lang="en-US" dirty="0"/>
          </a:p>
          <a:p>
            <a:pPr marL="285750" indent="-285750">
              <a:buClr>
                <a:schemeClr val="tx2"/>
              </a:buClr>
              <a:buFont typeface="Wingdings" panose="05000000000000000000" pitchFamily="2" charset="2"/>
              <a:buChar char="q"/>
            </a:pPr>
            <a:r>
              <a:rPr lang="en-US" dirty="0"/>
              <a:t>GIS are also widely used in planning and development. Spatial information about villages, town and cities can be used as source of information for planning and development of a country. Such information may include water sources, sewerage, mean of transport, banks, schools, universities etc.</a:t>
            </a:r>
          </a:p>
          <a:p>
            <a:pPr marL="285750" indent="-285750">
              <a:buClr>
                <a:schemeClr val="tx2"/>
              </a:buClr>
              <a:buFont typeface="Wingdings" panose="05000000000000000000" pitchFamily="2" charset="2"/>
              <a:buChar char="q"/>
            </a:pPr>
            <a:endParaRPr lang="en-US" dirty="0"/>
          </a:p>
          <a:p>
            <a:pPr marL="285750" indent="-285750">
              <a:buClr>
                <a:schemeClr val="tx2"/>
              </a:buClr>
              <a:buFont typeface="Wingdings" panose="05000000000000000000" pitchFamily="2" charset="2"/>
              <a:buChar char="q"/>
            </a:pPr>
            <a:r>
              <a:rPr lang="en-US" dirty="0"/>
              <a:t>GIS help the government in property records management and taxation. For example GIS can be used to locate various houses and their owners in a city upon which taxes can be determined.</a:t>
            </a:r>
          </a:p>
          <a:p>
            <a:pPr marL="285750" indent="-285750">
              <a:buClr>
                <a:schemeClr val="tx2"/>
              </a:buClr>
              <a:buFont typeface="Wingdings" panose="05000000000000000000" pitchFamily="2" charset="2"/>
              <a:buChar char="q"/>
            </a:pPr>
            <a:endParaRPr lang="en-US" dirty="0"/>
          </a:p>
          <a:p>
            <a:pPr marL="285750" indent="-285750">
              <a:buClr>
                <a:schemeClr val="tx2"/>
              </a:buClr>
              <a:buFont typeface="Wingdings" panose="05000000000000000000" pitchFamily="2" charset="2"/>
              <a:buChar char="q"/>
            </a:pPr>
            <a:r>
              <a:rPr lang="en-US" dirty="0"/>
              <a:t>GIS are widely used to improve public health.  Air pollution is a major cause of sickness and death. GIS can be used to locate and map air pollution points in a community. Analysis of such information by public health experts results in improvement of the public health of the people.</a:t>
            </a:r>
          </a:p>
          <a:p>
            <a:pPr marL="285750" indent="-285750">
              <a:buClr>
                <a:schemeClr val="tx2"/>
              </a:buClr>
              <a:buFont typeface="Wingdings" panose="05000000000000000000" pitchFamily="2" charset="2"/>
              <a:buChar char="q"/>
            </a:pPr>
            <a:endParaRPr lang="en-US" dirty="0"/>
          </a:p>
          <a:p>
            <a:pPr marL="285750" indent="-285750">
              <a:buClr>
                <a:schemeClr val="tx2"/>
              </a:buClr>
              <a:buFont typeface="Wingdings" panose="05000000000000000000" pitchFamily="2" charset="2"/>
              <a:buChar char="q"/>
            </a:pPr>
            <a:endParaRPr lang="en-US" dirty="0"/>
          </a:p>
        </p:txBody>
      </p:sp>
    </p:spTree>
    <p:extLst>
      <p:ext uri="{BB962C8B-B14F-4D97-AF65-F5344CB8AC3E}">
        <p14:creationId xmlns:p14="http://schemas.microsoft.com/office/powerpoint/2010/main" val="256132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a:p>
          <a:p>
            <a:pPr marL="285750" indent="-285750">
              <a:buClr>
                <a:schemeClr val="tx2"/>
              </a:buClr>
              <a:buFont typeface="Wingdings" panose="05000000000000000000" pitchFamily="2" charset="2"/>
              <a:buChar char="q"/>
            </a:pPr>
            <a:endParaRPr lang="en-US" dirty="0"/>
          </a:p>
        </p:txBody>
      </p:sp>
      <p:sp>
        <p:nvSpPr>
          <p:cNvPr id="3" name="Rectangle 2"/>
          <p:cNvSpPr/>
          <p:nvPr/>
        </p:nvSpPr>
        <p:spPr>
          <a:xfrm>
            <a:off x="172528" y="755806"/>
            <a:ext cx="11602528" cy="2405146"/>
          </a:xfrm>
          <a:prstGeom prst="rect">
            <a:avLst/>
          </a:prstGeom>
        </p:spPr>
        <p:txBody>
          <a:bodyPr wrap="square">
            <a:spAutoFit/>
          </a:bodyPr>
          <a:lstStyle/>
          <a:p>
            <a:pPr algn="ctr">
              <a:lnSpc>
                <a:spcPct val="107000"/>
              </a:lnSpc>
              <a:spcAft>
                <a:spcPts val="0"/>
              </a:spcAft>
            </a:pPr>
            <a:endParaRPr lang="en-US" sz="2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a:p>
            <a:pPr algn="ctr">
              <a:lnSpc>
                <a:spcPct val="107000"/>
              </a:lnSpc>
              <a:spcAft>
                <a:spcPts val="0"/>
              </a:spcAft>
            </a:pPr>
            <a:r>
              <a:rPr lang="en-US" sz="2400" b="1" dirty="0">
                <a:solidFill>
                  <a:schemeClr val="tx2"/>
                </a:solidFill>
                <a:latin typeface="Calibri" panose="020F0502020204030204" pitchFamily="34" charset="0"/>
                <a:ea typeface="Calibri" panose="020F0502020204030204" pitchFamily="34" charset="0"/>
                <a:cs typeface="Calibri" panose="020F0502020204030204" pitchFamily="34" charset="0"/>
              </a:rPr>
              <a:t>ARCGIS DESKTOP APPLICATION</a:t>
            </a:r>
          </a:p>
          <a:p>
            <a:pPr>
              <a:lnSpc>
                <a:spcPct val="107000"/>
              </a:lnSpc>
              <a:spcAft>
                <a:spcPts val="0"/>
              </a:spcAft>
            </a:pPr>
            <a:endParaRPr lang="en-US" sz="20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r>
              <a:rPr lang="en-US" sz="2000" dirty="0">
                <a:latin typeface="Calibri" panose="020F0502020204030204" pitchFamily="34" charset="0"/>
                <a:ea typeface="Calibri" panose="020F0502020204030204" pitchFamily="34" charset="0"/>
                <a:cs typeface="Calibri" panose="020F0502020204030204" pitchFamily="34" charset="0"/>
              </a:rPr>
              <a:t>ArcGIS Desktop  software is comprised of a set of integrated applications, which are accessible from the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latin typeface="Calibri" panose="020F0502020204030204" pitchFamily="34" charset="0"/>
                <a:ea typeface="Calibri" panose="020F0502020204030204" pitchFamily="34" charset="0"/>
                <a:cs typeface="Calibri" panose="020F0502020204030204" pitchFamily="34" charset="0"/>
              </a:rPr>
              <a:t>Start menu of your computer.   These include:</a:t>
            </a:r>
          </a:p>
          <a:p>
            <a:pPr algn="just">
              <a:lnSpc>
                <a:spcPct val="107000"/>
              </a:lnSpc>
              <a:spcAft>
                <a:spcPts val="800"/>
              </a:spcAft>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3121864" y="2556559"/>
            <a:ext cx="6531094" cy="4162879"/>
          </a:xfrm>
          <a:prstGeom prst="rect">
            <a:avLst/>
          </a:prstGeom>
        </p:spPr>
      </p:pic>
    </p:spTree>
    <p:extLst>
      <p:ext uri="{BB962C8B-B14F-4D97-AF65-F5344CB8AC3E}">
        <p14:creationId xmlns:p14="http://schemas.microsoft.com/office/powerpoint/2010/main" val="286478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7386638"/>
          </a:xfrm>
          <a:prstGeom prst="rect">
            <a:avLst/>
          </a:prstGeom>
          <a:noFill/>
        </p:spPr>
        <p:txBody>
          <a:bodyPr wrap="square" rtlCol="0">
            <a:spAutoFit/>
          </a:bodyPr>
          <a:lstStyle/>
          <a:p>
            <a:pPr>
              <a:buClr>
                <a:schemeClr val="tx2"/>
              </a:buClr>
            </a:pPr>
            <a:r>
              <a:rPr lang="en-US" sz="2000" b="1" dirty="0"/>
              <a:t>1. ARCMAP</a:t>
            </a:r>
          </a:p>
          <a:p>
            <a:pPr>
              <a:buClr>
                <a:schemeClr val="tx2"/>
              </a:buClr>
            </a:pPr>
            <a:endParaRPr lang="en-US" sz="2000" b="1" dirty="0"/>
          </a:p>
          <a:p>
            <a:pPr algn="just">
              <a:buClr>
                <a:schemeClr val="tx2"/>
              </a:buClr>
            </a:pPr>
            <a:r>
              <a:rPr lang="en-US" sz="2000" dirty="0"/>
              <a:t>ArcMap  is the central application used in ArcGIS. ArcMap is where you display and explore the datasets for your study area, where you assign symbols, and where you create map layouts for printing or publication. ArcMap is also the application you use to create and edit datasets.</a:t>
            </a:r>
          </a:p>
          <a:p>
            <a:pPr algn="just">
              <a:buClr>
                <a:schemeClr val="tx2"/>
              </a:buClr>
            </a:pPr>
            <a:endParaRPr lang="en-US" sz="2000" dirty="0"/>
          </a:p>
          <a:p>
            <a:r>
              <a:rPr lang="en-US" sz="2000" dirty="0"/>
              <a:t>Functions of ArcMap</a:t>
            </a:r>
          </a:p>
          <a:p>
            <a:endParaRPr lang="en-US" sz="2000" dirty="0"/>
          </a:p>
          <a:p>
            <a:pPr marL="342900" lvl="0" indent="-342900">
              <a:buFont typeface="Arial" panose="020B0604020202020204" pitchFamily="34" charset="0"/>
              <a:buChar char="•"/>
            </a:pPr>
            <a:r>
              <a:rPr lang="en-US" sz="2000" b="1" i="1" dirty="0"/>
              <a:t>Work with maps</a:t>
            </a:r>
            <a:r>
              <a:rPr lang="en-US" sz="2000" b="1" dirty="0"/>
              <a:t> </a:t>
            </a:r>
            <a:r>
              <a:rPr lang="en-US" sz="2000" dirty="0"/>
              <a:t>- exploring information, navigate around your map documents, turn layers on and off, query features to access the rich attribute data that is behind the map. </a:t>
            </a:r>
          </a:p>
          <a:p>
            <a:pPr marL="342900" lvl="0" indent="-342900">
              <a:buFont typeface="Arial" panose="020B0604020202020204" pitchFamily="34" charset="0"/>
              <a:buChar char="•"/>
            </a:pPr>
            <a:r>
              <a:rPr lang="en-US" sz="2000" b="1" i="1" dirty="0"/>
              <a:t>Print maps </a:t>
            </a:r>
            <a:r>
              <a:rPr lang="en-US" sz="2000" dirty="0"/>
              <a:t>—Maps can be printed using </a:t>
            </a:r>
            <a:r>
              <a:rPr lang="en-US" sz="2000"/>
              <a:t>arcMap</a:t>
            </a:r>
            <a:endParaRPr lang="en-US" sz="2000" dirty="0"/>
          </a:p>
          <a:p>
            <a:pPr marL="342900" lvl="0" indent="-342900">
              <a:buFont typeface="Arial" panose="020B0604020202020204" pitchFamily="34" charset="0"/>
              <a:buChar char="•"/>
            </a:pPr>
            <a:r>
              <a:rPr lang="en-US" sz="2000" b="1" i="1" dirty="0"/>
              <a:t>Compile and edit GIS datasets</a:t>
            </a:r>
            <a:r>
              <a:rPr lang="en-US" sz="2000" b="1" dirty="0"/>
              <a:t> – </a:t>
            </a:r>
            <a:r>
              <a:rPr lang="en-US" sz="2000" dirty="0"/>
              <a:t>Provides functions for editing your map documents and making updates</a:t>
            </a:r>
          </a:p>
          <a:p>
            <a:pPr marL="342900" lvl="0" indent="-342900">
              <a:buFont typeface="Arial" panose="020B0604020202020204" pitchFamily="34" charset="0"/>
              <a:buChar char="•"/>
            </a:pPr>
            <a:r>
              <a:rPr lang="en-US" sz="2000" b="1" i="1" dirty="0"/>
              <a:t>Analysis</a:t>
            </a:r>
            <a:r>
              <a:rPr lang="en-US" sz="2000" i="1" dirty="0"/>
              <a:t>  -</a:t>
            </a:r>
            <a:r>
              <a:rPr lang="en-US" sz="2000" dirty="0"/>
              <a:t> </a:t>
            </a:r>
            <a:r>
              <a:rPr lang="en-US" sz="2000" dirty="0" err="1"/>
              <a:t>Arcmap</a:t>
            </a:r>
            <a:r>
              <a:rPr lang="en-US" sz="2000" dirty="0"/>
              <a:t> can be used querying or analysis of GIS data and automating some tasks</a:t>
            </a:r>
          </a:p>
          <a:p>
            <a:pPr marL="342900" lvl="0" indent="-342900">
              <a:buFont typeface="Arial" panose="020B0604020202020204" pitchFamily="34" charset="0"/>
              <a:buChar char="•"/>
            </a:pPr>
            <a:r>
              <a:rPr lang="en-US" sz="2000" b="1" i="1" dirty="0"/>
              <a:t>Organizing your documents </a:t>
            </a:r>
            <a:r>
              <a:rPr lang="en-US" sz="2000" i="1" dirty="0"/>
              <a:t>-</a:t>
            </a:r>
            <a:r>
              <a:rPr lang="en-US" sz="2000" dirty="0"/>
              <a:t> ArcMap includes the Catalog window that enables you to organize all of your GIS datasets and geodatabases, your map documents and other ArcGIS files, your </a:t>
            </a:r>
            <a:r>
              <a:rPr lang="en-US" sz="2000" dirty="0" err="1"/>
              <a:t>geoprocessing</a:t>
            </a:r>
            <a:r>
              <a:rPr lang="en-US" sz="2000" dirty="0"/>
              <a:t> tools, and many other GIS information sets </a:t>
            </a:r>
          </a:p>
          <a:p>
            <a:pPr marL="342900" lvl="0" indent="-342900">
              <a:buFont typeface="Arial" panose="020B0604020202020204" pitchFamily="34" charset="0"/>
              <a:buChar char="•"/>
            </a:pPr>
            <a:r>
              <a:rPr lang="en-US" sz="2000" b="1" i="1" dirty="0"/>
              <a:t>Publish maps </a:t>
            </a:r>
            <a:r>
              <a:rPr lang="en-US" sz="2000" i="1" dirty="0"/>
              <a:t>- </a:t>
            </a:r>
            <a:r>
              <a:rPr lang="en-US" sz="2000" dirty="0"/>
              <a:t>ArcMap provides a simple user experience for publishing your map documents as map services using ArcGIS Server or ArcGIS Online.</a:t>
            </a:r>
          </a:p>
          <a:p>
            <a:pPr marL="342900" lvl="0" indent="-342900">
              <a:buFont typeface="Arial" panose="020B0604020202020204" pitchFamily="34" charset="0"/>
              <a:buChar char="•"/>
            </a:pPr>
            <a:r>
              <a:rPr lang="en-US" sz="2000" b="1" i="1" dirty="0"/>
              <a:t>Share maps with other users </a:t>
            </a:r>
            <a:r>
              <a:rPr lang="en-US" sz="2000" dirty="0"/>
              <a:t>—ArcMap includes tools that make it easy to share GIS datasets with other users. </a:t>
            </a:r>
          </a:p>
          <a:p>
            <a:pPr algn="just">
              <a:buClr>
                <a:schemeClr val="tx2"/>
              </a:buClr>
            </a:pPr>
            <a:endParaRPr lang="en-US" sz="2000" dirty="0"/>
          </a:p>
          <a:p>
            <a:pPr>
              <a:buClr>
                <a:schemeClr val="tx2"/>
              </a:buClr>
            </a:pPr>
            <a:endParaRPr lang="en-US" dirty="0"/>
          </a:p>
          <a:p>
            <a:pPr>
              <a:buClr>
                <a:schemeClr val="tx2"/>
              </a:buClr>
            </a:pPr>
            <a:br>
              <a:rPr lang="en-US" dirty="0"/>
            </a:br>
            <a:endParaRPr lang="en-US" dirty="0"/>
          </a:p>
        </p:txBody>
      </p:sp>
    </p:spTree>
    <p:extLst>
      <p:ext uri="{BB962C8B-B14F-4D97-AF65-F5344CB8AC3E}">
        <p14:creationId xmlns:p14="http://schemas.microsoft.com/office/powerpoint/2010/main" val="263585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a:p>
          <a:p>
            <a:pPr marL="285750" indent="-285750">
              <a:buClr>
                <a:schemeClr val="tx2"/>
              </a:buClr>
              <a:buFont typeface="Wingdings" panose="05000000000000000000" pitchFamily="2" charset="2"/>
              <a:buChar char="q"/>
            </a:pPr>
            <a:endParaRPr lang="en-US" dirty="0"/>
          </a:p>
        </p:txBody>
      </p:sp>
      <p:sp>
        <p:nvSpPr>
          <p:cNvPr id="3" name="Rectangle 2"/>
          <p:cNvSpPr/>
          <p:nvPr/>
        </p:nvSpPr>
        <p:spPr>
          <a:xfrm>
            <a:off x="388189" y="724084"/>
            <a:ext cx="5477773" cy="1927259"/>
          </a:xfrm>
          <a:prstGeom prst="rect">
            <a:avLst/>
          </a:prstGeom>
        </p:spPr>
        <p:txBody>
          <a:bodyPr wrap="square">
            <a:spAutoFit/>
          </a:bodyPr>
          <a:lstStyle/>
          <a:p>
            <a:pPr algn="just">
              <a:lnSpc>
                <a:spcPct val="107000"/>
              </a:lnSpc>
              <a:spcAft>
                <a:spcPts val="0"/>
              </a:spcAft>
            </a:pPr>
            <a:r>
              <a:rPr lang="en-US"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How to open ArcMap</a:t>
            </a:r>
          </a:p>
          <a:p>
            <a:pPr algn="just">
              <a:lnSpc>
                <a:spcPct val="107000"/>
              </a:lnSpc>
              <a:spcAft>
                <a:spcPts val="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ts val="1800"/>
              </a:lnSpc>
              <a:spcAft>
                <a:spcPts val="800"/>
              </a:spcAft>
              <a:buFont typeface="+mj-lt"/>
              <a:buAutoNum type="arabicPeriod"/>
              <a:tabLst>
                <a:tab pos="457200" algn="l"/>
              </a:tabLs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Click the Start button on the Windows taskbar.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ts val="1800"/>
              </a:lnSpc>
              <a:spcAft>
                <a:spcPts val="800"/>
              </a:spcAft>
              <a:buFont typeface="+mj-lt"/>
              <a:buAutoNum type="arabicPeriod"/>
              <a:tabLst>
                <a:tab pos="457200" algn="l"/>
              </a:tabLs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Point to Programs.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ts val="1800"/>
              </a:lnSpc>
              <a:spcAft>
                <a:spcPts val="800"/>
              </a:spcAft>
              <a:buFont typeface="+mj-lt"/>
              <a:buAutoNum type="arabicPeriod"/>
              <a:tabLst>
                <a:tab pos="457200" algn="l"/>
              </a:tabLs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Point to ArcGIS.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r>
              <a:rPr lang="en-US" sz="2000" dirty="0">
                <a:solidFill>
                  <a:srgbClr val="000000"/>
                </a:solidFill>
                <a:latin typeface="Calibri" panose="020F0502020204030204" pitchFamily="34" charset="0"/>
                <a:ea typeface="Times New Roman" panose="02020603050405020304" pitchFamily="18" charset="0"/>
              </a:rPr>
              <a:t>Click ArcMap.</a:t>
            </a:r>
            <a:endParaRPr lang="en-US" sz="2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260027" y="1631279"/>
            <a:ext cx="7471897" cy="4752268"/>
          </a:xfrm>
          <a:prstGeom prst="rect">
            <a:avLst/>
          </a:prstGeom>
          <a:noFill/>
          <a:ln>
            <a:noFill/>
          </a:ln>
        </p:spPr>
      </p:pic>
      <p:sp>
        <p:nvSpPr>
          <p:cNvPr id="5" name="TextBox 4"/>
          <p:cNvSpPr txBox="1"/>
          <p:nvPr/>
        </p:nvSpPr>
        <p:spPr>
          <a:xfrm>
            <a:off x="655608" y="4960189"/>
            <a:ext cx="2518913" cy="369332"/>
          </a:xfrm>
          <a:prstGeom prst="rect">
            <a:avLst/>
          </a:prstGeom>
          <a:noFill/>
        </p:spPr>
        <p:txBody>
          <a:bodyPr wrap="square" rtlCol="0">
            <a:spAutoFit/>
          </a:bodyPr>
          <a:lstStyle/>
          <a:p>
            <a:r>
              <a:rPr lang="en-US" dirty="0"/>
              <a:t>New ArcMap Screen</a:t>
            </a:r>
          </a:p>
        </p:txBody>
      </p:sp>
      <p:cxnSp>
        <p:nvCxnSpPr>
          <p:cNvPr id="7" name="Straight Arrow Connector 6"/>
          <p:cNvCxnSpPr/>
          <p:nvPr/>
        </p:nvCxnSpPr>
        <p:spPr>
          <a:xfrm flipV="1">
            <a:off x="2708694" y="4563374"/>
            <a:ext cx="4641012" cy="60384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08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a:p>
          <a:p>
            <a:pPr marL="285750" indent="-285750">
              <a:buClr>
                <a:schemeClr val="tx2"/>
              </a:buClr>
              <a:buFont typeface="Wingdings" panose="05000000000000000000" pitchFamily="2" charset="2"/>
              <a:buChar char="q"/>
            </a:pPr>
            <a:endParaRPr lang="en-US" dirty="0"/>
          </a:p>
        </p:txBody>
      </p:sp>
      <p:sp>
        <p:nvSpPr>
          <p:cNvPr id="3" name="TextBox 2"/>
          <p:cNvSpPr txBox="1"/>
          <p:nvPr/>
        </p:nvSpPr>
        <p:spPr>
          <a:xfrm>
            <a:off x="388189" y="810883"/>
            <a:ext cx="10921041" cy="6394058"/>
          </a:xfrm>
          <a:prstGeom prst="rect">
            <a:avLst/>
          </a:prstGeom>
          <a:noFill/>
        </p:spPr>
        <p:txBody>
          <a:bodyPr wrap="square" rtlCol="0">
            <a:spAutoFit/>
          </a:bodyPr>
          <a:lstStyle/>
          <a:p>
            <a:r>
              <a:rPr lang="en-US" i="1" dirty="0"/>
              <a:t>Common types of Files used in ArcMap</a:t>
            </a:r>
          </a:p>
          <a:p>
            <a:endParaRPr lang="en-US" b="1" dirty="0"/>
          </a:p>
          <a:p>
            <a:pPr marL="285750" indent="-285750" algn="just">
              <a:lnSpc>
                <a:spcPts val="2700"/>
              </a:lnSpc>
              <a:buFont typeface="Arial" panose="020B0604020202020204" pitchFamily="34" charset="0"/>
              <a:buChar char="•"/>
            </a:pPr>
            <a:r>
              <a:rPr lang="en-US" sz="2000" i="1" dirty="0"/>
              <a:t>Geodatabase</a:t>
            </a:r>
            <a:r>
              <a:rPr lang="en-US" sz="2000" b="1" dirty="0"/>
              <a:t> </a:t>
            </a:r>
            <a:r>
              <a:rPr lang="en-US" sz="2000" dirty="0"/>
              <a:t>– Geodatabases define, manage, process and store all the types of data that can be used in ArcGIS (i.e., feature, </a:t>
            </a:r>
            <a:r>
              <a:rPr lang="en-US" sz="2000" dirty="0" err="1"/>
              <a:t>rasters</a:t>
            </a:r>
            <a:r>
              <a:rPr lang="en-US" sz="2000" dirty="0"/>
              <a:t>, relationships, measurements, attributes, </a:t>
            </a:r>
            <a:r>
              <a:rPr lang="en-US" sz="2000" dirty="0" err="1"/>
              <a:t>etc</a:t>
            </a:r>
            <a:r>
              <a:rPr lang="en-US" sz="2000" dirty="0"/>
              <a:t>) inside either a Microsoft Access database (.</a:t>
            </a:r>
            <a:r>
              <a:rPr lang="en-US" sz="2000" dirty="0" err="1"/>
              <a:t>mdb</a:t>
            </a:r>
            <a:r>
              <a:rPr lang="en-US" sz="2000" dirty="0"/>
              <a:t>) or a full relational database (SQL Server)</a:t>
            </a:r>
          </a:p>
          <a:p>
            <a:pPr marL="285750" indent="-285750" algn="just">
              <a:lnSpc>
                <a:spcPts val="2700"/>
              </a:lnSpc>
              <a:buFont typeface="Arial" panose="020B0604020202020204" pitchFamily="34" charset="0"/>
              <a:buChar char="•"/>
            </a:pPr>
            <a:r>
              <a:rPr lang="en-US" sz="2000" dirty="0"/>
              <a:t> </a:t>
            </a:r>
            <a:r>
              <a:rPr lang="en-US" sz="2000" i="1" dirty="0"/>
              <a:t>Shapefiles</a:t>
            </a:r>
            <a:r>
              <a:rPr lang="en-US" sz="2000" dirty="0"/>
              <a:t> - </a:t>
            </a:r>
            <a:r>
              <a:rPr lang="en-US" sz="2000" dirty="0" err="1"/>
              <a:t>shapefile</a:t>
            </a:r>
            <a:r>
              <a:rPr lang="en-US" sz="2000" dirty="0"/>
              <a:t> format is a widely adopted standard and comprises three or more associated files stores various shapes. They use .</a:t>
            </a:r>
            <a:r>
              <a:rPr lang="en-US" sz="2000" dirty="0" err="1"/>
              <a:t>shp</a:t>
            </a:r>
            <a:r>
              <a:rPr lang="en-US" sz="2000" dirty="0"/>
              <a:t> or </a:t>
            </a:r>
            <a:r>
              <a:rPr lang="en-US" sz="2000" dirty="0" err="1"/>
              <a:t>shx</a:t>
            </a:r>
            <a:r>
              <a:rPr lang="en-US" sz="2000" dirty="0"/>
              <a:t> extension.</a:t>
            </a:r>
          </a:p>
          <a:p>
            <a:pPr marL="285750" indent="-285750" algn="just">
              <a:lnSpc>
                <a:spcPts val="2700"/>
              </a:lnSpc>
              <a:buFont typeface="Arial" panose="020B0604020202020204" pitchFamily="34" charset="0"/>
              <a:buChar char="•"/>
            </a:pPr>
            <a:r>
              <a:rPr lang="en-US" sz="2000" dirty="0"/>
              <a:t> </a:t>
            </a:r>
            <a:r>
              <a:rPr lang="en-US" sz="2000" i="1" dirty="0"/>
              <a:t>Layer</a:t>
            </a:r>
            <a:r>
              <a:rPr lang="en-US" sz="2000" b="1" dirty="0"/>
              <a:t> </a:t>
            </a:r>
            <a:r>
              <a:rPr lang="en-US" sz="2000" dirty="0"/>
              <a:t>– (.</a:t>
            </a:r>
            <a:r>
              <a:rPr lang="en-US" sz="2000" dirty="0" err="1"/>
              <a:t>lyr</a:t>
            </a:r>
            <a:r>
              <a:rPr lang="en-US" sz="2000" dirty="0"/>
              <a:t>) stores </a:t>
            </a:r>
            <a:r>
              <a:rPr lang="en-US" sz="2000" dirty="0" err="1"/>
              <a:t>symbology</a:t>
            </a:r>
            <a:r>
              <a:rPr lang="en-US" sz="2000" dirty="0"/>
              <a:t>, </a:t>
            </a:r>
            <a:r>
              <a:rPr lang="en-US" sz="2000" dirty="0" err="1"/>
              <a:t>symbology</a:t>
            </a:r>
            <a:r>
              <a:rPr lang="en-US" sz="2000" dirty="0"/>
              <a:t> classifications, labeling properties, scale dependency, and definition. </a:t>
            </a:r>
          </a:p>
          <a:p>
            <a:pPr marL="285750" indent="-285750" algn="just">
              <a:lnSpc>
                <a:spcPts val="2700"/>
              </a:lnSpc>
              <a:buFont typeface="Arial" panose="020B0604020202020204" pitchFamily="34" charset="0"/>
              <a:buChar char="•"/>
            </a:pPr>
            <a:r>
              <a:rPr lang="en-US" sz="2000" dirty="0"/>
              <a:t> </a:t>
            </a:r>
            <a:r>
              <a:rPr lang="en-US" sz="2000" i="1" dirty="0" err="1"/>
              <a:t>Coverages</a:t>
            </a:r>
            <a:r>
              <a:rPr lang="en-US" sz="2000" dirty="0"/>
              <a:t> – “A coverage stores a set of thematically associated data considered to be a unit. It usually represents a single layer, such as soils, streams, roads, or land use.</a:t>
            </a:r>
          </a:p>
          <a:p>
            <a:pPr marL="285750" indent="-285750" algn="just">
              <a:lnSpc>
                <a:spcPts val="2700"/>
              </a:lnSpc>
              <a:buFont typeface="Arial" panose="020B0604020202020204" pitchFamily="34" charset="0"/>
              <a:buChar char="•"/>
            </a:pPr>
            <a:r>
              <a:rPr lang="en-US" sz="2000" dirty="0"/>
              <a:t> </a:t>
            </a:r>
            <a:r>
              <a:rPr lang="en-US" sz="2000" i="1" dirty="0"/>
              <a:t>Image formats </a:t>
            </a:r>
            <a:r>
              <a:rPr lang="en-US" sz="2000" dirty="0"/>
              <a:t>– ArcGIS accepts and uses a variety of image files (.tiff, .jpg, .jp2, .</a:t>
            </a:r>
            <a:r>
              <a:rPr lang="en-US" sz="2000" dirty="0" err="1"/>
              <a:t>png</a:t>
            </a:r>
            <a:r>
              <a:rPr lang="en-US" sz="2000" dirty="0"/>
              <a:t>, </a:t>
            </a:r>
            <a:r>
              <a:rPr lang="en-US" sz="2000" dirty="0" err="1"/>
              <a:t>etc</a:t>
            </a:r>
            <a:r>
              <a:rPr lang="en-US" sz="2000" dirty="0"/>
              <a:t>).</a:t>
            </a:r>
          </a:p>
          <a:p>
            <a:pPr marL="285750" indent="-285750" algn="just">
              <a:lnSpc>
                <a:spcPts val="2700"/>
              </a:lnSpc>
              <a:buFont typeface="Arial" panose="020B0604020202020204" pitchFamily="34" charset="0"/>
              <a:buChar char="•"/>
            </a:pPr>
            <a:r>
              <a:rPr lang="en-US" sz="2000" i="1" dirty="0"/>
              <a:t> Text files </a:t>
            </a:r>
            <a:r>
              <a:rPr lang="en-US" sz="2000" dirty="0"/>
              <a:t>commonly for storing (with </a:t>
            </a:r>
            <a:r>
              <a:rPr lang="en-US" sz="2000" dirty="0" err="1"/>
              <a:t>x,y</a:t>
            </a:r>
            <a:r>
              <a:rPr lang="en-US" sz="2000" dirty="0"/>
              <a:t> coordinates)</a:t>
            </a:r>
          </a:p>
          <a:p>
            <a:pPr marL="285750" indent="-285750" algn="just">
              <a:lnSpc>
                <a:spcPts val="2700"/>
              </a:lnSpc>
              <a:buFont typeface="Arial" panose="020B0604020202020204" pitchFamily="34" charset="0"/>
              <a:buChar char="•"/>
            </a:pPr>
            <a:r>
              <a:rPr lang="en-US" sz="2000" i="1" dirty="0"/>
              <a:t>Map document </a:t>
            </a:r>
            <a:r>
              <a:rPr lang="en-US" sz="2000" b="1" dirty="0"/>
              <a:t>(.</a:t>
            </a:r>
            <a:r>
              <a:rPr lang="en-US" sz="2000" b="1" dirty="0" err="1"/>
              <a:t>mxd</a:t>
            </a:r>
            <a:r>
              <a:rPr lang="en-US" sz="2000" b="1" dirty="0"/>
              <a:t>)</a:t>
            </a:r>
            <a:r>
              <a:rPr lang="en-US" sz="2000" dirty="0"/>
              <a:t> A map used to store maps on a file on disk with extension mxd. Each map document contains the specifications for the map layers, the page layout, and all other map properties. Map documents make it easy to save, reuse, and share your work in ArcMap.  ArcMap uses .</a:t>
            </a:r>
            <a:r>
              <a:rPr lang="en-US" sz="2000" dirty="0" err="1"/>
              <a:t>mxt</a:t>
            </a:r>
            <a:r>
              <a:rPr lang="en-US" sz="2000" dirty="0"/>
              <a:t> extension as the default for templates created</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6623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683" y="586596"/>
            <a:ext cx="11481758" cy="646331"/>
          </a:xfrm>
          <a:prstGeom prst="rect">
            <a:avLst/>
          </a:prstGeom>
          <a:noFill/>
        </p:spPr>
        <p:txBody>
          <a:bodyPr wrap="square" rtlCol="0">
            <a:spAutoFit/>
          </a:bodyPr>
          <a:lstStyle/>
          <a:p>
            <a:pPr>
              <a:buClr>
                <a:schemeClr val="tx2"/>
              </a:buClr>
            </a:pPr>
            <a:endParaRPr lang="en-US" dirty="0"/>
          </a:p>
          <a:p>
            <a:pPr marL="285750" indent="-285750">
              <a:buClr>
                <a:schemeClr val="tx2"/>
              </a:buClr>
              <a:buFont typeface="Wingdings" panose="05000000000000000000" pitchFamily="2" charset="2"/>
              <a:buChar char="q"/>
            </a:pPr>
            <a:endParaRPr lang="en-US" dirty="0"/>
          </a:p>
        </p:txBody>
      </p:sp>
      <p:sp>
        <p:nvSpPr>
          <p:cNvPr id="3" name="Rectangle 2"/>
          <p:cNvSpPr/>
          <p:nvPr/>
        </p:nvSpPr>
        <p:spPr>
          <a:xfrm>
            <a:off x="0" y="766052"/>
            <a:ext cx="11211464" cy="3876831"/>
          </a:xfrm>
          <a:prstGeom prst="rect">
            <a:avLst/>
          </a:prstGeom>
        </p:spPr>
        <p:txBody>
          <a:bodyPr wrap="square">
            <a:spAutoFit/>
          </a:bodyPr>
          <a:lstStyle/>
          <a:p>
            <a:pPr algn="just">
              <a:lnSpc>
                <a:spcPct val="107000"/>
              </a:lnSpc>
              <a:spcAft>
                <a:spcPts val="800"/>
              </a:spcAft>
            </a:pPr>
            <a:r>
              <a:rPr lang="en-US" b="1" dirty="0">
                <a:latin typeface="Calibri" panose="020F0502020204030204" pitchFamily="34" charset="0"/>
                <a:ea typeface="Calibri" panose="020F0502020204030204" pitchFamily="34" charset="0"/>
                <a:cs typeface="Calibri" panose="020F0502020204030204" pitchFamily="34" charset="0"/>
              </a:rPr>
              <a:t>2. ARCCATALOG</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err="1">
                <a:solidFill>
                  <a:srgbClr val="000000"/>
                </a:solidFill>
                <a:latin typeface="Calibri" panose="020F0502020204030204" pitchFamily="34" charset="0"/>
                <a:ea typeface="Calibri" panose="020F0502020204030204" pitchFamily="34" charset="0"/>
              </a:rPr>
              <a:t>ArcCatalog</a:t>
            </a:r>
            <a:r>
              <a:rPr lang="en-US" sz="2000" dirty="0">
                <a:solidFill>
                  <a:srgbClr val="000000"/>
                </a:solidFill>
                <a:latin typeface="Calibri" panose="020F0502020204030204" pitchFamily="34" charset="0"/>
                <a:ea typeface="Calibri" panose="020F0502020204030204" pitchFamily="34" charset="0"/>
              </a:rPr>
              <a:t> is the program you use to organize and manage various datasets and documents in ArcGIS. This program allows you browse, search, discover view, manage and administer datasets in ArcGIS. It is the equivalent of windows explorer.</a:t>
            </a:r>
          </a:p>
          <a:p>
            <a:pPr algn="just"/>
            <a:endParaRPr lang="en-US" sz="2000" dirty="0">
              <a:solidFill>
                <a:srgbClr val="000000"/>
              </a:solidFill>
              <a:latin typeface="Calibri" panose="020F0502020204030204" pitchFamily="34" charset="0"/>
            </a:endParaRPr>
          </a:p>
          <a:p>
            <a:r>
              <a:rPr lang="en-US" sz="2000" b="1" dirty="0"/>
              <a:t>How to open </a:t>
            </a:r>
            <a:r>
              <a:rPr lang="en-US" sz="2000" b="1" dirty="0" err="1"/>
              <a:t>ArcCatalog</a:t>
            </a:r>
            <a:endParaRPr lang="en-US" sz="2000" b="1" dirty="0"/>
          </a:p>
          <a:p>
            <a:endParaRPr lang="en-US" sz="2000" dirty="0"/>
          </a:p>
          <a:p>
            <a:pPr marL="457200" lvl="0" indent="-457200">
              <a:buFont typeface="+mj-lt"/>
              <a:buAutoNum type="arabicPeriod"/>
            </a:pPr>
            <a:r>
              <a:rPr lang="en-US" sz="2000" dirty="0"/>
              <a:t>Click the Start button on the Windows taskbar.</a:t>
            </a:r>
          </a:p>
          <a:p>
            <a:pPr marL="457200" lvl="0" indent="-457200">
              <a:buFont typeface="+mj-lt"/>
              <a:buAutoNum type="arabicPeriod"/>
            </a:pPr>
            <a:r>
              <a:rPr lang="en-US" sz="2000" dirty="0"/>
              <a:t>Point to Programs.</a:t>
            </a:r>
          </a:p>
          <a:p>
            <a:pPr marL="457200" lvl="0" indent="-457200">
              <a:buFont typeface="+mj-lt"/>
              <a:buAutoNum type="arabicPeriod"/>
            </a:pPr>
            <a:r>
              <a:rPr lang="en-US" sz="2000" dirty="0"/>
              <a:t>Point to ArcGIS.</a:t>
            </a:r>
          </a:p>
          <a:p>
            <a:pPr marL="457200" lvl="0" indent="-457200">
              <a:buFont typeface="+mj-lt"/>
              <a:buAutoNum type="arabicPeriod"/>
            </a:pPr>
            <a:r>
              <a:rPr lang="en-US" sz="2000" dirty="0"/>
              <a:t>Click </a:t>
            </a:r>
            <a:r>
              <a:rPr lang="en-US" sz="2000" dirty="0" err="1"/>
              <a:t>ArcCatalog</a:t>
            </a:r>
            <a:endParaRPr lang="en-US" sz="2000" dirty="0"/>
          </a:p>
          <a:p>
            <a:pPr algn="just"/>
            <a:endParaRPr lang="en-US" sz="2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533929" y="2038656"/>
            <a:ext cx="6482667" cy="4120605"/>
          </a:xfrm>
          <a:prstGeom prst="rect">
            <a:avLst/>
          </a:prstGeom>
          <a:noFill/>
          <a:ln>
            <a:noFill/>
          </a:ln>
        </p:spPr>
      </p:pic>
      <p:sp>
        <p:nvSpPr>
          <p:cNvPr id="5" name="TextBox 4"/>
          <p:cNvSpPr txBox="1"/>
          <p:nvPr/>
        </p:nvSpPr>
        <p:spPr>
          <a:xfrm>
            <a:off x="1768415" y="5279366"/>
            <a:ext cx="1940943" cy="369332"/>
          </a:xfrm>
          <a:prstGeom prst="rect">
            <a:avLst/>
          </a:prstGeom>
          <a:noFill/>
        </p:spPr>
        <p:txBody>
          <a:bodyPr wrap="square" rtlCol="0">
            <a:spAutoFit/>
          </a:bodyPr>
          <a:lstStyle/>
          <a:p>
            <a:r>
              <a:rPr lang="en-US" dirty="0" err="1"/>
              <a:t>ArcCatalog</a:t>
            </a:r>
            <a:endParaRPr lang="en-US" dirty="0"/>
          </a:p>
        </p:txBody>
      </p:sp>
      <p:cxnSp>
        <p:nvCxnSpPr>
          <p:cNvPr id="7" name="Straight Arrow Connector 6"/>
          <p:cNvCxnSpPr/>
          <p:nvPr/>
        </p:nvCxnSpPr>
        <p:spPr>
          <a:xfrm flipV="1">
            <a:off x="2881223" y="3554083"/>
            <a:ext cx="3062377" cy="19840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448212"/>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1217</TotalTime>
  <Words>2087</Words>
  <Application>Microsoft Office PowerPoint</Application>
  <PresentationFormat>Widescreen</PresentationFormat>
  <Paragraphs>153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F.Kanobe</dc:creator>
  <cp:lastModifiedBy>john walakira</cp:lastModifiedBy>
  <cp:revision>189</cp:revision>
  <dcterms:created xsi:type="dcterms:W3CDTF">2021-12-29T10:22:20Z</dcterms:created>
  <dcterms:modified xsi:type="dcterms:W3CDTF">2023-10-02T14:43:15Z</dcterms:modified>
</cp:coreProperties>
</file>