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5" r:id="rId5"/>
    <p:sldId id="276" r:id="rId6"/>
    <p:sldId id="277" r:id="rId7"/>
    <p:sldId id="278" r:id="rId8"/>
    <p:sldId id="279" r:id="rId9"/>
    <p:sldId id="280" r:id="rId10"/>
    <p:sldId id="281" r:id="rId11"/>
    <p:sldId id="282" r:id="rId12"/>
    <p:sldId id="283" r:id="rId13"/>
    <p:sldId id="284" r:id="rId14"/>
    <p:sldId id="289" r:id="rId15"/>
    <p:sldId id="290" r:id="rId16"/>
    <p:sldId id="291" r:id="rId17"/>
    <p:sldId id="292" r:id="rId18"/>
    <p:sldId id="285" r:id="rId19"/>
    <p:sldId id="286" r:id="rId20"/>
    <p:sldId id="287" r:id="rId21"/>
    <p:sldId id="28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69" d="100"/>
          <a:sy n="69" d="100"/>
        </p:scale>
        <p:origin x="5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accent1"/>
                  </a:solidFill>
                </a:ln>
                <a:effectLst/>
              </a:rPr>
              <a:t>Department of Computer Science</a:t>
            </a:r>
            <a:endParaRPr lang="en-US" sz="1400" dirty="0">
              <a:ln>
                <a:solidFill>
                  <a:schemeClr val="accent1"/>
                </a:solidFill>
              </a:ln>
              <a:effectLst/>
            </a:endParaRPr>
          </a:p>
        </p:txBody>
      </p:sp>
    </p:spTree>
    <p:extLst>
      <p:ext uri="{BB962C8B-B14F-4D97-AF65-F5344CB8AC3E}">
        <p14:creationId xmlns:p14="http://schemas.microsoft.com/office/powerpoint/2010/main" val="610376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2E170B-AB4B-4A24-8B54-25E7EE6D1AD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2E170B-AB4B-4A24-8B54-25E7EE6D1AD9}"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2E170B-AB4B-4A24-8B54-25E7EE6D1AD9}"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940088"/>
          </a:xfrm>
          <a:prstGeom prst="rect">
            <a:avLst/>
          </a:prstGeom>
          <a:noFill/>
        </p:spPr>
        <p:txBody>
          <a:bodyPr wrap="square" rtlCol="0">
            <a:spAutoFit/>
          </a:bodyPr>
          <a:lstStyle/>
          <a:p>
            <a:pPr algn="ctr"/>
            <a:endParaRPr lang="en-US" sz="2400" b="1" dirty="0" smtClean="0">
              <a:solidFill>
                <a:srgbClr val="002060"/>
              </a:solidFill>
            </a:endParaRPr>
          </a:p>
          <a:p>
            <a:pPr algn="ctr"/>
            <a:r>
              <a:rPr lang="en-US" sz="2400" b="1" dirty="0" smtClean="0"/>
              <a:t>DEPARTMENT OF COMPUTER SCIENCE</a:t>
            </a:r>
          </a:p>
          <a:p>
            <a:pPr algn="ctr"/>
            <a:endParaRPr lang="en-US" sz="2400" b="1" dirty="0"/>
          </a:p>
          <a:p>
            <a:pPr algn="ctr"/>
            <a:r>
              <a:rPr lang="en-US" sz="2400" b="1" dirty="0" smtClean="0"/>
              <a:t>GEOGRAPHICAL INFORMATION SYSTEM (GIS)</a:t>
            </a:r>
          </a:p>
          <a:p>
            <a:pPr algn="ctr"/>
            <a:r>
              <a:rPr lang="en-US" sz="2400" b="1" dirty="0"/>
              <a:t>SCS3204</a:t>
            </a:r>
            <a:endParaRPr lang="en-US" sz="2400" b="1" dirty="0" smtClean="0"/>
          </a:p>
          <a:p>
            <a:pPr algn="ctr"/>
            <a:endParaRPr lang="en-US" sz="2000" b="1" dirty="0"/>
          </a:p>
          <a:p>
            <a:pPr algn="ctr"/>
            <a:endParaRPr lang="en-US" sz="2000" b="1" dirty="0" smtClean="0"/>
          </a:p>
          <a:p>
            <a:pPr algn="ctr"/>
            <a:r>
              <a:rPr lang="en-US" sz="2400" b="1" dirty="0" smtClean="0"/>
              <a:t>LECTURER 3</a:t>
            </a:r>
          </a:p>
          <a:p>
            <a:pPr algn="ctr"/>
            <a:endParaRPr lang="en-US" sz="2000" b="1" dirty="0"/>
          </a:p>
          <a:p>
            <a:pPr algn="ctr"/>
            <a:r>
              <a:rPr lang="en-US" sz="2400" b="1" dirty="0" smtClean="0"/>
              <a:t>GIS FUNDAMENTALS</a:t>
            </a:r>
          </a:p>
          <a:p>
            <a:pPr algn="ctr"/>
            <a:endParaRPr lang="en-US" sz="2000" b="1" dirty="0" smtClean="0"/>
          </a:p>
          <a:p>
            <a:pPr algn="ctr"/>
            <a:r>
              <a:rPr lang="en-US" sz="2400" b="1" dirty="0" smtClean="0"/>
              <a:t>BY </a:t>
            </a:r>
          </a:p>
          <a:p>
            <a:pPr algn="ctr"/>
            <a:endParaRPr lang="en-US" sz="2400" b="1" dirty="0">
              <a:solidFill>
                <a:srgbClr val="002060"/>
              </a:solidFill>
            </a:endParaRPr>
          </a:p>
          <a:p>
            <a:pPr algn="ctr"/>
            <a:r>
              <a:rPr lang="en-US" sz="2400" b="1" dirty="0" smtClean="0">
                <a:solidFill>
                  <a:srgbClr val="002060"/>
                </a:solidFill>
              </a:rPr>
              <a:t>Dr. Fredrick Kanobe (Ph.D)</a:t>
            </a:r>
          </a:p>
          <a:p>
            <a:pPr algn="ctr"/>
            <a:r>
              <a:rPr lang="en-US" sz="2000" b="1" dirty="0" smtClean="0"/>
              <a:t>Tel contact: 0782-592120 Emails: fkanobe@kyu.ac.ug  or fred.Kanobe@gmail.com</a:t>
            </a:r>
          </a:p>
          <a:p>
            <a:pPr algn="just"/>
            <a:endParaRPr lang="en-US" sz="2000" dirty="0" smtClean="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114546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62" y="482112"/>
            <a:ext cx="11737676" cy="2013756"/>
          </a:xfrm>
          <a:prstGeom prst="rect">
            <a:avLst/>
          </a:prstGeom>
        </p:spPr>
        <p:txBody>
          <a:bodyPr wrap="square">
            <a:spAutoFit/>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Navigating your Map in ArcMap</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By default map layers are displayed in the ToC in full view extent format. ArcGIS however, permits users to zoom in, zoom out and including use of other functionalities to move around your map.</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Place the Uganda Districts 2018 Map layer in the ToC via Catalog, it opens in full extent view</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Use the navigation functions to explore your layer as follows: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30528" y="2559086"/>
            <a:ext cx="6807033" cy="4083253"/>
          </a:xfrm>
          <a:prstGeom prst="rect">
            <a:avLst/>
          </a:prstGeom>
          <a:noFill/>
          <a:ln>
            <a:noFill/>
          </a:ln>
        </p:spPr>
      </p:pic>
      <p:pic>
        <p:nvPicPr>
          <p:cNvPr id="205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4776" y="3296327"/>
            <a:ext cx="370937" cy="4175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4776" y="3820110"/>
            <a:ext cx="370937" cy="470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7617124" y="2895528"/>
            <a:ext cx="4243699"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Zoon In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Zoon in by clicking the Once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7617124" y="3605641"/>
            <a:ext cx="4243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Zoom Out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Zoon out by Clicking Once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7617124" y="4429454"/>
            <a:ext cx="42436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Zoom in</a:t>
            </a:r>
            <a:endParaRPr kumimoji="0" lang="en-US" altLang="en-US" sz="2000" b="0" i="0" u="none" strike="noStrike" cap="none" normalizeH="0" baseline="0" dirty="0" smtClean="0">
              <a:ln>
                <a:noFill/>
              </a:ln>
              <a:solidFill>
                <a:schemeClr val="tx1"/>
              </a:solidFill>
              <a:effectLst/>
            </a:endParaRPr>
          </a:p>
        </p:txBody>
      </p:sp>
      <p:sp>
        <p:nvSpPr>
          <p:cNvPr id="7" name="Rectangle 7"/>
          <p:cNvSpPr>
            <a:spLocks noChangeArrowheads="1"/>
          </p:cNvSpPr>
          <p:nvPr/>
        </p:nvSpPr>
        <p:spPr bwMode="auto">
          <a:xfrm>
            <a:off x="7617124" y="4678405"/>
            <a:ext cx="43477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latin typeface="Calibri" panose="020F0502020204030204" pitchFamily="34" charset="0"/>
                <a:ea typeface="Calibri" panose="020F0502020204030204" pitchFamily="34" charset="0"/>
                <a:cs typeface="Times New Roman" panose="02020603050405020304" pitchFamily="18" charset="0"/>
              </a:rPr>
              <a:t>Fixed Zoom in </a:t>
            </a:r>
            <a:r>
              <a:rPr lang="en-US" altLang="en-US" sz="2000" dirty="0" smtClean="0">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zooms in a fixed distance from the center of the current display</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the map to zoom a centered on the point you click</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307651" y="4431837"/>
            <a:ext cx="276296" cy="33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88188" y="899813"/>
            <a:ext cx="5529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Zoom Out</a:t>
            </a:r>
            <a:endParaRPr kumimoji="0" lang="en-US" altLang="en-US" sz="2000" b="0" i="0" u="none" strike="noStrike" cap="none" normalizeH="0" baseline="0" dirty="0" smtClean="0">
              <a:ln>
                <a:noFill/>
              </a:ln>
              <a:solidFill>
                <a:schemeClr val="tx1"/>
              </a:solidFill>
              <a:effectLst/>
            </a:endParaRPr>
          </a:p>
        </p:txBody>
      </p:sp>
      <p:pic>
        <p:nvPicPr>
          <p:cNvPr id="3073"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539" y="699466"/>
            <a:ext cx="362310" cy="4780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88188" y="1299923"/>
            <a:ext cx="9825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latin typeface="Calibri" panose="020F0502020204030204" pitchFamily="34" charset="0"/>
                <a:ea typeface="Calibri" panose="020F0502020204030204" pitchFamily="34" charset="0"/>
                <a:cs typeface="Times New Roman" panose="02020603050405020304" pitchFamily="18" charset="0"/>
              </a:rPr>
              <a:t>Fixed Zoom </a:t>
            </a:r>
            <a:r>
              <a:rPr lang="en-US" altLang="en-US" sz="2000" dirty="0" smtClean="0">
                <a:latin typeface="Calibri" panose="020F0502020204030204" pitchFamily="34" charset="0"/>
                <a:ea typeface="Calibri" panose="020F0502020204030204" pitchFamily="34" charset="0"/>
                <a:cs typeface="Times New Roman" panose="02020603050405020304" pitchFamily="18" charset="0"/>
              </a:rPr>
              <a:t>out z</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ooms out a fixed distance from the center of the current zoomed display</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388188" y="1899256"/>
            <a:ext cx="101187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Pan shifts the current map display without altering the current map scale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the Pan Button </a:t>
            </a:r>
          </a:p>
          <a:p>
            <a:pPr lvl="0">
              <a:buFontTx/>
              <a:buChar char="•"/>
            </a:pPr>
            <a:r>
              <a:rPr lang="en-US" altLang="en-US" sz="2000" dirty="0">
                <a:latin typeface="Calibri" panose="020F0502020204030204" pitchFamily="34" charset="0"/>
                <a:ea typeface="Calibri" panose="020F0502020204030204" pitchFamily="34" charset="0"/>
                <a:cs typeface="Times New Roman" panose="02020603050405020304" pitchFamily="18" charset="0"/>
              </a:rPr>
              <a:t>Move the course anywhere into the map display</a:t>
            </a:r>
            <a:endParaRPr lang="en-US" altLang="en-US" sz="1200" dirty="0"/>
          </a:p>
          <a:p>
            <a:pPr lvl="0">
              <a:buFontTx/>
              <a:buChar char="•"/>
            </a:pPr>
            <a:r>
              <a:rPr lang="en-US" altLang="en-US" sz="2000" dirty="0">
                <a:latin typeface="Calibri" panose="020F0502020204030204" pitchFamily="34" charset="0"/>
                <a:ea typeface="Calibri" panose="020F0502020204030204" pitchFamily="34" charset="0"/>
                <a:cs typeface="Times New Roman" panose="02020603050405020304" pitchFamily="18" charset="0"/>
              </a:rPr>
              <a:t>Hold down the left mouse button and drag the mouse in any </a:t>
            </a:r>
            <a:r>
              <a:rPr lang="en-US" altLang="en-US" sz="2000" dirty="0" smtClean="0">
                <a:latin typeface="Calibri" panose="020F0502020204030204" pitchFamily="34" charset="0"/>
                <a:ea typeface="Calibri" panose="020F0502020204030204" pitchFamily="34" charset="0"/>
                <a:cs typeface="Times New Roman" panose="02020603050405020304" pitchFamily="18" charset="0"/>
              </a:rPr>
              <a:t>direction</a:t>
            </a:r>
            <a:endParaRPr lang="en-US" altLang="en-US" sz="3600" dirty="0"/>
          </a:p>
        </p:txBody>
      </p:sp>
      <p:pic>
        <p:nvPicPr>
          <p:cNvPr id="307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202" y="1952121"/>
            <a:ext cx="431322" cy="490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88188" y="4063659"/>
            <a:ext cx="3601820"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Full Previous and Next Extent 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88188" y="4511785"/>
            <a:ext cx="11654287" cy="707886"/>
          </a:xfrm>
          <a:prstGeom prst="rect">
            <a:avLst/>
          </a:prstGeom>
        </p:spPr>
        <p:txBody>
          <a:bodyPr wrap="square">
            <a:spAutoFit/>
          </a:bodyPr>
          <a:lstStyle/>
          <a:p>
            <a:r>
              <a:rPr lang="en-US" sz="2000" b="1" dirty="0">
                <a:latin typeface="Calibri" panose="020F0502020204030204" pitchFamily="34" charset="0"/>
                <a:ea typeface="Calibri" panose="020F0502020204030204" pitchFamily="34" charset="0"/>
                <a:cs typeface="Times New Roman" panose="02020603050405020304" pitchFamily="18" charset="0"/>
              </a:rPr>
              <a:t>Full Extent</a:t>
            </a:r>
            <a:r>
              <a:rPr lang="en-US" sz="2000" dirty="0">
                <a:latin typeface="Calibri" panose="020F0502020204030204" pitchFamily="34" charset="0"/>
                <a:ea typeface="Calibri" panose="020F0502020204030204" pitchFamily="34" charset="0"/>
                <a:cs typeface="Times New Roman" panose="02020603050405020304" pitchFamily="18" charset="0"/>
              </a:rPr>
              <a:t> – Displays all layers in the ToC regardless whether they are turned on or off. Click the full extent button </a:t>
            </a:r>
            <a:endParaRPr lang="en-US" sz="2000"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1482628" y="4893316"/>
            <a:ext cx="381791" cy="326355"/>
          </a:xfrm>
          <a:prstGeom prst="rect">
            <a:avLst/>
          </a:prstGeom>
          <a:noFill/>
          <a:ln>
            <a:noFill/>
          </a:ln>
        </p:spPr>
      </p:pic>
      <p:sp>
        <p:nvSpPr>
          <p:cNvPr id="9" name="Rectangle 8"/>
          <p:cNvSpPr>
            <a:spLocks noChangeArrowheads="1"/>
          </p:cNvSpPr>
          <p:nvPr/>
        </p:nvSpPr>
        <p:spPr bwMode="auto">
          <a:xfrm>
            <a:off x="388188" y="5185322"/>
            <a:ext cx="111625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Previous Extent</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It returns the map to its previous extent. Use to Previous extent Button</a:t>
            </a:r>
            <a:r>
              <a:rPr kumimoji="0" lang="en-US" altLang="en-US" sz="20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move the map to its</a:t>
            </a:r>
            <a:r>
              <a:rPr kumimoji="0" lang="en-US" altLang="en-US" sz="2000" b="0"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previous extent</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079"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636" y="5453033"/>
            <a:ext cx="504635" cy="4401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88188" y="5920414"/>
            <a:ext cx="11162580" cy="64633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Next Extent</a:t>
            </a:r>
            <a:r>
              <a:rPr lang="en-US" dirty="0">
                <a:latin typeface="Calibri" panose="020F0502020204030204" pitchFamily="34" charset="0"/>
                <a:ea typeface="Calibri" panose="020F0502020204030204" pitchFamily="34" charset="0"/>
                <a:cs typeface="Times New Roman" panose="02020603050405020304" pitchFamily="18" charset="0"/>
              </a:rPr>
              <a:t> – This moves forward to the sequence of zoomed extents you have </a:t>
            </a:r>
            <a:r>
              <a:rPr lang="en-US" dirty="0" smtClean="0">
                <a:latin typeface="Calibri" panose="020F0502020204030204" pitchFamily="34" charset="0"/>
                <a:ea typeface="Calibri" panose="020F0502020204030204" pitchFamily="34" charset="0"/>
                <a:cs typeface="Times New Roman" panose="02020603050405020304" pitchFamily="18" charset="0"/>
              </a:rPr>
              <a:t>viewed. Use the next extent Button to move the next extent.</a:t>
            </a:r>
            <a:endParaRPr lang="en-US" dirty="0"/>
          </a:p>
        </p:txBody>
      </p:sp>
      <p:pic>
        <p:nvPicPr>
          <p:cNvPr id="308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2527539" y="6243579"/>
            <a:ext cx="469026" cy="33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848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3600986"/>
          </a:xfrm>
          <a:prstGeom prst="rect">
            <a:avLst/>
          </a:prstGeom>
          <a:noFill/>
        </p:spPr>
        <p:txBody>
          <a:bodyPr wrap="square" rtlCol="0">
            <a:spAutoFit/>
          </a:bodyPr>
          <a:lstStyle/>
          <a:p>
            <a:pPr>
              <a:buClr>
                <a:schemeClr val="tx2"/>
              </a:buClr>
            </a:pPr>
            <a:r>
              <a:rPr lang="en-US" dirty="0" smtClean="0"/>
              <a:t>Additional Navigation Functions in ArcMap</a:t>
            </a:r>
          </a:p>
          <a:p>
            <a:pPr>
              <a:buClr>
                <a:schemeClr val="tx2"/>
              </a:buClr>
            </a:pPr>
            <a:endParaRPr lang="en-US" dirty="0" smtClean="0"/>
          </a:p>
          <a:p>
            <a:pPr>
              <a:buClr>
                <a:schemeClr val="tx2"/>
              </a:buClr>
            </a:pPr>
            <a:r>
              <a:rPr lang="en-US" dirty="0">
                <a:solidFill>
                  <a:srgbClr val="4D4D4D"/>
                </a:solidFill>
                <a:latin typeface="Lucida Grande"/>
              </a:rPr>
              <a:t>ArcMap provides three additional map windows to view the spatial data on your map</a:t>
            </a:r>
            <a:r>
              <a:rPr lang="en-US" dirty="0" smtClean="0">
                <a:solidFill>
                  <a:srgbClr val="4D4D4D"/>
                </a:solidFill>
                <a:latin typeface="Lucida Grande"/>
              </a:rPr>
              <a:t>:</a:t>
            </a:r>
          </a:p>
          <a:p>
            <a:pPr>
              <a:buClr>
                <a:schemeClr val="tx2"/>
              </a:buClr>
            </a:pPr>
            <a:r>
              <a:rPr lang="en-US" dirty="0" smtClean="0">
                <a:solidFill>
                  <a:srgbClr val="4D4D4D"/>
                </a:solidFill>
                <a:latin typeface="Lucida Grande"/>
              </a:rPr>
              <a:t> </a:t>
            </a:r>
          </a:p>
          <a:p>
            <a:pPr marL="342900" indent="-342900">
              <a:buClr>
                <a:schemeClr val="tx2"/>
              </a:buClr>
              <a:buFont typeface="+mj-lt"/>
              <a:buAutoNum type="arabicParenR"/>
            </a:pPr>
            <a:r>
              <a:rPr lang="en-US" sz="2000" b="1" dirty="0" smtClean="0">
                <a:solidFill>
                  <a:srgbClr val="4D4D4D"/>
                </a:solidFill>
                <a:latin typeface="Lucida Grande"/>
              </a:rPr>
              <a:t>Magnifier</a:t>
            </a:r>
            <a:r>
              <a:rPr lang="en-US" sz="2000" b="1" dirty="0">
                <a:solidFill>
                  <a:srgbClr val="4D4D4D"/>
                </a:solidFill>
                <a:latin typeface="Lucida Grande"/>
              </a:rPr>
              <a:t> </a:t>
            </a:r>
            <a:r>
              <a:rPr lang="en-US" sz="2000" b="1" dirty="0" smtClean="0">
                <a:solidFill>
                  <a:srgbClr val="4D4D4D"/>
                </a:solidFill>
                <a:latin typeface="Lucida Grande"/>
              </a:rPr>
              <a:t>window</a:t>
            </a:r>
            <a:r>
              <a:rPr lang="en-US" sz="2000" b="1" dirty="0">
                <a:solidFill>
                  <a:srgbClr val="4D4D4D"/>
                </a:solidFill>
                <a:latin typeface="Lucida Grande"/>
              </a:rPr>
              <a:t> </a:t>
            </a:r>
            <a:r>
              <a:rPr lang="en-US" dirty="0" smtClean="0">
                <a:solidFill>
                  <a:srgbClr val="4D4D4D"/>
                </a:solidFill>
                <a:latin typeface="Lucida Grande"/>
              </a:rPr>
              <a:t>- </a:t>
            </a:r>
            <a:r>
              <a:rPr lang="en-US" sz="2000" dirty="0"/>
              <a:t>The Magnifier window works like a magnifying glass: as you pass the window over the data, you see a magnified view of the location under the window</a:t>
            </a:r>
            <a:endParaRPr lang="en-US" dirty="0" smtClean="0">
              <a:solidFill>
                <a:srgbClr val="4D4D4D"/>
              </a:solidFill>
              <a:latin typeface="Lucida Grande"/>
            </a:endParaRPr>
          </a:p>
          <a:p>
            <a:pPr marL="342900" indent="-342900" algn="just">
              <a:buClr>
                <a:schemeClr val="tx2"/>
              </a:buClr>
              <a:buFont typeface="+mj-lt"/>
              <a:buAutoNum type="arabicParenR"/>
            </a:pPr>
            <a:r>
              <a:rPr lang="en-US" sz="2000" b="1" dirty="0" smtClean="0">
                <a:solidFill>
                  <a:srgbClr val="4D4D4D"/>
                </a:solidFill>
                <a:latin typeface="Lucida Grande"/>
              </a:rPr>
              <a:t>Viewer</a:t>
            </a:r>
            <a:r>
              <a:rPr lang="en-US" sz="2000" b="1" dirty="0">
                <a:solidFill>
                  <a:srgbClr val="4D4D4D"/>
                </a:solidFill>
                <a:latin typeface="Lucida Grande"/>
              </a:rPr>
              <a:t> </a:t>
            </a:r>
            <a:r>
              <a:rPr lang="en-US" sz="2000" b="1" dirty="0" smtClean="0">
                <a:solidFill>
                  <a:srgbClr val="4D4D4D"/>
                </a:solidFill>
                <a:latin typeface="Lucida Grande"/>
              </a:rPr>
              <a:t>window</a:t>
            </a:r>
            <a:r>
              <a:rPr lang="en-US" sz="2000" b="1" dirty="0">
                <a:solidFill>
                  <a:srgbClr val="4D4D4D"/>
                </a:solidFill>
                <a:latin typeface="Lucida Grande"/>
              </a:rPr>
              <a:t> </a:t>
            </a:r>
            <a:r>
              <a:rPr lang="en-US" dirty="0" smtClean="0">
                <a:solidFill>
                  <a:srgbClr val="4D4D4D"/>
                </a:solidFill>
                <a:latin typeface="Lucida Grande"/>
              </a:rPr>
              <a:t>- </a:t>
            </a:r>
            <a:r>
              <a:rPr lang="en-US" sz="2000" dirty="0"/>
              <a:t>A Viewer window behaves like an independent view onto the map, and you can use any of the ArcMap interactive tools inside the window. </a:t>
            </a:r>
            <a:endParaRPr lang="en-US" sz="2000" dirty="0" smtClean="0"/>
          </a:p>
          <a:p>
            <a:pPr marL="342900" indent="-342900" algn="just">
              <a:buClr>
                <a:schemeClr val="tx2"/>
              </a:buClr>
              <a:buFont typeface="+mj-lt"/>
              <a:buAutoNum type="arabicParenR"/>
            </a:pPr>
            <a:r>
              <a:rPr lang="en-US" sz="2000" b="1" dirty="0" smtClean="0">
                <a:solidFill>
                  <a:srgbClr val="4D4D4D"/>
                </a:solidFill>
                <a:latin typeface="Lucida Grande"/>
              </a:rPr>
              <a:t>Overview</a:t>
            </a:r>
            <a:r>
              <a:rPr lang="en-US" sz="2000" b="1" dirty="0">
                <a:solidFill>
                  <a:srgbClr val="4D4D4D"/>
                </a:solidFill>
                <a:latin typeface="Lucida Grande"/>
              </a:rPr>
              <a:t> window</a:t>
            </a:r>
            <a:r>
              <a:rPr lang="en-US" dirty="0" smtClean="0">
                <a:solidFill>
                  <a:srgbClr val="4D4D4D"/>
                </a:solidFill>
                <a:latin typeface="Lucida Grande"/>
              </a:rPr>
              <a:t>. </a:t>
            </a:r>
            <a:r>
              <a:rPr lang="en-US" sz="2000" dirty="0">
                <a:solidFill>
                  <a:srgbClr val="4D4D4D"/>
                </a:solidFill>
              </a:rPr>
              <a:t>T</a:t>
            </a:r>
            <a:r>
              <a:rPr lang="en-US" sz="2000" dirty="0"/>
              <a:t>he Overview window uses a box to show the extent of your display view within the total extent of your data. You can use the Overview window to navigate the map in the Data view display.</a:t>
            </a:r>
            <a:endParaRPr lang="en-US" sz="2000" dirty="0">
              <a:solidFill>
                <a:srgbClr val="4D4D4D"/>
              </a:solidFill>
              <a:latin typeface="Lucida Grande"/>
            </a:endParaRPr>
          </a:p>
          <a:p>
            <a:pPr marL="342900" indent="-342900" algn="just">
              <a:buClr>
                <a:schemeClr val="tx2"/>
              </a:buClr>
              <a:buFont typeface="+mj-lt"/>
              <a:buAutoNum type="arabicParenR"/>
            </a:pPr>
            <a:endParaRPr lang="en-US" sz="2000" dirty="0"/>
          </a:p>
          <a:p>
            <a:pPr>
              <a:buClr>
                <a:schemeClr val="tx2"/>
              </a:buClr>
            </a:pPr>
            <a:endParaRPr lang="en-US" dirty="0"/>
          </a:p>
        </p:txBody>
      </p:sp>
      <p:pic>
        <p:nvPicPr>
          <p:cNvPr id="5" name="Picture 4"/>
          <p:cNvPicPr>
            <a:picLocks noChangeAspect="1"/>
          </p:cNvPicPr>
          <p:nvPr/>
        </p:nvPicPr>
        <p:blipFill>
          <a:blip r:embed="rId2"/>
          <a:stretch>
            <a:fillRect/>
          </a:stretch>
        </p:blipFill>
        <p:spPr>
          <a:xfrm>
            <a:off x="5760378" y="3723017"/>
            <a:ext cx="2085975" cy="2362200"/>
          </a:xfrm>
          <a:prstGeom prst="rect">
            <a:avLst/>
          </a:prstGeom>
        </p:spPr>
      </p:pic>
      <p:sp>
        <p:nvSpPr>
          <p:cNvPr id="6" name="TextBox 5"/>
          <p:cNvSpPr txBox="1"/>
          <p:nvPr/>
        </p:nvSpPr>
        <p:spPr>
          <a:xfrm>
            <a:off x="776377" y="4347713"/>
            <a:ext cx="4615132" cy="1908215"/>
          </a:xfrm>
          <a:prstGeom prst="rect">
            <a:avLst/>
          </a:prstGeom>
          <a:noFill/>
        </p:spPr>
        <p:txBody>
          <a:bodyPr wrap="square" rtlCol="0">
            <a:spAutoFit/>
          </a:bodyPr>
          <a:lstStyle/>
          <a:p>
            <a:r>
              <a:rPr lang="en-US" sz="2000" b="1" dirty="0" smtClean="0"/>
              <a:t>Note</a:t>
            </a:r>
          </a:p>
          <a:p>
            <a:endParaRPr lang="en-US" dirty="0" smtClean="0"/>
          </a:p>
          <a:p>
            <a:r>
              <a:rPr lang="en-US" sz="2000" dirty="0" smtClean="0"/>
              <a:t>Windows Overview, Magnifier and Viewer are only active in when Map layer is in Data view mode. Hence cannot be used in Data Layout</a:t>
            </a:r>
            <a:endParaRPr lang="en-US" sz="2000" dirty="0"/>
          </a:p>
        </p:txBody>
      </p:sp>
    </p:spTree>
    <p:extLst>
      <p:ext uri="{BB962C8B-B14F-4D97-AF65-F5344CB8AC3E}">
        <p14:creationId xmlns:p14="http://schemas.microsoft.com/office/powerpoint/2010/main" val="794024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88189" y="801593"/>
            <a:ext cx="11283351" cy="5909310"/>
          </a:xfrm>
          <a:prstGeom prst="rect">
            <a:avLst/>
          </a:prstGeom>
          <a:noFill/>
        </p:spPr>
        <p:txBody>
          <a:bodyPr wrap="square" rtlCol="0">
            <a:spAutoFit/>
          </a:bodyPr>
          <a:lstStyle/>
          <a:p>
            <a:r>
              <a:rPr lang="en-US" sz="2000" b="1" dirty="0" smtClean="0">
                <a:solidFill>
                  <a:schemeClr val="tx2"/>
                </a:solidFill>
              </a:rPr>
              <a:t>Measuring Distance on a Map</a:t>
            </a:r>
          </a:p>
          <a:p>
            <a:r>
              <a:rPr lang="en-US" sz="2000" dirty="0" smtClean="0"/>
              <a:t> </a:t>
            </a:r>
          </a:p>
          <a:p>
            <a:r>
              <a:rPr lang="en-US" sz="2000" dirty="0" smtClean="0"/>
              <a:t>Maps have coordinates that enables users to measure distance along their paths using a mouse and course. However, while map coordinates are in specific units such as meters , the user can change the default unit to units of preference and may be applicable in particular situation.</a:t>
            </a:r>
          </a:p>
          <a:p>
            <a:endParaRPr lang="en-US" sz="2000" dirty="0"/>
          </a:p>
          <a:p>
            <a:r>
              <a:rPr lang="en-US" sz="2000" dirty="0" smtClean="0"/>
              <a:t>How to change Measurements</a:t>
            </a:r>
          </a:p>
          <a:p>
            <a:endParaRPr lang="en-US" sz="2000" dirty="0"/>
          </a:p>
          <a:p>
            <a:pPr marL="342900" indent="-342900">
              <a:buFont typeface="Arial" panose="020B0604020202020204" pitchFamily="34" charset="0"/>
              <a:buChar char="•"/>
            </a:pPr>
            <a:r>
              <a:rPr lang="en-US" sz="2000" dirty="0" smtClean="0"/>
              <a:t>Open Map of Uganda showing districts 2018</a:t>
            </a:r>
          </a:p>
          <a:p>
            <a:pPr marL="342900" indent="-342900">
              <a:buFont typeface="Arial" panose="020B0604020202020204" pitchFamily="34" charset="0"/>
              <a:buChar char="•"/>
            </a:pPr>
            <a:r>
              <a:rPr lang="en-US" sz="2000" dirty="0" smtClean="0"/>
              <a:t>Click in </a:t>
            </a:r>
            <a:r>
              <a:rPr lang="en-US" sz="2000" b="1" dirty="0" smtClean="0"/>
              <a:t>Full Extent</a:t>
            </a:r>
          </a:p>
          <a:p>
            <a:pPr marL="342900" indent="-342900">
              <a:buFont typeface="Arial" panose="020B0604020202020204" pitchFamily="34" charset="0"/>
              <a:buChar char="•"/>
            </a:pPr>
            <a:r>
              <a:rPr lang="en-US" sz="2000" dirty="0" smtClean="0"/>
              <a:t>On the Tools Bar select </a:t>
            </a:r>
            <a:r>
              <a:rPr lang="en-US" sz="2000" b="1" dirty="0" smtClean="0"/>
              <a:t>Measure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Place your cursor in ArcMap Window</a:t>
            </a:r>
          </a:p>
          <a:p>
            <a:pPr marL="342900" indent="-342900">
              <a:buFont typeface="Arial" panose="020B0604020202020204" pitchFamily="34" charset="0"/>
              <a:buChar char="•"/>
            </a:pPr>
            <a:r>
              <a:rPr lang="en-US" sz="2000" dirty="0" smtClean="0"/>
              <a:t>Select </a:t>
            </a:r>
            <a:r>
              <a:rPr lang="en-US" sz="2000" b="1" dirty="0" smtClean="0"/>
              <a:t>Choose Units. </a:t>
            </a:r>
          </a:p>
          <a:p>
            <a:pPr marL="342900" indent="-342900">
              <a:buFont typeface="Arial" panose="020B0604020202020204" pitchFamily="34" charset="0"/>
              <a:buChar char="•"/>
            </a:pPr>
            <a:r>
              <a:rPr lang="en-US" sz="2000" dirty="0" smtClean="0"/>
              <a:t>Select the new unit to be used</a:t>
            </a:r>
          </a:p>
          <a:p>
            <a:r>
              <a:rPr lang="en-US" sz="2000" dirty="0" smtClean="0"/>
              <a:t>Note that the current Unit in use will have </a:t>
            </a:r>
          </a:p>
          <a:p>
            <a:r>
              <a:rPr lang="en-US" sz="2000" dirty="0" smtClean="0"/>
              <a:t>a right Mark </a:t>
            </a:r>
            <a:r>
              <a:rPr lang="en-US" sz="2000" dirty="0" smtClean="0">
                <a:solidFill>
                  <a:srgbClr val="FF0000"/>
                </a:solidFill>
                <a:latin typeface="Algerian" panose="04020705040A02060702" pitchFamily="82" charset="0"/>
              </a:rPr>
              <a:t>√</a:t>
            </a:r>
            <a:r>
              <a:rPr lang="en-US" sz="2000" dirty="0" smtClean="0"/>
              <a:t>. Select the unit you want to </a:t>
            </a:r>
          </a:p>
          <a:p>
            <a:r>
              <a:rPr lang="en-US" sz="2000" dirty="0" smtClean="0"/>
              <a:t>use</a:t>
            </a:r>
          </a:p>
          <a:p>
            <a:endParaRPr lang="en-US" dirty="0"/>
          </a:p>
        </p:txBody>
      </p:sp>
      <p:sp>
        <p:nvSpPr>
          <p:cNvPr id="5" name="TextBox 4"/>
          <p:cNvSpPr txBox="1"/>
          <p:nvPr/>
        </p:nvSpPr>
        <p:spPr>
          <a:xfrm>
            <a:off x="7962182" y="2784359"/>
            <a:ext cx="1587260" cy="400110"/>
          </a:xfrm>
          <a:prstGeom prst="rect">
            <a:avLst/>
          </a:prstGeom>
          <a:noFill/>
        </p:spPr>
        <p:txBody>
          <a:bodyPr wrap="square" rtlCol="0">
            <a:spAutoFit/>
          </a:bodyPr>
          <a:lstStyle/>
          <a:p>
            <a:r>
              <a:rPr lang="en-US" sz="2000" dirty="0" smtClean="0">
                <a:solidFill>
                  <a:srgbClr val="FF0000"/>
                </a:solidFill>
              </a:rPr>
              <a:t>Measure</a:t>
            </a:r>
            <a:endParaRPr lang="en-US" sz="2000" dirty="0">
              <a:solidFill>
                <a:srgbClr val="FF0000"/>
              </a:solidFill>
            </a:endParaRPr>
          </a:p>
        </p:txBody>
      </p:sp>
      <p:grpSp>
        <p:nvGrpSpPr>
          <p:cNvPr id="8" name="Group 7"/>
          <p:cNvGrpSpPr/>
          <p:nvPr/>
        </p:nvGrpSpPr>
        <p:grpSpPr>
          <a:xfrm>
            <a:off x="4479446" y="3268732"/>
            <a:ext cx="6087912" cy="1054026"/>
            <a:chOff x="3076215" y="3405712"/>
            <a:chExt cx="6229350" cy="979831"/>
          </a:xfrm>
        </p:grpSpPr>
        <p:pic>
          <p:nvPicPr>
            <p:cNvPr id="4" name="Picture 3"/>
            <p:cNvPicPr>
              <a:picLocks noChangeAspect="1"/>
            </p:cNvPicPr>
            <p:nvPr/>
          </p:nvPicPr>
          <p:blipFill>
            <a:blip r:embed="rId2"/>
            <a:stretch>
              <a:fillRect/>
            </a:stretch>
          </p:blipFill>
          <p:spPr>
            <a:xfrm>
              <a:off x="3076215" y="3766418"/>
              <a:ext cx="6229350" cy="619125"/>
            </a:xfrm>
            <a:prstGeom prst="rect">
              <a:avLst/>
            </a:prstGeom>
          </p:spPr>
        </p:pic>
        <p:cxnSp>
          <p:nvCxnSpPr>
            <p:cNvPr id="7" name="Straight Arrow Connector 6"/>
            <p:cNvCxnSpPr/>
            <p:nvPr/>
          </p:nvCxnSpPr>
          <p:spPr>
            <a:xfrm>
              <a:off x="7560243" y="3405712"/>
              <a:ext cx="13749" cy="6702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a:blip r:embed="rId3"/>
          <a:stretch>
            <a:fillRect/>
          </a:stretch>
        </p:blipFill>
        <p:spPr>
          <a:xfrm>
            <a:off x="6049571" y="4408098"/>
            <a:ext cx="3176877" cy="2348689"/>
          </a:xfrm>
          <a:prstGeom prst="rect">
            <a:avLst/>
          </a:prstGeom>
        </p:spPr>
      </p:pic>
      <p:sp>
        <p:nvSpPr>
          <p:cNvPr id="12" name="TextBox 11"/>
          <p:cNvSpPr txBox="1"/>
          <p:nvPr/>
        </p:nvSpPr>
        <p:spPr>
          <a:xfrm>
            <a:off x="9790981" y="4735901"/>
            <a:ext cx="1552755" cy="400110"/>
          </a:xfrm>
          <a:prstGeom prst="rect">
            <a:avLst/>
          </a:prstGeom>
          <a:noFill/>
        </p:spPr>
        <p:txBody>
          <a:bodyPr wrap="square" rtlCol="0">
            <a:spAutoFit/>
          </a:bodyPr>
          <a:lstStyle/>
          <a:p>
            <a:r>
              <a:rPr lang="en-US" sz="2000" dirty="0" smtClean="0">
                <a:solidFill>
                  <a:srgbClr val="FF0000"/>
                </a:solidFill>
              </a:rPr>
              <a:t>Current Unit </a:t>
            </a:r>
            <a:endParaRPr lang="en-US" sz="2000" dirty="0">
              <a:solidFill>
                <a:srgbClr val="FF0000"/>
              </a:solidFill>
            </a:endParaRPr>
          </a:p>
        </p:txBody>
      </p:sp>
      <p:cxnSp>
        <p:nvCxnSpPr>
          <p:cNvPr id="14" name="Straight Arrow Connector 13"/>
          <p:cNvCxnSpPr>
            <a:stCxn id="12" idx="1"/>
          </p:cNvCxnSpPr>
          <p:nvPr/>
        </p:nvCxnSpPr>
        <p:spPr>
          <a:xfrm flipH="1">
            <a:off x="8643668" y="4935956"/>
            <a:ext cx="1147313"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86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684" y="836762"/>
            <a:ext cx="4865298" cy="5447645"/>
          </a:xfrm>
          <a:prstGeom prst="rect">
            <a:avLst/>
          </a:prstGeom>
          <a:noFill/>
        </p:spPr>
        <p:txBody>
          <a:bodyPr wrap="square" rtlCol="0">
            <a:spAutoFit/>
          </a:bodyPr>
          <a:lstStyle/>
          <a:p>
            <a:r>
              <a:rPr lang="en-US" sz="2000" b="1" dirty="0" smtClean="0">
                <a:solidFill>
                  <a:schemeClr val="tx2"/>
                </a:solidFill>
              </a:rPr>
              <a:t>Measuring the Distance of a District on a Map</a:t>
            </a:r>
          </a:p>
          <a:p>
            <a:endParaRPr lang="en-US" sz="2000" b="1" dirty="0" smtClean="0">
              <a:solidFill>
                <a:schemeClr val="tx2"/>
              </a:solidFill>
            </a:endParaRPr>
          </a:p>
          <a:p>
            <a:r>
              <a:rPr lang="en-US" dirty="0" smtClean="0"/>
              <a:t>In the map of Uganda showing   2018 districts, we are going to measure the length of  Kasese District.</a:t>
            </a:r>
          </a:p>
          <a:p>
            <a:endParaRPr lang="en-US" dirty="0"/>
          </a:p>
          <a:p>
            <a:r>
              <a:rPr lang="en-US" dirty="0" smtClean="0"/>
              <a:t>Steps:</a:t>
            </a:r>
          </a:p>
          <a:p>
            <a:pPr marL="285750" indent="-285750">
              <a:buFont typeface="Arial" panose="020B0604020202020204" pitchFamily="34" charset="0"/>
              <a:buChar char="•"/>
            </a:pPr>
            <a:r>
              <a:rPr lang="en-US" sz="2000" dirty="0" smtClean="0"/>
              <a:t>Open the Uganda Map 2018 districts</a:t>
            </a:r>
          </a:p>
          <a:p>
            <a:pPr marL="285750" indent="-285750">
              <a:buFont typeface="Arial" panose="020B0604020202020204" pitchFamily="34" charset="0"/>
              <a:buChar char="•"/>
            </a:pPr>
            <a:r>
              <a:rPr lang="en-US" sz="2000" dirty="0" smtClean="0"/>
              <a:t>Select </a:t>
            </a:r>
            <a:r>
              <a:rPr lang="en-US" sz="2000" b="1" dirty="0" smtClean="0"/>
              <a:t>Full Extent </a:t>
            </a:r>
            <a:r>
              <a:rPr lang="en-US" sz="2000" dirty="0" smtClean="0"/>
              <a:t>display</a:t>
            </a:r>
          </a:p>
          <a:p>
            <a:pPr marL="285750" indent="-285750">
              <a:buFont typeface="Arial" panose="020B0604020202020204" pitchFamily="34" charset="0"/>
              <a:buChar char="•"/>
            </a:pPr>
            <a:r>
              <a:rPr lang="en-US" sz="2000" dirty="0" smtClean="0"/>
              <a:t>Change the Unit of distance measure in </a:t>
            </a:r>
            <a:r>
              <a:rPr lang="en-US" sz="2000" b="1" dirty="0" smtClean="0"/>
              <a:t>KM</a:t>
            </a:r>
          </a:p>
          <a:p>
            <a:pPr marL="285750" indent="-285750">
              <a:buFont typeface="Arial" panose="020B0604020202020204" pitchFamily="34" charset="0"/>
              <a:buChar char="•"/>
            </a:pPr>
            <a:r>
              <a:rPr lang="en-US" sz="2000" dirty="0" smtClean="0"/>
              <a:t>Select measure </a:t>
            </a:r>
            <a:r>
              <a:rPr lang="en-US" sz="2000" b="1" dirty="0" smtClean="0"/>
              <a:t>Line</a:t>
            </a:r>
          </a:p>
          <a:p>
            <a:pPr marL="285750" indent="-285750">
              <a:buFont typeface="Arial" panose="020B0604020202020204" pitchFamily="34" charset="0"/>
              <a:buChar char="•"/>
            </a:pPr>
            <a:r>
              <a:rPr lang="en-US" sz="2000" dirty="0" smtClean="0"/>
              <a:t>Move the Mouse in a straight Line from the beginning to the edge of Kasese district and thereafter </a:t>
            </a:r>
            <a:r>
              <a:rPr lang="en-US" sz="2000" b="1" dirty="0" smtClean="0"/>
              <a:t>double click</a:t>
            </a:r>
          </a:p>
          <a:p>
            <a:pPr marL="285750" indent="-285750">
              <a:buFont typeface="Arial" panose="020B0604020202020204" pitchFamily="34" charset="0"/>
              <a:buChar char="•"/>
            </a:pPr>
            <a:r>
              <a:rPr lang="en-US" sz="2000" dirty="0" smtClean="0"/>
              <a:t>Close the </a:t>
            </a:r>
            <a:r>
              <a:rPr lang="en-US" sz="2000" b="1" dirty="0" smtClean="0"/>
              <a:t>Measure Window</a:t>
            </a:r>
          </a:p>
          <a:p>
            <a:r>
              <a:rPr lang="en-US" dirty="0" smtClean="0"/>
              <a:t> </a:t>
            </a:r>
            <a:endParaRPr lang="en-US" dirty="0"/>
          </a:p>
        </p:txBody>
      </p:sp>
      <p:sp>
        <p:nvSpPr>
          <p:cNvPr id="5" name="TextBox 4"/>
          <p:cNvSpPr txBox="1"/>
          <p:nvPr/>
        </p:nvSpPr>
        <p:spPr>
          <a:xfrm>
            <a:off x="7461849" y="1112808"/>
            <a:ext cx="3243532" cy="369332"/>
          </a:xfrm>
          <a:prstGeom prst="rect">
            <a:avLst/>
          </a:prstGeom>
          <a:noFill/>
        </p:spPr>
        <p:txBody>
          <a:bodyPr wrap="square" rtlCol="0">
            <a:spAutoFit/>
          </a:bodyPr>
          <a:lstStyle/>
          <a:p>
            <a:r>
              <a:rPr lang="en-US" dirty="0" smtClean="0">
                <a:solidFill>
                  <a:srgbClr val="FF0000"/>
                </a:solidFill>
              </a:rPr>
              <a:t>Length of Kasese District in KM</a:t>
            </a:r>
            <a:endParaRPr lang="en-US" dirty="0">
              <a:solidFill>
                <a:srgbClr val="FF0000"/>
              </a:solidFill>
            </a:endParaRPr>
          </a:p>
        </p:txBody>
      </p:sp>
      <p:grpSp>
        <p:nvGrpSpPr>
          <p:cNvPr id="9" name="Group 8"/>
          <p:cNvGrpSpPr/>
          <p:nvPr/>
        </p:nvGrpSpPr>
        <p:grpSpPr>
          <a:xfrm>
            <a:off x="5366797" y="1406106"/>
            <a:ext cx="6379936" cy="5105362"/>
            <a:chOff x="5366797" y="1406106"/>
            <a:chExt cx="6379936" cy="5105362"/>
          </a:xfrm>
        </p:grpSpPr>
        <p:pic>
          <p:nvPicPr>
            <p:cNvPr id="4" name="Picture 3"/>
            <p:cNvPicPr>
              <a:picLocks noChangeAspect="1"/>
            </p:cNvPicPr>
            <p:nvPr/>
          </p:nvPicPr>
          <p:blipFill>
            <a:blip r:embed="rId2"/>
            <a:stretch>
              <a:fillRect/>
            </a:stretch>
          </p:blipFill>
          <p:spPr>
            <a:xfrm>
              <a:off x="5366797" y="1645090"/>
              <a:ext cx="6379936" cy="4866378"/>
            </a:xfrm>
            <a:prstGeom prst="rect">
              <a:avLst/>
            </a:prstGeom>
          </p:spPr>
        </p:pic>
        <p:cxnSp>
          <p:nvCxnSpPr>
            <p:cNvPr id="7" name="Straight Arrow Connector 6"/>
            <p:cNvCxnSpPr/>
            <p:nvPr/>
          </p:nvCxnSpPr>
          <p:spPr>
            <a:xfrm flipH="1">
              <a:off x="6797615" y="1406106"/>
              <a:ext cx="1104181" cy="23377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313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1908215"/>
          </a:xfrm>
          <a:prstGeom prst="rect">
            <a:avLst/>
          </a:prstGeom>
          <a:noFill/>
        </p:spPr>
        <p:txBody>
          <a:bodyPr wrap="square" rtlCol="0">
            <a:spAutoFit/>
          </a:bodyPr>
          <a:lstStyle/>
          <a:p>
            <a:pPr algn="just">
              <a:buClr>
                <a:schemeClr val="tx2"/>
              </a:buClr>
            </a:pPr>
            <a:endParaRPr lang="en-US" sz="2000" dirty="0" smtClean="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smtClean="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
        <p:nvSpPr>
          <p:cNvPr id="3" name="TextBox 2"/>
          <p:cNvSpPr txBox="1"/>
          <p:nvPr/>
        </p:nvSpPr>
        <p:spPr>
          <a:xfrm>
            <a:off x="353684" y="836762"/>
            <a:ext cx="4865298" cy="4862870"/>
          </a:xfrm>
          <a:prstGeom prst="rect">
            <a:avLst/>
          </a:prstGeom>
          <a:noFill/>
        </p:spPr>
        <p:txBody>
          <a:bodyPr wrap="square" rtlCol="0">
            <a:spAutoFit/>
          </a:bodyPr>
          <a:lstStyle/>
          <a:p>
            <a:r>
              <a:rPr lang="en-US" sz="2000" b="1" dirty="0" smtClean="0">
                <a:solidFill>
                  <a:schemeClr val="tx2"/>
                </a:solidFill>
              </a:rPr>
              <a:t>Measuring An Area on a Map</a:t>
            </a:r>
          </a:p>
          <a:p>
            <a:endParaRPr lang="en-US" sz="2000" b="1" dirty="0" smtClean="0">
              <a:solidFill>
                <a:schemeClr val="tx2"/>
              </a:solidFill>
            </a:endParaRPr>
          </a:p>
          <a:p>
            <a:r>
              <a:rPr lang="en-US" dirty="0" smtClean="0"/>
              <a:t>In the map of Uganda showing   2018 districts, we are going to measure an Area of  </a:t>
            </a:r>
            <a:r>
              <a:rPr lang="en-US" dirty="0" err="1" smtClean="0"/>
              <a:t>Kabong</a:t>
            </a:r>
            <a:r>
              <a:rPr lang="en-US" dirty="0" smtClean="0"/>
              <a:t> District.</a:t>
            </a:r>
          </a:p>
          <a:p>
            <a:endParaRPr lang="en-US" dirty="0"/>
          </a:p>
          <a:p>
            <a:r>
              <a:rPr lang="en-US" dirty="0" smtClean="0"/>
              <a:t>Steps:</a:t>
            </a:r>
          </a:p>
          <a:p>
            <a:pPr marL="285750" indent="-285750">
              <a:buFont typeface="Arial" panose="020B0604020202020204" pitchFamily="34" charset="0"/>
              <a:buChar char="•"/>
            </a:pPr>
            <a:r>
              <a:rPr lang="en-US" sz="2000" dirty="0" smtClean="0"/>
              <a:t>Open the Uganda Map 2018 districts</a:t>
            </a:r>
          </a:p>
          <a:p>
            <a:pPr marL="285750" indent="-285750">
              <a:buFont typeface="Arial" panose="020B0604020202020204" pitchFamily="34" charset="0"/>
              <a:buChar char="•"/>
            </a:pPr>
            <a:r>
              <a:rPr lang="en-US" sz="2000" dirty="0" smtClean="0"/>
              <a:t>Select </a:t>
            </a:r>
            <a:r>
              <a:rPr lang="en-US" sz="2000" b="1" dirty="0" smtClean="0"/>
              <a:t>Full Extent </a:t>
            </a:r>
            <a:r>
              <a:rPr lang="en-US" sz="2000" dirty="0" smtClean="0"/>
              <a:t>display</a:t>
            </a:r>
          </a:p>
          <a:p>
            <a:pPr marL="285750" indent="-285750">
              <a:buFont typeface="Arial" panose="020B0604020202020204" pitchFamily="34" charset="0"/>
              <a:buChar char="•"/>
            </a:pPr>
            <a:r>
              <a:rPr lang="en-US" sz="2000" dirty="0" smtClean="0"/>
              <a:t>Change the Unit of distance measure in </a:t>
            </a:r>
            <a:r>
              <a:rPr lang="en-US" sz="2000" b="1" dirty="0" smtClean="0"/>
              <a:t>KM</a:t>
            </a:r>
          </a:p>
          <a:p>
            <a:pPr marL="285750" indent="-285750">
              <a:buFont typeface="Arial" panose="020B0604020202020204" pitchFamily="34" charset="0"/>
              <a:buChar char="•"/>
            </a:pPr>
            <a:r>
              <a:rPr lang="en-US" sz="2000" dirty="0" smtClean="0"/>
              <a:t>Select measure </a:t>
            </a:r>
            <a:r>
              <a:rPr lang="en-US" sz="2000" b="1" dirty="0" smtClean="0"/>
              <a:t>Area</a:t>
            </a:r>
          </a:p>
          <a:p>
            <a:pPr marL="285750" indent="-285750">
              <a:buFont typeface="Arial" panose="020B0604020202020204" pitchFamily="34" charset="0"/>
              <a:buChar char="•"/>
            </a:pPr>
            <a:r>
              <a:rPr lang="en-US" sz="2000" dirty="0" smtClean="0"/>
              <a:t>Move the Mouse to the Area of the district you want to measure thereafter </a:t>
            </a:r>
            <a:r>
              <a:rPr lang="en-US" sz="2000" b="1" dirty="0" smtClean="0"/>
              <a:t>double click\</a:t>
            </a:r>
          </a:p>
          <a:p>
            <a:pPr marL="285750" indent="-285750">
              <a:buFont typeface="Arial" panose="020B0604020202020204" pitchFamily="34" charset="0"/>
              <a:buChar char="•"/>
            </a:pPr>
            <a:r>
              <a:rPr lang="en-US" sz="2000" dirty="0" smtClean="0"/>
              <a:t>Close the </a:t>
            </a:r>
            <a:r>
              <a:rPr lang="en-US" sz="2000" b="1" dirty="0" smtClean="0"/>
              <a:t>Measure</a:t>
            </a:r>
            <a:r>
              <a:rPr lang="en-US" sz="2000" dirty="0" smtClean="0"/>
              <a:t> Window</a:t>
            </a:r>
          </a:p>
          <a:p>
            <a:r>
              <a:rPr lang="en-US" dirty="0" smtClean="0"/>
              <a:t> </a:t>
            </a:r>
            <a:endParaRPr lang="en-US" dirty="0"/>
          </a:p>
        </p:txBody>
      </p:sp>
      <p:sp>
        <p:nvSpPr>
          <p:cNvPr id="6" name="TextBox 5"/>
          <p:cNvSpPr txBox="1"/>
          <p:nvPr/>
        </p:nvSpPr>
        <p:spPr>
          <a:xfrm>
            <a:off x="6374921" y="6219645"/>
            <a:ext cx="2130724" cy="369332"/>
          </a:xfrm>
          <a:prstGeom prst="rect">
            <a:avLst/>
          </a:prstGeom>
          <a:noFill/>
        </p:spPr>
        <p:txBody>
          <a:bodyPr wrap="square" rtlCol="0">
            <a:spAutoFit/>
          </a:bodyPr>
          <a:lstStyle/>
          <a:p>
            <a:r>
              <a:rPr lang="en-US" dirty="0" smtClean="0">
                <a:solidFill>
                  <a:srgbClr val="FF0000"/>
                </a:solidFill>
              </a:rPr>
              <a:t>Measure of Area</a:t>
            </a:r>
            <a:endParaRPr lang="en-US" dirty="0">
              <a:solidFill>
                <a:srgbClr val="FF0000"/>
              </a:solidFill>
            </a:endParaRPr>
          </a:p>
        </p:txBody>
      </p:sp>
      <p:pic>
        <p:nvPicPr>
          <p:cNvPr id="10" name="Picture 9"/>
          <p:cNvPicPr>
            <a:picLocks noChangeAspect="1"/>
          </p:cNvPicPr>
          <p:nvPr/>
        </p:nvPicPr>
        <p:blipFill>
          <a:blip r:embed="rId2"/>
          <a:stretch>
            <a:fillRect/>
          </a:stretch>
        </p:blipFill>
        <p:spPr>
          <a:xfrm>
            <a:off x="5613531" y="743649"/>
            <a:ext cx="6491576" cy="4539471"/>
          </a:xfrm>
          <a:prstGeom prst="rect">
            <a:avLst/>
          </a:prstGeom>
        </p:spPr>
      </p:pic>
      <p:cxnSp>
        <p:nvCxnSpPr>
          <p:cNvPr id="12" name="Straight Arrow Connector 11"/>
          <p:cNvCxnSpPr/>
          <p:nvPr/>
        </p:nvCxnSpPr>
        <p:spPr>
          <a:xfrm flipH="1" flipV="1">
            <a:off x="6694099" y="3191774"/>
            <a:ext cx="276044" cy="30278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593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88189" y="724619"/>
            <a:ext cx="10705381" cy="4708981"/>
          </a:xfrm>
          <a:prstGeom prst="rect">
            <a:avLst/>
          </a:prstGeom>
          <a:noFill/>
        </p:spPr>
        <p:txBody>
          <a:bodyPr wrap="square" rtlCol="0">
            <a:spAutoFit/>
          </a:bodyPr>
          <a:lstStyle/>
          <a:p>
            <a:r>
              <a:rPr lang="en-US" b="1" dirty="0" smtClean="0">
                <a:solidFill>
                  <a:schemeClr val="tx2"/>
                </a:solidFill>
              </a:rPr>
              <a:t>Using Identifier in ArcMap</a:t>
            </a:r>
          </a:p>
          <a:p>
            <a:endParaRPr lang="en-US" dirty="0" smtClean="0"/>
          </a:p>
          <a:p>
            <a:pPr algn="just"/>
            <a:r>
              <a:rPr lang="en-US" sz="2000" dirty="0"/>
              <a:t>The identifier helps users of ArcMap to find detailed information about a feature displayed in ArcMap, The identifier is located on the Tools toolbar. The Identify tool allows you to see the </a:t>
            </a:r>
            <a:r>
              <a:rPr lang="en-US" sz="2000" b="1" dirty="0"/>
              <a:t>attributes</a:t>
            </a:r>
            <a:r>
              <a:rPr lang="en-US" sz="2000" dirty="0"/>
              <a:t> of your data and is an easy way to learn something about a location in a map. </a:t>
            </a:r>
          </a:p>
          <a:p>
            <a:pPr algn="just"/>
            <a:r>
              <a:rPr lang="en-US" sz="2000" dirty="0"/>
              <a:t>Clicking the Identify tool on a location inside a data frame will present the attributes of the data at that location. When identifying features with the Identify tool, the attributes are presented in a feature-by-feature, layer-by-layer manner in the Identify window.</a:t>
            </a:r>
          </a:p>
          <a:p>
            <a:endParaRPr lang="en-US" dirty="0"/>
          </a:p>
          <a:p>
            <a:r>
              <a:rPr lang="en-US" dirty="0" smtClean="0"/>
              <a:t>Steps</a:t>
            </a:r>
          </a:p>
          <a:p>
            <a:endParaRPr lang="en-US" dirty="0"/>
          </a:p>
          <a:p>
            <a:pPr marL="285750" indent="-285750">
              <a:buFont typeface="Arial" panose="020B0604020202020204" pitchFamily="34" charset="0"/>
              <a:buChar char="•"/>
            </a:pPr>
            <a:r>
              <a:rPr lang="en-US" dirty="0" smtClean="0"/>
              <a:t>Open the may layer containing the features to be identified</a:t>
            </a:r>
          </a:p>
          <a:p>
            <a:pPr marL="285750" indent="-285750">
              <a:buFont typeface="Arial" panose="020B0604020202020204" pitchFamily="34" charset="0"/>
              <a:buChar char="•"/>
            </a:pPr>
            <a:r>
              <a:rPr lang="en-US" dirty="0" smtClean="0"/>
              <a:t>Click Identifier on the Tools toolbar</a:t>
            </a:r>
          </a:p>
          <a:p>
            <a:pPr marL="285750" indent="-285750">
              <a:buFont typeface="Arial" panose="020B0604020202020204" pitchFamily="34" charset="0"/>
              <a:buChar char="•"/>
            </a:pPr>
            <a:r>
              <a:rPr lang="en-US" dirty="0" smtClean="0"/>
              <a:t>Click in the Map containing to features to be identified (Buvuma District)</a:t>
            </a:r>
          </a:p>
          <a:p>
            <a:endParaRPr lang="en-US" dirty="0" smtClean="0"/>
          </a:p>
          <a:p>
            <a:endParaRPr lang="en-US" dirty="0"/>
          </a:p>
        </p:txBody>
      </p:sp>
      <p:pic>
        <p:nvPicPr>
          <p:cNvPr id="4098" name="Picture 2" descr="Identif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988" y="-158750"/>
            <a:ext cx="2095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69659" y="4050092"/>
            <a:ext cx="5503473" cy="528197"/>
          </a:xfrm>
          <a:prstGeom prst="rect">
            <a:avLst/>
          </a:prstGeom>
        </p:spPr>
      </p:pic>
      <p:sp>
        <p:nvSpPr>
          <p:cNvPr id="5" name="TextBox 4"/>
          <p:cNvSpPr txBox="1"/>
          <p:nvPr/>
        </p:nvSpPr>
        <p:spPr>
          <a:xfrm>
            <a:off x="8315864" y="3303917"/>
            <a:ext cx="1863306" cy="369332"/>
          </a:xfrm>
          <a:prstGeom prst="rect">
            <a:avLst/>
          </a:prstGeom>
          <a:noFill/>
        </p:spPr>
        <p:txBody>
          <a:bodyPr wrap="square" rtlCol="0">
            <a:spAutoFit/>
          </a:bodyPr>
          <a:lstStyle/>
          <a:p>
            <a:r>
              <a:rPr lang="en-US" b="1" dirty="0" smtClean="0">
                <a:solidFill>
                  <a:srgbClr val="FF0000"/>
                </a:solidFill>
              </a:rPr>
              <a:t>Identifier</a:t>
            </a:r>
            <a:endParaRPr lang="en-US" b="1" dirty="0">
              <a:solidFill>
                <a:srgbClr val="FF0000"/>
              </a:solidFill>
            </a:endParaRPr>
          </a:p>
        </p:txBody>
      </p:sp>
      <p:cxnSp>
        <p:nvCxnSpPr>
          <p:cNvPr id="7" name="Straight Arrow Connector 6"/>
          <p:cNvCxnSpPr/>
          <p:nvPr/>
        </p:nvCxnSpPr>
        <p:spPr>
          <a:xfrm>
            <a:off x="8928340" y="3545457"/>
            <a:ext cx="232913" cy="8281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55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pic>
        <p:nvPicPr>
          <p:cNvPr id="3" name="Picture 2"/>
          <p:cNvPicPr>
            <a:picLocks noChangeAspect="1"/>
          </p:cNvPicPr>
          <p:nvPr/>
        </p:nvPicPr>
        <p:blipFill>
          <a:blip r:embed="rId2"/>
          <a:stretch>
            <a:fillRect/>
          </a:stretch>
        </p:blipFill>
        <p:spPr>
          <a:xfrm>
            <a:off x="3354777" y="909761"/>
            <a:ext cx="2443696" cy="4690074"/>
          </a:xfrm>
          <a:prstGeom prst="rect">
            <a:avLst/>
          </a:prstGeom>
        </p:spPr>
      </p:pic>
      <p:sp>
        <p:nvSpPr>
          <p:cNvPr id="4" name="TextBox 3"/>
          <p:cNvSpPr txBox="1"/>
          <p:nvPr/>
        </p:nvSpPr>
        <p:spPr>
          <a:xfrm>
            <a:off x="7979434" y="3093215"/>
            <a:ext cx="2984740" cy="646331"/>
          </a:xfrm>
          <a:prstGeom prst="rect">
            <a:avLst/>
          </a:prstGeom>
          <a:noFill/>
        </p:spPr>
        <p:txBody>
          <a:bodyPr wrap="square" rtlCol="0">
            <a:spAutoFit/>
          </a:bodyPr>
          <a:lstStyle/>
          <a:p>
            <a:r>
              <a:rPr lang="en-US" dirty="0" smtClean="0"/>
              <a:t>Sample Identifier details for Buvuma District in Uganda</a:t>
            </a:r>
            <a:endParaRPr lang="en-US" dirty="0"/>
          </a:p>
        </p:txBody>
      </p:sp>
      <p:cxnSp>
        <p:nvCxnSpPr>
          <p:cNvPr id="6" name="Straight Arrow Connector 5"/>
          <p:cNvCxnSpPr>
            <a:stCxn id="4" idx="1"/>
          </p:cNvCxnSpPr>
          <p:nvPr/>
        </p:nvCxnSpPr>
        <p:spPr>
          <a:xfrm flipH="1" flipV="1">
            <a:off x="6271404" y="3416380"/>
            <a:ext cx="170803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74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815" y="425470"/>
            <a:ext cx="11662913" cy="6432530"/>
          </a:xfrm>
          <a:prstGeom prst="rect">
            <a:avLst/>
          </a:prstGeom>
          <a:noFill/>
        </p:spPr>
        <p:txBody>
          <a:bodyPr wrap="square" rtlCol="0">
            <a:spAutoFit/>
          </a:bodyPr>
          <a:lstStyle/>
          <a:p>
            <a:r>
              <a:rPr lang="en-US" sz="2000" b="1" dirty="0" smtClean="0">
                <a:solidFill>
                  <a:schemeClr val="tx2"/>
                </a:solidFill>
              </a:rPr>
              <a:t>Finding Features in Map Layers</a:t>
            </a:r>
          </a:p>
          <a:p>
            <a:endParaRPr lang="en-US" b="1" dirty="0">
              <a:solidFill>
                <a:schemeClr val="tx2"/>
              </a:solidFill>
            </a:endParaRPr>
          </a:p>
          <a:p>
            <a:r>
              <a:rPr lang="en-US" sz="2000" dirty="0" smtClean="0"/>
              <a:t>Using the find toolbar on the Tools bar, users of ArcMap can discover features  and attributes of Map Layers in the ArcMap window. The find tool can as well be used to flash the feature, zoom, select, unselect and identify. We shall use the Uganda Counties Map layer to demonstrate this function.</a:t>
            </a:r>
          </a:p>
          <a:p>
            <a:endParaRPr lang="en-US" sz="2000" dirty="0"/>
          </a:p>
          <a:p>
            <a:r>
              <a:rPr lang="en-US" sz="2000" dirty="0" smtClean="0"/>
              <a:t>Steps:</a:t>
            </a:r>
          </a:p>
          <a:p>
            <a:endParaRPr lang="en-US" sz="2000" dirty="0"/>
          </a:p>
          <a:p>
            <a:pPr marL="285750" indent="-285750">
              <a:buFont typeface="Arial" panose="020B0604020202020204" pitchFamily="34" charset="0"/>
              <a:buChar char="•"/>
            </a:pPr>
            <a:r>
              <a:rPr lang="en-US" sz="2000" dirty="0" smtClean="0"/>
              <a:t>Open Uganda Counties Map Layers via the catalog Window</a:t>
            </a:r>
          </a:p>
          <a:p>
            <a:pPr marL="285750" indent="-285750">
              <a:buFont typeface="Arial" panose="020B0604020202020204" pitchFamily="34" charset="0"/>
              <a:buChar char="•"/>
            </a:pPr>
            <a:r>
              <a:rPr lang="en-US" sz="2000" dirty="0" smtClean="0"/>
              <a:t>Click Find        located on the Tools Bar. </a:t>
            </a:r>
          </a:p>
          <a:p>
            <a:pPr marL="285750" indent="-285750">
              <a:buFont typeface="Arial" panose="020B0604020202020204" pitchFamily="34" charset="0"/>
              <a:buChar char="•"/>
            </a:pPr>
            <a:r>
              <a:rPr lang="en-US" sz="2000" dirty="0" smtClean="0"/>
              <a:t>Type Jinja in the find and Click Find.</a:t>
            </a:r>
          </a:p>
          <a:p>
            <a:pPr marL="285750" indent="-285750">
              <a:buFont typeface="Arial" panose="020B0604020202020204" pitchFamily="34" charset="0"/>
              <a:buChar char="•"/>
            </a:pPr>
            <a:r>
              <a:rPr lang="en-US" sz="2000" dirty="0" smtClean="0"/>
              <a:t>Jinja County and all its attributes are displayed</a:t>
            </a:r>
          </a:p>
          <a:p>
            <a:pPr marL="285750" indent="-285750">
              <a:buFont typeface="Arial" panose="020B0604020202020204" pitchFamily="34" charset="0"/>
              <a:buChar char="•"/>
            </a:pPr>
            <a:r>
              <a:rPr lang="en-US" sz="2000" dirty="0" smtClean="0"/>
              <a:t>Right Click any of the features for example </a:t>
            </a:r>
            <a:r>
              <a:rPr lang="en-US" sz="2000" dirty="0" err="1" smtClean="0"/>
              <a:t>JinjaButembe</a:t>
            </a:r>
            <a:r>
              <a:rPr lang="en-US" sz="2000" dirty="0" smtClean="0"/>
              <a:t> and  apply the following functions one after another:</a:t>
            </a:r>
          </a:p>
          <a:p>
            <a:pPr marL="742950" lvl="1" indent="-285750">
              <a:buFont typeface="Arial" panose="020B0604020202020204" pitchFamily="34" charset="0"/>
              <a:buChar char="•"/>
            </a:pPr>
            <a:r>
              <a:rPr lang="en-US" sz="2000" dirty="0" smtClean="0"/>
              <a:t>Flash</a:t>
            </a:r>
          </a:p>
          <a:p>
            <a:pPr marL="742950" lvl="1" indent="-285750">
              <a:buFont typeface="Arial" panose="020B0604020202020204" pitchFamily="34" charset="0"/>
              <a:buChar char="•"/>
            </a:pPr>
            <a:r>
              <a:rPr lang="en-US" sz="2000" dirty="0" smtClean="0"/>
              <a:t>Zoom</a:t>
            </a:r>
          </a:p>
          <a:p>
            <a:pPr marL="742950" lvl="1" indent="-285750">
              <a:buFont typeface="Arial" panose="020B0604020202020204" pitchFamily="34" charset="0"/>
              <a:buChar char="•"/>
            </a:pPr>
            <a:r>
              <a:rPr lang="en-US" sz="2000" dirty="0" smtClean="0"/>
              <a:t>Pan to</a:t>
            </a:r>
          </a:p>
          <a:p>
            <a:pPr marL="742950" lvl="1" indent="-285750">
              <a:buFont typeface="Arial" panose="020B0604020202020204" pitchFamily="34" charset="0"/>
              <a:buChar char="•"/>
            </a:pPr>
            <a:r>
              <a:rPr lang="en-US" sz="2000" dirty="0" smtClean="0"/>
              <a:t>Identify</a:t>
            </a:r>
          </a:p>
          <a:p>
            <a:pPr marL="742950" lvl="1" indent="-285750">
              <a:buFont typeface="Arial" panose="020B0604020202020204" pitchFamily="34" charset="0"/>
              <a:buChar char="•"/>
            </a:pPr>
            <a:r>
              <a:rPr lang="en-US" sz="2000" dirty="0" smtClean="0"/>
              <a:t>Select</a:t>
            </a:r>
          </a:p>
          <a:p>
            <a:pPr marL="742950" lvl="1" indent="-285750">
              <a:buFont typeface="Arial" panose="020B0604020202020204" pitchFamily="34" charset="0"/>
              <a:buChar char="•"/>
            </a:pPr>
            <a:r>
              <a:rPr lang="en-US" sz="2000" dirty="0" smtClean="0"/>
              <a:t>Unselect</a:t>
            </a:r>
            <a:endParaRPr lang="en-US" dirty="0" smtClean="0"/>
          </a:p>
        </p:txBody>
      </p:sp>
      <p:pic>
        <p:nvPicPr>
          <p:cNvPr id="3" name="Picture 2"/>
          <p:cNvPicPr>
            <a:picLocks noChangeAspect="1"/>
          </p:cNvPicPr>
          <p:nvPr/>
        </p:nvPicPr>
        <p:blipFill>
          <a:blip r:embed="rId2"/>
          <a:stretch>
            <a:fillRect/>
          </a:stretch>
        </p:blipFill>
        <p:spPr>
          <a:xfrm>
            <a:off x="2105747" y="3220977"/>
            <a:ext cx="285750" cy="295275"/>
          </a:xfrm>
          <a:prstGeom prst="rect">
            <a:avLst/>
          </a:prstGeom>
        </p:spPr>
      </p:pic>
    </p:spTree>
    <p:extLst>
      <p:ext uri="{BB962C8B-B14F-4D97-AF65-F5344CB8AC3E}">
        <p14:creationId xmlns:p14="http://schemas.microsoft.com/office/powerpoint/2010/main" val="3662940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2590" y="1309611"/>
            <a:ext cx="10325984" cy="5015860"/>
          </a:xfrm>
          <a:prstGeom prst="rect">
            <a:avLst/>
          </a:prstGeom>
        </p:spPr>
      </p:pic>
      <p:sp>
        <p:nvSpPr>
          <p:cNvPr id="4" name="TextBox 3"/>
          <p:cNvSpPr txBox="1"/>
          <p:nvPr/>
        </p:nvSpPr>
        <p:spPr>
          <a:xfrm>
            <a:off x="1854680" y="664233"/>
            <a:ext cx="5736566" cy="369332"/>
          </a:xfrm>
          <a:prstGeom prst="rect">
            <a:avLst/>
          </a:prstGeom>
          <a:noFill/>
        </p:spPr>
        <p:txBody>
          <a:bodyPr wrap="square" rtlCol="0">
            <a:spAutoFit/>
          </a:bodyPr>
          <a:lstStyle/>
          <a:p>
            <a:r>
              <a:rPr lang="en-US" dirty="0" smtClean="0">
                <a:solidFill>
                  <a:srgbClr val="FF0000"/>
                </a:solidFill>
              </a:rPr>
              <a:t>Illustration of Find function in ArcMap</a:t>
            </a:r>
            <a:endParaRPr lang="en-US" dirty="0">
              <a:solidFill>
                <a:srgbClr val="FF0000"/>
              </a:solidFill>
            </a:endParaRPr>
          </a:p>
        </p:txBody>
      </p:sp>
      <p:cxnSp>
        <p:nvCxnSpPr>
          <p:cNvPr id="6" name="Straight Arrow Connector 5"/>
          <p:cNvCxnSpPr/>
          <p:nvPr/>
        </p:nvCxnSpPr>
        <p:spPr>
          <a:xfrm flipH="1">
            <a:off x="2605177" y="848899"/>
            <a:ext cx="715992" cy="1164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1"/>
          </p:cNvCxnSpPr>
          <p:nvPr/>
        </p:nvCxnSpPr>
        <p:spPr>
          <a:xfrm flipH="1">
            <a:off x="2708695" y="4882551"/>
            <a:ext cx="3493533" cy="51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02228" y="4559385"/>
            <a:ext cx="1639019" cy="646331"/>
          </a:xfrm>
          <a:prstGeom prst="rect">
            <a:avLst/>
          </a:prstGeom>
          <a:noFill/>
        </p:spPr>
        <p:txBody>
          <a:bodyPr wrap="square" rtlCol="0">
            <a:spAutoFit/>
          </a:bodyPr>
          <a:lstStyle/>
          <a:p>
            <a:r>
              <a:rPr lang="en-US" dirty="0" smtClean="0">
                <a:solidFill>
                  <a:srgbClr val="FF0000"/>
                </a:solidFill>
              </a:rPr>
              <a:t>Additional functions</a:t>
            </a:r>
            <a:endParaRPr lang="en-US" dirty="0">
              <a:solidFill>
                <a:srgbClr val="FF0000"/>
              </a:solidFill>
            </a:endParaRPr>
          </a:p>
        </p:txBody>
      </p:sp>
      <p:sp>
        <p:nvSpPr>
          <p:cNvPr id="10" name="TextBox 9"/>
          <p:cNvSpPr txBox="1"/>
          <p:nvPr/>
        </p:nvSpPr>
        <p:spPr>
          <a:xfrm>
            <a:off x="112142" y="3735238"/>
            <a:ext cx="1440447" cy="646331"/>
          </a:xfrm>
          <a:prstGeom prst="rect">
            <a:avLst/>
          </a:prstGeom>
          <a:noFill/>
        </p:spPr>
        <p:txBody>
          <a:bodyPr wrap="square" rtlCol="0">
            <a:spAutoFit/>
          </a:bodyPr>
          <a:lstStyle/>
          <a:p>
            <a:r>
              <a:rPr lang="en-US" dirty="0" smtClean="0">
                <a:solidFill>
                  <a:srgbClr val="FF0000"/>
                </a:solidFill>
              </a:rPr>
              <a:t>Attributes of the feature</a:t>
            </a:r>
            <a:endParaRPr lang="en-US" dirty="0">
              <a:solidFill>
                <a:srgbClr val="FF0000"/>
              </a:solidFill>
            </a:endParaRPr>
          </a:p>
        </p:txBody>
      </p:sp>
      <p:cxnSp>
        <p:nvCxnSpPr>
          <p:cNvPr id="13" name="Straight Arrow Connector 12"/>
          <p:cNvCxnSpPr/>
          <p:nvPr/>
        </p:nvCxnSpPr>
        <p:spPr>
          <a:xfrm>
            <a:off x="1276709" y="4045789"/>
            <a:ext cx="370936" cy="603849"/>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600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418" y="406960"/>
            <a:ext cx="11274725" cy="3046988"/>
          </a:xfrm>
          <a:prstGeom prst="rect">
            <a:avLst/>
          </a:prstGeom>
          <a:noFill/>
        </p:spPr>
        <p:txBody>
          <a:bodyPr wrap="square" rtlCol="0">
            <a:spAutoFit/>
          </a:bodyPr>
          <a:lstStyle/>
          <a:p>
            <a:pPr algn="just"/>
            <a:r>
              <a:rPr lang="en-US" sz="2400" b="1" dirty="0">
                <a:solidFill>
                  <a:schemeClr val="tx2"/>
                </a:solidFill>
              </a:rPr>
              <a:t>Opening an Existing Map in </a:t>
            </a:r>
            <a:r>
              <a:rPr lang="en-US" sz="2400" b="1" dirty="0" smtClean="0">
                <a:solidFill>
                  <a:schemeClr val="tx2"/>
                </a:solidFill>
              </a:rPr>
              <a:t>ArcMap</a:t>
            </a:r>
          </a:p>
          <a:p>
            <a:pPr algn="just"/>
            <a:endParaRPr lang="en-US" sz="2400" dirty="0"/>
          </a:p>
          <a:p>
            <a:pPr algn="just"/>
            <a:r>
              <a:rPr lang="en-US" sz="2400" dirty="0"/>
              <a:t>ArcGIS installs template maps that can be used in ArcMap. Some of these templates are stored in MapTemplates on your drive C.  For example to open the map of Africa take the following steps:</a:t>
            </a:r>
          </a:p>
          <a:p>
            <a:pPr algn="just"/>
            <a:r>
              <a:rPr lang="en-US" sz="2400" dirty="0"/>
              <a:t>Click </a:t>
            </a:r>
            <a:r>
              <a:rPr lang="en-US" sz="2400" b="1" dirty="0"/>
              <a:t>File </a:t>
            </a:r>
            <a:r>
              <a:rPr lang="en-US" sz="2400" dirty="0"/>
              <a:t>on ArcMap main menu/ </a:t>
            </a:r>
            <a:r>
              <a:rPr lang="en-US" sz="2400" i="1" dirty="0"/>
              <a:t>program files (x86)/ArcGIS/Desktop 10.8/MapTemplates/Traditional Layouts/ World/ Africa</a:t>
            </a:r>
            <a:endParaRPr lang="en-US" sz="2400" dirty="0"/>
          </a:p>
          <a:p>
            <a:pPr algn="just"/>
            <a:r>
              <a:rPr lang="en-US" sz="2400" dirty="0"/>
              <a:t> It opens the map of Africa as displayed below</a:t>
            </a:r>
          </a:p>
        </p:txBody>
      </p:sp>
      <p:sp>
        <p:nvSpPr>
          <p:cNvPr id="3" name="TextBox 2"/>
          <p:cNvSpPr txBox="1"/>
          <p:nvPr/>
        </p:nvSpPr>
        <p:spPr>
          <a:xfrm>
            <a:off x="1319842" y="4873925"/>
            <a:ext cx="3795622" cy="369332"/>
          </a:xfrm>
          <a:prstGeom prst="rect">
            <a:avLst/>
          </a:prstGeom>
          <a:noFill/>
        </p:spPr>
        <p:txBody>
          <a:bodyPr wrap="square" rtlCol="0">
            <a:spAutoFit/>
          </a:bodyPr>
          <a:lstStyle/>
          <a:p>
            <a:r>
              <a:rPr lang="en-US" dirty="0" smtClean="0">
                <a:solidFill>
                  <a:srgbClr val="FF0000"/>
                </a:solidFill>
              </a:rPr>
              <a:t>Sample Existing Map in ArcGIS </a:t>
            </a:r>
            <a:endParaRPr lang="en-US" dirty="0">
              <a:solidFill>
                <a:srgbClr val="FF0000"/>
              </a:solidFill>
            </a:endParaRPr>
          </a:p>
        </p:txBody>
      </p:sp>
      <p:grpSp>
        <p:nvGrpSpPr>
          <p:cNvPr id="8" name="Group 7"/>
          <p:cNvGrpSpPr/>
          <p:nvPr/>
        </p:nvGrpSpPr>
        <p:grpSpPr>
          <a:xfrm>
            <a:off x="4252823" y="3460461"/>
            <a:ext cx="6090249" cy="3242263"/>
            <a:chOff x="4252823" y="3460461"/>
            <a:chExt cx="6090249" cy="3242263"/>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5686" y="3460461"/>
              <a:ext cx="4547386" cy="3242263"/>
            </a:xfrm>
            <a:prstGeom prst="rect">
              <a:avLst/>
            </a:prstGeom>
            <a:noFill/>
            <a:ln>
              <a:noFill/>
            </a:ln>
          </p:spPr>
        </p:pic>
        <p:cxnSp>
          <p:nvCxnSpPr>
            <p:cNvPr id="7" name="Straight Arrow Connector 6"/>
            <p:cNvCxnSpPr/>
            <p:nvPr/>
          </p:nvCxnSpPr>
          <p:spPr>
            <a:xfrm>
              <a:off x="4252823" y="5080958"/>
              <a:ext cx="404578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81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endParaRPr lang="en-US" dirty="0"/>
          </a:p>
        </p:txBody>
      </p:sp>
      <p:pic>
        <p:nvPicPr>
          <p:cNvPr id="3" name="Picture 2"/>
          <p:cNvPicPr>
            <a:picLocks noChangeAspect="1"/>
          </p:cNvPicPr>
          <p:nvPr/>
        </p:nvPicPr>
        <p:blipFill>
          <a:blip r:embed="rId2"/>
          <a:stretch>
            <a:fillRect/>
          </a:stretch>
        </p:blipFill>
        <p:spPr>
          <a:xfrm>
            <a:off x="1344644" y="1818968"/>
            <a:ext cx="9136452" cy="4437912"/>
          </a:xfrm>
          <a:prstGeom prst="rect">
            <a:avLst/>
          </a:prstGeom>
        </p:spPr>
      </p:pic>
      <p:sp>
        <p:nvSpPr>
          <p:cNvPr id="4" name="TextBox 3"/>
          <p:cNvSpPr txBox="1"/>
          <p:nvPr/>
        </p:nvSpPr>
        <p:spPr>
          <a:xfrm>
            <a:off x="2579298" y="1147313"/>
            <a:ext cx="5753819" cy="369332"/>
          </a:xfrm>
          <a:prstGeom prst="rect">
            <a:avLst/>
          </a:prstGeom>
          <a:noFill/>
        </p:spPr>
        <p:txBody>
          <a:bodyPr wrap="square" rtlCol="0">
            <a:spAutoFit/>
          </a:bodyPr>
          <a:lstStyle/>
          <a:p>
            <a:r>
              <a:rPr lang="en-US" dirty="0" smtClean="0">
                <a:solidFill>
                  <a:srgbClr val="FF0000"/>
                </a:solidFill>
              </a:rPr>
              <a:t>Illustration of Zoom and Selection of </a:t>
            </a:r>
            <a:r>
              <a:rPr lang="en-US" dirty="0" err="1" smtClean="0">
                <a:solidFill>
                  <a:srgbClr val="FF0000"/>
                </a:solidFill>
              </a:rPr>
              <a:t>JinjaButembe</a:t>
            </a:r>
            <a:endParaRPr lang="en-US" dirty="0">
              <a:solidFill>
                <a:srgbClr val="FF0000"/>
              </a:solidFill>
            </a:endParaRPr>
          </a:p>
        </p:txBody>
      </p:sp>
      <p:cxnSp>
        <p:nvCxnSpPr>
          <p:cNvPr id="6" name="Straight Arrow Connector 5"/>
          <p:cNvCxnSpPr/>
          <p:nvPr/>
        </p:nvCxnSpPr>
        <p:spPr>
          <a:xfrm>
            <a:off x="6694098" y="1331979"/>
            <a:ext cx="1259457" cy="339529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58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10552" y="707366"/>
            <a:ext cx="4649637" cy="5570756"/>
          </a:xfrm>
          <a:prstGeom prst="rect">
            <a:avLst/>
          </a:prstGeom>
          <a:noFill/>
        </p:spPr>
        <p:txBody>
          <a:bodyPr wrap="square" rtlCol="0">
            <a:spAutoFit/>
          </a:bodyPr>
          <a:lstStyle/>
          <a:p>
            <a:r>
              <a:rPr lang="en-US" sz="2000" b="1" dirty="0" smtClean="0">
                <a:solidFill>
                  <a:schemeClr val="tx2"/>
                </a:solidFill>
              </a:rPr>
              <a:t>Select Function in ArcMap</a:t>
            </a:r>
          </a:p>
          <a:p>
            <a:endParaRPr lang="en-US" dirty="0" smtClean="0"/>
          </a:p>
          <a:p>
            <a:pPr algn="just"/>
            <a:r>
              <a:rPr lang="en-US" sz="2000" dirty="0" smtClean="0"/>
              <a:t>The select function can be used to highlight subset of features on your map to use in subsequence exploration or analysis of data. Other functions such as Zoom in, Zoom Out, identify can be applied also the selected sub features of your map</a:t>
            </a:r>
          </a:p>
          <a:p>
            <a:pPr algn="just"/>
            <a:endParaRPr lang="en-US" sz="2000" dirty="0"/>
          </a:p>
          <a:p>
            <a:pPr algn="just"/>
            <a:r>
              <a:rPr lang="en-US" sz="2000" b="1" dirty="0" smtClean="0"/>
              <a:t>Steps</a:t>
            </a:r>
          </a:p>
          <a:p>
            <a:pPr marL="285750" indent="-285750" algn="just">
              <a:buFont typeface="Arial" panose="020B0604020202020204" pitchFamily="34" charset="0"/>
              <a:buChar char="•"/>
            </a:pPr>
            <a:r>
              <a:rPr lang="en-US" sz="2000" dirty="0" smtClean="0"/>
              <a:t>Open Uganda District Borders Map</a:t>
            </a:r>
          </a:p>
          <a:p>
            <a:pPr marL="285750" indent="-285750" algn="just">
              <a:buFont typeface="Arial" panose="020B0604020202020204" pitchFamily="34" charset="0"/>
              <a:buChar char="•"/>
            </a:pPr>
            <a:r>
              <a:rPr lang="en-US" sz="2000" dirty="0" smtClean="0"/>
              <a:t>Choose Select tool on the tools Bar</a:t>
            </a:r>
          </a:p>
          <a:p>
            <a:pPr marL="285750" indent="-285750" algn="just">
              <a:buFont typeface="Arial" panose="020B0604020202020204" pitchFamily="34" charset="0"/>
              <a:buChar char="•"/>
            </a:pPr>
            <a:r>
              <a:rPr lang="en-US" sz="2000" dirty="0" smtClean="0"/>
              <a:t>Click any of the districts in the Map of Uganda</a:t>
            </a:r>
          </a:p>
          <a:p>
            <a:pPr marL="285750" indent="-285750" algn="just">
              <a:buFont typeface="Arial" panose="020B0604020202020204" pitchFamily="34" charset="0"/>
              <a:buChar char="•"/>
            </a:pPr>
            <a:r>
              <a:rPr lang="en-US" sz="2000" dirty="0" smtClean="0"/>
              <a:t>Note that it is high lighted</a:t>
            </a:r>
          </a:p>
          <a:p>
            <a:pPr marL="285750" indent="-285750" algn="just">
              <a:buFont typeface="Arial" panose="020B0604020202020204" pitchFamily="34" charset="0"/>
              <a:buChar char="•"/>
            </a:pPr>
            <a:r>
              <a:rPr lang="en-US" sz="2000" dirty="0" smtClean="0"/>
              <a:t>Right click the selected area and try to Zoom in, Zoom Out, Identify</a:t>
            </a:r>
          </a:p>
          <a:p>
            <a:endParaRPr lang="en-US" dirty="0"/>
          </a:p>
        </p:txBody>
      </p:sp>
      <p:pic>
        <p:nvPicPr>
          <p:cNvPr id="5" name="Picture 4"/>
          <p:cNvPicPr>
            <a:picLocks noChangeAspect="1"/>
          </p:cNvPicPr>
          <p:nvPr/>
        </p:nvPicPr>
        <p:blipFill>
          <a:blip r:embed="rId2"/>
          <a:stretch>
            <a:fillRect/>
          </a:stretch>
        </p:blipFill>
        <p:spPr>
          <a:xfrm>
            <a:off x="4966173" y="770274"/>
            <a:ext cx="6981411" cy="5166953"/>
          </a:xfrm>
          <a:prstGeom prst="rect">
            <a:avLst/>
          </a:prstGeom>
        </p:spPr>
      </p:pic>
    </p:spTree>
    <p:extLst>
      <p:ext uri="{BB962C8B-B14F-4D97-AF65-F5344CB8AC3E}">
        <p14:creationId xmlns:p14="http://schemas.microsoft.com/office/powerpoint/2010/main" val="1170230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1908215"/>
          </a:xfrm>
          <a:prstGeom prst="rect">
            <a:avLst/>
          </a:prstGeom>
          <a:noFill/>
        </p:spPr>
        <p:txBody>
          <a:bodyPr wrap="square" rtlCol="0">
            <a:spAutoFit/>
          </a:bodyPr>
          <a:lstStyle/>
          <a:p>
            <a:pPr algn="just">
              <a:buClr>
                <a:schemeClr val="tx2"/>
              </a:buClr>
            </a:pPr>
            <a:endParaRPr lang="en-US" sz="2000" dirty="0" smtClean="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smtClean="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
        <p:nvSpPr>
          <p:cNvPr id="3" name="TextBox 2"/>
          <p:cNvSpPr txBox="1"/>
          <p:nvPr/>
        </p:nvSpPr>
        <p:spPr>
          <a:xfrm>
            <a:off x="250166" y="785004"/>
            <a:ext cx="11533517" cy="2585323"/>
          </a:xfrm>
          <a:prstGeom prst="rect">
            <a:avLst/>
          </a:prstGeom>
          <a:noFill/>
        </p:spPr>
        <p:txBody>
          <a:bodyPr wrap="square" rtlCol="0">
            <a:spAutoFit/>
          </a:bodyPr>
          <a:lstStyle/>
          <a:p>
            <a:pPr algn="just"/>
            <a:r>
              <a:rPr lang="en-US" sz="2400" b="1" dirty="0">
                <a:solidFill>
                  <a:schemeClr val="accent1"/>
                </a:solidFill>
              </a:rPr>
              <a:t>Saving a map to a new </a:t>
            </a:r>
            <a:r>
              <a:rPr lang="en-US" sz="2400" b="1" dirty="0" smtClean="0">
                <a:solidFill>
                  <a:schemeClr val="accent1"/>
                </a:solidFill>
              </a:rPr>
              <a:t>Location</a:t>
            </a:r>
          </a:p>
          <a:p>
            <a:pPr algn="just"/>
            <a:r>
              <a:rPr lang="en-US" sz="2400" dirty="0" smtClean="0"/>
              <a:t>ArcMap </a:t>
            </a:r>
            <a:r>
              <a:rPr lang="en-US" sz="2400" dirty="0"/>
              <a:t>allows you to save an existing map to a new location of your choice. Create a new folder called ArcMap training.  We shall save the map of Africa opened in our new created folder. </a:t>
            </a:r>
            <a:endParaRPr lang="en-US" sz="2400" dirty="0" smtClean="0"/>
          </a:p>
          <a:p>
            <a:pPr algn="just"/>
            <a:r>
              <a:rPr lang="en-US" sz="2400" dirty="0" smtClean="0"/>
              <a:t>Click </a:t>
            </a:r>
            <a:r>
              <a:rPr lang="en-US" sz="2400" dirty="0"/>
              <a:t>File on the main menu/</a:t>
            </a:r>
            <a:r>
              <a:rPr lang="en-US" sz="2400" i="1" dirty="0"/>
              <a:t>Select Save AS/ Browse and open your new folder (</a:t>
            </a:r>
            <a:r>
              <a:rPr lang="en-US" sz="2400" b="1" i="1" dirty="0"/>
              <a:t>ArcMap training</a:t>
            </a:r>
            <a:r>
              <a:rPr lang="en-US" sz="2400" i="1" dirty="0"/>
              <a:t>)/type file name/ click save</a:t>
            </a:r>
            <a:endParaRPr lang="en-US" sz="2400" dirty="0"/>
          </a:p>
          <a:p>
            <a:endParaRPr lang="en-US" dirty="0"/>
          </a:p>
        </p:txBody>
      </p:sp>
      <p:sp>
        <p:nvSpPr>
          <p:cNvPr id="5" name="TextBox 4"/>
          <p:cNvSpPr txBox="1"/>
          <p:nvPr/>
        </p:nvSpPr>
        <p:spPr>
          <a:xfrm>
            <a:off x="8488392" y="4218317"/>
            <a:ext cx="2227448" cy="646331"/>
          </a:xfrm>
          <a:prstGeom prst="rect">
            <a:avLst/>
          </a:prstGeom>
          <a:noFill/>
        </p:spPr>
        <p:txBody>
          <a:bodyPr wrap="square" rtlCol="0">
            <a:spAutoFit/>
          </a:bodyPr>
          <a:lstStyle/>
          <a:p>
            <a:r>
              <a:rPr lang="en-US" dirty="0" smtClean="0">
                <a:solidFill>
                  <a:srgbClr val="FF0000"/>
                </a:solidFill>
              </a:rPr>
              <a:t>Saving existing map to new location </a:t>
            </a:r>
            <a:endParaRPr lang="en-US" dirty="0">
              <a:solidFill>
                <a:srgbClr val="FF0000"/>
              </a:solidFill>
            </a:endParaRPr>
          </a:p>
        </p:txBody>
      </p:sp>
      <p:grpSp>
        <p:nvGrpSpPr>
          <p:cNvPr id="8" name="Group 7"/>
          <p:cNvGrpSpPr/>
          <p:nvPr/>
        </p:nvGrpSpPr>
        <p:grpSpPr>
          <a:xfrm>
            <a:off x="3141848" y="3370327"/>
            <a:ext cx="5346544" cy="3254760"/>
            <a:chOff x="3141848" y="3370327"/>
            <a:chExt cx="5346544" cy="325476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1848" y="3370327"/>
              <a:ext cx="4682310" cy="3254760"/>
            </a:xfrm>
            <a:prstGeom prst="rect">
              <a:avLst/>
            </a:prstGeom>
            <a:noFill/>
            <a:ln>
              <a:noFill/>
            </a:ln>
          </p:spPr>
        </p:pic>
        <p:cxnSp>
          <p:nvCxnSpPr>
            <p:cNvPr id="7" name="Straight Arrow Connector 6"/>
            <p:cNvCxnSpPr>
              <a:stCxn id="5" idx="1"/>
            </p:cNvCxnSpPr>
            <p:nvPr/>
          </p:nvCxnSpPr>
          <p:spPr>
            <a:xfrm flipH="1" flipV="1">
              <a:off x="5831457" y="3804249"/>
              <a:ext cx="2656935" cy="7372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9167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133875" y="526794"/>
            <a:ext cx="9706708"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smtClean="0">
                <a:ln>
                  <a:noFill/>
                </a:ln>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Working with Layers</a:t>
            </a:r>
            <a:endParaRPr kumimoji="0" lang="en-US" altLang="en-US" sz="2100" b="0" i="0" u="none" strike="noStrike" cap="none" normalizeH="0" baseline="0" dirty="0" smtClean="0">
              <a:ln>
                <a:noFill/>
              </a:ln>
              <a:solidFill>
                <a:schemeClr val="tx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Layers basically make references to data sources such as points, lines, polygons </a:t>
            </a:r>
            <a:r>
              <a:rPr kumimoji="0" lang="en-US" altLang="en-US" sz="2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shapefiles</a:t>
            </a:r>
            <a:r>
              <a:rPr kumimoji="0" lang="en-US" altLang="en-US" sz="2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raster images. Map layers are commonly displayed in the table of contents (ToC). The table of contents will always appear of the left hand side of the ArcMap window.</a:t>
            </a:r>
            <a:endParaRPr kumimoji="0" lang="en-US" altLang="en-US" sz="2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Adding (Connecting) and Removing  (Disconnecting) Map Layers in ArcMap</a:t>
            </a:r>
            <a:endParaRPr kumimoji="0" lang="en-US" altLang="en-US" sz="2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a:t>
            </a:r>
            <a:r>
              <a:rPr kumimoji="0" lang="en-US" altLang="en-US" sz="2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a:t>
            </a:r>
            <a:r>
              <a:rPr kumimoji="0" lang="en-US" altLang="en-US" sz="2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 data Icon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125098" y="2428015"/>
            <a:ext cx="438150" cy="323850"/>
          </a:xfrm>
          <a:prstGeom prst="rect">
            <a:avLst/>
          </a:prstGeom>
        </p:spPr>
      </p:pic>
      <p:sp>
        <p:nvSpPr>
          <p:cNvPr id="10" name="TextBox 9"/>
          <p:cNvSpPr txBox="1"/>
          <p:nvPr/>
        </p:nvSpPr>
        <p:spPr>
          <a:xfrm>
            <a:off x="353682" y="2907102"/>
            <a:ext cx="4891177" cy="3508653"/>
          </a:xfrm>
          <a:prstGeom prst="rect">
            <a:avLst/>
          </a:prstGeom>
          <a:noFill/>
        </p:spPr>
        <p:txBody>
          <a:bodyPr wrap="square" rtlCol="0">
            <a:spAutoFit/>
          </a:bodyPr>
          <a:lstStyle/>
          <a:p>
            <a:pPr marL="285750" lvl="0" indent="-285750">
              <a:buFont typeface="Arial" panose="020B0604020202020204" pitchFamily="34" charset="0"/>
              <a:buChar char="•"/>
            </a:pPr>
            <a:r>
              <a:rPr lang="en-US" sz="2100" dirty="0"/>
              <a:t>In the add Browser, click to the </a:t>
            </a:r>
            <a:r>
              <a:rPr lang="en-US" sz="2100" b="1" dirty="0"/>
              <a:t>Connect to folder </a:t>
            </a:r>
            <a:r>
              <a:rPr lang="en-US" sz="2100" b="1" dirty="0" smtClean="0"/>
              <a:t>button </a:t>
            </a:r>
          </a:p>
          <a:p>
            <a:pPr marL="285750" lvl="0" indent="-285750">
              <a:buFont typeface="Arial" panose="020B0604020202020204" pitchFamily="34" charset="0"/>
              <a:buChar char="•"/>
            </a:pPr>
            <a:endParaRPr lang="en-US" sz="2100" b="1" dirty="0"/>
          </a:p>
          <a:p>
            <a:pPr marL="285750" indent="-285750" algn="just">
              <a:buFont typeface="Arial" panose="020B0604020202020204" pitchFamily="34" charset="0"/>
              <a:buChar char="•"/>
            </a:pPr>
            <a:r>
              <a:rPr lang="en-US" sz="2100" b="1" dirty="0"/>
              <a:t>Browse</a:t>
            </a:r>
            <a:r>
              <a:rPr lang="en-US" sz="2100" dirty="0"/>
              <a:t> to the folder to connect to and open the shapefile you want to </a:t>
            </a:r>
            <a:r>
              <a:rPr lang="en-US" sz="2100" dirty="0" smtClean="0"/>
              <a:t>open</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400" b="1" dirty="0"/>
              <a:t>Note: </a:t>
            </a:r>
            <a:r>
              <a:rPr lang="en-US" sz="2400" dirty="0"/>
              <a:t>After you have done this, you will always be easily and directly connect to the data folder when searching or saving map layer</a:t>
            </a:r>
            <a:r>
              <a:rPr lang="en-US" sz="2400" dirty="0" smtClean="0"/>
              <a:t>.</a:t>
            </a:r>
            <a:endParaRPr lang="en-US" sz="2400" dirty="0"/>
          </a:p>
        </p:txBody>
      </p:sp>
      <p:pic>
        <p:nvPicPr>
          <p:cNvPr id="11" name="Picture 10"/>
          <p:cNvPicPr>
            <a:picLocks noChangeAspect="1"/>
          </p:cNvPicPr>
          <p:nvPr/>
        </p:nvPicPr>
        <p:blipFill>
          <a:blip r:embed="rId3"/>
          <a:stretch>
            <a:fillRect/>
          </a:stretch>
        </p:blipFill>
        <p:spPr>
          <a:xfrm>
            <a:off x="2863970" y="3309642"/>
            <a:ext cx="390525" cy="295275"/>
          </a:xfrm>
          <a:prstGeom prst="rect">
            <a:avLst/>
          </a:prstGeom>
        </p:spPr>
      </p:pic>
      <p:grpSp>
        <p:nvGrpSpPr>
          <p:cNvPr id="19" name="Group 18"/>
          <p:cNvGrpSpPr/>
          <p:nvPr/>
        </p:nvGrpSpPr>
        <p:grpSpPr>
          <a:xfrm>
            <a:off x="5957851" y="2589940"/>
            <a:ext cx="6550450" cy="3825815"/>
            <a:chOff x="5543783" y="2307565"/>
            <a:chExt cx="6550450" cy="3825815"/>
          </a:xfrm>
        </p:grpSpPr>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3783" y="2307565"/>
              <a:ext cx="4876926" cy="3825815"/>
            </a:xfrm>
            <a:prstGeom prst="rect">
              <a:avLst/>
            </a:prstGeom>
            <a:noFill/>
            <a:ln>
              <a:noFill/>
            </a:ln>
          </p:spPr>
        </p:pic>
        <p:sp>
          <p:nvSpPr>
            <p:cNvPr id="15" name="TextBox 14"/>
            <p:cNvSpPr txBox="1"/>
            <p:nvPr/>
          </p:nvSpPr>
          <p:spPr>
            <a:xfrm>
              <a:off x="10420708" y="3604917"/>
              <a:ext cx="1673525" cy="646331"/>
            </a:xfrm>
            <a:prstGeom prst="rect">
              <a:avLst/>
            </a:prstGeom>
            <a:noFill/>
          </p:spPr>
          <p:txBody>
            <a:bodyPr wrap="square" rtlCol="0">
              <a:spAutoFit/>
            </a:bodyPr>
            <a:lstStyle/>
            <a:p>
              <a:r>
                <a:rPr lang="en-US" dirty="0" smtClean="0">
                  <a:solidFill>
                    <a:srgbClr val="FF0000"/>
                  </a:solidFill>
                </a:rPr>
                <a:t>Connect to Folder Button</a:t>
              </a:r>
              <a:endParaRPr lang="en-US" dirty="0">
                <a:solidFill>
                  <a:srgbClr val="FF0000"/>
                </a:solidFill>
              </a:endParaRPr>
            </a:p>
          </p:txBody>
        </p:sp>
      </p:grpSp>
      <p:cxnSp>
        <p:nvCxnSpPr>
          <p:cNvPr id="18" name="Straight Arrow Connector 17"/>
          <p:cNvCxnSpPr/>
          <p:nvPr/>
        </p:nvCxnSpPr>
        <p:spPr>
          <a:xfrm flipH="1" flipV="1">
            <a:off x="9454551" y="2907102"/>
            <a:ext cx="1164566" cy="931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20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5" name="Rectangle 4"/>
          <p:cNvSpPr/>
          <p:nvPr/>
        </p:nvSpPr>
        <p:spPr>
          <a:xfrm>
            <a:off x="304800" y="673425"/>
            <a:ext cx="11823940" cy="2376035"/>
          </a:xfrm>
          <a:prstGeom prst="rect">
            <a:avLst/>
          </a:prstGeom>
        </p:spPr>
        <p:txBody>
          <a:bodyPr wrap="square">
            <a:spAutoFit/>
          </a:bodyPr>
          <a:lstStyle/>
          <a:p>
            <a:pPr>
              <a:lnSpc>
                <a:spcPct val="107000"/>
              </a:lnSpc>
              <a:spcAft>
                <a:spcPts val="800"/>
              </a:spcAft>
            </a:pPr>
            <a:r>
              <a:rPr lang="en-US" sz="20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Disconnecting Map Layers</a:t>
            </a:r>
            <a:endPar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You may want to disconnect or remove your fold connection from catalog. Simply do the following:</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Steps:</a:t>
            </a:r>
          </a:p>
          <a:p>
            <a:pPr marL="342900" lvl="0" indent="-342900">
              <a:lnSpc>
                <a:spcPct val="107000"/>
              </a:lnSpc>
              <a:spcAft>
                <a:spcPts val="0"/>
              </a:spcAft>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Open </a:t>
            </a:r>
            <a:r>
              <a:rPr lang="en-US" sz="2000" b="1" dirty="0">
                <a:latin typeface="Calibri" panose="020F0502020204030204" pitchFamily="34" charset="0"/>
                <a:ea typeface="Calibri" panose="020F0502020204030204" pitchFamily="34" charset="0"/>
                <a:cs typeface="Times New Roman" panose="02020603050405020304" pitchFamily="18" charset="0"/>
              </a:rPr>
              <a:t>Catalog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Right Click</a:t>
            </a:r>
            <a:r>
              <a:rPr lang="en-US" sz="2000" dirty="0">
                <a:latin typeface="Calibri" panose="020F0502020204030204" pitchFamily="34" charset="0"/>
                <a:ea typeface="Calibri" panose="020F0502020204030204" pitchFamily="34" charset="0"/>
                <a:cs typeface="Times New Roman" panose="02020603050405020304" pitchFamily="18" charset="0"/>
              </a:rPr>
              <a:t> the </a:t>
            </a:r>
            <a:r>
              <a:rPr lang="en-US" sz="2000" i="1" dirty="0">
                <a:latin typeface="Calibri" panose="020F0502020204030204" pitchFamily="34" charset="0"/>
                <a:ea typeface="Calibri" panose="020F0502020204030204" pitchFamily="34" charset="0"/>
                <a:cs typeface="Times New Roman" panose="02020603050405020304" pitchFamily="18" charset="0"/>
              </a:rPr>
              <a:t>folder Connection</a:t>
            </a:r>
            <a:r>
              <a:rPr lang="en-US" sz="2000" dirty="0">
                <a:latin typeface="Calibri" panose="020F0502020204030204" pitchFamily="34" charset="0"/>
                <a:ea typeface="Calibri" panose="020F0502020204030204" pitchFamily="34" charset="0"/>
                <a:cs typeface="Times New Roman" panose="02020603050405020304" pitchFamily="18" charset="0"/>
              </a:rPr>
              <a:t> you want to remove</a:t>
            </a:r>
          </a:p>
          <a:p>
            <a:pPr marL="342900" lvl="0" indent="-342900">
              <a:lnSpc>
                <a:spcPct val="107000"/>
              </a:lnSpc>
              <a:spcAft>
                <a:spcPts val="800"/>
              </a:spcAft>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Select </a:t>
            </a:r>
            <a:r>
              <a:rPr lang="en-US" sz="2000" b="1" dirty="0">
                <a:latin typeface="Calibri" panose="020F0502020204030204" pitchFamily="34" charset="0"/>
                <a:ea typeface="Calibri" panose="020F0502020204030204" pitchFamily="34" charset="0"/>
                <a:cs typeface="Times New Roman" panose="02020603050405020304" pitchFamily="18" charset="0"/>
              </a:rPr>
              <a:t>Disconnect Folder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023894" y="4425351"/>
            <a:ext cx="1846053" cy="646331"/>
          </a:xfrm>
          <a:prstGeom prst="rect">
            <a:avLst/>
          </a:prstGeom>
          <a:noFill/>
        </p:spPr>
        <p:txBody>
          <a:bodyPr wrap="square" rtlCol="0">
            <a:spAutoFit/>
          </a:bodyPr>
          <a:lstStyle/>
          <a:p>
            <a:r>
              <a:rPr lang="en-US" dirty="0" smtClean="0">
                <a:solidFill>
                  <a:srgbClr val="FF0000"/>
                </a:solidFill>
              </a:rPr>
              <a:t>Disconnect folder Option</a:t>
            </a:r>
            <a:endParaRPr lang="en-US" dirty="0">
              <a:solidFill>
                <a:srgbClr val="FF0000"/>
              </a:solidFill>
            </a:endParaRPr>
          </a:p>
        </p:txBody>
      </p:sp>
      <p:grpSp>
        <p:nvGrpSpPr>
          <p:cNvPr id="10" name="Group 9"/>
          <p:cNvGrpSpPr/>
          <p:nvPr/>
        </p:nvGrpSpPr>
        <p:grpSpPr>
          <a:xfrm>
            <a:off x="3414568" y="2612149"/>
            <a:ext cx="6609326" cy="4047443"/>
            <a:chOff x="3414568" y="2612149"/>
            <a:chExt cx="6609326" cy="4047443"/>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414568" y="2612149"/>
              <a:ext cx="6341908" cy="4047443"/>
            </a:xfrm>
            <a:prstGeom prst="rect">
              <a:avLst/>
            </a:prstGeom>
            <a:noFill/>
            <a:ln>
              <a:noFill/>
            </a:ln>
          </p:spPr>
        </p:pic>
        <p:cxnSp>
          <p:nvCxnSpPr>
            <p:cNvPr id="9" name="Straight Arrow Connector 8"/>
            <p:cNvCxnSpPr>
              <a:stCxn id="7" idx="1"/>
            </p:cNvCxnSpPr>
            <p:nvPr/>
          </p:nvCxnSpPr>
          <p:spPr>
            <a:xfrm flipH="1">
              <a:off x="8445260" y="4748517"/>
              <a:ext cx="1578634" cy="5653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4781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84" y="453168"/>
            <a:ext cx="11729050" cy="2705356"/>
          </a:xfrm>
          <a:prstGeom prst="rect">
            <a:avLst/>
          </a:prstGeom>
        </p:spPr>
        <p:txBody>
          <a:bodyPr wrap="square">
            <a:spAutoFit/>
          </a:bodyPr>
          <a:lstStyle/>
          <a:p>
            <a:pPr>
              <a:lnSpc>
                <a:spcPct val="107000"/>
              </a:lnSpc>
              <a:spcAft>
                <a:spcPts val="800"/>
              </a:spcAft>
            </a:pPr>
            <a:r>
              <a:rPr lang="en-US" sz="20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Placing Map layers in ToC using Catalog Window</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catalog window has many functions that permits users to use, explore and maintain GIS data.</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One of the common operations in Catalog windows is the drag and drop once you have connected your folders containing the data.</a:t>
            </a:r>
          </a:p>
          <a:p>
            <a:pPr marL="342900" lvl="0" indent="-342900">
              <a:lnSpc>
                <a:spcPct val="107000"/>
              </a:lnSpc>
              <a:spcAft>
                <a:spcPts val="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Open Catalog</a:t>
            </a:r>
            <a:r>
              <a:rPr lang="en-US" sz="2000" dirty="0">
                <a:latin typeface="Calibri" panose="020F0502020204030204" pitchFamily="34" charset="0"/>
                <a:ea typeface="Calibri" panose="020F0502020204030204" pitchFamily="34" charset="0"/>
                <a:cs typeface="Times New Roman" panose="02020603050405020304" pitchFamily="18" charset="0"/>
              </a:rPr>
              <a:t> window</a:t>
            </a:r>
          </a:p>
          <a:p>
            <a:pPr marL="342900" lvl="0" indent="-342900">
              <a:lnSpc>
                <a:spcPct val="107000"/>
              </a:lnSpc>
              <a:spcAft>
                <a:spcPts val="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Browse</a:t>
            </a:r>
            <a:r>
              <a:rPr lang="en-US" sz="2000" dirty="0">
                <a:latin typeface="Calibri" panose="020F0502020204030204" pitchFamily="34" charset="0"/>
                <a:ea typeface="Calibri" panose="020F0502020204030204" pitchFamily="34" charset="0"/>
                <a:cs typeface="Times New Roman" panose="02020603050405020304" pitchFamily="18" charset="0"/>
              </a:rPr>
              <a:t> the connected folder containing the GIS data you want to view</a:t>
            </a:r>
          </a:p>
          <a:p>
            <a:pPr marL="342900" lvl="0" indent="-342900">
              <a:lnSpc>
                <a:spcPct val="107000"/>
              </a:lnSpc>
              <a:spcAft>
                <a:spcPts val="80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Drag and drop</a:t>
            </a:r>
            <a:r>
              <a:rPr lang="en-US" sz="2000" dirty="0">
                <a:latin typeface="Calibri" panose="020F0502020204030204" pitchFamily="34" charset="0"/>
                <a:ea typeface="Calibri" panose="020F0502020204030204" pitchFamily="34" charset="0"/>
                <a:cs typeface="Times New Roman" panose="02020603050405020304" pitchFamily="18" charset="0"/>
              </a:rPr>
              <a:t> the shapefile into the table of 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4063" y="3158524"/>
            <a:ext cx="5579440" cy="3604586"/>
          </a:xfrm>
          <a:prstGeom prst="rect">
            <a:avLst/>
          </a:prstGeom>
          <a:noFill/>
          <a:ln>
            <a:noFill/>
          </a:ln>
        </p:spPr>
      </p:pic>
      <p:sp>
        <p:nvSpPr>
          <p:cNvPr id="4" name="TextBox 3"/>
          <p:cNvSpPr txBox="1"/>
          <p:nvPr/>
        </p:nvSpPr>
        <p:spPr>
          <a:xfrm>
            <a:off x="577970" y="4848045"/>
            <a:ext cx="2236093" cy="400110"/>
          </a:xfrm>
          <a:prstGeom prst="rect">
            <a:avLst/>
          </a:prstGeom>
          <a:noFill/>
        </p:spPr>
        <p:txBody>
          <a:bodyPr wrap="square" rtlCol="0">
            <a:spAutoFit/>
          </a:bodyPr>
          <a:lstStyle/>
          <a:p>
            <a:r>
              <a:rPr lang="en-US" sz="2000" dirty="0" smtClean="0">
                <a:solidFill>
                  <a:srgbClr val="FF0000"/>
                </a:solidFill>
              </a:rPr>
              <a:t>Dragged Map layer</a:t>
            </a:r>
            <a:endParaRPr lang="en-US" sz="2000" dirty="0">
              <a:solidFill>
                <a:srgbClr val="FF0000"/>
              </a:solidFill>
            </a:endParaRPr>
          </a:p>
        </p:txBody>
      </p:sp>
      <p:cxnSp>
        <p:nvCxnSpPr>
          <p:cNvPr id="6" name="Straight Arrow Connector 5"/>
          <p:cNvCxnSpPr/>
          <p:nvPr/>
        </p:nvCxnSpPr>
        <p:spPr>
          <a:xfrm flipV="1">
            <a:off x="2501660" y="4580626"/>
            <a:ext cx="396815" cy="5262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10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909" y="630794"/>
            <a:ext cx="11487510" cy="3063916"/>
          </a:xfrm>
          <a:prstGeom prst="rect">
            <a:avLst/>
          </a:prstGeom>
        </p:spPr>
        <p:txBody>
          <a:bodyPr wrap="square">
            <a:spAutoFit/>
          </a:bodyPr>
          <a:lstStyle/>
          <a:p>
            <a:pPr>
              <a:lnSpc>
                <a:spcPct val="107000"/>
              </a:lnSpc>
              <a:spcAft>
                <a:spcPts val="800"/>
              </a:spcAft>
            </a:pPr>
            <a:r>
              <a:rPr lang="en-US" sz="21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Changing the Layers Display </a:t>
            </a:r>
            <a:r>
              <a:rPr lang="en-US" sz="2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Order</a:t>
            </a:r>
          </a:p>
          <a:p>
            <a:pPr>
              <a:lnSpc>
                <a:spcPct val="107000"/>
              </a:lnSpc>
              <a:spcAft>
                <a:spcPts val="800"/>
              </a:spcAft>
            </a:pPr>
            <a:r>
              <a:rPr lang="en-US" sz="2100" dirty="0" smtClean="0">
                <a:latin typeface="Calibri" panose="020F0502020204030204" pitchFamily="34" charset="0"/>
                <a:ea typeface="Calibri" panose="020F0502020204030204" pitchFamily="34" charset="0"/>
                <a:cs typeface="Times New Roman" panose="02020603050405020304" pitchFamily="18" charset="0"/>
              </a:rPr>
              <a:t>ArcMap </a:t>
            </a:r>
            <a:r>
              <a:rPr lang="en-US" sz="2100" dirty="0">
                <a:latin typeface="Calibri" panose="020F0502020204030204" pitchFamily="34" charset="0"/>
                <a:ea typeface="Calibri" panose="020F0502020204030204" pitchFamily="34" charset="0"/>
                <a:cs typeface="Times New Roman" panose="02020603050405020304" pitchFamily="18" charset="0"/>
              </a:rPr>
              <a:t>allows users to add more than one year in the ToC in a predefined order depending on the layer that was placed in the ToC panel. Nevertheless, it permits reorganizing and change the display of layers based on the users’ preference. Steps</a:t>
            </a:r>
          </a:p>
          <a:p>
            <a:pPr marL="342900" lvl="0" indent="-342900">
              <a:lnSpc>
                <a:spcPct val="107000"/>
              </a:lnSpc>
              <a:spcAft>
                <a:spcPts val="0"/>
              </a:spcAft>
              <a:buFont typeface="+mj-lt"/>
              <a:buAutoNum type="arabicPeriod"/>
            </a:pPr>
            <a:r>
              <a:rPr lang="en-US" sz="2100" dirty="0">
                <a:latin typeface="Calibri" panose="020F0502020204030204" pitchFamily="34" charset="0"/>
                <a:ea typeface="Calibri" panose="020F0502020204030204" pitchFamily="34" charset="0"/>
                <a:cs typeface="Times New Roman" panose="02020603050405020304" pitchFamily="18" charset="0"/>
              </a:rPr>
              <a:t>Open add more than two layers in the table of contents say: Uganda tertiary institutions; </a:t>
            </a:r>
            <a:r>
              <a:rPr lang="en-US" sz="2100" i="1" dirty="0">
                <a:latin typeface="Calibri" panose="020F0502020204030204" pitchFamily="34" charset="0"/>
                <a:ea typeface="Calibri" panose="020F0502020204030204" pitchFamily="34" charset="0"/>
                <a:cs typeface="Times New Roman" panose="02020603050405020304" pitchFamily="18" charset="0"/>
              </a:rPr>
              <a:t>Uganda wild life reserves</a:t>
            </a:r>
            <a:r>
              <a:rPr lang="en-US" sz="2100" dirty="0">
                <a:latin typeface="Calibri" panose="020F0502020204030204" pitchFamily="34" charset="0"/>
                <a:ea typeface="Calibri" panose="020F0502020204030204" pitchFamily="34" charset="0"/>
                <a:cs typeface="Times New Roman" panose="02020603050405020304" pitchFamily="18" charset="0"/>
              </a:rPr>
              <a:t> and </a:t>
            </a:r>
            <a:r>
              <a:rPr lang="en-US" sz="2100" i="1" dirty="0">
                <a:latin typeface="Calibri" panose="020F0502020204030204" pitchFamily="34" charset="0"/>
                <a:ea typeface="Calibri" panose="020F0502020204030204" pitchFamily="34" charset="0"/>
                <a:cs typeface="Times New Roman" panose="02020603050405020304" pitchFamily="18" charset="0"/>
              </a:rPr>
              <a:t>Uganda Cities 2020.</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2100" dirty="0">
                <a:latin typeface="Calibri" panose="020F0502020204030204" pitchFamily="34" charset="0"/>
                <a:ea typeface="Calibri" panose="020F0502020204030204" pitchFamily="34" charset="0"/>
                <a:cs typeface="Times New Roman" panose="02020603050405020304" pitchFamily="18" charset="0"/>
              </a:rPr>
              <a:t>Make sure the List by drawing Order button in the ToC is selected</a:t>
            </a:r>
          </a:p>
          <a:p>
            <a:pPr marL="342900" lvl="0" indent="-342900">
              <a:lnSpc>
                <a:spcPct val="107000"/>
              </a:lnSpc>
              <a:spcAft>
                <a:spcPts val="800"/>
              </a:spcAft>
              <a:buFont typeface="+mj-lt"/>
              <a:buAutoNum type="arabicPeriod"/>
            </a:pPr>
            <a:r>
              <a:rPr lang="en-US" sz="2100" dirty="0">
                <a:latin typeface="Calibri" panose="020F0502020204030204" pitchFamily="34" charset="0"/>
                <a:ea typeface="Calibri" panose="020F0502020204030204" pitchFamily="34" charset="0"/>
                <a:cs typeface="Times New Roman" panose="02020603050405020304" pitchFamily="18" charset="0"/>
              </a:rPr>
              <a:t>Drag and drop the item you want to relocate from the current position to a new location</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0562" y="3586144"/>
            <a:ext cx="6269966" cy="3073447"/>
          </a:xfrm>
          <a:prstGeom prst="rect">
            <a:avLst/>
          </a:prstGeom>
          <a:noFill/>
          <a:ln>
            <a:noFill/>
          </a:ln>
        </p:spPr>
      </p:pic>
      <p:sp>
        <p:nvSpPr>
          <p:cNvPr id="6" name="Rectangle 5"/>
          <p:cNvSpPr/>
          <p:nvPr/>
        </p:nvSpPr>
        <p:spPr>
          <a:xfrm>
            <a:off x="7139796" y="3945531"/>
            <a:ext cx="4799162" cy="2166875"/>
          </a:xfrm>
          <a:prstGeom prst="rect">
            <a:avLst/>
          </a:prstGeom>
        </p:spPr>
        <p:txBody>
          <a:bodyPr wrap="square">
            <a:spAutoFit/>
          </a:bodyPr>
          <a:lstStyle/>
          <a:p>
            <a:pPr marL="457200">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In the ToC change the existing map layers to appear in the following order from the top: </a:t>
            </a:r>
          </a:p>
          <a:p>
            <a:pPr marL="457200">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Uganda Wildlife reservations</a:t>
            </a:r>
          </a:p>
          <a:p>
            <a:pPr marL="342900" lvl="0" indent="-342900">
              <a:lnSpc>
                <a:spcPct val="107000"/>
              </a:lnSpc>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Uganda School Tertiary institutions</a:t>
            </a:r>
          </a:p>
          <a:p>
            <a:pPr marL="342900" lvl="0" indent="-342900">
              <a:lnSpc>
                <a:spcPct val="107000"/>
              </a:lnSpc>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District boundaries 2018</a:t>
            </a:r>
          </a:p>
          <a:p>
            <a:pPr marL="342900" lvl="0" indent="-342900">
              <a:lnSpc>
                <a:spcPct val="107000"/>
              </a:lnSpc>
              <a:spcAft>
                <a:spcPts val="80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Cities 2020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3479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2800767"/>
          </a:xfrm>
          <a:prstGeom prst="rect">
            <a:avLst/>
          </a:prstGeom>
          <a:noFill/>
        </p:spPr>
        <p:txBody>
          <a:bodyPr wrap="square" rtlCol="0">
            <a:spAutoFit/>
          </a:bodyPr>
          <a:lstStyle/>
          <a:p>
            <a:r>
              <a:rPr lang="en-US" b="1" dirty="0"/>
              <a:t>Changing the Map Layers Color and </a:t>
            </a:r>
            <a:r>
              <a:rPr lang="en-US" b="1" dirty="0" smtClean="0"/>
              <a:t>Symbols</a:t>
            </a:r>
          </a:p>
          <a:p>
            <a:endParaRPr lang="en-US" dirty="0"/>
          </a:p>
          <a:p>
            <a:pPr algn="just"/>
            <a:r>
              <a:rPr lang="en-US" sz="2000" dirty="0"/>
              <a:t>In ArcGIS has functionalities for changing the colors and symbols of Map layers. The ArcMap users can change colors of existing Map layers to their preference and save them in new location under new file names. In the example, we shall change the color of Uganda Wild Reserve Map layer to new colors </a:t>
            </a:r>
            <a:endParaRPr lang="en-US" sz="2000" dirty="0" smtClean="0"/>
          </a:p>
          <a:p>
            <a:pPr algn="just"/>
            <a:endParaRPr lang="en-US" sz="2000" dirty="0"/>
          </a:p>
          <a:p>
            <a:pPr algn="just"/>
            <a:r>
              <a:rPr lang="en-US" sz="2000" b="1" dirty="0"/>
              <a:t>Place the </a:t>
            </a:r>
            <a:r>
              <a:rPr lang="en-US" sz="2000" dirty="0"/>
              <a:t>Uganda Wild Reserve in the </a:t>
            </a:r>
            <a:r>
              <a:rPr lang="en-US" sz="2000" b="1" dirty="0"/>
              <a:t>Table of Contents </a:t>
            </a:r>
            <a:r>
              <a:rPr lang="en-US" sz="2000" dirty="0"/>
              <a:t>using the </a:t>
            </a:r>
            <a:r>
              <a:rPr lang="en-US" sz="2000" b="1" dirty="0"/>
              <a:t>Drag and Drop </a:t>
            </a:r>
            <a:r>
              <a:rPr lang="en-US" sz="2000" dirty="0"/>
              <a:t>– Catalog method</a:t>
            </a:r>
          </a:p>
          <a:p>
            <a:pPr lvl="0" algn="just"/>
            <a:r>
              <a:rPr lang="en-US" sz="2000" b="1" dirty="0"/>
              <a:t>Right Click the Legend </a:t>
            </a:r>
            <a:r>
              <a:rPr lang="en-US" sz="2000" b="1" dirty="0" smtClean="0"/>
              <a:t> </a:t>
            </a:r>
            <a:r>
              <a:rPr lang="en-US" sz="2000" dirty="0"/>
              <a:t>below the Map layer </a:t>
            </a:r>
          </a:p>
          <a:p>
            <a:pPr lvl="0" algn="just"/>
            <a:r>
              <a:rPr lang="en-US" sz="2000" dirty="0"/>
              <a:t>Select the preference color</a:t>
            </a:r>
          </a:p>
        </p:txBody>
      </p:sp>
      <p:sp>
        <p:nvSpPr>
          <p:cNvPr id="4" name="TextBox 3"/>
          <p:cNvSpPr txBox="1"/>
          <p:nvPr/>
        </p:nvSpPr>
        <p:spPr>
          <a:xfrm>
            <a:off x="2372264" y="4977442"/>
            <a:ext cx="1406106" cy="646331"/>
          </a:xfrm>
          <a:prstGeom prst="rect">
            <a:avLst/>
          </a:prstGeom>
          <a:noFill/>
        </p:spPr>
        <p:txBody>
          <a:bodyPr wrap="square" rtlCol="0">
            <a:spAutoFit/>
          </a:bodyPr>
          <a:lstStyle/>
          <a:p>
            <a:r>
              <a:rPr lang="en-US" dirty="0" smtClean="0">
                <a:solidFill>
                  <a:srgbClr val="FF0000"/>
                </a:solidFill>
              </a:rPr>
              <a:t>Legend in the ToC</a:t>
            </a:r>
            <a:endParaRPr lang="en-US" dirty="0">
              <a:solidFill>
                <a:srgbClr val="FF0000"/>
              </a:solidFill>
            </a:endParaRPr>
          </a:p>
        </p:txBody>
      </p:sp>
      <p:grpSp>
        <p:nvGrpSpPr>
          <p:cNvPr id="7" name="Group 6"/>
          <p:cNvGrpSpPr/>
          <p:nvPr/>
        </p:nvGrpSpPr>
        <p:grpSpPr>
          <a:xfrm>
            <a:off x="3295291" y="2796239"/>
            <a:ext cx="7686135" cy="3949617"/>
            <a:chOff x="3295291" y="2796239"/>
            <a:chExt cx="7686135" cy="3949617"/>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247592" y="2796239"/>
              <a:ext cx="5733834" cy="3949617"/>
            </a:xfrm>
            <a:prstGeom prst="rect">
              <a:avLst/>
            </a:prstGeom>
            <a:noFill/>
            <a:ln>
              <a:noFill/>
            </a:ln>
          </p:spPr>
        </p:pic>
        <p:cxnSp>
          <p:nvCxnSpPr>
            <p:cNvPr id="6" name="Straight Arrow Connector 5"/>
            <p:cNvCxnSpPr/>
            <p:nvPr/>
          </p:nvCxnSpPr>
          <p:spPr>
            <a:xfrm flipV="1">
              <a:off x="3295291" y="4873925"/>
              <a:ext cx="2415396" cy="3105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5465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388189" y="451172"/>
            <a:ext cx="11645660" cy="2602764"/>
          </a:xfrm>
          <a:prstGeom prst="rect">
            <a:avLst/>
          </a:prstGeom>
        </p:spPr>
        <p:txBody>
          <a:bodyPr wrap="square">
            <a:spAutoFit/>
          </a:bodyPr>
          <a:lstStyle/>
          <a:p>
            <a:pPr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Changing Symbols using Uganda Schools Tertiary Institutions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In the previous Map layers not that Cities and Uganda schools tertiary institutions have symbols. ArcMap has functionalities that allow users to use symbols of their preference. </a:t>
            </a:r>
          </a:p>
          <a:p>
            <a:pPr marL="342900" lvl="0" indent="-342900" algn="just">
              <a:lnSpc>
                <a:spcPct val="107000"/>
              </a:lnSpc>
              <a:spcAft>
                <a:spcPts val="0"/>
              </a:spcAft>
              <a:buFont typeface="+mj-lt"/>
              <a:buAutoNum type="arabicParenR"/>
            </a:pPr>
            <a:r>
              <a:rPr lang="en-US" sz="2000" dirty="0">
                <a:latin typeface="Calibri" panose="020F0502020204030204" pitchFamily="34" charset="0"/>
                <a:ea typeface="Calibri" panose="020F0502020204030204" pitchFamily="34" charset="0"/>
                <a:cs typeface="Times New Roman" panose="02020603050405020304" pitchFamily="18" charset="0"/>
              </a:rPr>
              <a:t>Place the Uganda Schools Tertiary institutions layer in the table of contents via Catalog Window</a:t>
            </a:r>
          </a:p>
          <a:p>
            <a:pPr marL="342900" lvl="0" indent="-342900" algn="just">
              <a:lnSpc>
                <a:spcPct val="107000"/>
              </a:lnSpc>
              <a:spcAft>
                <a:spcPts val="0"/>
              </a:spcAft>
              <a:buFont typeface="+mj-lt"/>
              <a:buAutoNum type="arabicParenR"/>
            </a:pPr>
            <a:r>
              <a:rPr lang="en-US" sz="2000" b="1" dirty="0">
                <a:latin typeface="Calibri" panose="020F0502020204030204" pitchFamily="34" charset="0"/>
                <a:ea typeface="Calibri" panose="020F0502020204030204" pitchFamily="34" charset="0"/>
                <a:cs typeface="Times New Roman" panose="02020603050405020304" pitchFamily="18" charset="0"/>
              </a:rPr>
              <a:t>Click the Legend symbol</a:t>
            </a:r>
            <a:r>
              <a:rPr lang="en-US" sz="2000" dirty="0">
                <a:latin typeface="Calibri" panose="020F0502020204030204" pitchFamily="34" charset="0"/>
                <a:ea typeface="Calibri" panose="020F0502020204030204" pitchFamily="34" charset="0"/>
                <a:cs typeface="Times New Roman" panose="02020603050405020304" pitchFamily="18" charset="0"/>
              </a:rPr>
              <a:t> just below the name of the opened Map layer</a:t>
            </a:r>
          </a:p>
          <a:p>
            <a:pPr marL="342900" lvl="0" indent="-342900" algn="just">
              <a:lnSpc>
                <a:spcPct val="107000"/>
              </a:lnSpc>
              <a:spcAft>
                <a:spcPts val="800"/>
              </a:spcAft>
              <a:buFont typeface="+mj-lt"/>
              <a:buAutoNum type="arabicParenR"/>
            </a:pPr>
            <a:r>
              <a:rPr lang="en-US" sz="2000" dirty="0">
                <a:latin typeface="Calibri" panose="020F0502020204030204" pitchFamily="34" charset="0"/>
                <a:ea typeface="Calibri" panose="020F0502020204030204" pitchFamily="34" charset="0"/>
                <a:cs typeface="Times New Roman" panose="02020603050405020304" pitchFamily="18" charset="0"/>
              </a:rPr>
              <a:t>A new windows of symbols is displayed indicating the </a:t>
            </a:r>
            <a:r>
              <a:rPr lang="en-US" sz="2000" b="1" dirty="0">
                <a:latin typeface="Calibri" panose="020F0502020204030204" pitchFamily="34" charset="0"/>
                <a:ea typeface="Calibri" panose="020F0502020204030204" pitchFamily="34" charset="0"/>
                <a:cs typeface="Times New Roman" panose="02020603050405020304" pitchFamily="18" charset="0"/>
              </a:rPr>
              <a:t>current symbol</a:t>
            </a:r>
            <a:r>
              <a:rPr lang="en-US" sz="2000" dirty="0">
                <a:latin typeface="Calibri" panose="020F0502020204030204" pitchFamily="34" charset="0"/>
                <a:ea typeface="Calibri" panose="020F0502020204030204" pitchFamily="34" charset="0"/>
                <a:cs typeface="Times New Roman" panose="02020603050405020304" pitchFamily="18" charset="0"/>
              </a:rPr>
              <a:t>. Select a new symbol you want to use and click </a:t>
            </a:r>
            <a:r>
              <a:rPr lang="en-US" sz="2000" b="1" dirty="0">
                <a:latin typeface="Calibri" panose="020F0502020204030204" pitchFamily="34" charset="0"/>
                <a:ea typeface="Calibri" panose="020F0502020204030204" pitchFamily="34" charset="0"/>
                <a:cs typeface="Times New Roman" panose="02020603050405020304" pitchFamily="18" charset="0"/>
              </a:rPr>
              <a:t>OK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049110" y="3474875"/>
            <a:ext cx="2001328" cy="400110"/>
          </a:xfrm>
          <a:prstGeom prst="rect">
            <a:avLst/>
          </a:prstGeom>
          <a:noFill/>
        </p:spPr>
        <p:txBody>
          <a:bodyPr wrap="square" rtlCol="0">
            <a:spAutoFit/>
          </a:bodyPr>
          <a:lstStyle/>
          <a:p>
            <a:r>
              <a:rPr lang="en-US" sz="2000" dirty="0" smtClean="0">
                <a:solidFill>
                  <a:srgbClr val="FF0000"/>
                </a:solidFill>
              </a:rPr>
              <a:t>Current Symbol</a:t>
            </a:r>
            <a:endParaRPr lang="en-US" sz="2000" dirty="0">
              <a:solidFill>
                <a:srgbClr val="FF0000"/>
              </a:solidFill>
            </a:endParaRPr>
          </a:p>
        </p:txBody>
      </p:sp>
      <p:cxnSp>
        <p:nvCxnSpPr>
          <p:cNvPr id="7" name="Straight Arrow Connector 6"/>
          <p:cNvCxnSpPr/>
          <p:nvPr/>
        </p:nvCxnSpPr>
        <p:spPr>
          <a:xfrm>
            <a:off x="9109495" y="3359372"/>
            <a:ext cx="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230264" y="4632385"/>
            <a:ext cx="1276710" cy="707886"/>
          </a:xfrm>
          <a:prstGeom prst="rect">
            <a:avLst/>
          </a:prstGeom>
          <a:noFill/>
        </p:spPr>
        <p:txBody>
          <a:bodyPr wrap="square" rtlCol="0">
            <a:spAutoFit/>
          </a:bodyPr>
          <a:lstStyle/>
          <a:p>
            <a:r>
              <a:rPr lang="en-US" sz="2000" dirty="0" smtClean="0">
                <a:solidFill>
                  <a:srgbClr val="FF0000"/>
                </a:solidFill>
              </a:rPr>
              <a:t>Symbol Options</a:t>
            </a:r>
            <a:endParaRPr lang="en-US" sz="2000" dirty="0">
              <a:solidFill>
                <a:srgbClr val="FF0000"/>
              </a:solidFill>
            </a:endParaRPr>
          </a:p>
        </p:txBody>
      </p:sp>
      <p:grpSp>
        <p:nvGrpSpPr>
          <p:cNvPr id="17" name="Group 16"/>
          <p:cNvGrpSpPr/>
          <p:nvPr/>
        </p:nvGrpSpPr>
        <p:grpSpPr>
          <a:xfrm>
            <a:off x="1660100" y="3053936"/>
            <a:ext cx="7722564" cy="3433129"/>
            <a:chOff x="1660100" y="3053936"/>
            <a:chExt cx="7722564" cy="3433129"/>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60100" y="3053936"/>
              <a:ext cx="6405599" cy="3433129"/>
            </a:xfrm>
            <a:prstGeom prst="rect">
              <a:avLst/>
            </a:prstGeom>
            <a:noFill/>
            <a:ln>
              <a:noFill/>
            </a:ln>
          </p:spPr>
        </p:pic>
        <p:cxnSp>
          <p:nvCxnSpPr>
            <p:cNvPr id="11" name="Straight Arrow Connector 10"/>
            <p:cNvCxnSpPr/>
            <p:nvPr/>
          </p:nvCxnSpPr>
          <p:spPr>
            <a:xfrm flipH="1">
              <a:off x="7250502" y="3704944"/>
              <a:ext cx="1919377" cy="2051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281468" y="4848434"/>
              <a:ext cx="3101196" cy="603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935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1611</Words>
  <Application>Microsoft Office PowerPoint</Application>
  <PresentationFormat>Widescreen</PresentationFormat>
  <Paragraphs>205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Calibri</vt:lpstr>
      <vt:lpstr>Calibri Light</vt:lpstr>
      <vt:lpstr>Lucida Grande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Dr. Fredrick Kanobe</cp:lastModifiedBy>
  <cp:revision>251</cp:revision>
  <dcterms:created xsi:type="dcterms:W3CDTF">2021-12-29T10:22:20Z</dcterms:created>
  <dcterms:modified xsi:type="dcterms:W3CDTF">2022-12-05T09:13:21Z</dcterms:modified>
</cp:coreProperties>
</file>