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7" r:id="rId12"/>
    <p:sldId id="269" r:id="rId13"/>
    <p:sldId id="270" r:id="rId14"/>
    <p:sldId id="271" r:id="rId15"/>
    <p:sldId id="272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8749E9-D2BD-877F-4260-349A3B38904F}" v="19" dt="2025-10-25T21:57:19.8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 b="1">
                <a:solidFill>
                  <a:srgbClr val="003366"/>
                </a:solidFill>
              </a:defRPr>
            </a:pPr>
            <a:r>
              <a:t>Flight Delay Prediction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 lnSpcReduction="10000"/>
          </a:bodyPr>
          <a:lstStyle/>
          <a:p>
            <a:pPr>
              <a:defRPr sz="2400">
                <a:solidFill>
                  <a:srgbClr val="4472C4"/>
                </a:solidFill>
              </a:defRPr>
            </a:pPr>
            <a:r>
              <a:rPr dirty="0"/>
              <a:t>On-Premises vs Cloud ML Pipeline Implementation</a:t>
            </a:r>
          </a:p>
          <a:p>
            <a:r>
              <a:rPr dirty="0"/>
              <a:t>Using Historical US Domestic Flight Data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878762" y="6217920"/>
            <a:ext cx="1386469" cy="276999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808080"/>
                </a:solidFill>
              </a:defRPr>
            </a:pPr>
            <a:r>
              <a:rPr dirty="0"/>
              <a:t>Part C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Confusion Matrix: Business Impact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8288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00"/>
                </a:solidFill>
              </a:defRPr>
            </a:pPr>
            <a:r>
              <a:t>✅ On-Premises Model: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True Negatives: 27,950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(Correct 'on-time' predictions)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False Positives: 34,686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(False alarms - warned but on-time)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False Negatives: 7,950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(Missed delays - no warning given)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True Positives: 12,862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(Correct delay predictions)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📊 Catches 61.8% of delays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💼 Acceptable for business use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0" y="1828800"/>
            <a:ext cx="411480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500">
                <a:solidFill>
                  <a:srgbClr val="000000"/>
                </a:solidFill>
              </a:defRPr>
            </a:pPr>
            <a:r>
              <a:t>❌ Cloud Linear Learner: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True Negatives: 62,993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(Correct 'on-time' predictions)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False Positives: 67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(Very few false alarms)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False Negatives: 15,534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(Missed nearly ALL delays)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True Positives: 75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  (Caught only 75 delays)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endParaRPr/>
          </a:p>
          <a:p>
            <a:pPr>
              <a:defRPr sz="1500">
                <a:solidFill>
                  <a:srgbClr val="000000"/>
                </a:solidFill>
              </a:defRPr>
            </a:pPr>
            <a:r>
              <a:t>📊 Catches 0.48% of delays</a:t>
            </a:r>
          </a:p>
          <a:p>
            <a:pPr>
              <a:defRPr sz="1500">
                <a:solidFill>
                  <a:srgbClr val="000000"/>
                </a:solidFill>
              </a:defRPr>
            </a:pPr>
            <a:r>
              <a:t>💼 UNUSABLE for business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Cost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Phase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On-Premises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Cloud (SageMaker)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Winner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Development (20 experiments)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$16.40/month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On-Premises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Single Experiment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$0.20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On-Premises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Production Endpoint (24/7)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Not feasible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$50/month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Storage (500 MB data)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 (local disk)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$0.01/month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Negligible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Data Transfer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$0.01/month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Negligible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TOTAL (Dev + 1mo Prod)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$66.41/month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Hybrid*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Scalability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49808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22514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Scenario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On-Premises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Cloud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Winner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Current: 524K rows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3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10 min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On-Prem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Future: 50M rows (100x)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❌ Out of memory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Distributed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Real-time: 1000 req/sec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❌ Cannot handle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Auto-scaling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Concurrent users: 100+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❌ Single laptop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Load balancer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Hourly retraining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⚠️ Manual process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Automated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2516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Geographic distribution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❌ Not possible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✅ Multi-region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Key Challenges Encountered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⚠️ Challenge 1: Class Imbalance (80/20 split)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Solution: class_weight='balanced' (on-prem) | positive_example_weight_mult (cloud)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Impact: Without balancing, models ignore minority class entirely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⚠️ Challenge 2: Platform-Specific Hyperparameters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Solution: Cannot directly translate sklearn → SageMaker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Impact: Required deep AWS documentation reading &amp; experimentation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⚠️ Challenge 3: Cloud Iteration Speed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Solution: Prototype locally first, deploy to cloud second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Impact: 7x faster development cycle (3 min vs 20 min)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⚠️ Challenge 4: Data Size Limits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Solution: CSV compression, batch processing for predictions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Impact: Managed to fit 500MB dataset within AWS Academy limits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⚠️ Challenge 5: Misleading Accuracy Metric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Solution: Focus on recall &amp; confusion matrix, not just accuracy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   • Impact: Caught critical cloud model failure before deployment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Lessons Learned &amp; Best Practices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2799164" cy="3877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4472C4"/>
                </a:solidFill>
              </a:defRPr>
            </a:pPr>
            <a:r>
              <a:rPr dirty="0"/>
              <a:t>What </a:t>
            </a:r>
            <a:r>
              <a:rPr lang="en-IN" dirty="0"/>
              <a:t>I</a:t>
            </a:r>
            <a:r>
              <a:rPr dirty="0"/>
              <a:t> Learned</a:t>
            </a:r>
          </a:p>
          <a:p>
            <a:endParaRPr dirty="0"/>
          </a:p>
          <a:p>
            <a:pPr>
              <a:defRPr sz="1600"/>
            </a:pPr>
            <a:r>
              <a:rPr dirty="0"/>
              <a:t>📚 Technical Lessons: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1. Always validate recall with</a:t>
            </a:r>
          </a:p>
          <a:p>
            <a:pPr>
              <a:defRPr sz="1600"/>
            </a:pPr>
            <a:r>
              <a:rPr dirty="0"/>
              <a:t>   imbalanced datasets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2. Accuracy can be deceiving</a:t>
            </a:r>
          </a:p>
          <a:p>
            <a:pPr>
              <a:defRPr sz="1600"/>
            </a:pPr>
            <a:r>
              <a:rPr dirty="0"/>
              <a:t>   (80% by predicting majority!)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3. Platform translation requires</a:t>
            </a:r>
          </a:p>
          <a:p>
            <a:pPr>
              <a:defRPr sz="1600"/>
            </a:pPr>
            <a:r>
              <a:rPr dirty="0"/>
              <a:t>   hyperparameter mapping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4. Confusion matrix reveals</a:t>
            </a:r>
          </a:p>
          <a:p>
            <a:pPr>
              <a:defRPr sz="1600"/>
            </a:pPr>
            <a:r>
              <a:rPr dirty="0"/>
              <a:t>   true model behavior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645920"/>
            <a:ext cx="2893741" cy="387798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rPr dirty="0"/>
              <a:t>What </a:t>
            </a:r>
            <a:r>
              <a:rPr lang="en-IN" dirty="0"/>
              <a:t>I</a:t>
            </a:r>
            <a:r>
              <a:rPr dirty="0"/>
              <a:t> Recommend</a:t>
            </a:r>
          </a:p>
          <a:p>
            <a:endParaRPr dirty="0"/>
          </a:p>
          <a:p>
            <a:pPr>
              <a:defRPr sz="1600"/>
            </a:pPr>
            <a:r>
              <a:rPr dirty="0"/>
              <a:t>💼 Process Lessons: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1. Prototype locally for speed</a:t>
            </a:r>
          </a:p>
          <a:p>
            <a:pPr>
              <a:defRPr sz="1600"/>
            </a:pPr>
            <a:r>
              <a:rPr dirty="0"/>
              <a:t>   (5-7x faster iteration)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2. Deploy to cloud for scale</a:t>
            </a:r>
          </a:p>
          <a:p>
            <a:pPr>
              <a:defRPr sz="1600"/>
            </a:pPr>
            <a:r>
              <a:rPr dirty="0"/>
              <a:t>   (production readiness)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3. Feature engineering matters</a:t>
            </a:r>
          </a:p>
          <a:p>
            <a:pPr>
              <a:defRPr sz="1600"/>
            </a:pPr>
            <a:r>
              <a:rPr dirty="0"/>
              <a:t>   more than algorithm choice</a:t>
            </a:r>
          </a:p>
          <a:p>
            <a:pPr>
              <a:defRPr sz="1600"/>
            </a:pPr>
            <a:endParaRPr dirty="0"/>
          </a:p>
          <a:p>
            <a:pPr>
              <a:defRPr sz="1600"/>
            </a:pPr>
            <a:r>
              <a:rPr dirty="0"/>
              <a:t>4. Business metrics ≠ ML metrics</a:t>
            </a:r>
          </a:p>
          <a:p>
            <a:pPr>
              <a:defRPr sz="1600"/>
            </a:pPr>
            <a:r>
              <a:rPr dirty="0"/>
              <a:t>   (prioritize recall, not accuracy)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Recommendations &amp; Future 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>
                <a:solidFill>
                  <a:srgbClr val="000000"/>
                </a:solidFill>
              </a:defRPr>
            </a:pPr>
            <a:r>
              <a:t>🎯 Immediate Actions: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1. Retrain cloud models with positive_example_weight_mult=4.0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2. Optimize decision threshold using precision-recall curve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3. Deploy on-premises model to staging environment for testing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endParaRPr/>
          </a:p>
          <a:p>
            <a:pPr>
              <a:defRPr sz="1700">
                <a:solidFill>
                  <a:srgbClr val="000000"/>
                </a:solidFill>
              </a:defRPr>
            </a:pPr>
            <a:r>
              <a:t>📈 Future Enhancements: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1. Add more external features: real-time weather API, airport congestion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2. Try ensemble methods: Random Forest, Gradient Boosting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3. Implement A/B testing: Compare model versions in production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4. Set up automated retraining pipeline (weekly updates with fresh data)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endParaRPr/>
          </a:p>
          <a:p>
            <a:pPr>
              <a:defRPr sz="1700">
                <a:solidFill>
                  <a:srgbClr val="000000"/>
                </a:solidFill>
              </a:defRPr>
            </a:pPr>
            <a:r>
              <a:t>☁️ Production Deployment Strategy: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1. Phase 1: Develop &amp; tune on-premises (Weeks 1-4)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2. Phase 2: Validate on SageMaker with correct hyperparameters (Week 5)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3. Phase 3: Deploy production endpoint with monitoring (Week 6+)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4. Cost estimate: $50/month for 24/7 endpoint + $15/month retraining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Conclusions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Successfully built end-to-end ML pipeline (on-premises + cloud)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On-premises model achieves 61.8% recall - viable for production use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❌ Cloud V1 models failed due to class imbalance (critical lesson learned)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✅ Comprehensive cost, performance, scalability analysis completed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📊 Key Takeaway: Choose platform based on project phase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Development: On-premises (fast, free, flexible)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Production: Cloud (scalable, monitored, automated)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💡 Business Value: System can warn 62% of delay-prone bookings,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  improving customer experience while accepting 26% precision trade-off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🚀 Ready for deployment with hyperparameter tuning recommendations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6600" b="1">
                <a:solidFill>
                  <a:srgbClr val="003366"/>
                </a:solidFill>
              </a:defRPr>
            </a:pPr>
            <a:r>
              <a:t>Questions?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936776" y="4572000"/>
            <a:ext cx="3270447" cy="707886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4472C4"/>
                </a:solidFill>
              </a:defRPr>
            </a:pPr>
            <a:r>
              <a:rPr dirty="0"/>
              <a:t>Thank you for your attention!</a:t>
            </a:r>
            <a:br>
              <a:rPr dirty="0"/>
            </a:b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Presentation 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solidFill>
                  <a:srgbClr val="000000"/>
                </a:solidFill>
              </a:defRPr>
            </a:pPr>
            <a:r>
              <a:t>Business Problem &amp; Objectives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Dataset Overview &amp; Exploratory Analysis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Methodology: On-Premises Implementation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Methodology: Cloud Implementation (AWS SageMaker)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Performance Results &amp; Comparison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Cost, Scalability &amp; Operational Analysis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Key Challenges &amp; Lessons Learned</a:t>
            </a:r>
          </a:p>
          <a:p>
            <a:pPr>
              <a:defRPr sz="2000">
                <a:solidFill>
                  <a:srgbClr val="000000"/>
                </a:solidFill>
              </a:defRPr>
            </a:pPr>
            <a:r>
              <a:t>Recommendations &amp; Conclusions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Business 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🎯 Goal: Predict flight delays &gt;15 minutes before customers book tickets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💼 Business Value: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Improve customer experience with transparent delay warnings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Reduce customer service complaints and refund requests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Build trust through proactive communication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📊 Success Metrics: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High Recall: Catch 60%+ of actual delays (minimize missed warnings)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Acceptable Precision: Keep false alarms under 30%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Scalable deployment: Handle 1000s of predictions per second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Dataset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41148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📦 Data Source: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US DOT Flight Data (2014-2018)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17 CSV files, 16 ZIP archives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Original: 5.8M+ flight records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🔍 Key Features: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Distance, Month, Day of Week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Airline, Origin/Dest airports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Scheduled departure time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⚖️ Class Distribution: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On-time: 80% (majority class)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Delayed &gt;15 min: 20% (minority)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029200" y="1645920"/>
            <a:ext cx="3657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000000"/>
                </a:solidFill>
              </a:defRPr>
            </a:pPr>
            <a:r>
              <a:t>🧹 Data Processing: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Filtered nulls &amp; outliers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Final dataset: 524,454 rows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✨ Feature Engineering (V2):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Weather indicators (snow/rain)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Holiday proximity flags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Peak hour indicators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One-hot encoding (124 features)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endParaRPr/>
          </a:p>
          <a:p>
            <a:pPr>
              <a:defRPr sz="1600">
                <a:solidFill>
                  <a:srgbClr val="000000"/>
                </a:solidFill>
              </a:defRPr>
            </a:pPr>
            <a:r>
              <a:t>📂 Split Strategy: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Train: 60% (314,672 rows)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Validation: 20% (104,891)</a:t>
            </a:r>
          </a:p>
          <a:p>
            <a:pPr>
              <a:defRPr sz="1600">
                <a:solidFill>
                  <a:srgbClr val="000000"/>
                </a:solidFill>
              </a:defRPr>
            </a:pPr>
            <a:r>
              <a:t>• Test: 20% (104,891)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Exploratory Data Analysis - Key Insights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📈 Temporal Patterns: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Peak delays: June-July (summer travel) &amp; December (holidays)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Worst time: 5-8 PM departures (highest delay rates)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Monday &amp; Friday have higher delays than midweek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✈️ Operational Patterns: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Short flights (&lt;500 mi) less prone to delays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Hub airports (ATL, ORD, DFW) higher congestion → more delays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Carrier performance varies: Budget airlines slightly higher delays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endParaRPr/>
          </a:p>
          <a:p>
            <a:pPr>
              <a:defRPr sz="1800">
                <a:solidFill>
                  <a:srgbClr val="000000"/>
                </a:solidFill>
              </a:defRPr>
            </a:pPr>
            <a:r>
              <a:t>🌦️ External Factors (V2 Feature Engineering):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Weather conditions correlate with delays (as expected)</a:t>
            </a:r>
          </a:p>
          <a:p>
            <a:pPr>
              <a:defRPr sz="1800">
                <a:solidFill>
                  <a:srgbClr val="000000"/>
                </a:solidFill>
              </a:defRPr>
            </a:pPr>
            <a:r>
              <a:t>   • Holiday proximity increases delay probability by 15-20%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Methodology: On-Premises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4472C4"/>
                </a:solidFill>
              </a:defRPr>
            </a:pPr>
            <a:r>
              <a:t>Technology &amp; Configuration</a:t>
            </a:r>
          </a:p>
          <a:p>
            <a:endParaRPr/>
          </a:p>
          <a:p>
            <a:pPr>
              <a:defRPr sz="1600"/>
            </a:pPr>
            <a:r>
              <a:t>🖥️ Technology Stack:</a:t>
            </a:r>
          </a:p>
          <a:p>
            <a:pPr>
              <a:defRPr sz="1600"/>
            </a:pPr>
            <a:r>
              <a:t>• Python 3.11 + Jupyter Notebook</a:t>
            </a:r>
          </a:p>
          <a:p>
            <a:pPr>
              <a:defRPr sz="1600"/>
            </a:pPr>
            <a:r>
              <a:t>• scikit-learn (LogisticRegression)</a:t>
            </a:r>
          </a:p>
          <a:p>
            <a:pPr>
              <a:defRPr sz="1600"/>
            </a:pPr>
            <a:r>
              <a:t>• pandas, numpy, matplotlib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⚙️ Model Configuration:</a:t>
            </a:r>
          </a:p>
          <a:p>
            <a:pPr>
              <a:defRPr sz="1600"/>
            </a:pPr>
            <a:r>
              <a:t>• Algorithm: Logistic Regression</a:t>
            </a:r>
          </a:p>
          <a:p>
            <a:pPr>
              <a:defRPr sz="1600"/>
            </a:pPr>
            <a:r>
              <a:t>• Solver: liblinear (small dataset)</a:t>
            </a:r>
          </a:p>
          <a:p>
            <a:pPr>
              <a:defRPr sz="1600"/>
            </a:pPr>
            <a:r>
              <a:t>• Max iterations: 1000</a:t>
            </a:r>
          </a:p>
          <a:p>
            <a:pPr>
              <a:defRPr sz="1600"/>
            </a:pPr>
            <a:r>
              <a:t>• class_weight='balanced' ✓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Performance Metrics</a:t>
            </a:r>
          </a:p>
          <a:p>
            <a:endParaRPr/>
          </a:p>
          <a:p>
            <a:pPr>
              <a:defRPr sz="1600"/>
            </a:pPr>
            <a:r>
              <a:t>🔧 Key Decisions:</a:t>
            </a:r>
          </a:p>
          <a:p>
            <a:pPr>
              <a:defRPr sz="1600"/>
            </a:pPr>
            <a:r>
              <a:t>• Simple linear model (interpretable)</a:t>
            </a:r>
          </a:p>
          <a:p>
            <a:pPr>
              <a:defRPr sz="1600"/>
            </a:pPr>
            <a:r>
              <a:t>• Class balancing to handle 80/20 split</a:t>
            </a:r>
          </a:p>
          <a:p>
            <a:pPr>
              <a:defRPr sz="1600"/>
            </a:pPr>
            <a:r>
              <a:t>• No hyperparameter tuning (baseline)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⏱️ Training Performance:</a:t>
            </a:r>
          </a:p>
          <a:p>
            <a:pPr>
              <a:defRPr sz="1600"/>
            </a:pPr>
            <a:r>
              <a:t>• Training time: ~30 seconds</a:t>
            </a:r>
          </a:p>
          <a:p>
            <a:pPr>
              <a:defRPr sz="1600"/>
            </a:pPr>
            <a:r>
              <a:t>• Memory usage: ~2 GB RAM</a:t>
            </a:r>
          </a:p>
          <a:p>
            <a:pPr>
              <a:defRPr sz="1600"/>
            </a:pPr>
            <a:r>
              <a:t>• Total iteration time: 3-4 minutes</a:t>
            </a:r>
          </a:p>
          <a:p>
            <a:pPr>
              <a:defRPr sz="1600"/>
            </a:pPr>
            <a:r>
              <a:t>• Cost: $0 (local compute)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Methodology: AWS SageMaker Implementation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4472C4"/>
                </a:solidFill>
              </a:defRPr>
            </a:pPr>
            <a:r>
              <a:t>Cloud Architecture</a:t>
            </a:r>
          </a:p>
          <a:p>
            <a:endParaRPr/>
          </a:p>
          <a:p>
            <a:pPr>
              <a:defRPr sz="1600"/>
            </a:pPr>
            <a:r>
              <a:t>☁️ Cloud Infrastructure:</a:t>
            </a:r>
          </a:p>
          <a:p>
            <a:pPr>
              <a:defRPr sz="1600"/>
            </a:pPr>
            <a:r>
              <a:t>• AWS SageMaker (managed ML)</a:t>
            </a:r>
          </a:p>
          <a:p>
            <a:pPr>
              <a:defRPr sz="1600"/>
            </a:pPr>
            <a:r>
              <a:t>• S3 for data storage</a:t>
            </a:r>
          </a:p>
          <a:p>
            <a:pPr>
              <a:defRPr sz="1600"/>
            </a:pPr>
            <a:r>
              <a:t>• ml.m5.xlarge for training</a:t>
            </a:r>
          </a:p>
          <a:p>
            <a:pPr>
              <a:defRPr sz="1600"/>
            </a:pPr>
            <a:r>
              <a:t>• ml.t2.medium for endpoints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🤖 Models Deployed:</a:t>
            </a:r>
          </a:p>
          <a:p>
            <a:pPr>
              <a:defRPr sz="1600"/>
            </a:pPr>
            <a:r>
              <a:t>• Linear Learner (AWS built-in)</a:t>
            </a:r>
          </a:p>
          <a:p>
            <a:pPr>
              <a:defRPr sz="1600"/>
            </a:pPr>
            <a:r>
              <a:t>• XGBoost (distributed algorithm)</a:t>
            </a:r>
          </a:p>
          <a:p>
            <a:pPr>
              <a:defRPr sz="1600"/>
            </a:pPr>
            <a:r>
              <a:t>• Both: V1 (baseline) + V2 (enhanced)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54880" y="1645920"/>
            <a:ext cx="3840480" cy="4114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C00000"/>
                </a:solidFill>
              </a:defRPr>
            </a:pPr>
            <a:r>
              <a:t>Challenges Identified</a:t>
            </a:r>
          </a:p>
          <a:p>
            <a:endParaRPr/>
          </a:p>
          <a:p>
            <a:pPr>
              <a:defRPr sz="1600"/>
            </a:pPr>
            <a:r>
              <a:t>⚠️ Configuration Issues (V1):</a:t>
            </a:r>
          </a:p>
          <a:p>
            <a:pPr>
              <a:defRPr sz="1600"/>
            </a:pPr>
            <a:r>
              <a:t>• Missing: positive_example_weight</a:t>
            </a:r>
          </a:p>
          <a:p>
            <a:pPr>
              <a:defRPr sz="1600"/>
            </a:pPr>
            <a:r>
              <a:t>• Missing: scale_pos_weight tuning</a:t>
            </a:r>
          </a:p>
          <a:p>
            <a:pPr>
              <a:defRPr sz="1600"/>
            </a:pPr>
            <a:r>
              <a:t>• Result: Poor recall performance</a:t>
            </a:r>
          </a:p>
          <a:p>
            <a:pPr>
              <a:defRPr sz="1600"/>
            </a:pPr>
            <a:endParaRPr/>
          </a:p>
          <a:p>
            <a:pPr>
              <a:defRPr sz="1600"/>
            </a:pPr>
            <a:r>
              <a:t>⏱️ Training Performance:</a:t>
            </a:r>
          </a:p>
          <a:p>
            <a:pPr>
              <a:defRPr sz="1600"/>
            </a:pPr>
            <a:r>
              <a:t>• Training time: 5-10 minutes</a:t>
            </a:r>
          </a:p>
          <a:p>
            <a:pPr>
              <a:defRPr sz="1600"/>
            </a:pPr>
            <a:r>
              <a:t>• Deployment time: 5-8 minutes</a:t>
            </a:r>
          </a:p>
          <a:p>
            <a:pPr>
              <a:defRPr sz="1600"/>
            </a:pPr>
            <a:r>
              <a:t>• Total iteration: 15-25 minutes</a:t>
            </a:r>
          </a:p>
          <a:p>
            <a:pPr>
              <a:defRPr sz="1600"/>
            </a:pPr>
            <a:r>
              <a:t>• Cost: ~$0.20 per experiment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Performance Results: Detailed Comparison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1828800"/>
          <a:ext cx="77724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9600"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Model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Accuracy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Precision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Recall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F1-Score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400" b="1">
                          <a:solidFill>
                            <a:srgbClr val="FFFFFF"/>
                          </a:solidFill>
                        </a:defRPr>
                      </a:pPr>
                      <a:r>
                        <a:t>ROC-AUC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On-Prem (Logistic)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58.71%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26.65%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61.72%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37.21%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0.6366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On-Prem (Logistic)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59.35%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27.05%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61.80%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37.63%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0.6366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 (Linear Learner)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80.17%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52.82%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0.95%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0.6365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 (XGBoost) V1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80.16%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0.5486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600"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Cloud (XGBoost) V2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19.84%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19.84%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100%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33.11%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 b="0"/>
                      </a:pPr>
                      <a:r>
                        <a:t>0.5453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 b="1">
                <a:solidFill>
                  <a:srgbClr val="003366"/>
                </a:solidFill>
              </a:defRPr>
            </a:pPr>
            <a:r>
              <a:t>Critical Finding: Cloud Model Failure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164592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700" b="1">
                <a:solidFill>
                  <a:srgbClr val="000000"/>
                </a:solidFill>
              </a:defRPr>
            </a:pPr>
            <a:endParaRPr/>
          </a:p>
          <a:p>
            <a:pPr>
              <a:defRPr sz="1700">
                <a:solidFill>
                  <a:srgbClr val="000000"/>
                </a:solidFill>
              </a:defRPr>
            </a:pPr>
            <a:r>
              <a:t>🔍 What Happened: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Predicted almost ALL flights as 'on-time' (99.8% of predictions)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Caught only 75 out of 15,609 actual delays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Missed 99.5% of delays → Complete business failure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endParaRPr/>
          </a:p>
          <a:p>
            <a:pPr>
              <a:defRPr sz="1700">
                <a:solidFill>
                  <a:srgbClr val="000000"/>
                </a:solidFill>
              </a:defRPr>
            </a:pPr>
            <a:r>
              <a:t>📊 Root Cause: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SageMaker Linear Learner has NO DEFAULT class balancing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On-premises sklearn uses class_weight='balanced' automatically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Required: Manual positive_example_weight_mult parameter (not set in V1)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endParaRPr/>
          </a:p>
          <a:p>
            <a:pPr>
              <a:defRPr sz="1700">
                <a:solidFill>
                  <a:srgbClr val="000000"/>
                </a:solidFill>
              </a:defRPr>
            </a:pPr>
            <a:r>
              <a:t>💡 Lesson Learned: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High accuracy is MISLEADING with imbalanced data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Recall is the critical metric for this business problem</a:t>
            </a:r>
          </a:p>
          <a:p>
            <a:pPr>
              <a:defRPr sz="1700">
                <a:solidFill>
                  <a:srgbClr val="000000"/>
                </a:solidFill>
              </a:defRPr>
            </a:pPr>
            <a:r>
              <a:t>   • Platform differences require careful hyperparameter translation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1722</Words>
  <Application>Microsoft Office PowerPoint</Application>
  <PresentationFormat>On-screen Show (4:3)</PresentationFormat>
  <Paragraphs>349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Arial</vt:lpstr>
      <vt:lpstr>Calibri</vt:lpstr>
      <vt:lpstr>Office Theme</vt:lpstr>
      <vt:lpstr>Flight Delay Prediction System</vt:lpstr>
      <vt:lpstr>Presentation Agenda</vt:lpstr>
      <vt:lpstr>Business Problem Statement</vt:lpstr>
      <vt:lpstr>Dataset Overview</vt:lpstr>
      <vt:lpstr>Exploratory Data Analysis - Key Insights</vt:lpstr>
      <vt:lpstr>Methodology: On-Premises Implementation</vt:lpstr>
      <vt:lpstr>Methodology: AWS SageMaker Implementation</vt:lpstr>
      <vt:lpstr>Performance Results: Detailed Comparison</vt:lpstr>
      <vt:lpstr>Critical Finding: Cloud Model Failure Analysis</vt:lpstr>
      <vt:lpstr>Confusion Matrix: Business Impact</vt:lpstr>
      <vt:lpstr>Cost Comparison</vt:lpstr>
      <vt:lpstr>Scalability Comparison</vt:lpstr>
      <vt:lpstr>Key Challenges Encountered</vt:lpstr>
      <vt:lpstr>Lessons Learned &amp; Best Practices</vt:lpstr>
      <vt:lpstr>Recommendations &amp; Future Work</vt:lpstr>
      <vt:lpstr>Conclusions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Shailesh Parekh</cp:lastModifiedBy>
  <cp:revision>19</cp:revision>
  <dcterms:created xsi:type="dcterms:W3CDTF">2013-01-27T09:14:16Z</dcterms:created>
  <dcterms:modified xsi:type="dcterms:W3CDTF">2025-10-26T11:21:17Z</dcterms:modified>
  <cp:category/>
</cp:coreProperties>
</file>