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71" r:id="rId7"/>
    <p:sldId id="270" r:id="rId8"/>
    <p:sldId id="262" r:id="rId9"/>
    <p:sldId id="272" r:id="rId10"/>
    <p:sldId id="263" r:id="rId11"/>
    <p:sldId id="266" r:id="rId12"/>
    <p:sldId id="267" r:id="rId13"/>
    <p:sldId id="264" r:id="rId14"/>
    <p:sldId id="265" r:id="rId15"/>
    <p:sldId id="268" r:id="rId16"/>
    <p:sldId id="26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BCDCC93-2EB4-4BF0-961B-BD1F3AD1D844}">
          <p14:sldIdLst>
            <p14:sldId id="256"/>
            <p14:sldId id="257"/>
            <p14:sldId id="258"/>
            <p14:sldId id="259"/>
            <p14:sldId id="261"/>
            <p14:sldId id="271"/>
            <p14:sldId id="270"/>
            <p14:sldId id="262"/>
            <p14:sldId id="272"/>
            <p14:sldId id="263"/>
            <p14:sldId id="266"/>
            <p14:sldId id="267"/>
            <p14:sldId id="264"/>
            <p14:sldId id="265"/>
            <p14:sldId id="268"/>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3881" autoAdjust="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A6345-3DC7-FBFB-1E20-7FAE3403D7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DA0EE9-1BAE-30BB-CBE8-4F4E567BB589}"/>
              </a:ext>
            </a:extLst>
          </p:cNvPr>
          <p:cNvSpPr>
            <a:spLocks noGrp="1"/>
          </p:cNvSpPr>
          <p:nvPr>
            <p:ph type="subTitle" idx="1"/>
          </p:nvPr>
        </p:nvSpPr>
        <p:spPr>
          <a:xfrm>
            <a:off x="1524000" y="3602038"/>
            <a:ext cx="9144000" cy="1655762"/>
          </a:xfrm>
        </p:spPr>
        <p:txBody>
          <a:bodyPr/>
          <a:lstStyle>
            <a:lvl1pPr marL="0" indent="0" algn="ctr">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a:extLst>
              <a:ext uri="{FF2B5EF4-FFF2-40B4-BE49-F238E27FC236}">
                <a16:creationId xmlns:a16="http://schemas.microsoft.com/office/drawing/2014/main" id="{73EC7295-056E-7801-8D80-26C969991A78}"/>
              </a:ext>
            </a:extLst>
          </p:cNvPr>
          <p:cNvSpPr>
            <a:spLocks noGrp="1"/>
          </p:cNvSpPr>
          <p:nvPr>
            <p:ph type="dt" sz="half" idx="10"/>
          </p:nvPr>
        </p:nvSpPr>
        <p:spPr/>
        <p:txBody>
          <a:bodyPr/>
          <a:lstStyle>
            <a:lvl1pPr>
              <a:defRPr>
                <a:latin typeface="+mj-lt"/>
              </a:defRPr>
            </a:lvl1pPr>
          </a:lstStyle>
          <a:p>
            <a:fld id="{E8B2931B-AE2C-4FFB-97D2-A0826B9EC1B0}" type="datetimeFigureOut">
              <a:rPr lang="en-IN" smtClean="0"/>
              <a:pPr/>
              <a:t>16-07-2023</a:t>
            </a:fld>
            <a:endParaRPr lang="en-IN"/>
          </a:p>
        </p:txBody>
      </p:sp>
      <p:sp>
        <p:nvSpPr>
          <p:cNvPr id="5" name="Footer Placeholder 4">
            <a:extLst>
              <a:ext uri="{FF2B5EF4-FFF2-40B4-BE49-F238E27FC236}">
                <a16:creationId xmlns:a16="http://schemas.microsoft.com/office/drawing/2014/main" id="{3538C91E-3E8F-56F3-923C-AADA29D0A014}"/>
              </a:ext>
            </a:extLst>
          </p:cNvPr>
          <p:cNvSpPr>
            <a:spLocks noGrp="1"/>
          </p:cNvSpPr>
          <p:nvPr>
            <p:ph type="ftr" sz="quarter" idx="11"/>
          </p:nvPr>
        </p:nvSpPr>
        <p:spPr/>
        <p:txBody>
          <a:bodyPr/>
          <a:lstStyle>
            <a:lvl1pPr>
              <a:defRPr>
                <a:latin typeface="+mj-lt"/>
              </a:defRPr>
            </a:lvl1pPr>
          </a:lstStyle>
          <a:p>
            <a:endParaRPr lang="en-IN"/>
          </a:p>
        </p:txBody>
      </p:sp>
      <p:sp>
        <p:nvSpPr>
          <p:cNvPr id="6" name="Slide Number Placeholder 5">
            <a:extLst>
              <a:ext uri="{FF2B5EF4-FFF2-40B4-BE49-F238E27FC236}">
                <a16:creationId xmlns:a16="http://schemas.microsoft.com/office/drawing/2014/main" id="{8ED30B06-D78A-2FB3-620B-AB3E412E5943}"/>
              </a:ext>
            </a:extLst>
          </p:cNvPr>
          <p:cNvSpPr>
            <a:spLocks noGrp="1"/>
          </p:cNvSpPr>
          <p:nvPr>
            <p:ph type="sldNum" sz="quarter" idx="12"/>
          </p:nvPr>
        </p:nvSpPr>
        <p:spPr/>
        <p:txBody>
          <a:bodyPr/>
          <a:lstStyle>
            <a:lvl1pPr>
              <a:defRPr>
                <a:latin typeface="+mj-lt"/>
              </a:defRPr>
            </a:lvl1pPr>
          </a:lstStyle>
          <a:p>
            <a:fld id="{9D3C3090-2CA2-477A-AB37-057107529B37}" type="slidenum">
              <a:rPr lang="en-IN" smtClean="0"/>
              <a:pPr/>
              <a:t>‹#›</a:t>
            </a:fld>
            <a:endParaRPr lang="en-IN"/>
          </a:p>
        </p:txBody>
      </p:sp>
    </p:spTree>
    <p:extLst>
      <p:ext uri="{BB962C8B-B14F-4D97-AF65-F5344CB8AC3E}">
        <p14:creationId xmlns:p14="http://schemas.microsoft.com/office/powerpoint/2010/main" val="3703114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0547E-C392-E062-A9CF-F47866319DCD}"/>
              </a:ext>
            </a:extLst>
          </p:cNvPr>
          <p:cNvSpPr>
            <a:spLocks noGrp="1"/>
          </p:cNvSpPr>
          <p:nvPr>
            <p:ph type="title"/>
          </p:nvPr>
        </p:nvSpPr>
        <p:spPr/>
        <p:txBody>
          <a:bodyPr/>
          <a:lstStyle>
            <a:lvl1pPr>
              <a:defRPr>
                <a:latin typeface="+mj-lt"/>
              </a:defRPr>
            </a:lvl1p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967502-67B7-1174-0EE2-49829CCD3F2D}"/>
              </a:ext>
            </a:extLst>
          </p:cNvPr>
          <p:cNvSpPr>
            <a:spLocks noGrp="1"/>
          </p:cNvSpPr>
          <p:nvPr>
            <p:ph type="body" orient="vert" idx="1"/>
          </p:nvPr>
        </p:nvSpPr>
        <p:spPr/>
        <p:txBody>
          <a:bodyPr vert="eaVert"/>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5BFFE9-6D28-F7A1-C2A7-2CC66CE22C52}"/>
              </a:ext>
            </a:extLst>
          </p:cNvPr>
          <p:cNvSpPr>
            <a:spLocks noGrp="1"/>
          </p:cNvSpPr>
          <p:nvPr>
            <p:ph type="dt" sz="half" idx="10"/>
          </p:nvPr>
        </p:nvSpPr>
        <p:spPr/>
        <p:txBody>
          <a:bodyPr/>
          <a:lstStyle>
            <a:lvl1pPr>
              <a:defRPr>
                <a:latin typeface="+mj-lt"/>
              </a:defRPr>
            </a:lvl1pPr>
          </a:lstStyle>
          <a:p>
            <a:fld id="{E8B2931B-AE2C-4FFB-97D2-A0826B9EC1B0}" type="datetimeFigureOut">
              <a:rPr lang="en-IN" smtClean="0"/>
              <a:pPr/>
              <a:t>16-07-2023</a:t>
            </a:fld>
            <a:endParaRPr lang="en-IN"/>
          </a:p>
        </p:txBody>
      </p:sp>
      <p:sp>
        <p:nvSpPr>
          <p:cNvPr id="5" name="Footer Placeholder 4">
            <a:extLst>
              <a:ext uri="{FF2B5EF4-FFF2-40B4-BE49-F238E27FC236}">
                <a16:creationId xmlns:a16="http://schemas.microsoft.com/office/drawing/2014/main" id="{9BC5B856-3C77-90B7-E5E6-383D74B52ABD}"/>
              </a:ext>
            </a:extLst>
          </p:cNvPr>
          <p:cNvSpPr>
            <a:spLocks noGrp="1"/>
          </p:cNvSpPr>
          <p:nvPr>
            <p:ph type="ftr" sz="quarter" idx="11"/>
          </p:nvPr>
        </p:nvSpPr>
        <p:spPr/>
        <p:txBody>
          <a:bodyPr/>
          <a:lstStyle>
            <a:lvl1pPr>
              <a:defRPr>
                <a:latin typeface="+mj-lt"/>
              </a:defRPr>
            </a:lvl1pPr>
          </a:lstStyle>
          <a:p>
            <a:endParaRPr lang="en-IN"/>
          </a:p>
        </p:txBody>
      </p:sp>
      <p:sp>
        <p:nvSpPr>
          <p:cNvPr id="6" name="Slide Number Placeholder 5">
            <a:extLst>
              <a:ext uri="{FF2B5EF4-FFF2-40B4-BE49-F238E27FC236}">
                <a16:creationId xmlns:a16="http://schemas.microsoft.com/office/drawing/2014/main" id="{8373E3EC-CC36-B3AD-A38A-90F0B3950D42}"/>
              </a:ext>
            </a:extLst>
          </p:cNvPr>
          <p:cNvSpPr>
            <a:spLocks noGrp="1"/>
          </p:cNvSpPr>
          <p:nvPr>
            <p:ph type="sldNum" sz="quarter" idx="12"/>
          </p:nvPr>
        </p:nvSpPr>
        <p:spPr/>
        <p:txBody>
          <a:bodyPr/>
          <a:lstStyle>
            <a:lvl1pPr>
              <a:defRPr>
                <a:latin typeface="+mj-lt"/>
              </a:defRPr>
            </a:lvl1pPr>
          </a:lstStyle>
          <a:p>
            <a:fld id="{9D3C3090-2CA2-477A-AB37-057107529B37}" type="slidenum">
              <a:rPr lang="en-IN" smtClean="0"/>
              <a:pPr/>
              <a:t>‹#›</a:t>
            </a:fld>
            <a:endParaRPr lang="en-IN"/>
          </a:p>
        </p:txBody>
      </p:sp>
    </p:spTree>
    <p:extLst>
      <p:ext uri="{BB962C8B-B14F-4D97-AF65-F5344CB8AC3E}">
        <p14:creationId xmlns:p14="http://schemas.microsoft.com/office/powerpoint/2010/main" val="15517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B9F9B-A606-CB90-E134-507FC189D442}"/>
              </a:ext>
            </a:extLst>
          </p:cNvPr>
          <p:cNvSpPr>
            <a:spLocks noGrp="1"/>
          </p:cNvSpPr>
          <p:nvPr>
            <p:ph type="title" orient="vert"/>
          </p:nvPr>
        </p:nvSpPr>
        <p:spPr>
          <a:xfrm>
            <a:off x="8724900" y="365125"/>
            <a:ext cx="2628900" cy="5811838"/>
          </a:xfrm>
        </p:spPr>
        <p:txBody>
          <a:bodyPr vert="eaVert"/>
          <a:lstStyle>
            <a:lvl1pPr>
              <a:defRPr>
                <a:latin typeface="+mj-lt"/>
              </a:defRPr>
            </a:lvl1p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498FD9-6B49-14AA-5A08-AAFC3B84CC8E}"/>
              </a:ext>
            </a:extLst>
          </p:cNvPr>
          <p:cNvSpPr>
            <a:spLocks noGrp="1"/>
          </p:cNvSpPr>
          <p:nvPr>
            <p:ph type="body" orient="vert" idx="1"/>
          </p:nvPr>
        </p:nvSpPr>
        <p:spPr>
          <a:xfrm>
            <a:off x="838200" y="365125"/>
            <a:ext cx="7734300" cy="5811838"/>
          </a:xfrm>
        </p:spPr>
        <p:txBody>
          <a:bodyPr vert="eaVert"/>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E78FFC-8A66-FA9D-91FE-198195612895}"/>
              </a:ext>
            </a:extLst>
          </p:cNvPr>
          <p:cNvSpPr>
            <a:spLocks noGrp="1"/>
          </p:cNvSpPr>
          <p:nvPr>
            <p:ph type="dt" sz="half" idx="10"/>
          </p:nvPr>
        </p:nvSpPr>
        <p:spPr/>
        <p:txBody>
          <a:bodyPr/>
          <a:lstStyle>
            <a:lvl1pPr>
              <a:defRPr>
                <a:latin typeface="+mj-lt"/>
              </a:defRPr>
            </a:lvl1pPr>
          </a:lstStyle>
          <a:p>
            <a:fld id="{E8B2931B-AE2C-4FFB-97D2-A0826B9EC1B0}" type="datetimeFigureOut">
              <a:rPr lang="en-IN" smtClean="0"/>
              <a:pPr/>
              <a:t>16-07-2023</a:t>
            </a:fld>
            <a:endParaRPr lang="en-IN"/>
          </a:p>
        </p:txBody>
      </p:sp>
      <p:sp>
        <p:nvSpPr>
          <p:cNvPr id="5" name="Footer Placeholder 4">
            <a:extLst>
              <a:ext uri="{FF2B5EF4-FFF2-40B4-BE49-F238E27FC236}">
                <a16:creationId xmlns:a16="http://schemas.microsoft.com/office/drawing/2014/main" id="{7812161D-FE46-A111-151A-B1B8D9ACA9E0}"/>
              </a:ext>
            </a:extLst>
          </p:cNvPr>
          <p:cNvSpPr>
            <a:spLocks noGrp="1"/>
          </p:cNvSpPr>
          <p:nvPr>
            <p:ph type="ftr" sz="quarter" idx="11"/>
          </p:nvPr>
        </p:nvSpPr>
        <p:spPr/>
        <p:txBody>
          <a:bodyPr/>
          <a:lstStyle>
            <a:lvl1pPr>
              <a:defRPr>
                <a:latin typeface="+mj-lt"/>
              </a:defRPr>
            </a:lvl1pPr>
          </a:lstStyle>
          <a:p>
            <a:endParaRPr lang="en-IN"/>
          </a:p>
        </p:txBody>
      </p:sp>
      <p:sp>
        <p:nvSpPr>
          <p:cNvPr id="6" name="Slide Number Placeholder 5">
            <a:extLst>
              <a:ext uri="{FF2B5EF4-FFF2-40B4-BE49-F238E27FC236}">
                <a16:creationId xmlns:a16="http://schemas.microsoft.com/office/drawing/2014/main" id="{7C75DF8D-05B4-FA96-ED74-6DDA24C9B34F}"/>
              </a:ext>
            </a:extLst>
          </p:cNvPr>
          <p:cNvSpPr>
            <a:spLocks noGrp="1"/>
          </p:cNvSpPr>
          <p:nvPr>
            <p:ph type="sldNum" sz="quarter" idx="12"/>
          </p:nvPr>
        </p:nvSpPr>
        <p:spPr/>
        <p:txBody>
          <a:bodyPr/>
          <a:lstStyle>
            <a:lvl1pPr>
              <a:defRPr>
                <a:latin typeface="+mj-lt"/>
              </a:defRPr>
            </a:lvl1pPr>
          </a:lstStyle>
          <a:p>
            <a:fld id="{9D3C3090-2CA2-477A-AB37-057107529B37}" type="slidenum">
              <a:rPr lang="en-IN" smtClean="0"/>
              <a:pPr/>
              <a:t>‹#›</a:t>
            </a:fld>
            <a:endParaRPr lang="en-IN"/>
          </a:p>
        </p:txBody>
      </p:sp>
    </p:spTree>
    <p:extLst>
      <p:ext uri="{BB962C8B-B14F-4D97-AF65-F5344CB8AC3E}">
        <p14:creationId xmlns:p14="http://schemas.microsoft.com/office/powerpoint/2010/main" val="3235306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B233-D5D0-8B83-97CE-4EF803509237}"/>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B3900D31-732A-8E54-F35E-6D9B1B6FB23C}"/>
              </a:ext>
            </a:extLst>
          </p:cNvPr>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4DD9072-A4AF-A03D-F690-8E3140684363}"/>
              </a:ext>
            </a:extLst>
          </p:cNvPr>
          <p:cNvSpPr>
            <a:spLocks noGrp="1"/>
          </p:cNvSpPr>
          <p:nvPr>
            <p:ph type="dt" sz="half" idx="10"/>
          </p:nvPr>
        </p:nvSpPr>
        <p:spPr/>
        <p:txBody>
          <a:bodyPr/>
          <a:lstStyle>
            <a:lvl1pPr>
              <a:defRPr>
                <a:latin typeface="+mj-lt"/>
              </a:defRPr>
            </a:lvl1pPr>
          </a:lstStyle>
          <a:p>
            <a:fld id="{E8B2931B-AE2C-4FFB-97D2-A0826B9EC1B0}" type="datetimeFigureOut">
              <a:rPr lang="en-IN" smtClean="0"/>
              <a:pPr/>
              <a:t>16-07-2023</a:t>
            </a:fld>
            <a:endParaRPr lang="en-IN"/>
          </a:p>
        </p:txBody>
      </p:sp>
      <p:sp>
        <p:nvSpPr>
          <p:cNvPr id="5" name="Footer Placeholder 4">
            <a:extLst>
              <a:ext uri="{FF2B5EF4-FFF2-40B4-BE49-F238E27FC236}">
                <a16:creationId xmlns:a16="http://schemas.microsoft.com/office/drawing/2014/main" id="{5AD5E4C1-119D-6146-5A3B-0073F869D9AD}"/>
              </a:ext>
            </a:extLst>
          </p:cNvPr>
          <p:cNvSpPr>
            <a:spLocks noGrp="1"/>
          </p:cNvSpPr>
          <p:nvPr>
            <p:ph type="ftr" sz="quarter" idx="11"/>
          </p:nvPr>
        </p:nvSpPr>
        <p:spPr/>
        <p:txBody>
          <a:bodyPr/>
          <a:lstStyle>
            <a:lvl1pPr>
              <a:defRPr>
                <a:latin typeface="+mj-lt"/>
              </a:defRPr>
            </a:lvl1pPr>
          </a:lstStyle>
          <a:p>
            <a:endParaRPr lang="en-IN"/>
          </a:p>
        </p:txBody>
      </p:sp>
      <p:sp>
        <p:nvSpPr>
          <p:cNvPr id="6" name="Slide Number Placeholder 5">
            <a:extLst>
              <a:ext uri="{FF2B5EF4-FFF2-40B4-BE49-F238E27FC236}">
                <a16:creationId xmlns:a16="http://schemas.microsoft.com/office/drawing/2014/main" id="{8F331F0E-F5E6-0224-69CC-5A139CAD8A0E}"/>
              </a:ext>
            </a:extLst>
          </p:cNvPr>
          <p:cNvSpPr>
            <a:spLocks noGrp="1"/>
          </p:cNvSpPr>
          <p:nvPr>
            <p:ph type="sldNum" sz="quarter" idx="12"/>
          </p:nvPr>
        </p:nvSpPr>
        <p:spPr/>
        <p:txBody>
          <a:bodyPr/>
          <a:lstStyle>
            <a:lvl1pPr>
              <a:defRPr>
                <a:latin typeface="+mj-lt"/>
              </a:defRPr>
            </a:lvl1pPr>
          </a:lstStyle>
          <a:p>
            <a:fld id="{9D3C3090-2CA2-477A-AB37-057107529B37}" type="slidenum">
              <a:rPr lang="en-IN" smtClean="0"/>
              <a:pPr/>
              <a:t>‹#›</a:t>
            </a:fld>
            <a:endParaRPr lang="en-IN"/>
          </a:p>
        </p:txBody>
      </p:sp>
    </p:spTree>
    <p:extLst>
      <p:ext uri="{BB962C8B-B14F-4D97-AF65-F5344CB8AC3E}">
        <p14:creationId xmlns:p14="http://schemas.microsoft.com/office/powerpoint/2010/main" val="952097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107A4-8742-6F7F-BFB5-7395312DFD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10780F-9246-B12C-18AA-D414B68BA1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216FC10-E18E-5B03-C970-85D69474A692}"/>
              </a:ext>
            </a:extLst>
          </p:cNvPr>
          <p:cNvSpPr>
            <a:spLocks noGrp="1"/>
          </p:cNvSpPr>
          <p:nvPr>
            <p:ph type="dt" sz="half" idx="10"/>
          </p:nvPr>
        </p:nvSpPr>
        <p:spPr/>
        <p:txBody>
          <a:bodyPr/>
          <a:lstStyle>
            <a:lvl1pPr>
              <a:defRPr>
                <a:latin typeface="+mj-lt"/>
              </a:defRPr>
            </a:lvl1pPr>
          </a:lstStyle>
          <a:p>
            <a:fld id="{E8B2931B-AE2C-4FFB-97D2-A0826B9EC1B0}" type="datetimeFigureOut">
              <a:rPr lang="en-IN" smtClean="0"/>
              <a:pPr/>
              <a:t>16-07-2023</a:t>
            </a:fld>
            <a:endParaRPr lang="en-IN"/>
          </a:p>
        </p:txBody>
      </p:sp>
      <p:sp>
        <p:nvSpPr>
          <p:cNvPr id="5" name="Footer Placeholder 4">
            <a:extLst>
              <a:ext uri="{FF2B5EF4-FFF2-40B4-BE49-F238E27FC236}">
                <a16:creationId xmlns:a16="http://schemas.microsoft.com/office/drawing/2014/main" id="{FE2E12A5-68C4-40CC-5F2C-6449A5964A2A}"/>
              </a:ext>
            </a:extLst>
          </p:cNvPr>
          <p:cNvSpPr>
            <a:spLocks noGrp="1"/>
          </p:cNvSpPr>
          <p:nvPr>
            <p:ph type="ftr" sz="quarter" idx="11"/>
          </p:nvPr>
        </p:nvSpPr>
        <p:spPr/>
        <p:txBody>
          <a:bodyPr/>
          <a:lstStyle>
            <a:lvl1pPr>
              <a:defRPr>
                <a:latin typeface="+mj-lt"/>
              </a:defRPr>
            </a:lvl1pPr>
          </a:lstStyle>
          <a:p>
            <a:endParaRPr lang="en-IN"/>
          </a:p>
        </p:txBody>
      </p:sp>
      <p:sp>
        <p:nvSpPr>
          <p:cNvPr id="6" name="Slide Number Placeholder 5">
            <a:extLst>
              <a:ext uri="{FF2B5EF4-FFF2-40B4-BE49-F238E27FC236}">
                <a16:creationId xmlns:a16="http://schemas.microsoft.com/office/drawing/2014/main" id="{C88E7F9D-CB62-85DD-FEBB-7B3118AB20E1}"/>
              </a:ext>
            </a:extLst>
          </p:cNvPr>
          <p:cNvSpPr>
            <a:spLocks noGrp="1"/>
          </p:cNvSpPr>
          <p:nvPr>
            <p:ph type="sldNum" sz="quarter" idx="12"/>
          </p:nvPr>
        </p:nvSpPr>
        <p:spPr/>
        <p:txBody>
          <a:bodyPr/>
          <a:lstStyle>
            <a:lvl1pPr>
              <a:defRPr>
                <a:latin typeface="+mj-lt"/>
              </a:defRPr>
            </a:lvl1pPr>
          </a:lstStyle>
          <a:p>
            <a:fld id="{9D3C3090-2CA2-477A-AB37-057107529B37}" type="slidenum">
              <a:rPr lang="en-IN" smtClean="0"/>
              <a:pPr/>
              <a:t>‹#›</a:t>
            </a:fld>
            <a:endParaRPr lang="en-IN"/>
          </a:p>
        </p:txBody>
      </p:sp>
    </p:spTree>
    <p:extLst>
      <p:ext uri="{BB962C8B-B14F-4D97-AF65-F5344CB8AC3E}">
        <p14:creationId xmlns:p14="http://schemas.microsoft.com/office/powerpoint/2010/main" val="3966494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59BAE-DD12-87E0-EE20-8EB8E1E6AC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467458-518D-7D0C-4E9B-574048FFF0BD}"/>
              </a:ext>
            </a:extLst>
          </p:cNvPr>
          <p:cNvSpPr>
            <a:spLocks noGrp="1"/>
          </p:cNvSpPr>
          <p:nvPr>
            <p:ph sz="half" idx="1"/>
          </p:nvPr>
        </p:nvSpPr>
        <p:spPr>
          <a:xfrm>
            <a:off x="838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91E0C00-1189-E489-01B9-FFB8F5F10236}"/>
              </a:ext>
            </a:extLst>
          </p:cNvPr>
          <p:cNvSpPr>
            <a:spLocks noGrp="1"/>
          </p:cNvSpPr>
          <p:nvPr>
            <p:ph sz="half" idx="2"/>
          </p:nvPr>
        </p:nvSpPr>
        <p:spPr>
          <a:xfrm>
            <a:off x="6172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BD7208-F545-B332-3F7A-1DFDB9C347EA}"/>
              </a:ext>
            </a:extLst>
          </p:cNvPr>
          <p:cNvSpPr>
            <a:spLocks noGrp="1"/>
          </p:cNvSpPr>
          <p:nvPr>
            <p:ph type="dt" sz="half" idx="10"/>
          </p:nvPr>
        </p:nvSpPr>
        <p:spPr/>
        <p:txBody>
          <a:bodyPr/>
          <a:lstStyle>
            <a:lvl1pPr>
              <a:defRPr>
                <a:latin typeface="+mj-lt"/>
              </a:defRPr>
            </a:lvl1pPr>
          </a:lstStyle>
          <a:p>
            <a:fld id="{E8B2931B-AE2C-4FFB-97D2-A0826B9EC1B0}" type="datetimeFigureOut">
              <a:rPr lang="en-IN" smtClean="0"/>
              <a:pPr/>
              <a:t>16-07-2023</a:t>
            </a:fld>
            <a:endParaRPr lang="en-IN"/>
          </a:p>
        </p:txBody>
      </p:sp>
      <p:sp>
        <p:nvSpPr>
          <p:cNvPr id="6" name="Footer Placeholder 5">
            <a:extLst>
              <a:ext uri="{FF2B5EF4-FFF2-40B4-BE49-F238E27FC236}">
                <a16:creationId xmlns:a16="http://schemas.microsoft.com/office/drawing/2014/main" id="{8F279CB0-1E20-5169-9E63-B55E2C3BD430}"/>
              </a:ext>
            </a:extLst>
          </p:cNvPr>
          <p:cNvSpPr>
            <a:spLocks noGrp="1"/>
          </p:cNvSpPr>
          <p:nvPr>
            <p:ph type="ftr" sz="quarter" idx="11"/>
          </p:nvPr>
        </p:nvSpPr>
        <p:spPr/>
        <p:txBody>
          <a:bodyPr/>
          <a:lstStyle>
            <a:lvl1pPr>
              <a:defRPr>
                <a:latin typeface="+mj-lt"/>
              </a:defRPr>
            </a:lvl1pPr>
          </a:lstStyle>
          <a:p>
            <a:endParaRPr lang="en-IN"/>
          </a:p>
        </p:txBody>
      </p:sp>
      <p:sp>
        <p:nvSpPr>
          <p:cNvPr id="7" name="Slide Number Placeholder 6">
            <a:extLst>
              <a:ext uri="{FF2B5EF4-FFF2-40B4-BE49-F238E27FC236}">
                <a16:creationId xmlns:a16="http://schemas.microsoft.com/office/drawing/2014/main" id="{FAE2C93C-2346-5C3B-81FC-DAE1B9C8818C}"/>
              </a:ext>
            </a:extLst>
          </p:cNvPr>
          <p:cNvSpPr>
            <a:spLocks noGrp="1"/>
          </p:cNvSpPr>
          <p:nvPr>
            <p:ph type="sldNum" sz="quarter" idx="12"/>
          </p:nvPr>
        </p:nvSpPr>
        <p:spPr/>
        <p:txBody>
          <a:bodyPr/>
          <a:lstStyle>
            <a:lvl1pPr>
              <a:defRPr>
                <a:latin typeface="+mj-lt"/>
              </a:defRPr>
            </a:lvl1pPr>
          </a:lstStyle>
          <a:p>
            <a:fld id="{9D3C3090-2CA2-477A-AB37-057107529B37}" type="slidenum">
              <a:rPr lang="en-IN" smtClean="0"/>
              <a:pPr/>
              <a:t>‹#›</a:t>
            </a:fld>
            <a:endParaRPr lang="en-IN"/>
          </a:p>
        </p:txBody>
      </p:sp>
    </p:spTree>
    <p:extLst>
      <p:ext uri="{BB962C8B-B14F-4D97-AF65-F5344CB8AC3E}">
        <p14:creationId xmlns:p14="http://schemas.microsoft.com/office/powerpoint/2010/main" val="178039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42422-BB56-634B-8E4F-CDEDF7233A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FA4A15-2C67-21E1-F477-EA0D341DD4DE}"/>
              </a:ext>
            </a:extLst>
          </p:cNvPr>
          <p:cNvSpPr>
            <a:spLocks noGrp="1"/>
          </p:cNvSpPr>
          <p:nvPr>
            <p:ph type="body" idx="1"/>
          </p:nvPr>
        </p:nvSpPr>
        <p:spPr>
          <a:xfrm>
            <a:off x="839788" y="1681163"/>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1639A1-8466-1FF1-4188-976CBB09367C}"/>
              </a:ext>
            </a:extLst>
          </p:cNvPr>
          <p:cNvSpPr>
            <a:spLocks noGrp="1"/>
          </p:cNvSpPr>
          <p:nvPr>
            <p:ph sz="half" idx="2"/>
          </p:nvPr>
        </p:nvSpPr>
        <p:spPr>
          <a:xfrm>
            <a:off x="839788" y="2505075"/>
            <a:ext cx="5157787" cy="368458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69670E-493D-6A85-3D38-AF4E22455992}"/>
              </a:ext>
            </a:extLst>
          </p:cNvPr>
          <p:cNvSpPr>
            <a:spLocks noGrp="1"/>
          </p:cNvSpPr>
          <p:nvPr>
            <p:ph type="body" sz="quarter" idx="3"/>
          </p:nvPr>
        </p:nvSpPr>
        <p:spPr>
          <a:xfrm>
            <a:off x="6172200" y="1681163"/>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891E97-2598-EE32-CA4D-B38324E7C642}"/>
              </a:ext>
            </a:extLst>
          </p:cNvPr>
          <p:cNvSpPr>
            <a:spLocks noGrp="1"/>
          </p:cNvSpPr>
          <p:nvPr>
            <p:ph sz="quarter" idx="4"/>
          </p:nvPr>
        </p:nvSpPr>
        <p:spPr>
          <a:xfrm>
            <a:off x="6172200" y="2505075"/>
            <a:ext cx="5183188" cy="368458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D320A2-0045-D90D-6ED1-8BB52656A40B}"/>
              </a:ext>
            </a:extLst>
          </p:cNvPr>
          <p:cNvSpPr>
            <a:spLocks noGrp="1"/>
          </p:cNvSpPr>
          <p:nvPr>
            <p:ph type="dt" sz="half" idx="10"/>
          </p:nvPr>
        </p:nvSpPr>
        <p:spPr/>
        <p:txBody>
          <a:bodyPr/>
          <a:lstStyle>
            <a:lvl1pPr>
              <a:defRPr>
                <a:latin typeface="+mj-lt"/>
              </a:defRPr>
            </a:lvl1pPr>
          </a:lstStyle>
          <a:p>
            <a:fld id="{E8B2931B-AE2C-4FFB-97D2-A0826B9EC1B0}" type="datetimeFigureOut">
              <a:rPr lang="en-IN" smtClean="0"/>
              <a:pPr/>
              <a:t>16-07-2023</a:t>
            </a:fld>
            <a:endParaRPr lang="en-IN"/>
          </a:p>
        </p:txBody>
      </p:sp>
      <p:sp>
        <p:nvSpPr>
          <p:cNvPr id="8" name="Footer Placeholder 7">
            <a:extLst>
              <a:ext uri="{FF2B5EF4-FFF2-40B4-BE49-F238E27FC236}">
                <a16:creationId xmlns:a16="http://schemas.microsoft.com/office/drawing/2014/main" id="{8B9AC559-8D38-3763-4024-C16399814250}"/>
              </a:ext>
            </a:extLst>
          </p:cNvPr>
          <p:cNvSpPr>
            <a:spLocks noGrp="1"/>
          </p:cNvSpPr>
          <p:nvPr>
            <p:ph type="ftr" sz="quarter" idx="11"/>
          </p:nvPr>
        </p:nvSpPr>
        <p:spPr/>
        <p:txBody>
          <a:bodyPr/>
          <a:lstStyle>
            <a:lvl1pPr>
              <a:defRPr>
                <a:latin typeface="+mj-lt"/>
              </a:defRPr>
            </a:lvl1pPr>
          </a:lstStyle>
          <a:p>
            <a:endParaRPr lang="en-IN"/>
          </a:p>
        </p:txBody>
      </p:sp>
      <p:sp>
        <p:nvSpPr>
          <p:cNvPr id="9" name="Slide Number Placeholder 8">
            <a:extLst>
              <a:ext uri="{FF2B5EF4-FFF2-40B4-BE49-F238E27FC236}">
                <a16:creationId xmlns:a16="http://schemas.microsoft.com/office/drawing/2014/main" id="{AC25C0B5-7AEF-77A3-187F-48625E5F2519}"/>
              </a:ext>
            </a:extLst>
          </p:cNvPr>
          <p:cNvSpPr>
            <a:spLocks noGrp="1"/>
          </p:cNvSpPr>
          <p:nvPr>
            <p:ph type="sldNum" sz="quarter" idx="12"/>
          </p:nvPr>
        </p:nvSpPr>
        <p:spPr/>
        <p:txBody>
          <a:bodyPr/>
          <a:lstStyle>
            <a:lvl1pPr>
              <a:defRPr>
                <a:latin typeface="+mj-lt"/>
              </a:defRPr>
            </a:lvl1pPr>
          </a:lstStyle>
          <a:p>
            <a:fld id="{9D3C3090-2CA2-477A-AB37-057107529B37}" type="slidenum">
              <a:rPr lang="en-IN" smtClean="0"/>
              <a:pPr/>
              <a:t>‹#›</a:t>
            </a:fld>
            <a:endParaRPr lang="en-IN"/>
          </a:p>
        </p:txBody>
      </p:sp>
    </p:spTree>
    <p:extLst>
      <p:ext uri="{BB962C8B-B14F-4D97-AF65-F5344CB8AC3E}">
        <p14:creationId xmlns:p14="http://schemas.microsoft.com/office/powerpoint/2010/main" val="3617635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0BA5-244C-5895-FDA3-2D5364F451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548A319-719C-E468-BFB8-27638B4A5328}"/>
              </a:ext>
            </a:extLst>
          </p:cNvPr>
          <p:cNvSpPr>
            <a:spLocks noGrp="1"/>
          </p:cNvSpPr>
          <p:nvPr>
            <p:ph type="dt" sz="half" idx="10"/>
          </p:nvPr>
        </p:nvSpPr>
        <p:spPr/>
        <p:txBody>
          <a:bodyPr/>
          <a:lstStyle>
            <a:lvl1pPr>
              <a:defRPr>
                <a:latin typeface="+mj-lt"/>
              </a:defRPr>
            </a:lvl1pPr>
          </a:lstStyle>
          <a:p>
            <a:fld id="{E8B2931B-AE2C-4FFB-97D2-A0826B9EC1B0}" type="datetimeFigureOut">
              <a:rPr lang="en-IN" smtClean="0"/>
              <a:pPr/>
              <a:t>16-07-2023</a:t>
            </a:fld>
            <a:endParaRPr lang="en-IN" dirty="0"/>
          </a:p>
        </p:txBody>
      </p:sp>
      <p:sp>
        <p:nvSpPr>
          <p:cNvPr id="4" name="Footer Placeholder 3">
            <a:extLst>
              <a:ext uri="{FF2B5EF4-FFF2-40B4-BE49-F238E27FC236}">
                <a16:creationId xmlns:a16="http://schemas.microsoft.com/office/drawing/2014/main" id="{7FDC77A7-44E6-2A12-2918-35EBCD534C88}"/>
              </a:ext>
            </a:extLst>
          </p:cNvPr>
          <p:cNvSpPr>
            <a:spLocks noGrp="1"/>
          </p:cNvSpPr>
          <p:nvPr>
            <p:ph type="ftr" sz="quarter" idx="11"/>
          </p:nvPr>
        </p:nvSpPr>
        <p:spPr/>
        <p:txBody>
          <a:bodyPr/>
          <a:lstStyle>
            <a:lvl1pPr>
              <a:defRPr>
                <a:latin typeface="+mj-lt"/>
              </a:defRPr>
            </a:lvl1pPr>
          </a:lstStyle>
          <a:p>
            <a:endParaRPr lang="en-IN"/>
          </a:p>
        </p:txBody>
      </p:sp>
      <p:sp>
        <p:nvSpPr>
          <p:cNvPr id="5" name="Slide Number Placeholder 4">
            <a:extLst>
              <a:ext uri="{FF2B5EF4-FFF2-40B4-BE49-F238E27FC236}">
                <a16:creationId xmlns:a16="http://schemas.microsoft.com/office/drawing/2014/main" id="{E56D9D59-7521-583C-CD75-B3ECE07CAED4}"/>
              </a:ext>
            </a:extLst>
          </p:cNvPr>
          <p:cNvSpPr>
            <a:spLocks noGrp="1"/>
          </p:cNvSpPr>
          <p:nvPr>
            <p:ph type="sldNum" sz="quarter" idx="12"/>
          </p:nvPr>
        </p:nvSpPr>
        <p:spPr/>
        <p:txBody>
          <a:bodyPr/>
          <a:lstStyle>
            <a:lvl1pPr>
              <a:defRPr>
                <a:latin typeface="+mj-lt"/>
              </a:defRPr>
            </a:lvl1pPr>
          </a:lstStyle>
          <a:p>
            <a:fld id="{9D3C3090-2CA2-477A-AB37-057107529B37}" type="slidenum">
              <a:rPr lang="en-IN" smtClean="0"/>
              <a:pPr/>
              <a:t>‹#›</a:t>
            </a:fld>
            <a:endParaRPr lang="en-IN"/>
          </a:p>
        </p:txBody>
      </p:sp>
    </p:spTree>
    <p:extLst>
      <p:ext uri="{BB962C8B-B14F-4D97-AF65-F5344CB8AC3E}">
        <p14:creationId xmlns:p14="http://schemas.microsoft.com/office/powerpoint/2010/main" val="1901521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397A0E-C790-EBF7-1382-12FEA67E20FC}"/>
              </a:ext>
            </a:extLst>
          </p:cNvPr>
          <p:cNvSpPr>
            <a:spLocks noGrp="1"/>
          </p:cNvSpPr>
          <p:nvPr>
            <p:ph type="dt" sz="half" idx="10"/>
          </p:nvPr>
        </p:nvSpPr>
        <p:spPr/>
        <p:txBody>
          <a:bodyPr/>
          <a:lstStyle>
            <a:lvl1pPr>
              <a:defRPr>
                <a:latin typeface="+mj-lt"/>
              </a:defRPr>
            </a:lvl1pPr>
          </a:lstStyle>
          <a:p>
            <a:fld id="{E8B2931B-AE2C-4FFB-97D2-A0826B9EC1B0}" type="datetimeFigureOut">
              <a:rPr lang="en-IN" smtClean="0"/>
              <a:pPr/>
              <a:t>16-07-2023</a:t>
            </a:fld>
            <a:endParaRPr lang="en-IN"/>
          </a:p>
        </p:txBody>
      </p:sp>
      <p:sp>
        <p:nvSpPr>
          <p:cNvPr id="3" name="Footer Placeholder 2">
            <a:extLst>
              <a:ext uri="{FF2B5EF4-FFF2-40B4-BE49-F238E27FC236}">
                <a16:creationId xmlns:a16="http://schemas.microsoft.com/office/drawing/2014/main" id="{FEA84F3A-1CB0-7555-C213-997A0EE3B78E}"/>
              </a:ext>
            </a:extLst>
          </p:cNvPr>
          <p:cNvSpPr>
            <a:spLocks noGrp="1"/>
          </p:cNvSpPr>
          <p:nvPr>
            <p:ph type="ftr" sz="quarter" idx="11"/>
          </p:nvPr>
        </p:nvSpPr>
        <p:spPr/>
        <p:txBody>
          <a:bodyPr/>
          <a:lstStyle>
            <a:lvl1pPr>
              <a:defRPr>
                <a:latin typeface="+mj-lt"/>
              </a:defRPr>
            </a:lvl1pPr>
          </a:lstStyle>
          <a:p>
            <a:endParaRPr lang="en-IN"/>
          </a:p>
        </p:txBody>
      </p:sp>
      <p:sp>
        <p:nvSpPr>
          <p:cNvPr id="4" name="Slide Number Placeholder 3">
            <a:extLst>
              <a:ext uri="{FF2B5EF4-FFF2-40B4-BE49-F238E27FC236}">
                <a16:creationId xmlns:a16="http://schemas.microsoft.com/office/drawing/2014/main" id="{66707342-39C9-2E48-340E-AC2CA077A3A0}"/>
              </a:ext>
            </a:extLst>
          </p:cNvPr>
          <p:cNvSpPr>
            <a:spLocks noGrp="1"/>
          </p:cNvSpPr>
          <p:nvPr>
            <p:ph type="sldNum" sz="quarter" idx="12"/>
          </p:nvPr>
        </p:nvSpPr>
        <p:spPr/>
        <p:txBody>
          <a:bodyPr/>
          <a:lstStyle>
            <a:lvl1pPr>
              <a:defRPr>
                <a:latin typeface="+mj-lt"/>
              </a:defRPr>
            </a:lvl1pPr>
          </a:lstStyle>
          <a:p>
            <a:fld id="{9D3C3090-2CA2-477A-AB37-057107529B37}" type="slidenum">
              <a:rPr lang="en-IN" smtClean="0"/>
              <a:pPr/>
              <a:t>‹#›</a:t>
            </a:fld>
            <a:endParaRPr lang="en-IN"/>
          </a:p>
        </p:txBody>
      </p:sp>
    </p:spTree>
    <p:extLst>
      <p:ext uri="{BB962C8B-B14F-4D97-AF65-F5344CB8AC3E}">
        <p14:creationId xmlns:p14="http://schemas.microsoft.com/office/powerpoint/2010/main" val="36498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33107-AEDD-9E86-225D-7210F83128D5}"/>
              </a:ext>
            </a:extLst>
          </p:cNvPr>
          <p:cNvSpPr>
            <a:spLocks noGrp="1"/>
          </p:cNvSpPr>
          <p:nvPr>
            <p:ph type="title"/>
          </p:nvPr>
        </p:nvSpPr>
        <p:spPr>
          <a:xfrm>
            <a:off x="839788" y="457200"/>
            <a:ext cx="3932237" cy="1600200"/>
          </a:xfrm>
        </p:spPr>
        <p:txBody>
          <a:bodyPr anchor="b"/>
          <a:lstStyle>
            <a:lvl1pPr>
              <a:defRPr sz="3200">
                <a:latin typeface="+mj-lt"/>
              </a:defRPr>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C0CD66-CD7E-78A4-EB65-FDDC07E2AB87}"/>
              </a:ext>
            </a:extLst>
          </p:cNvPr>
          <p:cNvSpPr>
            <a:spLocks noGrp="1"/>
          </p:cNvSpPr>
          <p:nvPr>
            <p:ph idx="1"/>
          </p:nvPr>
        </p:nvSpPr>
        <p:spPr>
          <a:xfrm>
            <a:off x="5183188" y="987425"/>
            <a:ext cx="6172200"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24329B-ACD7-C467-D72B-917382C1D6F5}"/>
              </a:ext>
            </a:extLst>
          </p:cNvPr>
          <p:cNvSpPr>
            <a:spLocks noGrp="1"/>
          </p:cNvSpPr>
          <p:nvPr>
            <p:ph type="body" sz="half" idx="2"/>
          </p:nvPr>
        </p:nvSpPr>
        <p:spPr>
          <a:xfrm>
            <a:off x="839788" y="2057400"/>
            <a:ext cx="3932237" cy="3811588"/>
          </a:xfrm>
        </p:spPr>
        <p:txBody>
          <a:bodyPr/>
          <a:lstStyle>
            <a:lvl1pPr marL="0" indent="0">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418B6D-A897-E767-9F07-C693CF0DAC43}"/>
              </a:ext>
            </a:extLst>
          </p:cNvPr>
          <p:cNvSpPr>
            <a:spLocks noGrp="1"/>
          </p:cNvSpPr>
          <p:nvPr>
            <p:ph type="dt" sz="half" idx="10"/>
          </p:nvPr>
        </p:nvSpPr>
        <p:spPr/>
        <p:txBody>
          <a:bodyPr/>
          <a:lstStyle>
            <a:lvl1pPr>
              <a:defRPr>
                <a:latin typeface="+mj-lt"/>
              </a:defRPr>
            </a:lvl1pPr>
          </a:lstStyle>
          <a:p>
            <a:fld id="{E8B2931B-AE2C-4FFB-97D2-A0826B9EC1B0}" type="datetimeFigureOut">
              <a:rPr lang="en-IN" smtClean="0"/>
              <a:pPr/>
              <a:t>16-07-2023</a:t>
            </a:fld>
            <a:endParaRPr lang="en-IN"/>
          </a:p>
        </p:txBody>
      </p:sp>
      <p:sp>
        <p:nvSpPr>
          <p:cNvPr id="6" name="Footer Placeholder 5">
            <a:extLst>
              <a:ext uri="{FF2B5EF4-FFF2-40B4-BE49-F238E27FC236}">
                <a16:creationId xmlns:a16="http://schemas.microsoft.com/office/drawing/2014/main" id="{C2081D4E-4A20-48F8-1231-3946B7AC1780}"/>
              </a:ext>
            </a:extLst>
          </p:cNvPr>
          <p:cNvSpPr>
            <a:spLocks noGrp="1"/>
          </p:cNvSpPr>
          <p:nvPr>
            <p:ph type="ftr" sz="quarter" idx="11"/>
          </p:nvPr>
        </p:nvSpPr>
        <p:spPr/>
        <p:txBody>
          <a:bodyPr/>
          <a:lstStyle>
            <a:lvl1pPr>
              <a:defRPr>
                <a:latin typeface="+mj-lt"/>
              </a:defRPr>
            </a:lvl1pPr>
          </a:lstStyle>
          <a:p>
            <a:endParaRPr lang="en-IN"/>
          </a:p>
        </p:txBody>
      </p:sp>
      <p:sp>
        <p:nvSpPr>
          <p:cNvPr id="7" name="Slide Number Placeholder 6">
            <a:extLst>
              <a:ext uri="{FF2B5EF4-FFF2-40B4-BE49-F238E27FC236}">
                <a16:creationId xmlns:a16="http://schemas.microsoft.com/office/drawing/2014/main" id="{A283C48A-3A1E-51C1-2A17-D67169A75339}"/>
              </a:ext>
            </a:extLst>
          </p:cNvPr>
          <p:cNvSpPr>
            <a:spLocks noGrp="1"/>
          </p:cNvSpPr>
          <p:nvPr>
            <p:ph type="sldNum" sz="quarter" idx="12"/>
          </p:nvPr>
        </p:nvSpPr>
        <p:spPr/>
        <p:txBody>
          <a:bodyPr/>
          <a:lstStyle>
            <a:lvl1pPr>
              <a:defRPr>
                <a:latin typeface="+mj-lt"/>
              </a:defRPr>
            </a:lvl1pPr>
          </a:lstStyle>
          <a:p>
            <a:fld id="{9D3C3090-2CA2-477A-AB37-057107529B37}" type="slidenum">
              <a:rPr lang="en-IN" smtClean="0"/>
              <a:pPr/>
              <a:t>‹#›</a:t>
            </a:fld>
            <a:endParaRPr lang="en-IN"/>
          </a:p>
        </p:txBody>
      </p:sp>
    </p:spTree>
    <p:extLst>
      <p:ext uri="{BB962C8B-B14F-4D97-AF65-F5344CB8AC3E}">
        <p14:creationId xmlns:p14="http://schemas.microsoft.com/office/powerpoint/2010/main" val="4132025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DD40E-850B-B93F-F0DA-85226BF44A91}"/>
              </a:ext>
            </a:extLst>
          </p:cNvPr>
          <p:cNvSpPr>
            <a:spLocks noGrp="1"/>
          </p:cNvSpPr>
          <p:nvPr>
            <p:ph type="title"/>
          </p:nvPr>
        </p:nvSpPr>
        <p:spPr>
          <a:xfrm>
            <a:off x="839788" y="457200"/>
            <a:ext cx="3932237" cy="1600200"/>
          </a:xfrm>
        </p:spPr>
        <p:txBody>
          <a:bodyPr anchor="b"/>
          <a:lstStyle>
            <a:lvl1pPr>
              <a:defRPr sz="3200">
                <a:latin typeface="+mj-lt"/>
              </a:defRPr>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3F912E-688B-A112-CAA9-2E42BB7FC9BF}"/>
              </a:ext>
            </a:extLst>
          </p:cNvPr>
          <p:cNvSpPr>
            <a:spLocks noGrp="1"/>
          </p:cNvSpPr>
          <p:nvPr>
            <p:ph type="pic" idx="1"/>
          </p:nvPr>
        </p:nvSpPr>
        <p:spPr>
          <a:xfrm>
            <a:off x="5183188" y="987425"/>
            <a:ext cx="6172200" cy="4873625"/>
          </a:xfr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BB07A3-713B-6898-64CD-551E339B98D8}"/>
              </a:ext>
            </a:extLst>
          </p:cNvPr>
          <p:cNvSpPr>
            <a:spLocks noGrp="1"/>
          </p:cNvSpPr>
          <p:nvPr>
            <p:ph type="body" sz="half" idx="2"/>
          </p:nvPr>
        </p:nvSpPr>
        <p:spPr>
          <a:xfrm>
            <a:off x="839788" y="2057400"/>
            <a:ext cx="3932237" cy="3811588"/>
          </a:xfrm>
        </p:spPr>
        <p:txBody>
          <a:bodyPr/>
          <a:lstStyle>
            <a:lvl1pPr marL="0" indent="0">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D87EB7-4312-C0F1-A4E4-1849576467DB}"/>
              </a:ext>
            </a:extLst>
          </p:cNvPr>
          <p:cNvSpPr>
            <a:spLocks noGrp="1"/>
          </p:cNvSpPr>
          <p:nvPr>
            <p:ph type="dt" sz="half" idx="10"/>
          </p:nvPr>
        </p:nvSpPr>
        <p:spPr/>
        <p:txBody>
          <a:bodyPr/>
          <a:lstStyle>
            <a:lvl1pPr>
              <a:defRPr>
                <a:latin typeface="+mj-lt"/>
              </a:defRPr>
            </a:lvl1pPr>
          </a:lstStyle>
          <a:p>
            <a:fld id="{E8B2931B-AE2C-4FFB-97D2-A0826B9EC1B0}" type="datetimeFigureOut">
              <a:rPr lang="en-IN" smtClean="0"/>
              <a:pPr/>
              <a:t>16-07-2023</a:t>
            </a:fld>
            <a:endParaRPr lang="en-IN"/>
          </a:p>
        </p:txBody>
      </p:sp>
      <p:sp>
        <p:nvSpPr>
          <p:cNvPr id="6" name="Footer Placeholder 5">
            <a:extLst>
              <a:ext uri="{FF2B5EF4-FFF2-40B4-BE49-F238E27FC236}">
                <a16:creationId xmlns:a16="http://schemas.microsoft.com/office/drawing/2014/main" id="{200A43B1-3280-E1A3-6041-F875788C7ED5}"/>
              </a:ext>
            </a:extLst>
          </p:cNvPr>
          <p:cNvSpPr>
            <a:spLocks noGrp="1"/>
          </p:cNvSpPr>
          <p:nvPr>
            <p:ph type="ftr" sz="quarter" idx="11"/>
          </p:nvPr>
        </p:nvSpPr>
        <p:spPr/>
        <p:txBody>
          <a:bodyPr/>
          <a:lstStyle>
            <a:lvl1pPr>
              <a:defRPr>
                <a:latin typeface="+mj-lt"/>
              </a:defRPr>
            </a:lvl1pPr>
          </a:lstStyle>
          <a:p>
            <a:endParaRPr lang="en-IN"/>
          </a:p>
        </p:txBody>
      </p:sp>
      <p:sp>
        <p:nvSpPr>
          <p:cNvPr id="7" name="Slide Number Placeholder 6">
            <a:extLst>
              <a:ext uri="{FF2B5EF4-FFF2-40B4-BE49-F238E27FC236}">
                <a16:creationId xmlns:a16="http://schemas.microsoft.com/office/drawing/2014/main" id="{4ED5CC77-B9EC-2E6E-A1DB-B4C172B629F5}"/>
              </a:ext>
            </a:extLst>
          </p:cNvPr>
          <p:cNvSpPr>
            <a:spLocks noGrp="1"/>
          </p:cNvSpPr>
          <p:nvPr>
            <p:ph type="sldNum" sz="quarter" idx="12"/>
          </p:nvPr>
        </p:nvSpPr>
        <p:spPr/>
        <p:txBody>
          <a:bodyPr/>
          <a:lstStyle>
            <a:lvl1pPr>
              <a:defRPr>
                <a:latin typeface="+mj-lt"/>
              </a:defRPr>
            </a:lvl1pPr>
          </a:lstStyle>
          <a:p>
            <a:fld id="{9D3C3090-2CA2-477A-AB37-057107529B37}" type="slidenum">
              <a:rPr lang="en-IN" smtClean="0"/>
              <a:pPr/>
              <a:t>‹#›</a:t>
            </a:fld>
            <a:endParaRPr lang="en-IN"/>
          </a:p>
        </p:txBody>
      </p:sp>
    </p:spTree>
    <p:extLst>
      <p:ext uri="{BB962C8B-B14F-4D97-AF65-F5344CB8AC3E}">
        <p14:creationId xmlns:p14="http://schemas.microsoft.com/office/powerpoint/2010/main" val="901335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F69C3A-F5DA-3CEA-9A7A-E5BEE62738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8E3261-1672-FD92-D4C1-E3473EF75B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930FEE-A5A8-099B-4533-C67E0811ED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B2931B-AE2C-4FFB-97D2-A0826B9EC1B0}" type="datetimeFigureOut">
              <a:rPr lang="en-IN" smtClean="0"/>
              <a:t>16-07-2023</a:t>
            </a:fld>
            <a:endParaRPr lang="en-IN"/>
          </a:p>
        </p:txBody>
      </p:sp>
      <p:sp>
        <p:nvSpPr>
          <p:cNvPr id="5" name="Footer Placeholder 4">
            <a:extLst>
              <a:ext uri="{FF2B5EF4-FFF2-40B4-BE49-F238E27FC236}">
                <a16:creationId xmlns:a16="http://schemas.microsoft.com/office/drawing/2014/main" id="{5FAF250F-EC15-CB55-7293-B226A89D10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FECE422-A84C-C982-19E3-C8EB6256C3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C3090-2CA2-477A-AB37-057107529B37}" type="slidenum">
              <a:rPr lang="en-IN" smtClean="0"/>
              <a:t>‹#›</a:t>
            </a:fld>
            <a:endParaRPr lang="en-IN"/>
          </a:p>
        </p:txBody>
      </p:sp>
    </p:spTree>
    <p:extLst>
      <p:ext uri="{BB962C8B-B14F-4D97-AF65-F5344CB8AC3E}">
        <p14:creationId xmlns:p14="http://schemas.microsoft.com/office/powerpoint/2010/main" val="1179033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mmons.wikimedia.org/wiki/file:background-clouds.jpg"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drive/folders/1PKkKiBrOTzsM818nMtHkd3pC2ScwmOqy?usp=sharing" TargetMode="External"/><Relationship Id="rId2" Type="http://schemas.openxmlformats.org/officeDocument/2006/relationships/hyperlink" Target="https://github.com/swaggiep23/Modified-pixel-transposed-convolution/tree/main" TargetMode="Externa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datasets/swagatpanda23/voc2012mod?select=SegmentationClassFinalAu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medium.com/@marsxiang/convolutions-transposed-and-deconvolution-6430c358a5b6" TargetMode="External"/><Relationship Id="rId3" Type="http://schemas.openxmlformats.org/officeDocument/2006/relationships/hyperlink" Target="https://arxiv.org/pdf/1608.06993.pdf" TargetMode="External"/><Relationship Id="rId7" Type="http://schemas.openxmlformats.org/officeDocument/2006/relationships/hyperlink" Target="https://arxiv.org/pdf/1610.02357.pdf" TargetMode="External"/><Relationship Id="rId2" Type="http://schemas.openxmlformats.org/officeDocument/2006/relationships/hyperlink" Target="https://arxiv.org/pdf/1705.06820.pdf" TargetMode="External"/><Relationship Id="rId1" Type="http://schemas.openxmlformats.org/officeDocument/2006/relationships/slideLayout" Target="../slideLayouts/slideLayout2.xml"/><Relationship Id="rId6" Type="http://schemas.openxmlformats.org/officeDocument/2006/relationships/hyperlink" Target="https://arxiv.org/pdf/1505.04597.pdf" TargetMode="External"/><Relationship Id="rId5" Type="http://schemas.openxmlformats.org/officeDocument/2006/relationships/hyperlink" Target="https://arxiv.org/pdf/1802.02611.pdf" TargetMode="External"/><Relationship Id="rId4" Type="http://schemas.openxmlformats.org/officeDocument/2006/relationships/hyperlink" Target="https://arxiv.org/pdf/1611.09326.pdf"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16.xml"/><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5.png"/><Relationship Id="rId4" Type="http://schemas.openxmlformats.org/officeDocument/2006/relationships/slide" Target="slide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slide" Target="slide10.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hyperlink" Target="https://github.com/HongyangGao/PixelTCN/blob/master/utils/pixel_dcn.py" TargetMode="Externa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11000" b="-1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9B8A-6BB4-E46F-C296-5EC0BE9593E5}"/>
              </a:ext>
            </a:extLst>
          </p:cNvPr>
          <p:cNvSpPr>
            <a:spLocks noGrp="1"/>
          </p:cNvSpPr>
          <p:nvPr>
            <p:ph type="ctrTitle"/>
          </p:nvPr>
        </p:nvSpPr>
        <p:spPr>
          <a:xfrm>
            <a:off x="1609344" y="1414971"/>
            <a:ext cx="9144000" cy="2387600"/>
          </a:xfrm>
        </p:spPr>
        <p:txBody>
          <a:bodyPr/>
          <a:lstStyle/>
          <a:p>
            <a:r>
              <a:rPr lang="en-US" dirty="0"/>
              <a:t>Pixel Transposed Convolution</a:t>
            </a:r>
            <a:endParaRPr lang="en-IN" dirty="0"/>
          </a:p>
        </p:txBody>
      </p:sp>
      <p:sp>
        <p:nvSpPr>
          <p:cNvPr id="3" name="Subtitle 2">
            <a:extLst>
              <a:ext uri="{FF2B5EF4-FFF2-40B4-BE49-F238E27FC236}">
                <a16:creationId xmlns:a16="http://schemas.microsoft.com/office/drawing/2014/main" id="{AD0113AA-4FCB-99ED-38F3-C5ADC80A19F5}"/>
              </a:ext>
            </a:extLst>
          </p:cNvPr>
          <p:cNvSpPr>
            <a:spLocks noGrp="1"/>
          </p:cNvSpPr>
          <p:nvPr>
            <p:ph type="subTitle" idx="1"/>
          </p:nvPr>
        </p:nvSpPr>
        <p:spPr>
          <a:xfrm>
            <a:off x="1609344" y="3894646"/>
            <a:ext cx="9144000" cy="1655762"/>
          </a:xfrm>
        </p:spPr>
        <p:txBody>
          <a:bodyPr/>
          <a:lstStyle/>
          <a:p>
            <a:r>
              <a:rPr lang="en-US" dirty="0"/>
              <a:t>Improving on the existing methods of transposed convolution used for up-sampling in neural networks that perform semantic segmentation.</a:t>
            </a:r>
            <a:endParaRPr lang="en-IN" dirty="0"/>
          </a:p>
        </p:txBody>
      </p:sp>
    </p:spTree>
    <p:extLst>
      <p:ext uri="{BB962C8B-B14F-4D97-AF65-F5344CB8AC3E}">
        <p14:creationId xmlns:p14="http://schemas.microsoft.com/office/powerpoint/2010/main" val="2579177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9E62-8F3D-363E-A55E-1CD45213C13A}"/>
              </a:ext>
            </a:extLst>
          </p:cNvPr>
          <p:cNvSpPr>
            <a:spLocks noGrp="1"/>
          </p:cNvSpPr>
          <p:nvPr>
            <p:ph type="title"/>
          </p:nvPr>
        </p:nvSpPr>
        <p:spPr>
          <a:xfrm>
            <a:off x="838200" y="105491"/>
            <a:ext cx="10515600" cy="662001"/>
          </a:xfrm>
        </p:spPr>
        <p:txBody>
          <a:bodyPr>
            <a:normAutofit fontScale="90000"/>
          </a:bodyPr>
          <a:lstStyle/>
          <a:p>
            <a:pPr algn="ctr"/>
            <a:r>
              <a:rPr lang="en-US" dirty="0"/>
              <a:t>Model used for evaluation</a:t>
            </a:r>
            <a:endParaRPr lang="en-IN" dirty="0"/>
          </a:p>
        </p:txBody>
      </p:sp>
      <p:sp>
        <p:nvSpPr>
          <p:cNvPr id="3" name="Content Placeholder 2">
            <a:extLst>
              <a:ext uri="{FF2B5EF4-FFF2-40B4-BE49-F238E27FC236}">
                <a16:creationId xmlns:a16="http://schemas.microsoft.com/office/drawing/2014/main" id="{617A7025-04C5-081D-F34A-165A719C70C7}"/>
              </a:ext>
            </a:extLst>
          </p:cNvPr>
          <p:cNvSpPr>
            <a:spLocks noGrp="1"/>
          </p:cNvSpPr>
          <p:nvPr>
            <p:ph idx="1"/>
          </p:nvPr>
        </p:nvSpPr>
        <p:spPr>
          <a:xfrm>
            <a:off x="449580" y="767492"/>
            <a:ext cx="11292840" cy="2274570"/>
          </a:xfrm>
        </p:spPr>
        <p:txBody>
          <a:bodyPr>
            <a:normAutofit/>
          </a:bodyPr>
          <a:lstStyle/>
          <a:p>
            <a:r>
              <a:rPr lang="en-US" sz="2400" dirty="0"/>
              <a:t>The code for this project is a sophisticated U-Net with the following attributes:</a:t>
            </a:r>
          </a:p>
          <a:p>
            <a:pPr lvl="1"/>
            <a:r>
              <a:rPr lang="en-US" sz="2000" dirty="0"/>
              <a:t>An </a:t>
            </a:r>
            <a:r>
              <a:rPr lang="en-US" sz="2000" dirty="0" err="1"/>
              <a:t>atrous</a:t>
            </a:r>
            <a:r>
              <a:rPr lang="en-US" sz="2000" dirty="0"/>
              <a:t> spatial pyramidal pooling (ASPP) bottleneck layer.</a:t>
            </a:r>
          </a:p>
          <a:p>
            <a:pPr lvl="1"/>
            <a:r>
              <a:rPr lang="en-US" sz="2000" dirty="0"/>
              <a:t>Down-sampling blocks composed of dense blocks (consecutive dense layers with concatenation as described in Ref. 3) followed by a down-sampling layer (which are convolution based instead of max-pooling based to improve the performance) </a:t>
            </a:r>
            <a:r>
              <a:rPr lang="en-US" sz="2000" dirty="0">
                <a:hlinkClick r:id="rId2" action="ppaction://hlinksldjump"/>
              </a:rPr>
              <a:t>[2][3]</a:t>
            </a:r>
            <a:endParaRPr lang="en-US" sz="2000" dirty="0"/>
          </a:p>
          <a:p>
            <a:pPr lvl="1"/>
            <a:r>
              <a:rPr lang="en-US" sz="2000" dirty="0"/>
              <a:t>Up-sampling blocks are composed of up-sampling layer (either of the following: TCL, </a:t>
            </a:r>
            <a:r>
              <a:rPr lang="en-US" sz="2000" dirty="0" err="1"/>
              <a:t>PixelTCL</a:t>
            </a:r>
            <a:r>
              <a:rPr lang="en-US" sz="2000" dirty="0"/>
              <a:t>, </a:t>
            </a:r>
            <a:r>
              <a:rPr lang="en-US" sz="2000" dirty="0" err="1"/>
              <a:t>iPixelTCL</a:t>
            </a:r>
            <a:r>
              <a:rPr lang="en-US" sz="2000" dirty="0"/>
              <a:t> or modified </a:t>
            </a:r>
            <a:r>
              <a:rPr lang="en-US" sz="2000" dirty="0" err="1"/>
              <a:t>iPixelTCL</a:t>
            </a:r>
            <a:r>
              <a:rPr lang="en-US" sz="2000" dirty="0"/>
              <a:t>) followed by a dense layer. </a:t>
            </a:r>
          </a:p>
        </p:txBody>
      </p:sp>
      <p:pic>
        <p:nvPicPr>
          <p:cNvPr id="6" name="Picture 5">
            <a:extLst>
              <a:ext uri="{FF2B5EF4-FFF2-40B4-BE49-F238E27FC236}">
                <a16:creationId xmlns:a16="http://schemas.microsoft.com/office/drawing/2014/main" id="{FA6486CF-F19F-FFE6-F115-5DB84944B8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8727" y="3153002"/>
            <a:ext cx="9694545" cy="3370907"/>
          </a:xfrm>
          <a:prstGeom prst="rect">
            <a:avLst/>
          </a:prstGeom>
          <a:ln>
            <a:solidFill>
              <a:schemeClr val="tx1"/>
            </a:solidFill>
          </a:ln>
        </p:spPr>
      </p:pic>
    </p:spTree>
    <p:extLst>
      <p:ext uri="{BB962C8B-B14F-4D97-AF65-F5344CB8AC3E}">
        <p14:creationId xmlns:p14="http://schemas.microsoft.com/office/powerpoint/2010/main" val="317050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034A7-B6A8-14C1-0842-051467C80A3C}"/>
              </a:ext>
            </a:extLst>
          </p:cNvPr>
          <p:cNvSpPr>
            <a:spLocks noGrp="1"/>
          </p:cNvSpPr>
          <p:nvPr>
            <p:ph type="title"/>
          </p:nvPr>
        </p:nvSpPr>
        <p:spPr>
          <a:xfrm>
            <a:off x="838200" y="193720"/>
            <a:ext cx="10515600" cy="583565"/>
          </a:xfrm>
        </p:spPr>
        <p:txBody>
          <a:bodyPr>
            <a:normAutofit fontScale="90000"/>
          </a:bodyPr>
          <a:lstStyle/>
          <a:p>
            <a:pPr algn="ctr"/>
            <a:r>
              <a:rPr lang="en-US" dirty="0"/>
              <a:t>Model used for evaluation (contd.)</a:t>
            </a:r>
            <a:endParaRPr lang="en-IN" dirty="0"/>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FC5F9524-2B96-53A9-B5F5-47C992C402A4}"/>
                  </a:ext>
                </a:extLst>
              </p:cNvPr>
              <p:cNvSpPr>
                <a:spLocks noGrp="1"/>
              </p:cNvSpPr>
              <p:nvPr>
                <p:ph idx="1"/>
              </p:nvPr>
            </p:nvSpPr>
            <p:spPr>
              <a:xfrm>
                <a:off x="424492" y="777285"/>
                <a:ext cx="7661514" cy="5792063"/>
              </a:xfrm>
            </p:spPr>
            <p:txBody>
              <a:bodyPr>
                <a:normAutofit lnSpcReduction="10000"/>
              </a:bodyPr>
              <a:lstStyle/>
              <a:p>
                <a:r>
                  <a:rPr lang="en-US" sz="2200" dirty="0"/>
                  <a:t>The output layer is a SoftMax function.</a:t>
                </a:r>
              </a:p>
              <a:p>
                <a:r>
                  <a:rPr lang="en-US" sz="2200" dirty="0"/>
                  <a:t>The loss function used was sparse categorical cross entropy because there are multiple classes, and the pixel values of the dataset labels are integers in [</a:t>
                </a:r>
                <a:r>
                  <a:rPr lang="en-US" sz="2200" i="1" dirty="0"/>
                  <a:t>0, </a:t>
                </a:r>
                <a:r>
                  <a:rPr lang="en-US" sz="2200" i="1" dirty="0" err="1"/>
                  <a:t>class_num</a:t>
                </a:r>
                <a:r>
                  <a:rPr lang="en-US" sz="2200" i="1" dirty="0"/>
                  <a:t> - 1</a:t>
                </a:r>
                <a:r>
                  <a:rPr lang="en-US" sz="2200" dirty="0"/>
                  <a:t>]. If the label images were one-hot encoded, we would have used categorical cross entropy.</a:t>
                </a:r>
              </a:p>
              <a:p>
                <a:r>
                  <a:rPr lang="en-US" sz="2200" dirty="0"/>
                  <a:t>The optimizer used is Adam, after a bit of experimentation with SGD and </a:t>
                </a:r>
                <a:r>
                  <a:rPr lang="en-US" sz="2200" dirty="0" err="1"/>
                  <a:t>Adadelta</a:t>
                </a:r>
                <a:r>
                  <a:rPr lang="en-US" sz="2200" dirty="0"/>
                  <a:t>.</a:t>
                </a:r>
              </a:p>
              <a:p>
                <a:r>
                  <a:rPr lang="en-US" sz="2200" dirty="0"/>
                  <a:t>The metrics used for evaluation are pixel accuracy and </a:t>
                </a:r>
                <a:r>
                  <a:rPr lang="en-US" sz="2200" dirty="0" err="1"/>
                  <a:t>mIoU</a:t>
                </a:r>
                <a:r>
                  <a:rPr lang="en-US" sz="2200" dirty="0"/>
                  <a:t> or mean </a:t>
                </a:r>
                <a:r>
                  <a:rPr lang="en-US" sz="2200" dirty="0" err="1"/>
                  <a:t>IoU</a:t>
                </a:r>
                <a:r>
                  <a:rPr lang="en-US" sz="2200" dirty="0"/>
                  <a:t> (Intersection over Union). The latter carries more importance since it is directly affected in case of the checkerboard effect.</a:t>
                </a:r>
              </a:p>
              <a:p>
                <a:r>
                  <a:rPr lang="en-US" sz="2200" dirty="0"/>
                  <a:t>The link to the project repository: </a:t>
                </a:r>
                <a:r>
                  <a:rPr lang="en-US" sz="2200" dirty="0">
                    <a:hlinkClick r:id="rId2"/>
                  </a:rPr>
                  <a:t>GitHub repository</a:t>
                </a:r>
                <a:endParaRPr lang="en-US" sz="2200" dirty="0"/>
              </a:p>
              <a:p>
                <a:r>
                  <a:rPr lang="en-US" sz="2200" dirty="0"/>
                  <a:t>Link to the model files: </a:t>
                </a:r>
                <a:r>
                  <a:rPr lang="en-US" sz="2200" dirty="0">
                    <a:hlinkClick r:id="rId3"/>
                  </a:rPr>
                  <a:t>Google drive link for model files</a:t>
                </a:r>
                <a:endParaRPr lang="en-US" sz="2200" dirty="0"/>
              </a:p>
              <a:p>
                <a:pPr>
                  <a:lnSpc>
                    <a:spcPct val="110000"/>
                  </a:lnSpc>
                </a:pPr>
                <a14:m>
                  <m:oMath xmlns:m="http://schemas.openxmlformats.org/officeDocument/2006/math">
                    <m:r>
                      <m:rPr>
                        <m:nor/>
                      </m:rPr>
                      <a:rPr lang="en-US" sz="2000" b="0" i="0" smtClean="0">
                        <a:latin typeface="Cambria Math" panose="02040503050406030204" pitchFamily="18" charset="0"/>
                      </a:rPr>
                      <m:t>mIoU</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m:rPr>
                            <m:nor/>
                          </m:rPr>
                          <a:rPr lang="en-US" sz="2000" b="0" i="0" smtClean="0">
                            <a:latin typeface="Cambria Math" panose="02040503050406030204" pitchFamily="18" charset="0"/>
                          </a:rPr>
                          <m:t>Area</m:t>
                        </m:r>
                        <m:r>
                          <m:rPr>
                            <m:nor/>
                          </m:rPr>
                          <a:rPr lang="en-US" sz="2000" b="0" i="0" smtClean="0">
                            <a:latin typeface="Cambria Math" panose="02040503050406030204" pitchFamily="18" charset="0"/>
                          </a:rPr>
                          <m:t> </m:t>
                        </m:r>
                        <m:r>
                          <m:rPr>
                            <m:nor/>
                          </m:rPr>
                          <a:rPr lang="en-US" sz="2000" b="0" i="0" smtClean="0">
                            <a:latin typeface="Cambria Math" panose="02040503050406030204" pitchFamily="18" charset="0"/>
                          </a:rPr>
                          <m:t>of</m:t>
                        </m:r>
                        <m:r>
                          <m:rPr>
                            <m:nor/>
                          </m:rPr>
                          <a:rPr lang="en-US" sz="2000" b="0" i="0" smtClean="0">
                            <a:latin typeface="Cambria Math" panose="02040503050406030204" pitchFamily="18" charset="0"/>
                          </a:rPr>
                          <m:t> </m:t>
                        </m:r>
                        <m:r>
                          <m:rPr>
                            <m:nor/>
                          </m:rPr>
                          <a:rPr lang="en-US" sz="2000" b="0" i="0" smtClean="0">
                            <a:latin typeface="Cambria Math" panose="02040503050406030204" pitchFamily="18" charset="0"/>
                          </a:rPr>
                          <m:t>intersection</m:t>
                        </m:r>
                      </m:num>
                      <m:den>
                        <m:r>
                          <m:rPr>
                            <m:nor/>
                          </m:rPr>
                          <a:rPr lang="en-US" sz="2000" b="0" i="0" smtClean="0">
                            <a:latin typeface="Cambria Math" panose="02040503050406030204" pitchFamily="18" charset="0"/>
                          </a:rPr>
                          <m:t>Area</m:t>
                        </m:r>
                        <m:r>
                          <m:rPr>
                            <m:nor/>
                          </m:rPr>
                          <a:rPr lang="en-US" sz="2000" b="0" i="0" smtClean="0">
                            <a:latin typeface="Cambria Math" panose="02040503050406030204" pitchFamily="18" charset="0"/>
                          </a:rPr>
                          <m:t> </m:t>
                        </m:r>
                        <m:r>
                          <m:rPr>
                            <m:nor/>
                          </m:rPr>
                          <a:rPr lang="en-US" sz="2000" b="0" i="0" smtClean="0">
                            <a:latin typeface="Cambria Math" panose="02040503050406030204" pitchFamily="18" charset="0"/>
                          </a:rPr>
                          <m:t>of</m:t>
                        </m:r>
                        <m:r>
                          <m:rPr>
                            <m:nor/>
                          </m:rPr>
                          <a:rPr lang="en-US" sz="2000" b="0" i="0" smtClean="0">
                            <a:latin typeface="Cambria Math" panose="02040503050406030204" pitchFamily="18" charset="0"/>
                          </a:rPr>
                          <m:t> </m:t>
                        </m:r>
                        <m:r>
                          <m:rPr>
                            <m:nor/>
                          </m:rPr>
                          <a:rPr lang="en-US" sz="2000" b="0" i="0" smtClean="0">
                            <a:latin typeface="Cambria Math" panose="02040503050406030204" pitchFamily="18" charset="0"/>
                          </a:rPr>
                          <m:t>Union</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𝐼</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m:t>
                        </m:r>
                      </m:num>
                      <m:den>
                        <m:r>
                          <a:rPr lang="en-US" sz="2000" b="0" i="1" smtClean="0">
                            <a:latin typeface="Cambria Math" panose="02040503050406030204" pitchFamily="18" charset="0"/>
                          </a:rPr>
                          <m:t>𝐼</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m:t>
                        </m:r>
                      </m:den>
                    </m:f>
                  </m:oMath>
                </a14:m>
                <a:r>
                  <a:rPr lang="en-US" sz="2000" b="0" dirty="0"/>
                  <a:t>; where I is the original image and S is the segmented image.</a:t>
                </a:r>
              </a:p>
            </p:txBody>
          </p:sp>
        </mc:Choice>
        <mc:Fallback xmlns="">
          <p:sp>
            <p:nvSpPr>
              <p:cNvPr id="16" name="Content Placeholder 2">
                <a:extLst>
                  <a:ext uri="{FF2B5EF4-FFF2-40B4-BE49-F238E27FC236}">
                    <a16:creationId xmlns:a16="http://schemas.microsoft.com/office/drawing/2014/main" id="{FC5F9524-2B96-53A9-B5F5-47C992C402A4}"/>
                  </a:ext>
                </a:extLst>
              </p:cNvPr>
              <p:cNvSpPr>
                <a:spLocks noGrp="1" noRot="1" noChangeAspect="1" noMove="1" noResize="1" noEditPoints="1" noAdjustHandles="1" noChangeArrowheads="1" noChangeShapeType="1" noTextEdit="1"/>
              </p:cNvSpPr>
              <p:nvPr>
                <p:ph idx="1"/>
              </p:nvPr>
            </p:nvSpPr>
            <p:spPr>
              <a:xfrm>
                <a:off x="424492" y="777285"/>
                <a:ext cx="7661514" cy="5792063"/>
              </a:xfrm>
              <a:blipFill>
                <a:blip r:embed="rId4"/>
                <a:stretch>
                  <a:fillRect l="-955" t="-1895" r="-796"/>
                </a:stretch>
              </a:blipFill>
            </p:spPr>
            <p:txBody>
              <a:bodyPr/>
              <a:lstStyle/>
              <a:p>
                <a:r>
                  <a:rPr lang="en-IN">
                    <a:noFill/>
                  </a:rPr>
                  <a:t> </a:t>
                </a:r>
              </a:p>
            </p:txBody>
          </p:sp>
        </mc:Fallback>
      </mc:AlternateContent>
      <p:pic>
        <p:nvPicPr>
          <p:cNvPr id="20" name="Picture 19">
            <a:extLst>
              <a:ext uri="{FF2B5EF4-FFF2-40B4-BE49-F238E27FC236}">
                <a16:creationId xmlns:a16="http://schemas.microsoft.com/office/drawing/2014/main" id="{15B7144F-020A-FD7C-5423-658E8D94E812}"/>
              </a:ext>
            </a:extLst>
          </p:cNvPr>
          <p:cNvPicPr>
            <a:picLocks noChangeAspect="1"/>
          </p:cNvPicPr>
          <p:nvPr/>
        </p:nvPicPr>
        <p:blipFill>
          <a:blip r:embed="rId5"/>
          <a:stretch>
            <a:fillRect/>
          </a:stretch>
        </p:blipFill>
        <p:spPr>
          <a:xfrm>
            <a:off x="8086006" y="777285"/>
            <a:ext cx="3493292" cy="4298929"/>
          </a:xfrm>
          <a:prstGeom prst="rect">
            <a:avLst/>
          </a:prstGeom>
          <a:ln>
            <a:solidFill>
              <a:schemeClr val="tx1"/>
            </a:solidFill>
          </a:ln>
        </p:spPr>
      </p:pic>
      <p:sp>
        <p:nvSpPr>
          <p:cNvPr id="21" name="TextBox 20">
            <a:extLst>
              <a:ext uri="{FF2B5EF4-FFF2-40B4-BE49-F238E27FC236}">
                <a16:creationId xmlns:a16="http://schemas.microsoft.com/office/drawing/2014/main" id="{4030E3D2-F82C-22B1-B3EE-58A33C21CABB}"/>
              </a:ext>
            </a:extLst>
          </p:cNvPr>
          <p:cNvSpPr txBox="1"/>
          <p:nvPr/>
        </p:nvSpPr>
        <p:spPr>
          <a:xfrm>
            <a:off x="8086006" y="5076214"/>
            <a:ext cx="3493292" cy="950298"/>
          </a:xfrm>
          <a:prstGeom prst="rect">
            <a:avLst/>
          </a:prstGeom>
          <a:noFill/>
        </p:spPr>
        <p:txBody>
          <a:bodyPr wrap="square" rtlCol="0">
            <a:spAutoFit/>
          </a:bodyPr>
          <a:lstStyle/>
          <a:p>
            <a:r>
              <a:rPr lang="en-US" dirty="0">
                <a:latin typeface="+mj-lt"/>
              </a:rPr>
              <a:t>Dense Layer used in the model. The diagram and the description is from Reference 3. </a:t>
            </a:r>
            <a:r>
              <a:rPr lang="en-US" dirty="0">
                <a:latin typeface="+mj-lt"/>
                <a:hlinkClick r:id="rId6" action="ppaction://hlinksldjump"/>
              </a:rPr>
              <a:t>[3]</a:t>
            </a:r>
            <a:endParaRPr lang="en-IN" dirty="0">
              <a:latin typeface="+mj-lt"/>
            </a:endParaRPr>
          </a:p>
        </p:txBody>
      </p:sp>
    </p:spTree>
    <p:extLst>
      <p:ext uri="{BB962C8B-B14F-4D97-AF65-F5344CB8AC3E}">
        <p14:creationId xmlns:p14="http://schemas.microsoft.com/office/powerpoint/2010/main" val="3861263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3537B-4C35-8F38-69A5-E0B1B6AAC783}"/>
              </a:ext>
            </a:extLst>
          </p:cNvPr>
          <p:cNvSpPr>
            <a:spLocks noGrp="1"/>
          </p:cNvSpPr>
          <p:nvPr>
            <p:ph type="title"/>
          </p:nvPr>
        </p:nvSpPr>
        <p:spPr>
          <a:xfrm>
            <a:off x="838200" y="223823"/>
            <a:ext cx="10515600" cy="663575"/>
          </a:xfrm>
        </p:spPr>
        <p:txBody>
          <a:bodyPr>
            <a:normAutofit fontScale="90000"/>
          </a:bodyPr>
          <a:lstStyle/>
          <a:p>
            <a:pPr algn="ctr"/>
            <a:r>
              <a:rPr lang="en-US" dirty="0"/>
              <a:t>Model used for evaluation (contd.)</a:t>
            </a:r>
            <a:endParaRPr lang="en-IN" dirty="0"/>
          </a:p>
        </p:txBody>
      </p:sp>
      <p:pic>
        <p:nvPicPr>
          <p:cNvPr id="4" name="Content Placeholder 3">
            <a:extLst>
              <a:ext uri="{FF2B5EF4-FFF2-40B4-BE49-F238E27FC236}">
                <a16:creationId xmlns:a16="http://schemas.microsoft.com/office/drawing/2014/main" id="{60041C9F-397F-A834-AE63-7CB9F66B02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285" y="1035988"/>
            <a:ext cx="8858250" cy="5475408"/>
          </a:xfrm>
          <a:prstGeom prst="rect">
            <a:avLst/>
          </a:prstGeom>
          <a:ln>
            <a:solidFill>
              <a:schemeClr val="tx1"/>
            </a:solidFill>
          </a:ln>
        </p:spPr>
      </p:pic>
      <p:sp>
        <p:nvSpPr>
          <p:cNvPr id="5" name="TextBox 4">
            <a:extLst>
              <a:ext uri="{FF2B5EF4-FFF2-40B4-BE49-F238E27FC236}">
                <a16:creationId xmlns:a16="http://schemas.microsoft.com/office/drawing/2014/main" id="{625369B9-91A4-DFA3-3467-FDAA6DB48D10}"/>
              </a:ext>
            </a:extLst>
          </p:cNvPr>
          <p:cNvSpPr txBox="1"/>
          <p:nvPr/>
        </p:nvSpPr>
        <p:spPr>
          <a:xfrm>
            <a:off x="9360433" y="1054706"/>
            <a:ext cx="2606777" cy="1200329"/>
          </a:xfrm>
          <a:prstGeom prst="rect">
            <a:avLst/>
          </a:prstGeom>
          <a:noFill/>
        </p:spPr>
        <p:txBody>
          <a:bodyPr wrap="square" rtlCol="0">
            <a:spAutoFit/>
          </a:bodyPr>
          <a:lstStyle/>
          <a:p>
            <a:r>
              <a:rPr lang="en-IN" dirty="0">
                <a:latin typeface="+mj-lt"/>
              </a:rPr>
              <a:t>The blocks from the modified U-Net discussed in </a:t>
            </a:r>
            <a:r>
              <a:rPr lang="en-IN" dirty="0">
                <a:latin typeface="+mj-lt"/>
                <a:hlinkClick r:id="rId3" action="ppaction://hlinksldjump"/>
              </a:rPr>
              <a:t>Slide 10</a:t>
            </a:r>
            <a:r>
              <a:rPr lang="en-IN" dirty="0">
                <a:latin typeface="+mj-lt"/>
              </a:rPr>
              <a:t> in greater detail.</a:t>
            </a:r>
            <a:endParaRPr lang="en-US" dirty="0">
              <a:latin typeface="+mj-lt"/>
            </a:endParaRPr>
          </a:p>
        </p:txBody>
      </p:sp>
    </p:spTree>
    <p:extLst>
      <p:ext uri="{BB962C8B-B14F-4D97-AF65-F5344CB8AC3E}">
        <p14:creationId xmlns:p14="http://schemas.microsoft.com/office/powerpoint/2010/main" val="4126302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28397-77F3-504C-87C1-0260447FF900}"/>
              </a:ext>
            </a:extLst>
          </p:cNvPr>
          <p:cNvSpPr>
            <a:spLocks noGrp="1"/>
          </p:cNvSpPr>
          <p:nvPr>
            <p:ph type="title"/>
          </p:nvPr>
        </p:nvSpPr>
        <p:spPr>
          <a:xfrm>
            <a:off x="838199" y="134112"/>
            <a:ext cx="10515600" cy="683893"/>
          </a:xfrm>
        </p:spPr>
        <p:txBody>
          <a:bodyPr>
            <a:normAutofit fontScale="90000"/>
          </a:bodyPr>
          <a:lstStyle/>
          <a:p>
            <a:pPr algn="ctr"/>
            <a:r>
              <a:rPr lang="en-US" dirty="0"/>
              <a:t>Results</a:t>
            </a:r>
            <a:endParaRPr lang="en-IN" dirty="0"/>
          </a:p>
        </p:txBody>
      </p:sp>
      <p:pic>
        <p:nvPicPr>
          <p:cNvPr id="9" name="Picture 8">
            <a:extLst>
              <a:ext uri="{FF2B5EF4-FFF2-40B4-BE49-F238E27FC236}">
                <a16:creationId xmlns:a16="http://schemas.microsoft.com/office/drawing/2014/main" id="{D2400F57-E832-472B-0742-E9B75F20D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59" y="1087563"/>
            <a:ext cx="2839758" cy="2839758"/>
          </a:xfrm>
          <a:prstGeom prst="rect">
            <a:avLst/>
          </a:prstGeom>
        </p:spPr>
      </p:pic>
      <p:pic>
        <p:nvPicPr>
          <p:cNvPr id="11" name="Picture 10">
            <a:extLst>
              <a:ext uri="{FF2B5EF4-FFF2-40B4-BE49-F238E27FC236}">
                <a16:creationId xmlns:a16="http://schemas.microsoft.com/office/drawing/2014/main" id="{A69BE7B8-CC48-E27E-D626-863312A8D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6065" y="1087563"/>
            <a:ext cx="2839758" cy="2839758"/>
          </a:xfrm>
          <a:prstGeom prst="rect">
            <a:avLst/>
          </a:prstGeom>
        </p:spPr>
      </p:pic>
      <p:pic>
        <p:nvPicPr>
          <p:cNvPr id="13" name="Picture 12">
            <a:extLst>
              <a:ext uri="{FF2B5EF4-FFF2-40B4-BE49-F238E27FC236}">
                <a16:creationId xmlns:a16="http://schemas.microsoft.com/office/drawing/2014/main" id="{A2F57DC7-AE12-7361-8B53-5EFC68E6E5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80151" y="1087563"/>
            <a:ext cx="2839758" cy="2839758"/>
          </a:xfrm>
          <a:prstGeom prst="rect">
            <a:avLst/>
          </a:prstGeom>
        </p:spPr>
      </p:pic>
      <p:sp>
        <p:nvSpPr>
          <p:cNvPr id="17" name="TextBox 16">
            <a:extLst>
              <a:ext uri="{FF2B5EF4-FFF2-40B4-BE49-F238E27FC236}">
                <a16:creationId xmlns:a16="http://schemas.microsoft.com/office/drawing/2014/main" id="{7A886BCB-9C5A-0F18-7D97-263DDE301088}"/>
              </a:ext>
            </a:extLst>
          </p:cNvPr>
          <p:cNvSpPr txBox="1"/>
          <p:nvPr/>
        </p:nvSpPr>
        <p:spPr>
          <a:xfrm>
            <a:off x="3191980" y="4196879"/>
            <a:ext cx="2839758" cy="646331"/>
          </a:xfrm>
          <a:prstGeom prst="rect">
            <a:avLst/>
          </a:prstGeom>
          <a:noFill/>
        </p:spPr>
        <p:txBody>
          <a:bodyPr wrap="square" rtlCol="0">
            <a:spAutoFit/>
          </a:bodyPr>
          <a:lstStyle/>
          <a:p>
            <a:pPr algn="ctr"/>
            <a:r>
              <a:rPr lang="en-US" dirty="0">
                <a:latin typeface="+mj-lt"/>
              </a:rPr>
              <a:t>Model 1 – </a:t>
            </a:r>
            <a:r>
              <a:rPr lang="en-US" dirty="0" err="1">
                <a:latin typeface="+mj-lt"/>
              </a:rPr>
              <a:t>DenseUNet</a:t>
            </a:r>
            <a:r>
              <a:rPr lang="en-US" dirty="0">
                <a:latin typeface="+mj-lt"/>
              </a:rPr>
              <a:t> with </a:t>
            </a:r>
            <a:r>
              <a:rPr lang="en-US" dirty="0" err="1">
                <a:latin typeface="+mj-lt"/>
              </a:rPr>
              <a:t>PixelTCL</a:t>
            </a:r>
            <a:endParaRPr lang="en-IN" dirty="0">
              <a:latin typeface="+mj-lt"/>
            </a:endParaRPr>
          </a:p>
        </p:txBody>
      </p:sp>
      <p:sp>
        <p:nvSpPr>
          <p:cNvPr id="18" name="TextBox 17">
            <a:extLst>
              <a:ext uri="{FF2B5EF4-FFF2-40B4-BE49-F238E27FC236}">
                <a16:creationId xmlns:a16="http://schemas.microsoft.com/office/drawing/2014/main" id="{84759A44-36F7-19DA-179E-BC5754BDE698}"/>
              </a:ext>
            </a:extLst>
          </p:cNvPr>
          <p:cNvSpPr txBox="1"/>
          <p:nvPr/>
        </p:nvSpPr>
        <p:spPr>
          <a:xfrm>
            <a:off x="6186065" y="4196879"/>
            <a:ext cx="2839758" cy="646331"/>
          </a:xfrm>
          <a:prstGeom prst="rect">
            <a:avLst/>
          </a:prstGeom>
          <a:noFill/>
        </p:spPr>
        <p:txBody>
          <a:bodyPr wrap="square" rtlCol="0">
            <a:spAutoFit/>
          </a:bodyPr>
          <a:lstStyle/>
          <a:p>
            <a:pPr algn="ctr"/>
            <a:r>
              <a:rPr lang="en-US" dirty="0">
                <a:latin typeface="+mj-lt"/>
              </a:rPr>
              <a:t>Model 2 – </a:t>
            </a:r>
            <a:r>
              <a:rPr lang="en-US" dirty="0" err="1">
                <a:latin typeface="+mj-lt"/>
              </a:rPr>
              <a:t>DenseUNet</a:t>
            </a:r>
            <a:r>
              <a:rPr lang="en-US" dirty="0">
                <a:latin typeface="+mj-lt"/>
              </a:rPr>
              <a:t> with </a:t>
            </a:r>
            <a:r>
              <a:rPr lang="en-US" dirty="0" err="1">
                <a:latin typeface="+mj-lt"/>
              </a:rPr>
              <a:t>iPixelTCL</a:t>
            </a:r>
            <a:endParaRPr lang="en-IN" dirty="0">
              <a:latin typeface="+mj-lt"/>
            </a:endParaRPr>
          </a:p>
        </p:txBody>
      </p:sp>
      <p:sp>
        <p:nvSpPr>
          <p:cNvPr id="19" name="TextBox 18">
            <a:extLst>
              <a:ext uri="{FF2B5EF4-FFF2-40B4-BE49-F238E27FC236}">
                <a16:creationId xmlns:a16="http://schemas.microsoft.com/office/drawing/2014/main" id="{99275A59-A196-C9C2-2EFB-76AB7159744E}"/>
              </a:ext>
            </a:extLst>
          </p:cNvPr>
          <p:cNvSpPr txBox="1"/>
          <p:nvPr/>
        </p:nvSpPr>
        <p:spPr>
          <a:xfrm>
            <a:off x="9180150" y="4196878"/>
            <a:ext cx="2839758" cy="646331"/>
          </a:xfrm>
          <a:prstGeom prst="rect">
            <a:avLst/>
          </a:prstGeom>
          <a:noFill/>
        </p:spPr>
        <p:txBody>
          <a:bodyPr wrap="square" rtlCol="0">
            <a:spAutoFit/>
          </a:bodyPr>
          <a:lstStyle/>
          <a:p>
            <a:pPr algn="ctr"/>
            <a:r>
              <a:rPr lang="en-US" dirty="0">
                <a:latin typeface="+mj-lt"/>
              </a:rPr>
              <a:t>Model 3 – </a:t>
            </a:r>
            <a:r>
              <a:rPr lang="en-US" dirty="0" err="1">
                <a:latin typeface="+mj-lt"/>
              </a:rPr>
              <a:t>DenseUNet</a:t>
            </a:r>
            <a:r>
              <a:rPr lang="en-US" dirty="0">
                <a:latin typeface="+mj-lt"/>
              </a:rPr>
              <a:t> with modified </a:t>
            </a:r>
            <a:r>
              <a:rPr lang="en-US" dirty="0" err="1">
                <a:latin typeface="+mj-lt"/>
              </a:rPr>
              <a:t>iPixelTCL</a:t>
            </a:r>
            <a:endParaRPr lang="en-IN" dirty="0">
              <a:latin typeface="+mj-lt"/>
            </a:endParaRPr>
          </a:p>
        </p:txBody>
      </p:sp>
      <p:sp>
        <p:nvSpPr>
          <p:cNvPr id="22" name="TextBox 21">
            <a:extLst>
              <a:ext uri="{FF2B5EF4-FFF2-40B4-BE49-F238E27FC236}">
                <a16:creationId xmlns:a16="http://schemas.microsoft.com/office/drawing/2014/main" id="{E95E92D9-30CF-F0A3-4F0E-3E0735265E6C}"/>
              </a:ext>
            </a:extLst>
          </p:cNvPr>
          <p:cNvSpPr txBox="1"/>
          <p:nvPr/>
        </p:nvSpPr>
        <p:spPr>
          <a:xfrm>
            <a:off x="501422" y="5288555"/>
            <a:ext cx="11189154" cy="646331"/>
          </a:xfrm>
          <a:prstGeom prst="rect">
            <a:avLst/>
          </a:prstGeom>
          <a:noFill/>
        </p:spPr>
        <p:txBody>
          <a:bodyPr wrap="square" rtlCol="0">
            <a:spAutoFit/>
          </a:bodyPr>
          <a:lstStyle/>
          <a:p>
            <a:r>
              <a:rPr lang="en-IN" b="1" dirty="0">
                <a:latin typeface="+mj-lt"/>
              </a:rPr>
              <a:t>Note:</a:t>
            </a:r>
            <a:r>
              <a:rPr lang="en-IN" dirty="0">
                <a:latin typeface="+mj-lt"/>
              </a:rPr>
              <a:t> The results are based off a small number of epochs (10) due to hardware limitations. </a:t>
            </a:r>
          </a:p>
          <a:p>
            <a:r>
              <a:rPr lang="en-IN" b="1" dirty="0">
                <a:latin typeface="+mj-lt"/>
              </a:rPr>
              <a:t>Note 2:</a:t>
            </a:r>
            <a:r>
              <a:rPr lang="en-IN" dirty="0">
                <a:latin typeface="+mj-lt"/>
              </a:rPr>
              <a:t> These models were compared with regular convolution</a:t>
            </a:r>
            <a:endParaRPr lang="en-IN" b="1" dirty="0">
              <a:latin typeface="+mj-lt"/>
            </a:endParaRPr>
          </a:p>
        </p:txBody>
      </p:sp>
      <p:pic>
        <p:nvPicPr>
          <p:cNvPr id="4" name="Picture 3">
            <a:extLst>
              <a:ext uri="{FF2B5EF4-FFF2-40B4-BE49-F238E27FC236}">
                <a16:creationId xmlns:a16="http://schemas.microsoft.com/office/drawing/2014/main" id="{FFBCFC59-E14D-4CBC-A406-FADF4E6F64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91980" y="1087563"/>
            <a:ext cx="2839758" cy="2839758"/>
          </a:xfrm>
          <a:prstGeom prst="rect">
            <a:avLst/>
          </a:prstGeom>
        </p:spPr>
      </p:pic>
      <p:sp>
        <p:nvSpPr>
          <p:cNvPr id="5" name="TextBox 4">
            <a:extLst>
              <a:ext uri="{FF2B5EF4-FFF2-40B4-BE49-F238E27FC236}">
                <a16:creationId xmlns:a16="http://schemas.microsoft.com/office/drawing/2014/main" id="{72A85788-D4F6-B302-61DD-46E6E3569D6B}"/>
              </a:ext>
            </a:extLst>
          </p:cNvPr>
          <p:cNvSpPr txBox="1"/>
          <p:nvPr/>
        </p:nvSpPr>
        <p:spPr>
          <a:xfrm>
            <a:off x="172092" y="4196877"/>
            <a:ext cx="2839758" cy="646331"/>
          </a:xfrm>
          <a:prstGeom prst="rect">
            <a:avLst/>
          </a:prstGeom>
          <a:noFill/>
        </p:spPr>
        <p:txBody>
          <a:bodyPr wrap="square" rtlCol="0">
            <a:spAutoFit/>
          </a:bodyPr>
          <a:lstStyle/>
          <a:p>
            <a:pPr algn="ctr"/>
            <a:r>
              <a:rPr lang="en-US" dirty="0">
                <a:latin typeface="+mj-lt"/>
              </a:rPr>
              <a:t>Model 0 – </a:t>
            </a:r>
            <a:r>
              <a:rPr lang="en-US" dirty="0" err="1">
                <a:latin typeface="+mj-lt"/>
              </a:rPr>
              <a:t>DenseUNet</a:t>
            </a:r>
            <a:r>
              <a:rPr lang="en-US" dirty="0">
                <a:latin typeface="+mj-lt"/>
              </a:rPr>
              <a:t> with </a:t>
            </a:r>
            <a:r>
              <a:rPr lang="en-US" i="1" dirty="0">
                <a:latin typeface="+mj-lt"/>
              </a:rPr>
              <a:t>conv2dtranspose</a:t>
            </a:r>
            <a:endParaRPr lang="en-IN" i="1" dirty="0">
              <a:latin typeface="+mj-lt"/>
            </a:endParaRPr>
          </a:p>
        </p:txBody>
      </p:sp>
    </p:spTree>
    <p:extLst>
      <p:ext uri="{BB962C8B-B14F-4D97-AF65-F5344CB8AC3E}">
        <p14:creationId xmlns:p14="http://schemas.microsoft.com/office/powerpoint/2010/main" val="1266681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516C-1549-FE31-C71D-982C6123B342}"/>
              </a:ext>
            </a:extLst>
          </p:cNvPr>
          <p:cNvSpPr>
            <a:spLocks noGrp="1"/>
          </p:cNvSpPr>
          <p:nvPr>
            <p:ph type="title"/>
          </p:nvPr>
        </p:nvSpPr>
        <p:spPr>
          <a:xfrm>
            <a:off x="930069" y="235449"/>
            <a:ext cx="10515600" cy="663575"/>
          </a:xfrm>
        </p:spPr>
        <p:txBody>
          <a:bodyPr>
            <a:normAutofit fontScale="90000"/>
          </a:bodyPr>
          <a:lstStyle/>
          <a:p>
            <a:pPr algn="ctr"/>
            <a:r>
              <a:rPr lang="en-US" dirty="0"/>
              <a:t>Results – mean </a:t>
            </a:r>
            <a:r>
              <a:rPr lang="en-US" dirty="0" err="1"/>
              <a:t>IoU</a:t>
            </a:r>
            <a:endParaRPr lang="en-IN" dirty="0"/>
          </a:p>
        </p:txBody>
      </p:sp>
      <p:sp>
        <p:nvSpPr>
          <p:cNvPr id="10" name="TextBox 9">
            <a:extLst>
              <a:ext uri="{FF2B5EF4-FFF2-40B4-BE49-F238E27FC236}">
                <a16:creationId xmlns:a16="http://schemas.microsoft.com/office/drawing/2014/main" id="{D495907A-C501-6DE9-BD18-2AA5E5AADACF}"/>
              </a:ext>
            </a:extLst>
          </p:cNvPr>
          <p:cNvSpPr txBox="1"/>
          <p:nvPr/>
        </p:nvSpPr>
        <p:spPr>
          <a:xfrm>
            <a:off x="6106186" y="1484775"/>
            <a:ext cx="1890003" cy="1384995"/>
          </a:xfrm>
          <a:prstGeom prst="rect">
            <a:avLst/>
          </a:prstGeom>
          <a:noFill/>
        </p:spPr>
        <p:txBody>
          <a:bodyPr wrap="square" rtlCol="0">
            <a:spAutoFit/>
          </a:bodyPr>
          <a:lstStyle/>
          <a:p>
            <a:pPr algn="ctr"/>
            <a:r>
              <a:rPr lang="en-US" sz="1400" dirty="0">
                <a:latin typeface="+mj-lt"/>
              </a:rPr>
              <a:t>Model 1 – </a:t>
            </a:r>
            <a:r>
              <a:rPr lang="en-US" sz="1400" dirty="0" err="1">
                <a:latin typeface="+mj-lt"/>
              </a:rPr>
              <a:t>DenseUNet</a:t>
            </a:r>
            <a:r>
              <a:rPr lang="en-US" sz="1400" dirty="0">
                <a:latin typeface="+mj-lt"/>
              </a:rPr>
              <a:t> with </a:t>
            </a:r>
            <a:r>
              <a:rPr lang="en-US" sz="1400" dirty="0" err="1">
                <a:latin typeface="+mj-lt"/>
              </a:rPr>
              <a:t>PixelTCL</a:t>
            </a:r>
            <a:endParaRPr lang="en-US" sz="1400" dirty="0">
              <a:latin typeface="+mj-lt"/>
            </a:endParaRPr>
          </a:p>
          <a:p>
            <a:pPr algn="ctr"/>
            <a:r>
              <a:rPr lang="en-US" sz="1400" b="1" dirty="0" err="1">
                <a:latin typeface="+mj-lt"/>
              </a:rPr>
              <a:t>mIoU</a:t>
            </a:r>
            <a:r>
              <a:rPr lang="en-US" sz="1400" b="1" dirty="0">
                <a:latin typeface="+mj-lt"/>
              </a:rPr>
              <a:t>: 0.7186</a:t>
            </a:r>
          </a:p>
          <a:p>
            <a:pPr algn="ctr"/>
            <a:endParaRPr lang="en-IN" sz="1400" b="1" dirty="0">
              <a:latin typeface="+mj-lt"/>
            </a:endParaRPr>
          </a:p>
          <a:p>
            <a:r>
              <a:rPr lang="en-IN" sz="1400" dirty="0">
                <a:latin typeface="+mj-lt"/>
              </a:rPr>
              <a:t>Improved </a:t>
            </a:r>
            <a:r>
              <a:rPr lang="en-IN" sz="1400" dirty="0" err="1">
                <a:latin typeface="+mj-lt"/>
              </a:rPr>
              <a:t>mIoU</a:t>
            </a:r>
            <a:r>
              <a:rPr lang="en-IN" sz="1400" dirty="0">
                <a:latin typeface="+mj-lt"/>
              </a:rPr>
              <a:t> with increased overfitting.</a:t>
            </a:r>
            <a:endParaRPr lang="en-US" sz="1400" dirty="0">
              <a:latin typeface="+mj-lt"/>
            </a:endParaRPr>
          </a:p>
        </p:txBody>
      </p:sp>
      <p:sp>
        <p:nvSpPr>
          <p:cNvPr id="11" name="TextBox 10">
            <a:extLst>
              <a:ext uri="{FF2B5EF4-FFF2-40B4-BE49-F238E27FC236}">
                <a16:creationId xmlns:a16="http://schemas.microsoft.com/office/drawing/2014/main" id="{B2BFD2E1-CAEA-498B-24F8-8E4F6D346068}"/>
              </a:ext>
            </a:extLst>
          </p:cNvPr>
          <p:cNvSpPr txBox="1"/>
          <p:nvPr/>
        </p:nvSpPr>
        <p:spPr>
          <a:xfrm>
            <a:off x="4205997" y="4343308"/>
            <a:ext cx="1874225" cy="1600438"/>
          </a:xfrm>
          <a:prstGeom prst="rect">
            <a:avLst/>
          </a:prstGeom>
          <a:noFill/>
        </p:spPr>
        <p:txBody>
          <a:bodyPr wrap="square" rtlCol="0">
            <a:spAutoFit/>
          </a:bodyPr>
          <a:lstStyle/>
          <a:p>
            <a:pPr algn="ctr"/>
            <a:r>
              <a:rPr lang="en-US" sz="1400" dirty="0">
                <a:latin typeface="+mj-lt"/>
              </a:rPr>
              <a:t>Model 2 – </a:t>
            </a:r>
            <a:r>
              <a:rPr lang="en-US" sz="1400" dirty="0" err="1">
                <a:latin typeface="+mj-lt"/>
              </a:rPr>
              <a:t>DenseUNet</a:t>
            </a:r>
            <a:r>
              <a:rPr lang="en-US" sz="1400" dirty="0">
                <a:latin typeface="+mj-lt"/>
              </a:rPr>
              <a:t> with </a:t>
            </a:r>
            <a:r>
              <a:rPr lang="en-US" sz="1400" dirty="0" err="1">
                <a:latin typeface="+mj-lt"/>
              </a:rPr>
              <a:t>iPixelTCL</a:t>
            </a:r>
            <a:endParaRPr lang="en-US" sz="1400" dirty="0">
              <a:latin typeface="+mj-lt"/>
            </a:endParaRPr>
          </a:p>
          <a:p>
            <a:pPr algn="ctr"/>
            <a:r>
              <a:rPr lang="en-IN" sz="1400" b="1" dirty="0" err="1">
                <a:latin typeface="+mj-lt"/>
              </a:rPr>
              <a:t>mIoU</a:t>
            </a:r>
            <a:r>
              <a:rPr lang="en-IN" sz="1400" b="1" dirty="0">
                <a:latin typeface="+mj-lt"/>
              </a:rPr>
              <a:t>: 0.7336</a:t>
            </a:r>
          </a:p>
          <a:p>
            <a:pPr algn="ctr"/>
            <a:endParaRPr lang="en-IN" sz="1400" b="1" dirty="0">
              <a:latin typeface="+mj-lt"/>
            </a:endParaRPr>
          </a:p>
          <a:p>
            <a:r>
              <a:rPr lang="en-US" sz="1400" dirty="0">
                <a:latin typeface="+mj-lt"/>
              </a:rPr>
              <a:t>The best </a:t>
            </a:r>
            <a:r>
              <a:rPr lang="en-US" sz="1400" dirty="0" err="1">
                <a:latin typeface="+mj-lt"/>
              </a:rPr>
              <a:t>mIoU</a:t>
            </a:r>
            <a:r>
              <a:rPr lang="en-US" sz="1400" dirty="0">
                <a:latin typeface="+mj-lt"/>
              </a:rPr>
              <a:t>, along with the maximum overfitting.</a:t>
            </a:r>
          </a:p>
        </p:txBody>
      </p:sp>
      <p:sp>
        <p:nvSpPr>
          <p:cNvPr id="12" name="TextBox 11">
            <a:extLst>
              <a:ext uri="{FF2B5EF4-FFF2-40B4-BE49-F238E27FC236}">
                <a16:creationId xmlns:a16="http://schemas.microsoft.com/office/drawing/2014/main" id="{C903ECA8-AB0F-15F1-6BBD-0C92E8F4B437}"/>
              </a:ext>
            </a:extLst>
          </p:cNvPr>
          <p:cNvSpPr txBox="1"/>
          <p:nvPr/>
        </p:nvSpPr>
        <p:spPr>
          <a:xfrm>
            <a:off x="6029772" y="4266957"/>
            <a:ext cx="1928526" cy="1815882"/>
          </a:xfrm>
          <a:prstGeom prst="rect">
            <a:avLst/>
          </a:prstGeom>
          <a:noFill/>
        </p:spPr>
        <p:txBody>
          <a:bodyPr wrap="square" rtlCol="0">
            <a:spAutoFit/>
          </a:bodyPr>
          <a:lstStyle/>
          <a:p>
            <a:pPr algn="ctr"/>
            <a:r>
              <a:rPr lang="en-US" sz="1400" dirty="0">
                <a:latin typeface="+mj-lt"/>
              </a:rPr>
              <a:t>Model 3 – </a:t>
            </a:r>
            <a:r>
              <a:rPr lang="en-US" sz="1400" dirty="0" err="1">
                <a:latin typeface="+mj-lt"/>
              </a:rPr>
              <a:t>DenseUNet</a:t>
            </a:r>
            <a:r>
              <a:rPr lang="en-US" sz="1400" dirty="0">
                <a:latin typeface="+mj-lt"/>
              </a:rPr>
              <a:t> with modified </a:t>
            </a:r>
            <a:r>
              <a:rPr lang="en-US" sz="1400" dirty="0" err="1">
                <a:latin typeface="+mj-lt"/>
              </a:rPr>
              <a:t>iPixelTCL</a:t>
            </a:r>
            <a:endParaRPr lang="en-US" sz="1400" dirty="0">
              <a:latin typeface="+mj-lt"/>
            </a:endParaRPr>
          </a:p>
          <a:p>
            <a:pPr algn="ctr"/>
            <a:r>
              <a:rPr lang="en-US" sz="1400" b="1" dirty="0" err="1">
                <a:latin typeface="+mj-lt"/>
              </a:rPr>
              <a:t>mIoU</a:t>
            </a:r>
            <a:r>
              <a:rPr lang="en-US" sz="1400" b="1" dirty="0">
                <a:latin typeface="+mj-lt"/>
              </a:rPr>
              <a:t>: 0.7222</a:t>
            </a:r>
          </a:p>
          <a:p>
            <a:pPr algn="ctr"/>
            <a:endParaRPr lang="en-IN" sz="1400" b="1" dirty="0">
              <a:latin typeface="+mj-lt"/>
            </a:endParaRPr>
          </a:p>
          <a:p>
            <a:r>
              <a:rPr lang="en-US" sz="1400" dirty="0">
                <a:latin typeface="+mj-lt"/>
              </a:rPr>
              <a:t>Minimum overfitting, </a:t>
            </a:r>
            <a:r>
              <a:rPr lang="en-US" sz="1400" dirty="0" err="1">
                <a:latin typeface="+mj-lt"/>
              </a:rPr>
              <a:t>mIoU</a:t>
            </a:r>
            <a:r>
              <a:rPr lang="en-US" sz="1400" dirty="0">
                <a:latin typeface="+mj-lt"/>
              </a:rPr>
              <a:t> only second to Model 2.</a:t>
            </a:r>
          </a:p>
        </p:txBody>
      </p:sp>
      <p:pic>
        <p:nvPicPr>
          <p:cNvPr id="13" name="Picture 12">
            <a:extLst>
              <a:ext uri="{FF2B5EF4-FFF2-40B4-BE49-F238E27FC236}">
                <a16:creationId xmlns:a16="http://schemas.microsoft.com/office/drawing/2014/main" id="{180A3771-8757-D7B9-CC19-E84E38048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5568" y="930032"/>
            <a:ext cx="3748452" cy="2498968"/>
          </a:xfrm>
          <a:prstGeom prst="rect">
            <a:avLst/>
          </a:prstGeom>
          <a:solidFill>
            <a:schemeClr val="bg1"/>
          </a:solidFill>
          <a:ln>
            <a:solidFill>
              <a:schemeClr val="tx1"/>
            </a:solidFill>
          </a:ln>
        </p:spPr>
      </p:pic>
      <p:pic>
        <p:nvPicPr>
          <p:cNvPr id="19" name="Picture 18">
            <a:extLst>
              <a:ext uri="{FF2B5EF4-FFF2-40B4-BE49-F238E27FC236}">
                <a16:creationId xmlns:a16="http://schemas.microsoft.com/office/drawing/2014/main" id="{100836CA-7B05-38CF-6D55-E70C9B25A3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974" y="3927995"/>
            <a:ext cx="3786978" cy="2524652"/>
          </a:xfrm>
          <a:prstGeom prst="rect">
            <a:avLst/>
          </a:prstGeom>
          <a:solidFill>
            <a:schemeClr val="bg1"/>
          </a:solidFill>
          <a:ln>
            <a:solidFill>
              <a:schemeClr val="tx1"/>
            </a:solidFill>
          </a:ln>
        </p:spPr>
      </p:pic>
      <p:pic>
        <p:nvPicPr>
          <p:cNvPr id="21" name="Picture 20">
            <a:extLst>
              <a:ext uri="{FF2B5EF4-FFF2-40B4-BE49-F238E27FC236}">
                <a16:creationId xmlns:a16="http://schemas.microsoft.com/office/drawing/2014/main" id="{2EE021E2-0FAD-C3F5-CAF1-2EC101C3E2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8298" y="3927995"/>
            <a:ext cx="3748453" cy="2498969"/>
          </a:xfrm>
          <a:prstGeom prst="rect">
            <a:avLst/>
          </a:prstGeom>
          <a:solidFill>
            <a:schemeClr val="bg1"/>
          </a:solidFill>
          <a:ln>
            <a:solidFill>
              <a:schemeClr val="tx1"/>
            </a:solidFill>
          </a:ln>
        </p:spPr>
      </p:pic>
      <p:sp>
        <p:nvSpPr>
          <p:cNvPr id="24" name="TextBox 23">
            <a:extLst>
              <a:ext uri="{FF2B5EF4-FFF2-40B4-BE49-F238E27FC236}">
                <a16:creationId xmlns:a16="http://schemas.microsoft.com/office/drawing/2014/main" id="{942FFF14-08C9-9316-CD2B-0AA859DE7CF1}"/>
              </a:ext>
            </a:extLst>
          </p:cNvPr>
          <p:cNvSpPr txBox="1"/>
          <p:nvPr/>
        </p:nvSpPr>
        <p:spPr>
          <a:xfrm>
            <a:off x="4226804" y="1282330"/>
            <a:ext cx="1890003" cy="1815882"/>
          </a:xfrm>
          <a:prstGeom prst="rect">
            <a:avLst/>
          </a:prstGeom>
          <a:noFill/>
        </p:spPr>
        <p:txBody>
          <a:bodyPr wrap="square" rtlCol="0">
            <a:spAutoFit/>
          </a:bodyPr>
          <a:lstStyle/>
          <a:p>
            <a:pPr algn="ctr"/>
            <a:r>
              <a:rPr lang="en-US" sz="1400" dirty="0">
                <a:latin typeface="+mj-lt"/>
              </a:rPr>
              <a:t>Model 0 – </a:t>
            </a:r>
            <a:r>
              <a:rPr lang="en-US" sz="1400" dirty="0" err="1">
                <a:latin typeface="+mj-lt"/>
              </a:rPr>
              <a:t>DenseUNet</a:t>
            </a:r>
            <a:r>
              <a:rPr lang="en-US" sz="1400" dirty="0">
                <a:latin typeface="+mj-lt"/>
              </a:rPr>
              <a:t> with regular </a:t>
            </a:r>
            <a:r>
              <a:rPr lang="en-US" sz="1400" i="1" dirty="0">
                <a:latin typeface="+mj-lt"/>
              </a:rPr>
              <a:t>conv2dtranspose</a:t>
            </a:r>
          </a:p>
          <a:p>
            <a:pPr algn="ctr"/>
            <a:r>
              <a:rPr lang="en-US" sz="1400" b="1" dirty="0" err="1">
                <a:latin typeface="+mj-lt"/>
              </a:rPr>
              <a:t>mIoU</a:t>
            </a:r>
            <a:r>
              <a:rPr lang="en-US" sz="1400" b="1" dirty="0">
                <a:latin typeface="+mj-lt"/>
              </a:rPr>
              <a:t>: 0.7153</a:t>
            </a:r>
          </a:p>
          <a:p>
            <a:pPr algn="ctr"/>
            <a:endParaRPr lang="en-IN" sz="1400" b="1" dirty="0">
              <a:latin typeface="+mj-lt"/>
            </a:endParaRPr>
          </a:p>
          <a:p>
            <a:r>
              <a:rPr lang="en-US" sz="1400" dirty="0">
                <a:latin typeface="+mj-lt"/>
              </a:rPr>
              <a:t>Minimum </a:t>
            </a:r>
            <a:r>
              <a:rPr lang="en-US" sz="1400" dirty="0" err="1">
                <a:latin typeface="+mj-lt"/>
              </a:rPr>
              <a:t>mIoU</a:t>
            </a:r>
            <a:r>
              <a:rPr lang="en-US" sz="1400" dirty="0">
                <a:latin typeface="+mj-lt"/>
              </a:rPr>
              <a:t> amongst all of the mentioned cases.</a:t>
            </a:r>
          </a:p>
        </p:txBody>
      </p:sp>
      <p:pic>
        <p:nvPicPr>
          <p:cNvPr id="26" name="Picture 25">
            <a:extLst>
              <a:ext uri="{FF2B5EF4-FFF2-40B4-BE49-F238E27FC236}">
                <a16:creationId xmlns:a16="http://schemas.microsoft.com/office/drawing/2014/main" id="{B6440E07-505E-66EB-7D23-09C42A3613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456" y="930032"/>
            <a:ext cx="3786542" cy="2524361"/>
          </a:xfrm>
          <a:prstGeom prst="rect">
            <a:avLst/>
          </a:prstGeom>
          <a:ln>
            <a:solidFill>
              <a:schemeClr val="tx1"/>
            </a:solidFill>
          </a:ln>
        </p:spPr>
      </p:pic>
      <p:sp>
        <p:nvSpPr>
          <p:cNvPr id="27" name="Arrow: Bent-Up 26">
            <a:extLst>
              <a:ext uri="{FF2B5EF4-FFF2-40B4-BE49-F238E27FC236}">
                <a16:creationId xmlns:a16="http://schemas.microsoft.com/office/drawing/2014/main" id="{12A93743-E0CF-F6F5-0C64-4E1159F75C4E}"/>
              </a:ext>
            </a:extLst>
          </p:cNvPr>
          <p:cNvSpPr/>
          <p:nvPr/>
        </p:nvSpPr>
        <p:spPr>
          <a:xfrm rot="5400000" flipV="1">
            <a:off x="4645313" y="2698650"/>
            <a:ext cx="356181" cy="1155305"/>
          </a:xfrm>
          <a:prstGeom prst="bentUpArrow">
            <a:avLst>
              <a:gd name="adj1" fmla="val 38692"/>
              <a:gd name="adj2" fmla="val 45537"/>
              <a:gd name="adj3" fmla="val 50000"/>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Arrow: Bent-Up 27">
            <a:extLst>
              <a:ext uri="{FF2B5EF4-FFF2-40B4-BE49-F238E27FC236}">
                <a16:creationId xmlns:a16="http://schemas.microsoft.com/office/drawing/2014/main" id="{B2A4E4AD-E6A9-EEBC-26F0-0E5C879F0E3F}"/>
              </a:ext>
            </a:extLst>
          </p:cNvPr>
          <p:cNvSpPr/>
          <p:nvPr/>
        </p:nvSpPr>
        <p:spPr>
          <a:xfrm rot="5400000">
            <a:off x="7075850" y="2584432"/>
            <a:ext cx="584624" cy="1155304"/>
          </a:xfrm>
          <a:prstGeom prst="bentUp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Bent-Up 28">
            <a:extLst>
              <a:ext uri="{FF2B5EF4-FFF2-40B4-BE49-F238E27FC236}">
                <a16:creationId xmlns:a16="http://schemas.microsoft.com/office/drawing/2014/main" id="{C4732489-4B3F-67AB-119C-C686EF917615}"/>
              </a:ext>
            </a:extLst>
          </p:cNvPr>
          <p:cNvSpPr/>
          <p:nvPr/>
        </p:nvSpPr>
        <p:spPr>
          <a:xfrm rot="5400000" flipH="1" flipV="1">
            <a:off x="4613941" y="3479842"/>
            <a:ext cx="418923" cy="1155304"/>
          </a:xfrm>
          <a:prstGeom prst="bentUpArrow">
            <a:avLst>
              <a:gd name="adj1" fmla="val 38692"/>
              <a:gd name="adj2" fmla="val 45537"/>
              <a:gd name="adj3" fmla="val 50000"/>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Arrow: Bent-Up 29">
            <a:extLst>
              <a:ext uri="{FF2B5EF4-FFF2-40B4-BE49-F238E27FC236}">
                <a16:creationId xmlns:a16="http://schemas.microsoft.com/office/drawing/2014/main" id="{C937E67F-77CE-22C9-4F91-F8F1D1A67364}"/>
              </a:ext>
            </a:extLst>
          </p:cNvPr>
          <p:cNvSpPr/>
          <p:nvPr/>
        </p:nvSpPr>
        <p:spPr>
          <a:xfrm rot="5400000" flipH="1">
            <a:off x="7196100" y="3517241"/>
            <a:ext cx="344124" cy="1155305"/>
          </a:xfrm>
          <a:prstGeom prst="bentUpArrow">
            <a:avLst>
              <a:gd name="adj1" fmla="val 46419"/>
              <a:gd name="adj2" fmla="val 50000"/>
              <a:gd name="adj3" fmla="val 50000"/>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38802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2356C-4FFB-FCC4-77B6-4AE3084DCDB4}"/>
              </a:ext>
            </a:extLst>
          </p:cNvPr>
          <p:cNvSpPr>
            <a:spLocks noGrp="1"/>
          </p:cNvSpPr>
          <p:nvPr>
            <p:ph type="title"/>
          </p:nvPr>
        </p:nvSpPr>
        <p:spPr>
          <a:xfrm>
            <a:off x="838200" y="365125"/>
            <a:ext cx="10515600" cy="783737"/>
          </a:xfrm>
        </p:spPr>
        <p:txBody>
          <a:bodyPr/>
          <a:lstStyle/>
          <a:p>
            <a:pPr algn="ctr"/>
            <a:r>
              <a:rPr lang="en-US" dirty="0"/>
              <a:t>Challenges faced</a:t>
            </a:r>
            <a:endParaRPr lang="en-IN" dirty="0"/>
          </a:p>
        </p:txBody>
      </p:sp>
      <p:sp>
        <p:nvSpPr>
          <p:cNvPr id="3" name="Content Placeholder 2">
            <a:extLst>
              <a:ext uri="{FF2B5EF4-FFF2-40B4-BE49-F238E27FC236}">
                <a16:creationId xmlns:a16="http://schemas.microsoft.com/office/drawing/2014/main" id="{CB2E47BA-0648-2764-6106-84FED09380EC}"/>
              </a:ext>
            </a:extLst>
          </p:cNvPr>
          <p:cNvSpPr>
            <a:spLocks noGrp="1"/>
          </p:cNvSpPr>
          <p:nvPr>
            <p:ph idx="1"/>
          </p:nvPr>
        </p:nvSpPr>
        <p:spPr>
          <a:xfrm>
            <a:off x="838200" y="1148862"/>
            <a:ext cx="10515600" cy="5028101"/>
          </a:xfrm>
        </p:spPr>
        <p:txBody>
          <a:bodyPr>
            <a:normAutofit/>
          </a:bodyPr>
          <a:lstStyle/>
          <a:p>
            <a:r>
              <a:rPr lang="en-IN" sz="2400" dirty="0"/>
              <a:t>This method proposed by Gao et al was only applicable for up-sampling by 2. This can be a problem while using a pretrained model for testing the performance which uses up-sampling by a factor which isn’t a power of 2.</a:t>
            </a:r>
          </a:p>
          <a:p>
            <a:r>
              <a:rPr lang="en-IN" sz="2400" dirty="0"/>
              <a:t>The parameters present in the original implementation were not fine tuned. The accuracy achieved was less than what was mentioned. It had to be fine tuned in order to improve the accuracy.</a:t>
            </a:r>
          </a:p>
          <a:p>
            <a:r>
              <a:rPr lang="en-IN" sz="2400" dirty="0"/>
              <a:t>The ground truth images from the dataset (PascalVOC2012) consisted of images with white boundaries, which had not been accounted for in the code used by Gao et al, which used the number of classes (21) that didn’t include the image borders (which would have been 22). </a:t>
            </a:r>
            <a:br>
              <a:rPr lang="en-IN" sz="2400" dirty="0"/>
            </a:br>
            <a:r>
              <a:rPr lang="en-IN" sz="2400" dirty="0"/>
              <a:t>This dataset was modified to suit the implementation, which can be accessed through this link: </a:t>
            </a:r>
            <a:r>
              <a:rPr lang="en-IN" sz="2400" dirty="0">
                <a:hlinkClick r:id="rId2"/>
              </a:rPr>
              <a:t>Kaggle dataset</a:t>
            </a:r>
            <a:endParaRPr lang="en-IN" sz="2400" dirty="0"/>
          </a:p>
          <a:p>
            <a:endParaRPr lang="en-IN" sz="2400" dirty="0"/>
          </a:p>
        </p:txBody>
      </p:sp>
    </p:spTree>
    <p:extLst>
      <p:ext uri="{BB962C8B-B14F-4D97-AF65-F5344CB8AC3E}">
        <p14:creationId xmlns:p14="http://schemas.microsoft.com/office/powerpoint/2010/main" val="3235975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7D04-7FA9-F746-D095-3956EBAD5099}"/>
              </a:ext>
            </a:extLst>
          </p:cNvPr>
          <p:cNvSpPr>
            <a:spLocks noGrp="1"/>
          </p:cNvSpPr>
          <p:nvPr>
            <p:ph type="title"/>
          </p:nvPr>
        </p:nvSpPr>
        <p:spPr>
          <a:xfrm>
            <a:off x="838200" y="255397"/>
            <a:ext cx="10515600" cy="768731"/>
          </a:xfrm>
        </p:spPr>
        <p:txBody>
          <a:bodyPr/>
          <a:lstStyle/>
          <a:p>
            <a:pPr algn="ctr"/>
            <a:r>
              <a:rPr lang="en-IN" dirty="0"/>
              <a:t>References</a:t>
            </a:r>
          </a:p>
        </p:txBody>
      </p:sp>
      <p:sp>
        <p:nvSpPr>
          <p:cNvPr id="3" name="Content Placeholder 2">
            <a:extLst>
              <a:ext uri="{FF2B5EF4-FFF2-40B4-BE49-F238E27FC236}">
                <a16:creationId xmlns:a16="http://schemas.microsoft.com/office/drawing/2014/main" id="{C0AAD37A-5232-1B40-B590-CBDDA379DB8F}"/>
              </a:ext>
            </a:extLst>
          </p:cNvPr>
          <p:cNvSpPr>
            <a:spLocks noGrp="1"/>
          </p:cNvSpPr>
          <p:nvPr>
            <p:ph idx="1"/>
          </p:nvPr>
        </p:nvSpPr>
        <p:spPr>
          <a:xfrm>
            <a:off x="838200" y="1109472"/>
            <a:ext cx="10515600" cy="5067491"/>
          </a:xfrm>
        </p:spPr>
        <p:txBody>
          <a:bodyPr>
            <a:normAutofit fontScale="92500"/>
          </a:bodyPr>
          <a:lstStyle/>
          <a:p>
            <a:pPr marL="514350" indent="-514350">
              <a:buFont typeface="+mj-lt"/>
              <a:buAutoNum type="arabicPeriod"/>
            </a:pPr>
            <a:r>
              <a:rPr lang="en-IN" dirty="0">
                <a:hlinkClick r:id="rId2"/>
              </a:rPr>
              <a:t>Pixel Deconvolutional Networks, Gao et al.</a:t>
            </a:r>
            <a:endParaRPr lang="en-IN" dirty="0"/>
          </a:p>
          <a:p>
            <a:pPr marL="514350" indent="-514350">
              <a:buFont typeface="+mj-lt"/>
              <a:buAutoNum type="arabicPeriod"/>
            </a:pPr>
            <a:r>
              <a:rPr lang="en-IN" dirty="0">
                <a:hlinkClick r:id="rId3"/>
              </a:rPr>
              <a:t>Densely Connected Convolutional Networks, Huang et al.</a:t>
            </a:r>
            <a:endParaRPr lang="en-IN" dirty="0"/>
          </a:p>
          <a:p>
            <a:pPr marL="514350" indent="-514350">
              <a:buFont typeface="+mj-lt"/>
              <a:buAutoNum type="arabicPeriod"/>
            </a:pPr>
            <a:r>
              <a:rPr lang="en-IN" dirty="0">
                <a:hlinkClick r:id="rId4"/>
              </a:rPr>
              <a:t>The one hundred layer tiramisu: Fully convolutional </a:t>
            </a:r>
            <a:r>
              <a:rPr lang="en-IN" dirty="0" err="1">
                <a:hlinkClick r:id="rId4"/>
              </a:rPr>
              <a:t>DenseNets</a:t>
            </a:r>
            <a:r>
              <a:rPr lang="en-IN" dirty="0">
                <a:hlinkClick r:id="rId4"/>
              </a:rPr>
              <a:t> for semantic segmentation; Jegou, Vazquez, Romero, </a:t>
            </a:r>
            <a:r>
              <a:rPr lang="en-IN" dirty="0" err="1">
                <a:hlinkClick r:id="rId4"/>
              </a:rPr>
              <a:t>Bengio</a:t>
            </a:r>
            <a:r>
              <a:rPr lang="en-IN" dirty="0">
                <a:hlinkClick r:id="rId4"/>
              </a:rPr>
              <a:t> et al</a:t>
            </a:r>
            <a:endParaRPr lang="en-IN" dirty="0"/>
          </a:p>
          <a:p>
            <a:pPr marL="514350" indent="-514350">
              <a:buFont typeface="+mj-lt"/>
              <a:buAutoNum type="arabicPeriod"/>
            </a:pPr>
            <a:r>
              <a:rPr lang="en-IN" dirty="0">
                <a:hlinkClick r:id="rId3"/>
              </a:rPr>
              <a:t>Densely connected convolutional networks, Huang et al</a:t>
            </a:r>
            <a:endParaRPr lang="en-IN" dirty="0"/>
          </a:p>
          <a:p>
            <a:pPr marL="514350" indent="-514350">
              <a:buFont typeface="+mj-lt"/>
              <a:buAutoNum type="arabicPeriod"/>
            </a:pPr>
            <a:r>
              <a:rPr lang="en-IN" dirty="0">
                <a:hlinkClick r:id="rId5"/>
              </a:rPr>
              <a:t>Encoder-Decoder with </a:t>
            </a:r>
            <a:r>
              <a:rPr lang="en-IN" dirty="0" err="1">
                <a:hlinkClick r:id="rId5"/>
              </a:rPr>
              <a:t>atrous</a:t>
            </a:r>
            <a:r>
              <a:rPr lang="en-IN" dirty="0">
                <a:hlinkClick r:id="rId5"/>
              </a:rPr>
              <a:t> spatial pyramidal pooling for semantic segmentation of Images, Chen et al</a:t>
            </a:r>
            <a:endParaRPr lang="en-IN" dirty="0"/>
          </a:p>
          <a:p>
            <a:pPr marL="514350" indent="-514350">
              <a:buFont typeface="+mj-lt"/>
              <a:buAutoNum type="arabicPeriod"/>
            </a:pPr>
            <a:r>
              <a:rPr lang="fr-FR" dirty="0">
                <a:hlinkClick r:id="rId6"/>
              </a:rPr>
              <a:t>U-Nets: </a:t>
            </a:r>
            <a:r>
              <a:rPr lang="fr-FR" dirty="0" err="1">
                <a:hlinkClick r:id="rId6"/>
              </a:rPr>
              <a:t>Convolutional</a:t>
            </a:r>
            <a:r>
              <a:rPr lang="fr-FR" dirty="0">
                <a:hlinkClick r:id="rId6"/>
              </a:rPr>
              <a:t> neural networks for Image Segmentation, </a:t>
            </a:r>
            <a:r>
              <a:rPr lang="fr-FR" dirty="0" err="1">
                <a:hlinkClick r:id="rId6"/>
              </a:rPr>
              <a:t>Ronneberger</a:t>
            </a:r>
            <a:r>
              <a:rPr lang="fr-FR" dirty="0">
                <a:hlinkClick r:id="rId6"/>
              </a:rPr>
              <a:t> et al</a:t>
            </a:r>
            <a:endParaRPr lang="fr-FR" dirty="0"/>
          </a:p>
          <a:p>
            <a:pPr marL="514350" indent="-514350">
              <a:buFont typeface="+mj-lt"/>
              <a:buAutoNum type="arabicPeriod"/>
            </a:pPr>
            <a:r>
              <a:rPr lang="en-IN" dirty="0" err="1">
                <a:hlinkClick r:id="rId7"/>
              </a:rPr>
              <a:t>Deeplab</a:t>
            </a:r>
            <a:r>
              <a:rPr lang="en-IN" dirty="0">
                <a:hlinkClick r:id="rId7"/>
              </a:rPr>
              <a:t> </a:t>
            </a:r>
            <a:r>
              <a:rPr lang="en-IN" dirty="0" err="1">
                <a:hlinkClick r:id="rId7"/>
              </a:rPr>
              <a:t>Xception</a:t>
            </a:r>
            <a:r>
              <a:rPr lang="en-IN" dirty="0">
                <a:hlinkClick r:id="rId7"/>
              </a:rPr>
              <a:t>: Separable convolutions, Chollet</a:t>
            </a:r>
            <a:endParaRPr lang="en-IN" dirty="0"/>
          </a:p>
          <a:p>
            <a:pPr marL="514350" indent="-514350">
              <a:buFont typeface="+mj-lt"/>
              <a:buAutoNum type="arabicPeriod"/>
            </a:pPr>
            <a:r>
              <a:rPr lang="en-IN" dirty="0">
                <a:hlinkClick r:id="rId8"/>
              </a:rPr>
              <a:t>Convolutions: Transposed and Deconvolution | by Mars Xiang | Medium</a:t>
            </a:r>
            <a:endParaRPr lang="en-IN" dirty="0"/>
          </a:p>
        </p:txBody>
      </p:sp>
    </p:spTree>
    <p:extLst>
      <p:ext uri="{BB962C8B-B14F-4D97-AF65-F5344CB8AC3E}">
        <p14:creationId xmlns:p14="http://schemas.microsoft.com/office/powerpoint/2010/main" val="929180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2DDD4-CB77-4D5F-852B-A70CE39177CC}"/>
              </a:ext>
            </a:extLst>
          </p:cNvPr>
          <p:cNvSpPr>
            <a:spLocks noGrp="1"/>
          </p:cNvSpPr>
          <p:nvPr>
            <p:ph type="title"/>
          </p:nvPr>
        </p:nvSpPr>
        <p:spPr>
          <a:xfrm>
            <a:off x="630936" y="178196"/>
            <a:ext cx="10930128" cy="975995"/>
          </a:xfrm>
        </p:spPr>
        <p:txBody>
          <a:bodyPr>
            <a:normAutofit/>
          </a:bodyPr>
          <a:lstStyle/>
          <a:p>
            <a:pPr algn="ctr"/>
            <a:r>
              <a:rPr lang="en-US" sz="4000" dirty="0"/>
              <a:t>What is Transposed Convolution (TCL)?</a:t>
            </a:r>
            <a:endParaRPr lang="en-IN" sz="4000" dirty="0"/>
          </a:p>
        </p:txBody>
      </p:sp>
      <p:sp>
        <p:nvSpPr>
          <p:cNvPr id="3" name="Content Placeholder 2">
            <a:extLst>
              <a:ext uri="{FF2B5EF4-FFF2-40B4-BE49-F238E27FC236}">
                <a16:creationId xmlns:a16="http://schemas.microsoft.com/office/drawing/2014/main" id="{936D29A5-8331-EA68-51C4-5E5907E4D170}"/>
              </a:ext>
            </a:extLst>
          </p:cNvPr>
          <p:cNvSpPr>
            <a:spLocks noGrp="1"/>
          </p:cNvSpPr>
          <p:nvPr>
            <p:ph idx="1"/>
          </p:nvPr>
        </p:nvSpPr>
        <p:spPr>
          <a:xfrm>
            <a:off x="630936" y="1154191"/>
            <a:ext cx="7804404" cy="5109449"/>
          </a:xfrm>
        </p:spPr>
        <p:txBody>
          <a:bodyPr>
            <a:noAutofit/>
          </a:bodyPr>
          <a:lstStyle/>
          <a:p>
            <a:r>
              <a:rPr lang="en-IN" sz="2200" dirty="0"/>
              <a:t>Convolution and deconvolution find their use in semantic segmentation, where features are to be extracted from the images and each pixel is to classified into one of the many output classes.</a:t>
            </a:r>
          </a:p>
          <a:p>
            <a:r>
              <a:rPr lang="en-IN" sz="2200" dirty="0"/>
              <a:t>Transposed convolution is a process which up-samples the input using the process of convolution by an integer factor.</a:t>
            </a:r>
            <a:endParaRPr lang="en-US" sz="2200" dirty="0"/>
          </a:p>
          <a:p>
            <a:r>
              <a:rPr lang="en-IN" sz="2200" dirty="0"/>
              <a:t>This process is occasionally referred to as </a:t>
            </a:r>
            <a:r>
              <a:rPr lang="en-IN" sz="2200" i="1" dirty="0"/>
              <a:t>deconvolution</a:t>
            </a:r>
            <a:r>
              <a:rPr lang="en-IN" sz="2200" dirty="0"/>
              <a:t>, which becomes a source of confusion since it also refers to the operation which is the mathematical inverse of convolution. To avoid this, we will use the term transposed convolution to describe the process.</a:t>
            </a:r>
          </a:p>
          <a:p>
            <a:r>
              <a:rPr lang="en-IN" sz="2200" dirty="0"/>
              <a:t>This process is used to reverse the effects of convolution in a convolutional neural network. (very much like deconvolution, but mathematically they are distinct)</a:t>
            </a:r>
          </a:p>
        </p:txBody>
      </p:sp>
      <p:pic>
        <p:nvPicPr>
          <p:cNvPr id="1026" name="Picture 2">
            <a:extLst>
              <a:ext uri="{FF2B5EF4-FFF2-40B4-BE49-F238E27FC236}">
                <a16:creationId xmlns:a16="http://schemas.microsoft.com/office/drawing/2014/main" id="{6F2B80B3-414E-8882-8F4F-803E2D77C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0704" y="1299383"/>
            <a:ext cx="3125724" cy="350735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775EB6D-F113-A16D-B0B0-4815A52CD58B}"/>
              </a:ext>
            </a:extLst>
          </p:cNvPr>
          <p:cNvSpPr txBox="1"/>
          <p:nvPr/>
        </p:nvSpPr>
        <p:spPr>
          <a:xfrm>
            <a:off x="8680704" y="4951929"/>
            <a:ext cx="3125724" cy="1200329"/>
          </a:xfrm>
          <a:prstGeom prst="rect">
            <a:avLst/>
          </a:prstGeom>
          <a:noFill/>
        </p:spPr>
        <p:txBody>
          <a:bodyPr wrap="square" rtlCol="0">
            <a:spAutoFit/>
          </a:bodyPr>
          <a:lstStyle/>
          <a:p>
            <a:r>
              <a:rPr lang="en-US" dirty="0">
                <a:latin typeface="+mj-lt"/>
              </a:rPr>
              <a:t>Demonstration of Transposed Convolution. This and the GIFs in the following slides were taken from Ref 4. </a:t>
            </a:r>
            <a:r>
              <a:rPr lang="en-US" dirty="0">
                <a:latin typeface="+mj-lt"/>
                <a:hlinkClick r:id="rId3" action="ppaction://hlinksldjump"/>
              </a:rPr>
              <a:t>[4]</a:t>
            </a:r>
            <a:endParaRPr lang="en-IN" dirty="0">
              <a:latin typeface="+mj-lt"/>
            </a:endParaRPr>
          </a:p>
        </p:txBody>
      </p:sp>
    </p:spTree>
    <p:extLst>
      <p:ext uri="{BB962C8B-B14F-4D97-AF65-F5344CB8AC3E}">
        <p14:creationId xmlns:p14="http://schemas.microsoft.com/office/powerpoint/2010/main" val="635387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2DDD4-CB77-4D5F-852B-A70CE39177CC}"/>
              </a:ext>
            </a:extLst>
          </p:cNvPr>
          <p:cNvSpPr>
            <a:spLocks noGrp="1"/>
          </p:cNvSpPr>
          <p:nvPr>
            <p:ph type="title"/>
          </p:nvPr>
        </p:nvSpPr>
        <p:spPr>
          <a:xfrm>
            <a:off x="524256" y="231013"/>
            <a:ext cx="11239850" cy="649097"/>
          </a:xfrm>
        </p:spPr>
        <p:txBody>
          <a:bodyPr>
            <a:normAutofit/>
          </a:bodyPr>
          <a:lstStyle/>
          <a:p>
            <a:pPr algn="ctr"/>
            <a:r>
              <a:rPr lang="en-US" sz="4000" dirty="0"/>
              <a:t>What is Transposed Convolution (TCL) [contd.]?</a:t>
            </a:r>
            <a:endParaRPr lang="en-IN" sz="4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6D29A5-8331-EA68-51C4-5E5907E4D170}"/>
                  </a:ext>
                </a:extLst>
              </p:cNvPr>
              <p:cNvSpPr>
                <a:spLocks noGrp="1"/>
              </p:cNvSpPr>
              <p:nvPr>
                <p:ph idx="1"/>
              </p:nvPr>
            </p:nvSpPr>
            <p:spPr>
              <a:xfrm>
                <a:off x="524256" y="1027489"/>
                <a:ext cx="8471154" cy="5403993"/>
              </a:xfrm>
            </p:spPr>
            <p:txBody>
              <a:bodyPr>
                <a:normAutofit/>
              </a:bodyPr>
              <a:lstStyle/>
              <a:p>
                <a:pPr>
                  <a:spcBef>
                    <a:spcPts val="400"/>
                  </a:spcBef>
                  <a:spcAft>
                    <a:spcPts val="400"/>
                  </a:spcAft>
                </a:pPr>
                <a:r>
                  <a:rPr lang="en-IN" sz="2200" dirty="0"/>
                  <a:t>For convolution, the formula for the output size involves the input size (</a:t>
                </a:r>
                <a14:m>
                  <m:oMath xmlns:m="http://schemas.openxmlformats.org/officeDocument/2006/math">
                    <m:sSub>
                      <m:sSubPr>
                        <m:ctrlPr>
                          <a:rPr lang="en-IN" sz="2200" b="0" i="1" smtClean="0">
                            <a:solidFill>
                              <a:schemeClr val="tx1"/>
                            </a:solidFill>
                            <a:latin typeface="Cambria Math" panose="02040503050406030204" pitchFamily="18" charset="0"/>
                          </a:rPr>
                        </m:ctrlPr>
                      </m:sSubPr>
                      <m:e>
                        <m:r>
                          <a:rPr lang="en-IN" sz="2200" b="0" i="0" smtClean="0">
                            <a:solidFill>
                              <a:schemeClr val="tx1"/>
                            </a:solidFill>
                            <a:latin typeface="Cambria Math" panose="02040503050406030204" pitchFamily="18" charset="0"/>
                          </a:rPr>
                          <m:t>𝑤</m:t>
                        </m:r>
                      </m:e>
                      <m:sub>
                        <m:r>
                          <a:rPr lang="en-IN" sz="2200" b="0" i="0" smtClean="0">
                            <a:solidFill>
                              <a:schemeClr val="tx1"/>
                            </a:solidFill>
                            <a:latin typeface="Cambria Math" panose="02040503050406030204" pitchFamily="18" charset="0"/>
                          </a:rPr>
                          <m:t>𝑖</m:t>
                        </m:r>
                      </m:sub>
                    </m:sSub>
                  </m:oMath>
                </a14:m>
                <a:r>
                  <a:rPr lang="en-IN" sz="2200" dirty="0"/>
                  <a:t>), padding (</a:t>
                </a:r>
                <a:r>
                  <a:rPr lang="en-IN" sz="2200" i="1" dirty="0"/>
                  <a:t>p</a:t>
                </a:r>
                <a:r>
                  <a:rPr lang="en-IN" sz="2200" dirty="0"/>
                  <a:t>) and stride (</a:t>
                </a:r>
                <a:r>
                  <a:rPr lang="en-IN" sz="2200" i="1" dirty="0"/>
                  <a:t>s</a:t>
                </a:r>
                <a:r>
                  <a:rPr lang="en-IN" sz="2200" dirty="0"/>
                  <a:t>):</a:t>
                </a:r>
              </a:p>
              <a:p>
                <a:pPr marL="0" indent="0">
                  <a:lnSpc>
                    <a:spcPct val="100000"/>
                  </a:lnSpc>
                  <a:spcBef>
                    <a:spcPts val="400"/>
                  </a:spcBef>
                  <a:spcAft>
                    <a:spcPts val="400"/>
                  </a:spcAft>
                  <a:buNone/>
                </a:pPr>
                <a14:m>
                  <m:oMathPara xmlns:m="http://schemas.openxmlformats.org/officeDocument/2006/math">
                    <m:oMathParaPr>
                      <m:jc m:val="centerGroup"/>
                    </m:oMathParaPr>
                    <m:oMath xmlns:m="http://schemas.openxmlformats.org/officeDocument/2006/math">
                      <m:d>
                        <m:dPr>
                          <m:begChr m:val="⌊"/>
                          <m:endChr m:val="⌋"/>
                          <m:ctrlPr>
                            <a:rPr lang="en-IN" sz="2200" b="0" i="1" smtClean="0">
                              <a:solidFill>
                                <a:schemeClr val="tx1"/>
                              </a:solidFill>
                              <a:latin typeface="Cambria Math" panose="02040503050406030204" pitchFamily="18" charset="0"/>
                            </a:rPr>
                          </m:ctrlPr>
                        </m:dPr>
                        <m:e>
                          <m:f>
                            <m:fPr>
                              <m:ctrlPr>
                                <a:rPr lang="en-IN" sz="2200" b="0" i="1" smtClean="0">
                                  <a:solidFill>
                                    <a:schemeClr val="tx1"/>
                                  </a:solidFill>
                                  <a:latin typeface="Cambria Math" panose="02040503050406030204" pitchFamily="18" charset="0"/>
                                </a:rPr>
                              </m:ctrlPr>
                            </m:fPr>
                            <m:num>
                              <m:sSub>
                                <m:sSubPr>
                                  <m:ctrlPr>
                                    <a:rPr lang="en-IN" sz="2200" b="0" i="1" smtClean="0">
                                      <a:solidFill>
                                        <a:schemeClr val="tx1"/>
                                      </a:solidFill>
                                      <a:latin typeface="Cambria Math" panose="02040503050406030204" pitchFamily="18" charset="0"/>
                                    </a:rPr>
                                  </m:ctrlPr>
                                </m:sSubPr>
                                <m:e>
                                  <m:r>
                                    <a:rPr lang="en-IN" sz="2200" b="0" i="0" smtClean="0">
                                      <a:solidFill>
                                        <a:schemeClr val="tx1"/>
                                      </a:solidFill>
                                      <a:latin typeface="Cambria Math" panose="02040503050406030204" pitchFamily="18" charset="0"/>
                                    </a:rPr>
                                    <m:t>𝑤</m:t>
                                  </m:r>
                                </m:e>
                                <m:sub>
                                  <m:r>
                                    <a:rPr lang="en-IN" sz="2200" b="0" i="0" smtClean="0">
                                      <a:solidFill>
                                        <a:schemeClr val="tx1"/>
                                      </a:solidFill>
                                      <a:latin typeface="Cambria Math" panose="02040503050406030204" pitchFamily="18" charset="0"/>
                                    </a:rPr>
                                    <m:t>𝑖</m:t>
                                  </m:r>
                                </m:sub>
                              </m:sSub>
                              <m:r>
                                <a:rPr lang="en-IN" sz="2200" b="0" i="0" smtClean="0">
                                  <a:solidFill>
                                    <a:schemeClr val="tx1"/>
                                  </a:solidFill>
                                  <a:latin typeface="Cambria Math" panose="02040503050406030204" pitchFamily="18" charset="0"/>
                                </a:rPr>
                                <m:t>−1+2</m:t>
                              </m:r>
                              <m:r>
                                <a:rPr lang="en-IN" sz="2200" b="0" i="1" smtClean="0">
                                  <a:solidFill>
                                    <a:schemeClr val="tx1"/>
                                  </a:solidFill>
                                  <a:latin typeface="Cambria Math" panose="02040503050406030204" pitchFamily="18" charset="0"/>
                                </a:rPr>
                                <m:t>𝑝</m:t>
                              </m:r>
                            </m:num>
                            <m:den>
                              <m:r>
                                <a:rPr lang="en-IN" sz="2200" b="0" i="0" smtClean="0">
                                  <a:solidFill>
                                    <a:schemeClr val="tx1"/>
                                  </a:solidFill>
                                  <a:latin typeface="Cambria Math" panose="02040503050406030204" pitchFamily="18" charset="0"/>
                                </a:rPr>
                                <m:t>𝑠</m:t>
                              </m:r>
                            </m:den>
                          </m:f>
                        </m:e>
                      </m:d>
                      <m:r>
                        <a:rPr lang="en-IN" sz="2200" b="0" i="0" smtClean="0">
                          <a:solidFill>
                            <a:schemeClr val="tx1"/>
                          </a:solidFill>
                          <a:latin typeface="Cambria Math" panose="02040503050406030204" pitchFamily="18" charset="0"/>
                        </a:rPr>
                        <m:t>+1=</m:t>
                      </m:r>
                      <m:sSub>
                        <m:sSubPr>
                          <m:ctrlPr>
                            <a:rPr lang="en-IN" sz="2200" i="1">
                              <a:latin typeface="Cambria Math" panose="02040503050406030204" pitchFamily="18" charset="0"/>
                            </a:rPr>
                          </m:ctrlPr>
                        </m:sSubPr>
                        <m:e>
                          <m:r>
                            <a:rPr lang="en-IN" sz="2200">
                              <a:latin typeface="Cambria Math" panose="02040503050406030204" pitchFamily="18" charset="0"/>
                            </a:rPr>
                            <m:t>𝑤</m:t>
                          </m:r>
                        </m:e>
                        <m:sub>
                          <m:r>
                            <a:rPr lang="en-IN" sz="2200" i="1">
                              <a:latin typeface="Cambria Math" panose="02040503050406030204" pitchFamily="18" charset="0"/>
                            </a:rPr>
                            <m:t>𝑜</m:t>
                          </m:r>
                        </m:sub>
                      </m:sSub>
                    </m:oMath>
                  </m:oMathPara>
                </a14:m>
                <a:endParaRPr lang="en-IN" sz="2200" b="0" dirty="0"/>
              </a:p>
              <a:p>
                <a:pPr marL="0" indent="0">
                  <a:spcBef>
                    <a:spcPts val="400"/>
                  </a:spcBef>
                  <a:spcAft>
                    <a:spcPts val="400"/>
                  </a:spcAft>
                  <a:buNone/>
                </a:pPr>
                <a:r>
                  <a:rPr lang="en-IN" sz="2200" b="0" dirty="0"/>
                  <a:t>We use the same formula to calculate the output size for a transposed convolution, with </a:t>
                </a:r>
                <a14:m>
                  <m:oMath xmlns:m="http://schemas.openxmlformats.org/officeDocument/2006/math">
                    <m:sSub>
                      <m:sSubPr>
                        <m:ctrlPr>
                          <a:rPr lang="en-IN" sz="2200" b="0" i="1" smtClean="0">
                            <a:solidFill>
                              <a:schemeClr val="tx1"/>
                            </a:solidFill>
                            <a:latin typeface="Cambria Math" panose="02040503050406030204" pitchFamily="18" charset="0"/>
                          </a:rPr>
                        </m:ctrlPr>
                      </m:sSubPr>
                      <m:e>
                        <m:r>
                          <a:rPr lang="en-IN" sz="2200" b="0" i="0" smtClean="0">
                            <a:solidFill>
                              <a:schemeClr val="tx1"/>
                            </a:solidFill>
                            <a:latin typeface="Cambria Math" panose="02040503050406030204" pitchFamily="18" charset="0"/>
                          </a:rPr>
                          <m:t>𝑤</m:t>
                        </m:r>
                      </m:e>
                      <m:sub>
                        <m:r>
                          <a:rPr lang="en-IN" sz="2200" b="0" i="0" smtClean="0">
                            <a:solidFill>
                              <a:schemeClr val="tx1"/>
                            </a:solidFill>
                            <a:latin typeface="Cambria Math" panose="02040503050406030204" pitchFamily="18" charset="0"/>
                          </a:rPr>
                          <m:t>𝑖</m:t>
                        </m:r>
                      </m:sub>
                    </m:sSub>
                  </m:oMath>
                </a14:m>
                <a:r>
                  <a:rPr lang="en-IN" sz="2200" b="0" dirty="0"/>
                  <a:t> and </a:t>
                </a:r>
                <a14:m>
                  <m:oMath xmlns:m="http://schemas.openxmlformats.org/officeDocument/2006/math">
                    <m:sSub>
                      <m:sSubPr>
                        <m:ctrlPr>
                          <a:rPr lang="en-IN" sz="2200" i="1">
                            <a:latin typeface="Cambria Math" panose="02040503050406030204" pitchFamily="18" charset="0"/>
                          </a:rPr>
                        </m:ctrlPr>
                      </m:sSubPr>
                      <m:e>
                        <m:r>
                          <a:rPr lang="en-IN" sz="2200">
                            <a:latin typeface="Cambria Math" panose="02040503050406030204" pitchFamily="18" charset="0"/>
                          </a:rPr>
                          <m:t>𝑤</m:t>
                        </m:r>
                      </m:e>
                      <m:sub>
                        <m:r>
                          <a:rPr lang="en-IN" sz="2200" b="0" i="1" smtClean="0">
                            <a:latin typeface="Cambria Math" panose="02040503050406030204" pitchFamily="18" charset="0"/>
                          </a:rPr>
                          <m:t>𝑜</m:t>
                        </m:r>
                      </m:sub>
                    </m:sSub>
                  </m:oMath>
                </a14:m>
                <a:r>
                  <a:rPr lang="en-IN" sz="2200" b="0" dirty="0"/>
                  <a:t> interchanged:</a:t>
                </a:r>
              </a:p>
              <a:p>
                <a:pPr marL="0" indent="0">
                  <a:lnSpc>
                    <a:spcPct val="100000"/>
                  </a:lnSpc>
                  <a:spcBef>
                    <a:spcPts val="400"/>
                  </a:spcBef>
                  <a:spcAft>
                    <a:spcPts val="400"/>
                  </a:spcAft>
                  <a:buNone/>
                </a:pPr>
                <a14:m>
                  <m:oMathPara xmlns:m="http://schemas.openxmlformats.org/officeDocument/2006/math">
                    <m:oMathParaPr>
                      <m:jc m:val="centerGroup"/>
                    </m:oMathParaPr>
                    <m:oMath xmlns:m="http://schemas.openxmlformats.org/officeDocument/2006/math">
                      <m:sSub>
                        <m:sSubPr>
                          <m:ctrlPr>
                            <a:rPr lang="en-IN" sz="2200" i="1">
                              <a:latin typeface="Cambria Math" panose="02040503050406030204" pitchFamily="18" charset="0"/>
                            </a:rPr>
                          </m:ctrlPr>
                        </m:sSubPr>
                        <m:e>
                          <m:r>
                            <m:rPr>
                              <m:lit/>
                            </m:rPr>
                            <a:rPr lang="en-IN" sz="2200" b="0" i="0" smtClean="0">
                              <a:latin typeface="Cambria Math" panose="02040503050406030204" pitchFamily="18" charset="0"/>
                            </a:rPr>
                            <m:t>(</m:t>
                          </m:r>
                          <m:r>
                            <a:rPr lang="en-IN" sz="2200">
                              <a:latin typeface="Cambria Math" panose="02040503050406030204" pitchFamily="18" charset="0"/>
                            </a:rPr>
                            <m:t>𝑤</m:t>
                          </m:r>
                        </m:e>
                        <m:sub>
                          <m:r>
                            <a:rPr lang="en-IN" sz="2200">
                              <a:latin typeface="Cambria Math" panose="02040503050406030204" pitchFamily="18" charset="0"/>
                            </a:rPr>
                            <m:t>𝑖</m:t>
                          </m:r>
                        </m:sub>
                      </m:sSub>
                      <m:r>
                        <a:rPr lang="en-IN" sz="2200" b="0" i="1" smtClean="0">
                          <a:latin typeface="Cambria Math" panose="02040503050406030204" pitchFamily="18" charset="0"/>
                        </a:rPr>
                        <m:t>−1</m:t>
                      </m:r>
                      <m:r>
                        <m:rPr>
                          <m:lit/>
                        </m:rPr>
                        <a:rPr lang="en-IN" sz="2200" b="0" i="1" smtClean="0">
                          <a:latin typeface="Cambria Math" panose="02040503050406030204" pitchFamily="18" charset="0"/>
                        </a:rPr>
                        <m:t>)</m:t>
                      </m:r>
                      <m:r>
                        <a:rPr lang="en-IN" sz="2200" b="0" i="1" smtClean="0">
                          <a:latin typeface="Cambria Math" panose="02040503050406030204" pitchFamily="18" charset="0"/>
                        </a:rPr>
                        <m:t>×</m:t>
                      </m:r>
                      <m:r>
                        <a:rPr lang="en-IN" sz="2200" b="0" i="1" smtClean="0">
                          <a:latin typeface="Cambria Math" panose="02040503050406030204" pitchFamily="18" charset="0"/>
                        </a:rPr>
                        <m:t>𝑠</m:t>
                      </m:r>
                      <m:r>
                        <a:rPr lang="en-IN" sz="2200" b="0" i="0" smtClean="0">
                          <a:latin typeface="Cambria Math" panose="02040503050406030204" pitchFamily="18" charset="0"/>
                        </a:rPr>
                        <m:t>+</m:t>
                      </m:r>
                      <m:r>
                        <a:rPr lang="en-IN" sz="2200">
                          <a:latin typeface="Cambria Math" panose="02040503050406030204" pitchFamily="18" charset="0"/>
                        </a:rPr>
                        <m:t>1</m:t>
                      </m:r>
                      <m:r>
                        <a:rPr lang="en-IN" sz="2200" b="0" i="0" smtClean="0">
                          <a:latin typeface="Cambria Math" panose="02040503050406030204" pitchFamily="18" charset="0"/>
                        </a:rPr>
                        <m:t>−</m:t>
                      </m:r>
                      <m:r>
                        <a:rPr lang="en-IN" sz="2200">
                          <a:latin typeface="Cambria Math" panose="02040503050406030204" pitchFamily="18" charset="0"/>
                        </a:rPr>
                        <m:t>2</m:t>
                      </m:r>
                      <m:r>
                        <a:rPr lang="en-IN" sz="2200" i="1">
                          <a:latin typeface="Cambria Math" panose="02040503050406030204" pitchFamily="18" charset="0"/>
                        </a:rPr>
                        <m:t>𝑝</m:t>
                      </m:r>
                      <m:r>
                        <a:rPr lang="en-IN" sz="2200" b="0" i="1" smtClean="0">
                          <a:latin typeface="Cambria Math" panose="02040503050406030204" pitchFamily="18" charset="0"/>
                        </a:rPr>
                        <m:t>=</m:t>
                      </m:r>
                      <m:sSub>
                        <m:sSubPr>
                          <m:ctrlPr>
                            <a:rPr lang="en-IN" sz="2200" i="1">
                              <a:latin typeface="Cambria Math" panose="02040503050406030204" pitchFamily="18" charset="0"/>
                            </a:rPr>
                          </m:ctrlPr>
                        </m:sSubPr>
                        <m:e>
                          <m:r>
                            <a:rPr lang="en-IN" sz="2200">
                              <a:latin typeface="Cambria Math" panose="02040503050406030204" pitchFamily="18" charset="0"/>
                            </a:rPr>
                            <m:t>𝑤</m:t>
                          </m:r>
                        </m:e>
                        <m:sub>
                          <m:r>
                            <a:rPr lang="en-IN" sz="2200" i="1">
                              <a:latin typeface="Cambria Math" panose="02040503050406030204" pitchFamily="18" charset="0"/>
                            </a:rPr>
                            <m:t>𝑜</m:t>
                          </m:r>
                        </m:sub>
                      </m:sSub>
                    </m:oMath>
                  </m:oMathPara>
                </a14:m>
                <a:endParaRPr lang="en-IN" sz="2200" b="0" dirty="0"/>
              </a:p>
              <a:p>
                <a:pPr lvl="1">
                  <a:lnSpc>
                    <a:spcPct val="100000"/>
                  </a:lnSpc>
                  <a:spcBef>
                    <a:spcPts val="400"/>
                  </a:spcBef>
                  <a:spcAft>
                    <a:spcPts val="400"/>
                  </a:spcAft>
                </a:pPr>
                <a:r>
                  <a:rPr lang="en-IN" sz="2000" b="0" dirty="0"/>
                  <a:t>Padding reduces the size </a:t>
                </a:r>
                <a:r>
                  <a:rPr lang="en-IN" sz="2000" dirty="0"/>
                  <a:t>of the output from the transposed convolution layer, exactly opposite to the convolution layer.</a:t>
                </a:r>
              </a:p>
              <a:p>
                <a:pPr lvl="1">
                  <a:lnSpc>
                    <a:spcPct val="100000"/>
                  </a:lnSpc>
                  <a:spcBef>
                    <a:spcPts val="400"/>
                  </a:spcBef>
                  <a:spcAft>
                    <a:spcPts val="400"/>
                  </a:spcAft>
                </a:pPr>
                <a:r>
                  <a:rPr lang="en-IN" sz="2000" dirty="0"/>
                  <a:t>Strides increase the size of the output from the transposed layer, again the exact opposite to the convolution layer.</a:t>
                </a:r>
              </a:p>
              <a:p>
                <a:pPr>
                  <a:lnSpc>
                    <a:spcPct val="100000"/>
                  </a:lnSpc>
                  <a:spcBef>
                    <a:spcPts val="400"/>
                  </a:spcBef>
                  <a:spcAft>
                    <a:spcPts val="400"/>
                  </a:spcAft>
                </a:pPr>
                <a:r>
                  <a:rPr lang="en-IN" sz="2200" dirty="0"/>
                  <a:t>There is a built-in </a:t>
                </a:r>
                <a:r>
                  <a:rPr lang="en-IN" sz="2200" dirty="0" err="1"/>
                  <a:t>Tensorflow</a:t>
                </a:r>
                <a:r>
                  <a:rPr lang="en-IN" sz="2200" dirty="0"/>
                  <a:t> function that can accomplish this. (</a:t>
                </a:r>
                <a:r>
                  <a:rPr lang="en-IN" sz="2200" i="1" dirty="0"/>
                  <a:t>keras.layers.conv2Dtranspose</a:t>
                </a:r>
                <a:r>
                  <a:rPr lang="en-IN" sz="2200" dirty="0"/>
                  <a:t>)</a:t>
                </a:r>
              </a:p>
            </p:txBody>
          </p:sp>
        </mc:Choice>
        <mc:Fallback xmlns="">
          <p:sp>
            <p:nvSpPr>
              <p:cNvPr id="3" name="Content Placeholder 2">
                <a:extLst>
                  <a:ext uri="{FF2B5EF4-FFF2-40B4-BE49-F238E27FC236}">
                    <a16:creationId xmlns:a16="http://schemas.microsoft.com/office/drawing/2014/main" id="{936D29A5-8331-EA68-51C4-5E5907E4D170}"/>
                  </a:ext>
                </a:extLst>
              </p:cNvPr>
              <p:cNvSpPr>
                <a:spLocks noGrp="1" noRot="1" noChangeAspect="1" noMove="1" noResize="1" noEditPoints="1" noAdjustHandles="1" noChangeArrowheads="1" noChangeShapeType="1" noTextEdit="1"/>
              </p:cNvSpPr>
              <p:nvPr>
                <p:ph idx="1"/>
              </p:nvPr>
            </p:nvSpPr>
            <p:spPr>
              <a:xfrm>
                <a:off x="524256" y="1027489"/>
                <a:ext cx="8471154" cy="5403993"/>
              </a:xfrm>
              <a:blipFill>
                <a:blip r:embed="rId2"/>
                <a:stretch>
                  <a:fillRect l="-935" t="-1354"/>
                </a:stretch>
              </a:blipFill>
            </p:spPr>
            <p:txBody>
              <a:bodyPr/>
              <a:lstStyle/>
              <a:p>
                <a:r>
                  <a:rPr lang="en-IN">
                    <a:noFill/>
                  </a:rPr>
                  <a:t> </a:t>
                </a:r>
              </a:p>
            </p:txBody>
          </p:sp>
        </mc:Fallback>
      </mc:AlternateContent>
      <p:pic>
        <p:nvPicPr>
          <p:cNvPr id="2050" name="Picture 2">
            <a:extLst>
              <a:ext uri="{FF2B5EF4-FFF2-40B4-BE49-F238E27FC236}">
                <a16:creationId xmlns:a16="http://schemas.microsoft.com/office/drawing/2014/main" id="{FB0F4E69-2BB4-9FC6-2D3F-9B9C1F4EE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0576" y="1027489"/>
            <a:ext cx="2436660" cy="262830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7413325-9D7B-F797-34EF-3A93EA4061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0576" y="3803175"/>
            <a:ext cx="2487168" cy="262830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236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00908-B275-FF13-9A16-B98B569FD676}"/>
              </a:ext>
            </a:extLst>
          </p:cNvPr>
          <p:cNvSpPr>
            <a:spLocks noGrp="1"/>
          </p:cNvSpPr>
          <p:nvPr>
            <p:ph type="title"/>
          </p:nvPr>
        </p:nvSpPr>
        <p:spPr>
          <a:xfrm>
            <a:off x="644652" y="209867"/>
            <a:ext cx="10902696" cy="678815"/>
          </a:xfrm>
        </p:spPr>
        <p:txBody>
          <a:bodyPr>
            <a:normAutofit/>
          </a:bodyPr>
          <a:lstStyle/>
          <a:p>
            <a:r>
              <a:rPr lang="en-IN" sz="4000" dirty="0"/>
              <a:t>What is Pixel Transposed Convolution (Pixel TCL)?</a:t>
            </a:r>
          </a:p>
        </p:txBody>
      </p:sp>
      <p:sp>
        <p:nvSpPr>
          <p:cNvPr id="3" name="Content Placeholder 2">
            <a:extLst>
              <a:ext uri="{FF2B5EF4-FFF2-40B4-BE49-F238E27FC236}">
                <a16:creationId xmlns:a16="http://schemas.microsoft.com/office/drawing/2014/main" id="{3B67D39A-3546-21F3-93C1-0C098F6343CD}"/>
              </a:ext>
            </a:extLst>
          </p:cNvPr>
          <p:cNvSpPr>
            <a:spLocks noGrp="1"/>
          </p:cNvSpPr>
          <p:nvPr>
            <p:ph idx="1"/>
          </p:nvPr>
        </p:nvSpPr>
        <p:spPr>
          <a:xfrm>
            <a:off x="342900" y="942974"/>
            <a:ext cx="11555730" cy="3194686"/>
          </a:xfrm>
        </p:spPr>
        <p:txBody>
          <a:bodyPr>
            <a:noAutofit/>
          </a:bodyPr>
          <a:lstStyle/>
          <a:p>
            <a:r>
              <a:rPr lang="en-IN" sz="2000" dirty="0"/>
              <a:t>Pixel transposed convolution was introduced by Gao et al. in 2017. </a:t>
            </a:r>
            <a:r>
              <a:rPr lang="en-IN" sz="2000" dirty="0">
                <a:hlinkClick r:id="rId2" action="ppaction://hlinksldjump" tooltip="References"/>
              </a:rPr>
              <a:t>[1]</a:t>
            </a:r>
            <a:endParaRPr lang="en-IN" sz="2000" dirty="0"/>
          </a:p>
          <a:p>
            <a:r>
              <a:rPr lang="en-IN" sz="2000" dirty="0"/>
              <a:t>This method was introduced to mitigate checkerboard effects that occur due to loss of information about neighbouring pixels during the process of up-sampling. </a:t>
            </a:r>
          </a:p>
          <a:p>
            <a:r>
              <a:rPr lang="en-IN" sz="2000" dirty="0"/>
              <a:t>The increase in size is achieved through padding the resulting feature maps with zero vectors, and they are added in a manner that the non-zero elements aren’t superimposed in the final feature map.(Refer to figure in </a:t>
            </a:r>
            <a:r>
              <a:rPr lang="en-IN" sz="2000" dirty="0">
                <a:hlinkClick r:id="rId3" action="ppaction://hlinksldjump" tooltip="Slide 6"/>
              </a:rPr>
              <a:t>Slide 7</a:t>
            </a:r>
            <a:r>
              <a:rPr lang="en-IN" sz="2000" dirty="0"/>
              <a:t>)</a:t>
            </a:r>
          </a:p>
          <a:p>
            <a:r>
              <a:rPr lang="en-IN" sz="2000" dirty="0" err="1"/>
              <a:t>PixelTCL</a:t>
            </a:r>
            <a:r>
              <a:rPr lang="en-IN" sz="2000" dirty="0"/>
              <a:t>(solid lines in the figure) and </a:t>
            </a:r>
            <a:r>
              <a:rPr lang="en-IN" sz="2000" dirty="0" err="1"/>
              <a:t>iPixelTCL</a:t>
            </a:r>
            <a:r>
              <a:rPr lang="en-IN" sz="2000" dirty="0"/>
              <a:t> (dotted lines in the figure) use convolutions that start from the input image, sequentially, until there are enough feature maps to combine them to form a bigger feature map. These feature maps use concatenation with all of the previous feature maps (for </a:t>
            </a:r>
            <a:r>
              <a:rPr lang="en-IN" sz="2000" dirty="0" err="1"/>
              <a:t>PixelTCL</a:t>
            </a:r>
            <a:r>
              <a:rPr lang="en-IN" sz="2000" dirty="0"/>
              <a:t>, all feature maps except the input) before each convolution. (Refer to pseudocode in </a:t>
            </a:r>
            <a:r>
              <a:rPr lang="en-IN" sz="2000" dirty="0">
                <a:hlinkClick r:id="rId4" action="ppaction://hlinksldjump"/>
              </a:rPr>
              <a:t>Slide 7</a:t>
            </a:r>
            <a:r>
              <a:rPr lang="en-IN" sz="2000" dirty="0"/>
              <a:t>)</a:t>
            </a:r>
          </a:p>
        </p:txBody>
      </p:sp>
      <p:pic>
        <p:nvPicPr>
          <p:cNvPr id="5" name="Picture 4">
            <a:extLst>
              <a:ext uri="{FF2B5EF4-FFF2-40B4-BE49-F238E27FC236}">
                <a16:creationId xmlns:a16="http://schemas.microsoft.com/office/drawing/2014/main" id="{F567C878-B013-8934-95A9-CEC4AB296A90}"/>
              </a:ext>
            </a:extLst>
          </p:cNvPr>
          <p:cNvPicPr>
            <a:picLocks noChangeAspect="1"/>
          </p:cNvPicPr>
          <p:nvPr/>
        </p:nvPicPr>
        <p:blipFill>
          <a:blip r:embed="rId5"/>
          <a:stretch>
            <a:fillRect/>
          </a:stretch>
        </p:blipFill>
        <p:spPr>
          <a:xfrm>
            <a:off x="644652" y="4244989"/>
            <a:ext cx="7555505" cy="2292971"/>
          </a:xfrm>
          <a:prstGeom prst="rect">
            <a:avLst/>
          </a:prstGeom>
          <a:ln>
            <a:solidFill>
              <a:schemeClr val="tx1"/>
            </a:solidFill>
          </a:ln>
        </p:spPr>
      </p:pic>
      <p:sp>
        <p:nvSpPr>
          <p:cNvPr id="4" name="TextBox 3">
            <a:extLst>
              <a:ext uri="{FF2B5EF4-FFF2-40B4-BE49-F238E27FC236}">
                <a16:creationId xmlns:a16="http://schemas.microsoft.com/office/drawing/2014/main" id="{194AE448-3725-17F3-D2F7-EEF753E232E0}"/>
              </a:ext>
            </a:extLst>
          </p:cNvPr>
          <p:cNvSpPr txBox="1"/>
          <p:nvPr/>
        </p:nvSpPr>
        <p:spPr>
          <a:xfrm>
            <a:off x="8313420" y="4244989"/>
            <a:ext cx="3082290" cy="646331"/>
          </a:xfrm>
          <a:prstGeom prst="rect">
            <a:avLst/>
          </a:prstGeom>
          <a:noFill/>
        </p:spPr>
        <p:txBody>
          <a:bodyPr wrap="square" rtlCol="0">
            <a:spAutoFit/>
          </a:bodyPr>
          <a:lstStyle/>
          <a:p>
            <a:r>
              <a:rPr lang="en-US" dirty="0" err="1">
                <a:latin typeface="+mj-lt"/>
              </a:rPr>
              <a:t>PixelTCL</a:t>
            </a:r>
            <a:r>
              <a:rPr lang="en-US" dirty="0">
                <a:latin typeface="+mj-lt"/>
              </a:rPr>
              <a:t> and </a:t>
            </a:r>
            <a:r>
              <a:rPr lang="en-US" dirty="0" err="1">
                <a:latin typeface="+mj-lt"/>
              </a:rPr>
              <a:t>iPixelTCL</a:t>
            </a:r>
            <a:r>
              <a:rPr lang="en-US" dirty="0">
                <a:latin typeface="+mj-lt"/>
              </a:rPr>
              <a:t> in concept, Ref 1. </a:t>
            </a:r>
            <a:r>
              <a:rPr lang="en-IN" sz="1800" dirty="0">
                <a:latin typeface="+mj-lt"/>
                <a:hlinkClick r:id="rId6" action="ppaction://hlinksldjump" tooltip="References"/>
              </a:rPr>
              <a:t>[1]</a:t>
            </a:r>
            <a:endParaRPr lang="en-IN" dirty="0">
              <a:latin typeface="+mj-lt"/>
            </a:endParaRPr>
          </a:p>
        </p:txBody>
      </p:sp>
    </p:spTree>
    <p:extLst>
      <p:ext uri="{BB962C8B-B14F-4D97-AF65-F5344CB8AC3E}">
        <p14:creationId xmlns:p14="http://schemas.microsoft.com/office/powerpoint/2010/main" val="3664365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8562D-BC20-87A1-1BC4-F90C45BD4E10}"/>
              </a:ext>
            </a:extLst>
          </p:cNvPr>
          <p:cNvSpPr>
            <a:spLocks noGrp="1"/>
          </p:cNvSpPr>
          <p:nvPr>
            <p:ph type="title"/>
          </p:nvPr>
        </p:nvSpPr>
        <p:spPr>
          <a:xfrm>
            <a:off x="838200" y="241358"/>
            <a:ext cx="10515600" cy="620586"/>
          </a:xfrm>
        </p:spPr>
        <p:txBody>
          <a:bodyPr>
            <a:noAutofit/>
          </a:bodyPr>
          <a:lstStyle/>
          <a:p>
            <a:pPr algn="ctr"/>
            <a:r>
              <a:rPr lang="en-IN" sz="4000" dirty="0"/>
              <a:t>Implementation of </a:t>
            </a:r>
            <a:r>
              <a:rPr lang="en-IN" sz="4000" dirty="0" err="1"/>
              <a:t>PixelTCL</a:t>
            </a:r>
            <a:r>
              <a:rPr lang="en-IN" sz="4000" dirty="0"/>
              <a:t> and </a:t>
            </a:r>
            <a:r>
              <a:rPr lang="en-IN" sz="4000" dirty="0" err="1"/>
              <a:t>iPixelTCL</a:t>
            </a:r>
            <a:endParaRPr lang="en-IN" sz="4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E8A12F-37DD-49B3-CE11-83D446396757}"/>
                  </a:ext>
                </a:extLst>
              </p:cNvPr>
              <p:cNvSpPr>
                <a:spLocks noGrp="1"/>
              </p:cNvSpPr>
              <p:nvPr>
                <p:ph idx="1"/>
              </p:nvPr>
            </p:nvSpPr>
            <p:spPr>
              <a:xfrm>
                <a:off x="502919" y="927662"/>
                <a:ext cx="11212831" cy="3240043"/>
              </a:xfrm>
            </p:spPr>
            <p:txBody>
              <a:bodyPr>
                <a:normAutofit lnSpcReduction="10000"/>
              </a:bodyPr>
              <a:lstStyle/>
              <a:p>
                <a:r>
                  <a:rPr lang="en-IN" sz="2200" dirty="0"/>
                  <a:t>The paper by Gao et al discusses the implementation shown in the following figure. </a:t>
                </a:r>
                <a:br>
                  <a:rPr lang="en-IN" sz="2200" dirty="0"/>
                </a:br>
                <a:r>
                  <a:rPr lang="en-IN" sz="2200" dirty="0"/>
                  <a:t>It reduces the number of sequential operations by replacing one of the sequential operations with a parallel step, without much loss of neighbouring pixel information.</a:t>
                </a:r>
              </a:p>
              <a:p>
                <a:r>
                  <a:rPr lang="en-IN" sz="2200" dirty="0"/>
                  <a:t>This loss of neighbouring pixel information is prevented by concatenating the previously generated feature maps as discussed in the last slide.</a:t>
                </a:r>
              </a:p>
              <a:p>
                <a:r>
                  <a:rPr lang="en-IN" sz="2200" dirty="0"/>
                  <a:t>This method only works for up-sampling by a factor of 2 or a power of 2 (successive up-sampling layers). And the larger the up-sampling factor, the more time it takes due to exponential increase in the number of operations. (up-sampling by 2</a:t>
                </a:r>
                <a:r>
                  <a:rPr lang="en-IN" sz="2200" baseline="30000" dirty="0"/>
                  <a:t>k</a:t>
                </a:r>
                <a:r>
                  <a:rPr lang="en-IN" sz="2200" dirty="0"/>
                  <a:t> requires 5</a:t>
                </a:r>
                <a14:m>
                  <m:oMath xmlns:m="http://schemas.openxmlformats.org/officeDocument/2006/math">
                    <m:r>
                      <a:rPr lang="en-US" sz="2200" b="0" i="1" smtClean="0">
                        <a:latin typeface="Cambria Math" panose="02040503050406030204" pitchFamily="18" charset="0"/>
                      </a:rPr>
                      <m:t>×</m:t>
                    </m:r>
                  </m:oMath>
                </a14:m>
                <a:r>
                  <a:rPr lang="en-IN" sz="2200" dirty="0"/>
                  <a:t>k operations)</a:t>
                </a:r>
              </a:p>
              <a:p>
                <a:r>
                  <a:rPr lang="en-IN" sz="2200" dirty="0"/>
                  <a:t>The pseudocode depicted in </a:t>
                </a:r>
                <a:r>
                  <a:rPr lang="en-IN" sz="2200" dirty="0">
                    <a:hlinkClick r:id="rId2" action="ppaction://hlinksldjump"/>
                  </a:rPr>
                  <a:t>Slide 7</a:t>
                </a:r>
                <a:r>
                  <a:rPr lang="en-IN" sz="2200" dirty="0"/>
                  <a:t> has been modified so it can be used for all up-sampling factors. The time taken for this operation increases as n</a:t>
                </a:r>
                <a:r>
                  <a:rPr lang="en-IN" sz="2200" baseline="30000" dirty="0"/>
                  <a:t>2</a:t>
                </a:r>
                <a:r>
                  <a:rPr lang="en-IN" sz="2200" dirty="0"/>
                  <a:t>, where n is the up-sampling factor.</a:t>
                </a:r>
              </a:p>
            </p:txBody>
          </p:sp>
        </mc:Choice>
        <mc:Fallback xmlns="">
          <p:sp>
            <p:nvSpPr>
              <p:cNvPr id="3" name="Content Placeholder 2">
                <a:extLst>
                  <a:ext uri="{FF2B5EF4-FFF2-40B4-BE49-F238E27FC236}">
                    <a16:creationId xmlns:a16="http://schemas.microsoft.com/office/drawing/2014/main" id="{F8E8A12F-37DD-49B3-CE11-83D446396757}"/>
                  </a:ext>
                </a:extLst>
              </p:cNvPr>
              <p:cNvSpPr>
                <a:spLocks noGrp="1" noRot="1" noChangeAspect="1" noMove="1" noResize="1" noEditPoints="1" noAdjustHandles="1" noChangeArrowheads="1" noChangeShapeType="1" noTextEdit="1"/>
              </p:cNvSpPr>
              <p:nvPr>
                <p:ph idx="1"/>
              </p:nvPr>
            </p:nvSpPr>
            <p:spPr>
              <a:xfrm>
                <a:off x="502919" y="927662"/>
                <a:ext cx="11212831" cy="3240043"/>
              </a:xfrm>
              <a:blipFill>
                <a:blip r:embed="rId3"/>
                <a:stretch>
                  <a:fillRect l="-598" t="-3383" b="-1316"/>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9F3F99FF-0CF7-34B8-2E17-33DB06784299}"/>
              </a:ext>
            </a:extLst>
          </p:cNvPr>
          <p:cNvPicPr>
            <a:picLocks noChangeAspect="1"/>
          </p:cNvPicPr>
          <p:nvPr/>
        </p:nvPicPr>
        <p:blipFill>
          <a:blip r:embed="rId4"/>
          <a:stretch>
            <a:fillRect/>
          </a:stretch>
        </p:blipFill>
        <p:spPr>
          <a:xfrm>
            <a:off x="737088" y="4241730"/>
            <a:ext cx="8094785" cy="2340311"/>
          </a:xfrm>
          <a:prstGeom prst="rect">
            <a:avLst/>
          </a:prstGeom>
          <a:ln>
            <a:solidFill>
              <a:schemeClr val="tx1"/>
            </a:solidFill>
          </a:ln>
        </p:spPr>
      </p:pic>
      <p:sp>
        <p:nvSpPr>
          <p:cNvPr id="4" name="TextBox 3">
            <a:extLst>
              <a:ext uri="{FF2B5EF4-FFF2-40B4-BE49-F238E27FC236}">
                <a16:creationId xmlns:a16="http://schemas.microsoft.com/office/drawing/2014/main" id="{4B070D39-0C5B-3EE4-D5F1-7B881F65E58F}"/>
              </a:ext>
            </a:extLst>
          </p:cNvPr>
          <p:cNvSpPr txBox="1"/>
          <p:nvPr/>
        </p:nvSpPr>
        <p:spPr>
          <a:xfrm>
            <a:off x="8831873" y="4241730"/>
            <a:ext cx="2883877" cy="2031325"/>
          </a:xfrm>
          <a:prstGeom prst="rect">
            <a:avLst/>
          </a:prstGeom>
          <a:noFill/>
        </p:spPr>
        <p:txBody>
          <a:bodyPr wrap="square" rtlCol="0">
            <a:spAutoFit/>
          </a:bodyPr>
          <a:lstStyle/>
          <a:p>
            <a:r>
              <a:rPr lang="en-US" dirty="0" err="1">
                <a:latin typeface="+mj-lt"/>
              </a:rPr>
              <a:t>PixelTCL</a:t>
            </a:r>
            <a:r>
              <a:rPr lang="en-US" dirty="0">
                <a:latin typeface="+mj-lt"/>
              </a:rPr>
              <a:t> implementation, Ref 1. </a:t>
            </a:r>
            <a:r>
              <a:rPr lang="en-IN" sz="1800" dirty="0">
                <a:latin typeface="+mj-lt"/>
                <a:hlinkClick r:id="rId5" action="ppaction://hlinksldjump" tooltip="References"/>
              </a:rPr>
              <a:t>[1]</a:t>
            </a:r>
            <a:r>
              <a:rPr lang="en-IN" sz="1800" dirty="0">
                <a:latin typeface="+mj-lt"/>
              </a:rPr>
              <a:t>. </a:t>
            </a:r>
            <a:r>
              <a:rPr lang="en-IN" dirty="0">
                <a:latin typeface="+mj-lt"/>
              </a:rPr>
              <a:t>This diagram doesn’t show the concatenations with all of the previous input at each stage. </a:t>
            </a:r>
          </a:p>
          <a:p>
            <a:r>
              <a:rPr lang="en-IN" dirty="0">
                <a:latin typeface="+mj-lt"/>
              </a:rPr>
              <a:t>Refer to </a:t>
            </a:r>
            <a:r>
              <a:rPr lang="en-IN" dirty="0">
                <a:latin typeface="+mj-lt"/>
                <a:hlinkClick r:id="rId6" action="ppaction://hlinksldjump"/>
              </a:rPr>
              <a:t>Slide 6</a:t>
            </a:r>
            <a:r>
              <a:rPr lang="en-IN" dirty="0">
                <a:latin typeface="+mj-lt"/>
              </a:rPr>
              <a:t> for pseudocode implementation.</a:t>
            </a:r>
          </a:p>
        </p:txBody>
      </p:sp>
    </p:spTree>
    <p:extLst>
      <p:ext uri="{BB962C8B-B14F-4D97-AF65-F5344CB8AC3E}">
        <p14:creationId xmlns:p14="http://schemas.microsoft.com/office/powerpoint/2010/main" val="1831207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0AA5-0AE6-27AA-E451-3821C7A3F1EC}"/>
              </a:ext>
            </a:extLst>
          </p:cNvPr>
          <p:cNvSpPr>
            <a:spLocks noGrp="1"/>
          </p:cNvSpPr>
          <p:nvPr>
            <p:ph type="title"/>
          </p:nvPr>
        </p:nvSpPr>
        <p:spPr>
          <a:xfrm>
            <a:off x="323850" y="337840"/>
            <a:ext cx="11544300" cy="1133022"/>
          </a:xfrm>
        </p:spPr>
        <p:txBody>
          <a:bodyPr>
            <a:noAutofit/>
          </a:bodyPr>
          <a:lstStyle/>
          <a:p>
            <a:pPr algn="ctr"/>
            <a:r>
              <a:rPr lang="en-US" sz="4000" dirty="0"/>
              <a:t>Pixel and </a:t>
            </a:r>
            <a:r>
              <a:rPr lang="en-US" sz="4000" dirty="0" err="1"/>
              <a:t>iPixel</a:t>
            </a:r>
            <a:r>
              <a:rPr lang="en-US" sz="4000" dirty="0"/>
              <a:t> TCL: pseudocode of the original implementation</a:t>
            </a:r>
            <a:endParaRPr lang="en-IN" sz="4000" dirty="0"/>
          </a:p>
        </p:txBody>
      </p:sp>
      <p:sp>
        <p:nvSpPr>
          <p:cNvPr id="16" name="TextBox 15">
            <a:extLst>
              <a:ext uri="{FF2B5EF4-FFF2-40B4-BE49-F238E27FC236}">
                <a16:creationId xmlns:a16="http://schemas.microsoft.com/office/drawing/2014/main" id="{70E76E68-DA59-E888-F7DD-0DF17A8188E5}"/>
              </a:ext>
            </a:extLst>
          </p:cNvPr>
          <p:cNvSpPr txBox="1"/>
          <p:nvPr/>
        </p:nvSpPr>
        <p:spPr>
          <a:xfrm>
            <a:off x="323850" y="1470863"/>
            <a:ext cx="5766016" cy="646331"/>
          </a:xfrm>
          <a:prstGeom prst="rect">
            <a:avLst/>
          </a:prstGeom>
          <a:noFill/>
        </p:spPr>
        <p:txBody>
          <a:bodyPr wrap="square" rtlCol="0">
            <a:spAutoFit/>
          </a:bodyPr>
          <a:lstStyle/>
          <a:p>
            <a:r>
              <a:rPr lang="en-US" dirty="0" err="1">
                <a:latin typeface="+mj-lt"/>
              </a:rPr>
              <a:t>PixelTCL</a:t>
            </a:r>
            <a:r>
              <a:rPr lang="en-US" dirty="0">
                <a:latin typeface="+mj-lt"/>
              </a:rPr>
              <a:t> implementation as shown in the previous slide. Code sourced from: </a:t>
            </a:r>
            <a:r>
              <a:rPr lang="en-US" dirty="0" err="1">
                <a:latin typeface="+mj-lt"/>
                <a:hlinkClick r:id="rId2"/>
              </a:rPr>
              <a:t>PixelTCN</a:t>
            </a:r>
            <a:r>
              <a:rPr lang="en-US" dirty="0">
                <a:latin typeface="+mj-lt"/>
                <a:hlinkClick r:id="rId2"/>
              </a:rPr>
              <a:t> GitHub, </a:t>
            </a:r>
            <a:r>
              <a:rPr lang="en-US" dirty="0" err="1">
                <a:latin typeface="+mj-lt"/>
                <a:hlinkClick r:id="rId2"/>
              </a:rPr>
              <a:t>Hongyang</a:t>
            </a:r>
            <a:r>
              <a:rPr lang="en-US" dirty="0">
                <a:latin typeface="+mj-lt"/>
                <a:hlinkClick r:id="rId2"/>
              </a:rPr>
              <a:t> Gao</a:t>
            </a:r>
            <a:r>
              <a:rPr lang="en-US" dirty="0">
                <a:latin typeface="+mj-lt"/>
              </a:rPr>
              <a:t>, </a:t>
            </a:r>
            <a:r>
              <a:rPr lang="en-IN" sz="1800" dirty="0">
                <a:latin typeface="+mj-lt"/>
                <a:hlinkClick r:id="rId3" action="ppaction://hlinksldjump" tooltip="References"/>
              </a:rPr>
              <a:t>[1]</a:t>
            </a:r>
            <a:r>
              <a:rPr lang="en-US" dirty="0">
                <a:latin typeface="+mj-lt"/>
              </a:rPr>
              <a:t> </a:t>
            </a:r>
            <a:endParaRPr lang="en-IN" dirty="0">
              <a:latin typeface="+mj-lt"/>
            </a:endParaRPr>
          </a:p>
        </p:txBody>
      </p:sp>
      <p:sp>
        <p:nvSpPr>
          <p:cNvPr id="17" name="TextBox 16">
            <a:extLst>
              <a:ext uri="{FF2B5EF4-FFF2-40B4-BE49-F238E27FC236}">
                <a16:creationId xmlns:a16="http://schemas.microsoft.com/office/drawing/2014/main" id="{707EE31D-86EC-9B89-52B6-92E89B7E8444}"/>
              </a:ext>
            </a:extLst>
          </p:cNvPr>
          <p:cNvSpPr txBox="1"/>
          <p:nvPr/>
        </p:nvSpPr>
        <p:spPr>
          <a:xfrm>
            <a:off x="6089866" y="1470863"/>
            <a:ext cx="5778285" cy="646331"/>
          </a:xfrm>
          <a:prstGeom prst="rect">
            <a:avLst/>
          </a:prstGeom>
          <a:noFill/>
        </p:spPr>
        <p:txBody>
          <a:bodyPr wrap="square" rtlCol="0">
            <a:spAutoFit/>
          </a:bodyPr>
          <a:lstStyle/>
          <a:p>
            <a:r>
              <a:rPr lang="en-US" dirty="0" err="1">
                <a:latin typeface="+mj-lt"/>
              </a:rPr>
              <a:t>iPixelTCL</a:t>
            </a:r>
            <a:r>
              <a:rPr lang="en-US" dirty="0">
                <a:latin typeface="+mj-lt"/>
              </a:rPr>
              <a:t> implementation. </a:t>
            </a:r>
            <a:br>
              <a:rPr lang="en-US" dirty="0">
                <a:latin typeface="+mj-lt"/>
              </a:rPr>
            </a:br>
            <a:r>
              <a:rPr lang="en-US" dirty="0">
                <a:latin typeface="+mj-lt"/>
              </a:rPr>
              <a:t>Code sourced from: </a:t>
            </a:r>
            <a:r>
              <a:rPr lang="en-US" dirty="0" err="1">
                <a:latin typeface="+mj-lt"/>
                <a:hlinkClick r:id="rId2"/>
              </a:rPr>
              <a:t>PixelTCN</a:t>
            </a:r>
            <a:r>
              <a:rPr lang="en-US" dirty="0">
                <a:latin typeface="+mj-lt"/>
                <a:hlinkClick r:id="rId2"/>
              </a:rPr>
              <a:t> GitHub, </a:t>
            </a:r>
            <a:r>
              <a:rPr lang="en-US" dirty="0" err="1">
                <a:latin typeface="+mj-lt"/>
                <a:hlinkClick r:id="rId2"/>
              </a:rPr>
              <a:t>Hongyang</a:t>
            </a:r>
            <a:r>
              <a:rPr lang="en-US" dirty="0">
                <a:latin typeface="+mj-lt"/>
                <a:hlinkClick r:id="rId2"/>
              </a:rPr>
              <a:t> Gao</a:t>
            </a:r>
            <a:r>
              <a:rPr lang="en-US" dirty="0">
                <a:latin typeface="+mj-lt"/>
              </a:rPr>
              <a:t>, </a:t>
            </a:r>
            <a:r>
              <a:rPr lang="en-IN" sz="1800" dirty="0">
                <a:latin typeface="+mj-lt"/>
                <a:hlinkClick r:id="rId3" action="ppaction://hlinksldjump" tooltip="References"/>
              </a:rPr>
              <a:t>[1]</a:t>
            </a:r>
            <a:r>
              <a:rPr lang="en-US" dirty="0">
                <a:latin typeface="+mj-lt"/>
              </a:rPr>
              <a:t> </a:t>
            </a:r>
            <a:endParaRPr lang="en-IN" dirty="0">
              <a:latin typeface="+mj-lt"/>
            </a:endParaRPr>
          </a:p>
        </p:txBody>
      </p:sp>
      <p:pic>
        <p:nvPicPr>
          <p:cNvPr id="33" name="Content Placeholder 32">
            <a:extLst>
              <a:ext uri="{FF2B5EF4-FFF2-40B4-BE49-F238E27FC236}">
                <a16:creationId xmlns:a16="http://schemas.microsoft.com/office/drawing/2014/main" id="{7494959D-B0A6-0E22-B725-1E0F0D1BB6A4}"/>
              </a:ext>
            </a:extLst>
          </p:cNvPr>
          <p:cNvPicPr>
            <a:picLocks noGrp="1" noChangeAspect="1"/>
          </p:cNvPicPr>
          <p:nvPr>
            <p:ph sz="half" idx="1"/>
          </p:nvPr>
        </p:nvPicPr>
        <p:blipFill>
          <a:blip r:embed="rId4"/>
          <a:stretch>
            <a:fillRect/>
          </a:stretch>
        </p:blipFill>
        <p:spPr>
          <a:xfrm>
            <a:off x="323850" y="2238555"/>
            <a:ext cx="5772151" cy="3793289"/>
          </a:xfrm>
        </p:spPr>
      </p:pic>
      <p:pic>
        <p:nvPicPr>
          <p:cNvPr id="35" name="Content Placeholder 34">
            <a:extLst>
              <a:ext uri="{FF2B5EF4-FFF2-40B4-BE49-F238E27FC236}">
                <a16:creationId xmlns:a16="http://schemas.microsoft.com/office/drawing/2014/main" id="{DF96F1EE-E398-5AD2-D005-6C4C9B2B596D}"/>
              </a:ext>
            </a:extLst>
          </p:cNvPr>
          <p:cNvPicPr>
            <a:picLocks noGrp="1" noChangeAspect="1"/>
          </p:cNvPicPr>
          <p:nvPr>
            <p:ph sz="half" idx="2"/>
          </p:nvPr>
        </p:nvPicPr>
        <p:blipFill>
          <a:blip r:embed="rId4"/>
          <a:stretch>
            <a:fillRect/>
          </a:stretch>
        </p:blipFill>
        <p:spPr>
          <a:xfrm>
            <a:off x="6096000" y="2238554"/>
            <a:ext cx="5772151" cy="3793289"/>
          </a:xfrm>
          <a:ln>
            <a:solidFill>
              <a:schemeClr val="bg1"/>
            </a:solidFill>
          </a:ln>
        </p:spPr>
      </p:pic>
    </p:spTree>
    <p:extLst>
      <p:ext uri="{BB962C8B-B14F-4D97-AF65-F5344CB8AC3E}">
        <p14:creationId xmlns:p14="http://schemas.microsoft.com/office/powerpoint/2010/main" val="3539651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D8C1-07F3-0B78-4A97-3816E6C25F73}"/>
              </a:ext>
            </a:extLst>
          </p:cNvPr>
          <p:cNvSpPr>
            <a:spLocks noGrp="1"/>
          </p:cNvSpPr>
          <p:nvPr>
            <p:ph type="title"/>
          </p:nvPr>
        </p:nvSpPr>
        <p:spPr>
          <a:xfrm>
            <a:off x="329184" y="137160"/>
            <a:ext cx="11545824" cy="937260"/>
          </a:xfrm>
        </p:spPr>
        <p:txBody>
          <a:bodyPr>
            <a:noAutofit/>
          </a:bodyPr>
          <a:lstStyle/>
          <a:p>
            <a:pPr algn="ctr"/>
            <a:r>
              <a:rPr lang="en-IN" sz="4000" dirty="0"/>
              <a:t>Pixel and </a:t>
            </a:r>
            <a:r>
              <a:rPr lang="en-IN" sz="4000" dirty="0" err="1"/>
              <a:t>iPixel</a:t>
            </a:r>
            <a:r>
              <a:rPr lang="en-IN" sz="4000" dirty="0"/>
              <a:t> TCL pseudocode 2 (works for all sampling factors)</a:t>
            </a:r>
          </a:p>
        </p:txBody>
      </p:sp>
      <p:pic>
        <p:nvPicPr>
          <p:cNvPr id="26" name="Picture 25">
            <a:extLst>
              <a:ext uri="{FF2B5EF4-FFF2-40B4-BE49-F238E27FC236}">
                <a16:creationId xmlns:a16="http://schemas.microsoft.com/office/drawing/2014/main" id="{86099E9B-B9C3-2C16-8E82-8B3122E8FC99}"/>
              </a:ext>
            </a:extLst>
          </p:cNvPr>
          <p:cNvPicPr>
            <a:picLocks noChangeAspect="1"/>
          </p:cNvPicPr>
          <p:nvPr/>
        </p:nvPicPr>
        <p:blipFill rotWithShape="1">
          <a:blip r:embed="rId2"/>
          <a:srcRect t="772" b="1000"/>
          <a:stretch/>
        </p:blipFill>
        <p:spPr>
          <a:xfrm>
            <a:off x="1436566" y="1136904"/>
            <a:ext cx="9318868" cy="5583936"/>
          </a:xfrm>
          <a:prstGeom prst="rect">
            <a:avLst/>
          </a:prstGeom>
        </p:spPr>
      </p:pic>
    </p:spTree>
    <p:extLst>
      <p:ext uri="{BB962C8B-B14F-4D97-AF65-F5344CB8AC3E}">
        <p14:creationId xmlns:p14="http://schemas.microsoft.com/office/powerpoint/2010/main" val="1600766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921D9-06BB-E95A-139E-2A50DACB5E6E}"/>
              </a:ext>
            </a:extLst>
          </p:cNvPr>
          <p:cNvSpPr>
            <a:spLocks noGrp="1"/>
          </p:cNvSpPr>
          <p:nvPr>
            <p:ph type="title"/>
          </p:nvPr>
        </p:nvSpPr>
        <p:spPr>
          <a:xfrm>
            <a:off x="838200" y="216535"/>
            <a:ext cx="10515600" cy="686435"/>
          </a:xfrm>
        </p:spPr>
        <p:txBody>
          <a:bodyPr>
            <a:normAutofit fontScale="90000"/>
          </a:bodyPr>
          <a:lstStyle/>
          <a:p>
            <a:pPr algn="ctr"/>
            <a:r>
              <a:rPr lang="en-IN" dirty="0"/>
              <a:t>Modified </a:t>
            </a:r>
            <a:r>
              <a:rPr lang="en-IN" dirty="0" err="1"/>
              <a:t>iPixel</a:t>
            </a:r>
            <a:r>
              <a:rPr lang="en-IN" dirty="0"/>
              <a:t> TCL</a:t>
            </a:r>
          </a:p>
        </p:txBody>
      </p:sp>
      <p:sp>
        <p:nvSpPr>
          <p:cNvPr id="3" name="Content Placeholder 2">
            <a:extLst>
              <a:ext uri="{FF2B5EF4-FFF2-40B4-BE49-F238E27FC236}">
                <a16:creationId xmlns:a16="http://schemas.microsoft.com/office/drawing/2014/main" id="{2F1A44B3-4424-B9D6-3F5C-B9D0DDC212DD}"/>
              </a:ext>
            </a:extLst>
          </p:cNvPr>
          <p:cNvSpPr>
            <a:spLocks noGrp="1"/>
          </p:cNvSpPr>
          <p:nvPr>
            <p:ph idx="1"/>
          </p:nvPr>
        </p:nvSpPr>
        <p:spPr>
          <a:xfrm>
            <a:off x="350025" y="948690"/>
            <a:ext cx="5745975" cy="5422285"/>
          </a:xfrm>
        </p:spPr>
        <p:txBody>
          <a:bodyPr>
            <a:normAutofit lnSpcReduction="10000"/>
          </a:bodyPr>
          <a:lstStyle/>
          <a:p>
            <a:r>
              <a:rPr lang="en-US" sz="2400" dirty="0"/>
              <a:t>The modified </a:t>
            </a:r>
            <a:r>
              <a:rPr lang="en-US" sz="2400" dirty="0" err="1"/>
              <a:t>iPixel</a:t>
            </a:r>
            <a:r>
              <a:rPr lang="en-US" sz="2400" dirty="0"/>
              <a:t> TCL uses the same input map to generate k</a:t>
            </a:r>
            <a:r>
              <a:rPr lang="en-US" sz="2400" baseline="30000" dirty="0"/>
              <a:t>2</a:t>
            </a:r>
            <a:r>
              <a:rPr lang="en-US" sz="2400" dirty="0"/>
              <a:t> maps through convolution, and then combines them to generate an up-sampled map as shown in the schematic that follows. (k is the scaling factor) </a:t>
            </a:r>
          </a:p>
          <a:p>
            <a:r>
              <a:rPr lang="en-US" sz="2400" dirty="0"/>
              <a:t>This method can be used for any integer scaling factor, unlike </a:t>
            </a:r>
            <a:r>
              <a:rPr lang="en-US" sz="2400" dirty="0" err="1"/>
              <a:t>PixelTCL</a:t>
            </a:r>
            <a:r>
              <a:rPr lang="en-US" sz="2400" dirty="0"/>
              <a:t>. </a:t>
            </a:r>
          </a:p>
          <a:p>
            <a:r>
              <a:rPr lang="en-US" sz="2400" dirty="0"/>
              <a:t>The feature maps can be generated independently (using parallel operations), which means that the entire operation can be done in constant time. </a:t>
            </a:r>
            <a:br>
              <a:rPr lang="en-US" sz="2400" dirty="0"/>
            </a:br>
            <a:r>
              <a:rPr lang="en-US" sz="2400" dirty="0"/>
              <a:t>However, the zero padding operations increase as (k-1)</a:t>
            </a:r>
            <a:r>
              <a:rPr lang="en-US" sz="2400" baseline="30000" dirty="0"/>
              <a:t>2</a:t>
            </a:r>
            <a:r>
              <a:rPr lang="en-US" sz="2400" dirty="0"/>
              <a:t>, which consumes some considerable amount of time. </a:t>
            </a:r>
            <a:br>
              <a:rPr lang="en-US" sz="2400" dirty="0"/>
            </a:br>
            <a:r>
              <a:rPr lang="en-US" sz="2400" dirty="0"/>
              <a:t>The number of operations are still less than </a:t>
            </a:r>
            <a:r>
              <a:rPr lang="en-US" sz="2400" dirty="0" err="1"/>
              <a:t>PixelTCL</a:t>
            </a:r>
            <a:r>
              <a:rPr lang="en-US" sz="2400" dirty="0"/>
              <a:t> for the same level of upscaling.</a:t>
            </a:r>
          </a:p>
        </p:txBody>
      </p:sp>
      <p:sp>
        <p:nvSpPr>
          <p:cNvPr id="14" name="TextBox 13">
            <a:extLst>
              <a:ext uri="{FF2B5EF4-FFF2-40B4-BE49-F238E27FC236}">
                <a16:creationId xmlns:a16="http://schemas.microsoft.com/office/drawing/2014/main" id="{1D8CEEB9-8E8F-7167-5E52-D2F4A77A8125}"/>
              </a:ext>
            </a:extLst>
          </p:cNvPr>
          <p:cNvSpPr txBox="1"/>
          <p:nvPr/>
        </p:nvSpPr>
        <p:spPr>
          <a:xfrm>
            <a:off x="6172980" y="5322277"/>
            <a:ext cx="5614085" cy="1200329"/>
          </a:xfrm>
          <a:prstGeom prst="rect">
            <a:avLst/>
          </a:prstGeom>
          <a:noFill/>
        </p:spPr>
        <p:txBody>
          <a:bodyPr wrap="square" rtlCol="0">
            <a:spAutoFit/>
          </a:bodyPr>
          <a:lstStyle/>
          <a:p>
            <a:r>
              <a:rPr lang="en-IN" dirty="0">
                <a:latin typeface="+mj-lt"/>
              </a:rPr>
              <a:t>The modified </a:t>
            </a:r>
            <a:r>
              <a:rPr lang="en-IN" dirty="0" err="1">
                <a:latin typeface="+mj-lt"/>
              </a:rPr>
              <a:t>iPixelTCL</a:t>
            </a:r>
            <a:r>
              <a:rPr lang="en-IN" dirty="0">
                <a:latin typeface="+mj-lt"/>
              </a:rPr>
              <a:t> process. All of the feature maps stem directly from the input feature map, which are eventually rearranged to form one bigger feature map. Implementation details in </a:t>
            </a:r>
            <a:r>
              <a:rPr lang="en-IN" dirty="0">
                <a:latin typeface="+mj-lt"/>
                <a:hlinkClick r:id="rId2" action="ppaction://hlinksldjump"/>
              </a:rPr>
              <a:t>Slide 9</a:t>
            </a:r>
            <a:r>
              <a:rPr lang="en-IN" dirty="0">
                <a:latin typeface="+mj-lt"/>
              </a:rPr>
              <a:t>.</a:t>
            </a:r>
          </a:p>
        </p:txBody>
      </p:sp>
      <p:pic>
        <p:nvPicPr>
          <p:cNvPr id="16" name="Picture 15">
            <a:extLst>
              <a:ext uri="{FF2B5EF4-FFF2-40B4-BE49-F238E27FC236}">
                <a16:creationId xmlns:a16="http://schemas.microsoft.com/office/drawing/2014/main" id="{8C3BD499-123B-9CAD-DA88-5A971B5951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980" y="948690"/>
            <a:ext cx="5440589" cy="4373587"/>
          </a:xfrm>
          <a:prstGeom prst="rect">
            <a:avLst/>
          </a:prstGeom>
          <a:ln>
            <a:solidFill>
              <a:schemeClr val="tx1"/>
            </a:solidFill>
          </a:ln>
        </p:spPr>
      </p:pic>
    </p:spTree>
    <p:extLst>
      <p:ext uri="{BB962C8B-B14F-4D97-AF65-F5344CB8AC3E}">
        <p14:creationId xmlns:p14="http://schemas.microsoft.com/office/powerpoint/2010/main" val="4036272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09BA6-F063-91F6-4AF0-004755281B22}"/>
              </a:ext>
            </a:extLst>
          </p:cNvPr>
          <p:cNvSpPr>
            <a:spLocks noGrp="1"/>
          </p:cNvSpPr>
          <p:nvPr>
            <p:ph type="title"/>
          </p:nvPr>
        </p:nvSpPr>
        <p:spPr>
          <a:xfrm>
            <a:off x="457200" y="234462"/>
            <a:ext cx="11277600" cy="865798"/>
          </a:xfrm>
        </p:spPr>
        <p:txBody>
          <a:bodyPr>
            <a:normAutofit fontScale="90000"/>
          </a:bodyPr>
          <a:lstStyle/>
          <a:p>
            <a:r>
              <a:rPr lang="en-US" dirty="0"/>
              <a:t>Modified </a:t>
            </a:r>
            <a:r>
              <a:rPr lang="en-US" dirty="0" err="1"/>
              <a:t>iPixelTCL</a:t>
            </a:r>
            <a:r>
              <a:rPr lang="en-US" dirty="0"/>
              <a:t> – pseudocode for implementation</a:t>
            </a:r>
            <a:endParaRPr lang="en-IN" dirty="0"/>
          </a:p>
        </p:txBody>
      </p:sp>
      <p:pic>
        <p:nvPicPr>
          <p:cNvPr id="5" name="Content Placeholder 4">
            <a:extLst>
              <a:ext uri="{FF2B5EF4-FFF2-40B4-BE49-F238E27FC236}">
                <a16:creationId xmlns:a16="http://schemas.microsoft.com/office/drawing/2014/main" id="{A1D0C98A-A80B-3D50-EE3C-1C2BBEF87F32}"/>
              </a:ext>
            </a:extLst>
          </p:cNvPr>
          <p:cNvPicPr>
            <a:picLocks noGrp="1" noChangeAspect="1"/>
          </p:cNvPicPr>
          <p:nvPr>
            <p:ph idx="1"/>
          </p:nvPr>
        </p:nvPicPr>
        <p:blipFill>
          <a:blip r:embed="rId2"/>
          <a:stretch>
            <a:fillRect/>
          </a:stretch>
        </p:blipFill>
        <p:spPr>
          <a:xfrm>
            <a:off x="1163810" y="1100260"/>
            <a:ext cx="9864380" cy="5523278"/>
          </a:xfrm>
        </p:spPr>
      </p:pic>
    </p:spTree>
    <p:extLst>
      <p:ext uri="{BB962C8B-B14F-4D97-AF65-F5344CB8AC3E}">
        <p14:creationId xmlns:p14="http://schemas.microsoft.com/office/powerpoint/2010/main" val="1958552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mantic Segmentation using Pixel Transposed Convolution.pptx" id="{56FAFEF6-133E-4D83-9607-C65DCCDC982D}" vid="{45D4219C-741F-4BD0-90A3-C9B6A1C07573}"/>
    </a:ext>
  </a:extLst>
</a:theme>
</file>

<file path=docProps/app.xml><?xml version="1.0" encoding="utf-8"?>
<Properties xmlns="http://schemas.openxmlformats.org/officeDocument/2006/extended-properties" xmlns:vt="http://schemas.openxmlformats.org/officeDocument/2006/docPropsVTypes">
  <Template/>
  <TotalTime>27509</TotalTime>
  <Words>1582</Words>
  <Application>Microsoft Office PowerPoint</Application>
  <PresentationFormat>Widescreen</PresentationFormat>
  <Paragraphs>92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Cambria Math</vt:lpstr>
      <vt:lpstr>Times New Roman</vt:lpstr>
      <vt:lpstr>Office Theme</vt:lpstr>
      <vt:lpstr>Pixel Transposed Convolution</vt:lpstr>
      <vt:lpstr>What is Transposed Convolution (TCL)?</vt:lpstr>
      <vt:lpstr>What is Transposed Convolution (TCL) [contd.]?</vt:lpstr>
      <vt:lpstr>What is Pixel Transposed Convolution (Pixel TCL)?</vt:lpstr>
      <vt:lpstr>Implementation of PixelTCL and iPixelTCL</vt:lpstr>
      <vt:lpstr>Pixel and iPixel TCL: pseudocode of the original implementation</vt:lpstr>
      <vt:lpstr>Pixel and iPixel TCL pseudocode 2 (works for all sampling factors)</vt:lpstr>
      <vt:lpstr>Modified iPixel TCL</vt:lpstr>
      <vt:lpstr>Modified iPixelTCL – pseudocode for implementation</vt:lpstr>
      <vt:lpstr>Model used for evaluation</vt:lpstr>
      <vt:lpstr>Model used for evaluation (contd.)</vt:lpstr>
      <vt:lpstr>Model used for evaluation (contd.)</vt:lpstr>
      <vt:lpstr>Results</vt:lpstr>
      <vt:lpstr>Results – mean IoU</vt:lpstr>
      <vt:lpstr>Challenges faced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Swagat  Panda</dc:creator>
  <cp:lastModifiedBy>Swagat  Panda</cp:lastModifiedBy>
  <cp:revision>42</cp:revision>
  <dcterms:created xsi:type="dcterms:W3CDTF">2023-02-22T16:55:59Z</dcterms:created>
  <dcterms:modified xsi:type="dcterms:W3CDTF">2023-07-16T16:34:57Z</dcterms:modified>
</cp:coreProperties>
</file>