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sldIdLst>
    <p:sldId id="256" r:id="rId3"/>
    <p:sldId id="290" r:id="rId4"/>
    <p:sldId id="257" r:id="rId5"/>
    <p:sldId id="258" r:id="rId6"/>
    <p:sldId id="259" r:id="rId7"/>
    <p:sldId id="260" r:id="rId8"/>
    <p:sldId id="289"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03F265-8463-4910-8823-7C959663389D}" v="395" dt="2023-02-05T08:25:59.608"/>
    <p1510:client id="{7F9F9BF8-CC6E-481F-A79D-17B8DB480676}" v="180" dt="2023-02-05T14:01:09.341"/>
    <p1510:client id="{B06E3658-D35E-4169-94A2-4CE96DB601C7}" v="405" dt="2023-02-05T13:10:36.4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37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EA6164F5-F7DF-4EEA-8D01-47715114B5EA}"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759074-FBC4-45A3-A643-4D14822907F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2867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6164F5-F7DF-4EEA-8D01-47715114B5EA}"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759074-FBC4-45A3-A643-4D14822907F4}" type="slidenum">
              <a:rPr lang="en-US" smtClean="0"/>
              <a:t>‹#›</a:t>
            </a:fld>
            <a:endParaRPr lang="en-US"/>
          </a:p>
        </p:txBody>
      </p:sp>
    </p:spTree>
    <p:extLst>
      <p:ext uri="{BB962C8B-B14F-4D97-AF65-F5344CB8AC3E}">
        <p14:creationId xmlns:p14="http://schemas.microsoft.com/office/powerpoint/2010/main" val="2919540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6164F5-F7DF-4EEA-8D01-47715114B5EA}"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759074-FBC4-45A3-A643-4D14822907F4}" type="slidenum">
              <a:rPr lang="en-US" smtClean="0"/>
              <a:t>‹#›</a:t>
            </a:fld>
            <a:endParaRPr lang="en-US"/>
          </a:p>
        </p:txBody>
      </p:sp>
    </p:spTree>
    <p:extLst>
      <p:ext uri="{BB962C8B-B14F-4D97-AF65-F5344CB8AC3E}">
        <p14:creationId xmlns:p14="http://schemas.microsoft.com/office/powerpoint/2010/main" val="15023117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siness Model Canvas">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380830" y="1066802"/>
            <a:ext cx="2159170" cy="3428763"/>
          </a:xfrm>
          <a:prstGeom prst="rect">
            <a:avLst/>
          </a:prstGeom>
          <a:solidFill>
            <a:srgbClr val="FFFFFF"/>
          </a:solidFill>
        </p:spPr>
        <p:txBody>
          <a:bodyPr vert="horz"/>
          <a:lstStyle>
            <a:lvl1pPr marL="0" indent="0">
              <a:buNone/>
              <a:defRPr sz="900" b="0" i="0" baseline="0"/>
            </a:lvl1pPr>
          </a:lstStyle>
          <a:p>
            <a:pPr lvl="0"/>
            <a:r>
              <a:rPr lang="en-GB" dirty="0"/>
              <a:t>Who are our Key Partners? Who are our key suppliers? Which Key Resources are we acquiring from partners? Which Key Activities do partners perform?</a:t>
            </a:r>
            <a:br>
              <a:rPr lang="en-GB" dirty="0"/>
            </a:br>
            <a:r>
              <a:rPr lang="en-GB" dirty="0"/>
              <a:t>                          MOTIVATIONS FOR PARTNERSHIPS: Optimization and economy, Reduction of risk and uncertainty, Acquisition of particular resources and activities</a:t>
            </a:r>
          </a:p>
        </p:txBody>
      </p:sp>
      <p:sp>
        <p:nvSpPr>
          <p:cNvPr id="10" name="Text Placeholder 8"/>
          <p:cNvSpPr>
            <a:spLocks noGrp="1"/>
          </p:cNvSpPr>
          <p:nvPr>
            <p:ph type="body" sz="quarter" idx="11" hasCustomPrompt="1"/>
          </p:nvPr>
        </p:nvSpPr>
        <p:spPr>
          <a:xfrm>
            <a:off x="2689643" y="1066800"/>
            <a:ext cx="2159170" cy="1530000"/>
          </a:xfrm>
          <a:prstGeom prst="rect">
            <a:avLst/>
          </a:prstGeom>
          <a:solidFill>
            <a:srgbClr val="FFFFFF"/>
          </a:solidFill>
        </p:spPr>
        <p:txBody>
          <a:bodyPr vert="horz"/>
          <a:lstStyle>
            <a:lvl1pPr marL="0" indent="0">
              <a:buNone/>
              <a:defRPr sz="900" baseline="0"/>
            </a:lvl1pPr>
          </a:lstStyle>
          <a:p>
            <a:pPr lvl="0"/>
            <a:r>
              <a:rPr lang="en-GB" dirty="0"/>
              <a:t>What Key Activities do our Value Propositions require? Our Distribution Channels? Customer Relationships? Revenue streams?</a:t>
            </a:r>
            <a:br>
              <a:rPr lang="en-GB" dirty="0"/>
            </a:br>
            <a:r>
              <a:rPr lang="en-GB" dirty="0"/>
              <a:t>                           CATEGORIES:        Production, Problem Solving, Platform/Network</a:t>
            </a:r>
          </a:p>
        </p:txBody>
      </p:sp>
      <p:sp>
        <p:nvSpPr>
          <p:cNvPr id="11" name="Text Placeholder 8"/>
          <p:cNvSpPr>
            <a:spLocks noGrp="1"/>
          </p:cNvSpPr>
          <p:nvPr>
            <p:ph type="body" sz="quarter" idx="12" hasCustomPrompt="1"/>
          </p:nvPr>
        </p:nvSpPr>
        <p:spPr>
          <a:xfrm>
            <a:off x="5006387" y="1066800"/>
            <a:ext cx="2159170" cy="3428762"/>
          </a:xfrm>
          <a:prstGeom prst="rect">
            <a:avLst/>
          </a:prstGeom>
          <a:solidFill>
            <a:srgbClr val="FFFFFF"/>
          </a:solidFill>
        </p:spPr>
        <p:txBody>
          <a:bodyPr vert="horz"/>
          <a:lstStyle>
            <a:lvl1pPr marL="0" indent="0">
              <a:buNone/>
              <a:defRPr sz="900" baseline="0"/>
            </a:lvl1pPr>
          </a:lstStyle>
          <a:p>
            <a:pPr lvl="0"/>
            <a:r>
              <a:rPr lang="en-GB" dirty="0"/>
              <a:t>What value do we deliver to the customer? Which one of our customer’s problems are we helping to solve? What bundles of products and services are we offering to each Customer Segment? Which customer needs are we satisfying?</a:t>
            </a:r>
            <a:br>
              <a:rPr lang="en-GB" dirty="0"/>
            </a:br>
            <a:r>
              <a:rPr lang="en-GB" dirty="0"/>
              <a:t>               CHARACTERISTICS: Newness, Performance, Customization, “Getting the Job Done”, Design, Brand/Status, Price, Cost Reduction, Risk Reduction, Accessibility, Convenience/Usability</a:t>
            </a:r>
          </a:p>
        </p:txBody>
      </p:sp>
      <p:sp>
        <p:nvSpPr>
          <p:cNvPr id="12" name="Text Placeholder 8"/>
          <p:cNvSpPr>
            <a:spLocks noGrp="1"/>
          </p:cNvSpPr>
          <p:nvPr>
            <p:ph type="body" sz="quarter" idx="13" hasCustomPrompt="1"/>
          </p:nvPr>
        </p:nvSpPr>
        <p:spPr>
          <a:xfrm>
            <a:off x="7321263" y="1056067"/>
            <a:ext cx="2159170" cy="1530000"/>
          </a:xfrm>
          <a:prstGeom prst="rect">
            <a:avLst/>
          </a:prstGeom>
          <a:solidFill>
            <a:srgbClr val="FFFFFF"/>
          </a:solidFill>
        </p:spPr>
        <p:txBody>
          <a:bodyPr vert="horz"/>
          <a:lstStyle>
            <a:lvl1pPr marL="0" indent="0">
              <a:buNone/>
              <a:defRPr sz="900" baseline="0"/>
            </a:lvl1pPr>
          </a:lstStyle>
          <a:p>
            <a:pPr lvl="0"/>
            <a:r>
              <a:rPr lang="en-GB" dirty="0"/>
              <a:t>What type of relationship does each of our Customer Segments expect us to establish and maintain with them? Which ones have we established? How are they integrated with the rest of our business model? How costly are they?</a:t>
            </a:r>
          </a:p>
        </p:txBody>
      </p:sp>
      <p:sp>
        <p:nvSpPr>
          <p:cNvPr id="13" name="Text Placeholder 8"/>
          <p:cNvSpPr>
            <a:spLocks noGrp="1"/>
          </p:cNvSpPr>
          <p:nvPr>
            <p:ph type="body" sz="quarter" idx="14" hasCustomPrompt="1"/>
          </p:nvPr>
        </p:nvSpPr>
        <p:spPr>
          <a:xfrm>
            <a:off x="9644069" y="1056069"/>
            <a:ext cx="2159170" cy="3439495"/>
          </a:xfrm>
          <a:prstGeom prst="rect">
            <a:avLst/>
          </a:prstGeom>
          <a:solidFill>
            <a:srgbClr val="FFFFFF"/>
          </a:solidFill>
        </p:spPr>
        <p:txBody>
          <a:bodyPr vert="horz"/>
          <a:lstStyle>
            <a:lvl1pPr marL="0" indent="0">
              <a:buNone/>
              <a:defRPr sz="900" baseline="0"/>
            </a:lvl1pPr>
          </a:lstStyle>
          <a:p>
            <a:pPr lvl="0"/>
            <a:r>
              <a:rPr lang="en-GB" dirty="0"/>
              <a:t>For whom are we creating value? Who are our most important customers? Is our customer base a Mass Market, Niche Market, Segmented, Diversified, Multi-sided Platform</a:t>
            </a:r>
          </a:p>
        </p:txBody>
      </p:sp>
      <p:sp>
        <p:nvSpPr>
          <p:cNvPr id="15" name="Text Placeholder 8"/>
          <p:cNvSpPr>
            <a:spLocks noGrp="1"/>
          </p:cNvSpPr>
          <p:nvPr>
            <p:ph type="body" sz="quarter" idx="16" hasCustomPrompt="1"/>
          </p:nvPr>
        </p:nvSpPr>
        <p:spPr>
          <a:xfrm>
            <a:off x="2703636" y="2965800"/>
            <a:ext cx="2159170" cy="1530000"/>
          </a:xfrm>
          <a:prstGeom prst="rect">
            <a:avLst/>
          </a:prstGeom>
          <a:solidFill>
            <a:srgbClr val="FFFFFF"/>
          </a:solidFill>
        </p:spPr>
        <p:txBody>
          <a:bodyPr vert="horz"/>
          <a:lstStyle>
            <a:lvl1pPr marL="0" indent="0">
              <a:buNone/>
              <a:defRPr sz="900" baseline="0"/>
            </a:lvl1pPr>
          </a:lstStyle>
          <a:p>
            <a:pPr lvl="0"/>
            <a:r>
              <a:rPr lang="en-GB" dirty="0"/>
              <a:t>What Key Resources do our Value Propositions require? Our Distribution Channels? Customer Relationships Revenue Streams?</a:t>
            </a:r>
            <a:br>
              <a:rPr lang="en-GB" dirty="0"/>
            </a:br>
            <a:r>
              <a:rPr lang="en-GB" dirty="0"/>
              <a:t>                                      TYPES OF RESOURCES: Physical, Intellectual (brand patents, copyrights, data), Human, Financial</a:t>
            </a:r>
          </a:p>
        </p:txBody>
      </p:sp>
      <p:sp>
        <p:nvSpPr>
          <p:cNvPr id="17" name="Text Placeholder 8"/>
          <p:cNvSpPr>
            <a:spLocks noGrp="1"/>
          </p:cNvSpPr>
          <p:nvPr>
            <p:ph type="body" sz="quarter" idx="18" hasCustomPrompt="1"/>
          </p:nvPr>
        </p:nvSpPr>
        <p:spPr>
          <a:xfrm>
            <a:off x="7325635" y="2965800"/>
            <a:ext cx="2159170" cy="1530000"/>
          </a:xfrm>
          <a:prstGeom prst="rect">
            <a:avLst/>
          </a:prstGeom>
          <a:solidFill>
            <a:srgbClr val="FFFFFF"/>
          </a:solidFill>
        </p:spPr>
        <p:txBody>
          <a:bodyPr vert="horz"/>
          <a:lstStyle>
            <a:lvl1pPr marL="0" indent="0">
              <a:buNone/>
              <a:defRPr sz="900" baseline="0"/>
            </a:lvl1pPr>
          </a:lstStyle>
          <a:p>
            <a:pPr lvl="0"/>
            <a:r>
              <a:rPr lang="en-GB" dirty="0"/>
              <a:t>Through which Channels do our Customer Segments want to be reached? How are we reaching them now? How are our Channels integrated? Which ones work best? Which ones are most cost-efficient? How are we integrating them with customer routines?</a:t>
            </a:r>
          </a:p>
        </p:txBody>
      </p:sp>
      <p:sp>
        <p:nvSpPr>
          <p:cNvPr id="19" name="Text Placeholder 8"/>
          <p:cNvSpPr>
            <a:spLocks noGrp="1"/>
          </p:cNvSpPr>
          <p:nvPr>
            <p:ph type="body" sz="quarter" idx="20" hasCustomPrompt="1"/>
          </p:nvPr>
        </p:nvSpPr>
        <p:spPr>
          <a:xfrm>
            <a:off x="380830" y="4876800"/>
            <a:ext cx="5613570" cy="1447800"/>
          </a:xfrm>
          <a:prstGeom prst="rect">
            <a:avLst/>
          </a:prstGeom>
          <a:solidFill>
            <a:srgbClr val="FFFFFF"/>
          </a:solidFill>
        </p:spPr>
        <p:txBody>
          <a:bodyPr vert="horz"/>
          <a:lstStyle>
            <a:lvl1pPr marL="0" indent="0">
              <a:buNone/>
              <a:defRPr sz="900" baseline="0"/>
            </a:lvl1pPr>
          </a:lstStyle>
          <a:p>
            <a:pPr lvl="0"/>
            <a:r>
              <a:rPr lang="en-GB" dirty="0"/>
              <a:t>What are the most important costs inherent in our business model? Which Key Resources are most expensive? Which Key Activities are most expensive?</a:t>
            </a:r>
            <a:br>
              <a:rPr lang="en-GB" dirty="0"/>
            </a:br>
            <a:r>
              <a:rPr lang="en-GB" dirty="0"/>
              <a:t>                                                                                                                                       IS YOUR BUSINESS MORE: Cost Driven (leanest cost structure, low price value proposition, maximum automation, extensive outsourcing), Value Driven (focused on value creation, premium value proposition).</a:t>
            </a:r>
            <a:br>
              <a:rPr lang="en-GB" dirty="0"/>
            </a:br>
            <a:r>
              <a:rPr lang="en-GB" dirty="0"/>
              <a:t>                                                                                                                            SAMPLE CHARACTERISTICS: Fixed Costs (salaries, rents, utilities), Variable costs, Economies of scale, Economies of scope</a:t>
            </a:r>
          </a:p>
        </p:txBody>
      </p:sp>
      <p:sp>
        <p:nvSpPr>
          <p:cNvPr id="20" name="Text Placeholder 8"/>
          <p:cNvSpPr>
            <a:spLocks noGrp="1"/>
          </p:cNvSpPr>
          <p:nvPr>
            <p:ph type="body" sz="quarter" idx="21" hasCustomPrompt="1"/>
          </p:nvPr>
        </p:nvSpPr>
        <p:spPr>
          <a:xfrm>
            <a:off x="6223202" y="4876800"/>
            <a:ext cx="5580041" cy="1447800"/>
          </a:xfrm>
          <a:prstGeom prst="rect">
            <a:avLst/>
          </a:prstGeom>
          <a:solidFill>
            <a:srgbClr val="FFFFFF"/>
          </a:solidFill>
        </p:spPr>
        <p:txBody>
          <a:bodyPr vert="horz"/>
          <a:lstStyle>
            <a:lvl1pPr marL="0" indent="0">
              <a:buNone/>
              <a:defRPr sz="900" baseline="0"/>
            </a:lvl1pPr>
          </a:lstStyle>
          <a:p>
            <a:pPr lvl="0"/>
            <a:r>
              <a:rPr lang="en-GB" dirty="0"/>
              <a:t>For what value are our customers really willing to pay? For what do they currently pay? How are they currently paying? How would they prefer to pay? How much does each Revenue Stream contribute to overall revenues?</a:t>
            </a:r>
            <a:br>
              <a:rPr lang="en-GB" dirty="0"/>
            </a:br>
            <a:r>
              <a:rPr lang="en-GB" dirty="0"/>
              <a:t>                                                                                                                             TYPES: Asset sale, Usage fee, Subscription Fees, Lending/Renting/Leasing, Licensing, Brokerage fees, Advertising</a:t>
            </a:r>
            <a:br>
              <a:rPr lang="en-GB" dirty="0"/>
            </a:br>
            <a:r>
              <a:rPr lang="en-GB" dirty="0"/>
              <a:t>FIXED PRICING: List Price, Product feature dependent, Customer segment dependent, Volume dependent</a:t>
            </a:r>
            <a:br>
              <a:rPr lang="en-GB" dirty="0"/>
            </a:br>
            <a:r>
              <a:rPr lang="en-GB" dirty="0"/>
              <a:t>DYNAMIC PRICING: Negotiation (bargaining), Yield Management, Real-time-Market</a:t>
            </a:r>
          </a:p>
        </p:txBody>
      </p:sp>
      <p:sp>
        <p:nvSpPr>
          <p:cNvPr id="22" name="Text Placeholder 8"/>
          <p:cNvSpPr>
            <a:spLocks noGrp="1"/>
          </p:cNvSpPr>
          <p:nvPr>
            <p:ph type="body" sz="quarter" idx="22" hasCustomPrompt="1"/>
          </p:nvPr>
        </p:nvSpPr>
        <p:spPr>
          <a:xfrm>
            <a:off x="4876800" y="381000"/>
            <a:ext cx="1727200" cy="228600"/>
          </a:xfrm>
          <a:prstGeom prst="rect">
            <a:avLst/>
          </a:prstGeom>
          <a:solidFill>
            <a:srgbClr val="FFFFFF"/>
          </a:solidFill>
          <a:ln>
            <a:noFill/>
          </a:ln>
        </p:spPr>
        <p:txBody>
          <a:bodyPr vert="horz"/>
          <a:lstStyle>
            <a:lvl1pPr marL="0" indent="0">
              <a:buNone/>
              <a:defRPr sz="900" baseline="0"/>
            </a:lvl1pPr>
          </a:lstStyle>
          <a:p>
            <a:pPr lvl="0"/>
            <a:r>
              <a:rPr lang="en-GB" dirty="0"/>
              <a:t>Startup Name</a:t>
            </a:r>
          </a:p>
        </p:txBody>
      </p:sp>
      <p:sp>
        <p:nvSpPr>
          <p:cNvPr id="23" name="Text Placeholder 8"/>
          <p:cNvSpPr>
            <a:spLocks noGrp="1"/>
          </p:cNvSpPr>
          <p:nvPr>
            <p:ph type="body" sz="quarter" idx="23" hasCustomPrompt="1"/>
          </p:nvPr>
        </p:nvSpPr>
        <p:spPr>
          <a:xfrm>
            <a:off x="6997170" y="381000"/>
            <a:ext cx="1727200" cy="228600"/>
          </a:xfrm>
          <a:prstGeom prst="rect">
            <a:avLst/>
          </a:prstGeom>
          <a:solidFill>
            <a:srgbClr val="FFFFFF"/>
          </a:solidFill>
          <a:ln>
            <a:noFill/>
          </a:ln>
        </p:spPr>
        <p:txBody>
          <a:bodyPr vert="horz"/>
          <a:lstStyle>
            <a:lvl1pPr marL="0" indent="0">
              <a:buNone/>
              <a:defRPr sz="900"/>
            </a:lvl1pPr>
          </a:lstStyle>
          <a:p>
            <a:pPr lvl="0"/>
            <a:r>
              <a:rPr lang="en-GB" dirty="0"/>
              <a:t>Name1, Name2, </a:t>
            </a:r>
            <a:r>
              <a:rPr lang="mr-IN" dirty="0"/>
              <a:t>…</a:t>
            </a:r>
            <a:endParaRPr lang="en-GB" dirty="0"/>
          </a:p>
        </p:txBody>
      </p:sp>
      <p:sp>
        <p:nvSpPr>
          <p:cNvPr id="24" name="Text Placeholder 8"/>
          <p:cNvSpPr>
            <a:spLocks noGrp="1"/>
          </p:cNvSpPr>
          <p:nvPr>
            <p:ph type="body" sz="quarter" idx="24" hasCustomPrompt="1"/>
          </p:nvPr>
        </p:nvSpPr>
        <p:spPr>
          <a:xfrm>
            <a:off x="9550400" y="381000"/>
            <a:ext cx="1422400" cy="228600"/>
          </a:xfrm>
          <a:prstGeom prst="rect">
            <a:avLst/>
          </a:prstGeom>
          <a:solidFill>
            <a:srgbClr val="FFFFFF"/>
          </a:solidFill>
          <a:ln>
            <a:noFill/>
          </a:ln>
        </p:spPr>
        <p:txBody>
          <a:bodyPr vert="horz"/>
          <a:lstStyle>
            <a:lvl1pPr marL="0" indent="0">
              <a:buNone/>
              <a:defRPr sz="900"/>
            </a:lvl1pPr>
          </a:lstStyle>
          <a:p>
            <a:pPr lvl="0"/>
            <a:r>
              <a:rPr lang="en-GB" dirty="0"/>
              <a:t>DD/MM/YYYY</a:t>
            </a:r>
          </a:p>
        </p:txBody>
      </p:sp>
      <p:sp>
        <p:nvSpPr>
          <p:cNvPr id="25" name="Text Placeholder 8"/>
          <p:cNvSpPr>
            <a:spLocks noGrp="1"/>
          </p:cNvSpPr>
          <p:nvPr>
            <p:ph type="body" sz="quarter" idx="25" hasCustomPrompt="1"/>
          </p:nvPr>
        </p:nvSpPr>
        <p:spPr>
          <a:xfrm>
            <a:off x="11379200" y="381000"/>
            <a:ext cx="508000" cy="228600"/>
          </a:xfrm>
          <a:prstGeom prst="rect">
            <a:avLst/>
          </a:prstGeom>
          <a:solidFill>
            <a:srgbClr val="FFFFFF"/>
          </a:solidFill>
          <a:ln>
            <a:noFill/>
          </a:ln>
        </p:spPr>
        <p:txBody>
          <a:bodyPr vert="horz"/>
          <a:lstStyle>
            <a:lvl1pPr marL="0" indent="0">
              <a:buNone/>
              <a:defRPr sz="900"/>
            </a:lvl1pPr>
          </a:lstStyle>
          <a:p>
            <a:pPr lvl="0"/>
            <a:r>
              <a:rPr lang="en-GB" dirty="0"/>
              <a:t>X.Y</a:t>
            </a:r>
          </a:p>
        </p:txBody>
      </p:sp>
    </p:spTree>
    <p:extLst>
      <p:ext uri="{BB962C8B-B14F-4D97-AF65-F5344CB8AC3E}">
        <p14:creationId xmlns:p14="http://schemas.microsoft.com/office/powerpoint/2010/main" val="1171455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6164F5-F7DF-4EEA-8D01-47715114B5EA}"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759074-FBC4-45A3-A643-4D14822907F4}" type="slidenum">
              <a:rPr lang="en-US" smtClean="0"/>
              <a:t>‹#›</a:t>
            </a:fld>
            <a:endParaRPr lang="en-US"/>
          </a:p>
        </p:txBody>
      </p:sp>
    </p:spTree>
    <p:extLst>
      <p:ext uri="{BB962C8B-B14F-4D97-AF65-F5344CB8AC3E}">
        <p14:creationId xmlns:p14="http://schemas.microsoft.com/office/powerpoint/2010/main" val="3595969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6164F5-F7DF-4EEA-8D01-47715114B5EA}"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759074-FBC4-45A3-A643-4D14822907F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5757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A6164F5-F7DF-4EEA-8D01-47715114B5EA}" type="datetimeFigureOut">
              <a:rPr lang="en-US" smtClean="0"/>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759074-FBC4-45A3-A643-4D14822907F4}" type="slidenum">
              <a:rPr lang="en-US" smtClean="0"/>
              <a:t>‹#›</a:t>
            </a:fld>
            <a:endParaRPr lang="en-US"/>
          </a:p>
        </p:txBody>
      </p:sp>
    </p:spTree>
    <p:extLst>
      <p:ext uri="{BB962C8B-B14F-4D97-AF65-F5344CB8AC3E}">
        <p14:creationId xmlns:p14="http://schemas.microsoft.com/office/powerpoint/2010/main" val="1925697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A6164F5-F7DF-4EEA-8D01-47715114B5EA}" type="datetimeFigureOut">
              <a:rPr lang="en-US" smtClean="0"/>
              <a:t>1/17/2024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759074-FBC4-45A3-A643-4D14822907F4}" type="slidenum">
              <a:rPr lang="en-US" smtClean="0"/>
              <a:t>‹#›</a:t>
            </a:fld>
            <a:endParaRPr lang="en-US"/>
          </a:p>
        </p:txBody>
      </p:sp>
    </p:spTree>
    <p:extLst>
      <p:ext uri="{BB962C8B-B14F-4D97-AF65-F5344CB8AC3E}">
        <p14:creationId xmlns:p14="http://schemas.microsoft.com/office/powerpoint/2010/main" val="1565862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A6164F5-F7DF-4EEA-8D01-47715114B5EA}" type="datetimeFigureOut">
              <a:rPr lang="en-US" smtClean="0"/>
              <a:t>1/17/2024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759074-FBC4-45A3-A643-4D14822907F4}" type="slidenum">
              <a:rPr lang="en-US" smtClean="0"/>
              <a:t>‹#›</a:t>
            </a:fld>
            <a:endParaRPr lang="en-US"/>
          </a:p>
        </p:txBody>
      </p:sp>
    </p:spTree>
    <p:extLst>
      <p:ext uri="{BB962C8B-B14F-4D97-AF65-F5344CB8AC3E}">
        <p14:creationId xmlns:p14="http://schemas.microsoft.com/office/powerpoint/2010/main" val="633191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A6164F5-F7DF-4EEA-8D01-47715114B5EA}" type="datetimeFigureOut">
              <a:rPr lang="en-US" smtClean="0"/>
              <a:t>1/17/2024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12759074-FBC4-45A3-A643-4D14822907F4}" type="slidenum">
              <a:rPr lang="en-US" smtClean="0"/>
              <a:t>‹#›</a:t>
            </a:fld>
            <a:endParaRPr lang="en-US"/>
          </a:p>
        </p:txBody>
      </p:sp>
    </p:spTree>
    <p:extLst>
      <p:ext uri="{BB962C8B-B14F-4D97-AF65-F5344CB8AC3E}">
        <p14:creationId xmlns:p14="http://schemas.microsoft.com/office/powerpoint/2010/main" val="104287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A6164F5-F7DF-4EEA-8D01-47715114B5EA}" type="datetimeFigureOut">
              <a:rPr lang="en-US" smtClean="0"/>
              <a:t>1/17/2024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2759074-FBC4-45A3-A643-4D14822907F4}" type="slidenum">
              <a:rPr lang="en-US" smtClean="0"/>
              <a:t>‹#›</a:t>
            </a:fld>
            <a:endParaRPr lang="en-US"/>
          </a:p>
        </p:txBody>
      </p:sp>
    </p:spTree>
    <p:extLst>
      <p:ext uri="{BB962C8B-B14F-4D97-AF65-F5344CB8AC3E}">
        <p14:creationId xmlns:p14="http://schemas.microsoft.com/office/powerpoint/2010/main" val="4286127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6164F5-F7DF-4EEA-8D01-47715114B5EA}" type="datetimeFigureOut">
              <a:rPr lang="en-US" smtClean="0"/>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759074-FBC4-45A3-A643-4D14822907F4}" type="slidenum">
              <a:rPr lang="en-US" smtClean="0"/>
              <a:t>‹#›</a:t>
            </a:fld>
            <a:endParaRPr lang="en-US"/>
          </a:p>
        </p:txBody>
      </p:sp>
    </p:spTree>
    <p:extLst>
      <p:ext uri="{BB962C8B-B14F-4D97-AF65-F5344CB8AC3E}">
        <p14:creationId xmlns:p14="http://schemas.microsoft.com/office/powerpoint/2010/main" val="2509110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A6164F5-F7DF-4EEA-8D01-47715114B5EA}" type="datetimeFigureOut">
              <a:rPr lang="en-US" smtClean="0"/>
              <a:t>1/17/2024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2759074-FBC4-45A3-A643-4D14822907F4}"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50598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4" name="Rectangle 23"/>
          <p:cNvSpPr/>
          <p:nvPr userDrawn="1"/>
        </p:nvSpPr>
        <p:spPr>
          <a:xfrm>
            <a:off x="300701" y="762000"/>
            <a:ext cx="11576449" cy="56388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7" name="TextBox 6"/>
          <p:cNvSpPr txBox="1"/>
          <p:nvPr userDrawn="1"/>
        </p:nvSpPr>
        <p:spPr>
          <a:xfrm>
            <a:off x="304801" y="304800"/>
            <a:ext cx="3165231" cy="338554"/>
          </a:xfrm>
          <a:prstGeom prst="rect">
            <a:avLst/>
          </a:prstGeom>
          <a:noFill/>
        </p:spPr>
        <p:txBody>
          <a:bodyPr wrap="square" rtlCol="0">
            <a:spAutoFit/>
          </a:bodyPr>
          <a:lstStyle/>
          <a:p>
            <a:r>
              <a:rPr lang="en-GB" sz="1600" b="1" dirty="0">
                <a:latin typeface="Arial"/>
                <a:cs typeface="Arial"/>
              </a:rPr>
              <a:t>Business Model Canvas</a:t>
            </a:r>
          </a:p>
        </p:txBody>
      </p:sp>
      <p:sp>
        <p:nvSpPr>
          <p:cNvPr id="8" name="TextBox 7"/>
          <p:cNvSpPr txBox="1"/>
          <p:nvPr userDrawn="1"/>
        </p:nvSpPr>
        <p:spPr>
          <a:xfrm>
            <a:off x="4752622" y="184573"/>
            <a:ext cx="1727200" cy="200055"/>
          </a:xfrm>
          <a:prstGeom prst="rect">
            <a:avLst/>
          </a:prstGeom>
          <a:noFill/>
        </p:spPr>
        <p:txBody>
          <a:bodyPr wrap="square" rtlCol="0">
            <a:spAutoFit/>
          </a:bodyPr>
          <a:lstStyle/>
          <a:p>
            <a:r>
              <a:rPr lang="en-GB" sz="700" b="0" i="1" dirty="0">
                <a:latin typeface="Arial"/>
                <a:cs typeface="Arial"/>
              </a:rPr>
              <a:t>Designed for:</a:t>
            </a:r>
          </a:p>
        </p:txBody>
      </p:sp>
      <p:sp>
        <p:nvSpPr>
          <p:cNvPr id="9" name="TextBox 8"/>
          <p:cNvSpPr txBox="1"/>
          <p:nvPr userDrawn="1"/>
        </p:nvSpPr>
        <p:spPr>
          <a:xfrm>
            <a:off x="6874932" y="180949"/>
            <a:ext cx="1727200" cy="200055"/>
          </a:xfrm>
          <a:prstGeom prst="rect">
            <a:avLst/>
          </a:prstGeom>
          <a:noFill/>
        </p:spPr>
        <p:txBody>
          <a:bodyPr wrap="square" rtlCol="0">
            <a:spAutoFit/>
          </a:bodyPr>
          <a:lstStyle/>
          <a:p>
            <a:r>
              <a:rPr lang="en-GB" sz="700" b="0" i="1" dirty="0">
                <a:latin typeface="Arial"/>
                <a:cs typeface="Arial"/>
              </a:rPr>
              <a:t>Designed by:</a:t>
            </a:r>
          </a:p>
        </p:txBody>
      </p:sp>
      <p:sp>
        <p:nvSpPr>
          <p:cNvPr id="10" name="TextBox 9"/>
          <p:cNvSpPr txBox="1"/>
          <p:nvPr userDrawn="1"/>
        </p:nvSpPr>
        <p:spPr>
          <a:xfrm>
            <a:off x="9433330" y="180949"/>
            <a:ext cx="1494315" cy="203679"/>
          </a:xfrm>
          <a:prstGeom prst="rect">
            <a:avLst/>
          </a:prstGeom>
          <a:noFill/>
        </p:spPr>
        <p:txBody>
          <a:bodyPr wrap="square" rtlCol="0">
            <a:spAutoFit/>
          </a:bodyPr>
          <a:lstStyle/>
          <a:p>
            <a:r>
              <a:rPr lang="en-GB" sz="700" b="0" i="1" dirty="0">
                <a:latin typeface="Arial"/>
                <a:cs typeface="Arial"/>
              </a:rPr>
              <a:t>Date:</a:t>
            </a:r>
          </a:p>
        </p:txBody>
      </p:sp>
      <p:sp>
        <p:nvSpPr>
          <p:cNvPr id="11" name="TextBox 10"/>
          <p:cNvSpPr txBox="1"/>
          <p:nvPr userDrawn="1"/>
        </p:nvSpPr>
        <p:spPr>
          <a:xfrm>
            <a:off x="11251799" y="180949"/>
            <a:ext cx="763462" cy="200055"/>
          </a:xfrm>
          <a:prstGeom prst="rect">
            <a:avLst/>
          </a:prstGeom>
          <a:noFill/>
        </p:spPr>
        <p:txBody>
          <a:bodyPr wrap="square" rtlCol="0">
            <a:spAutoFit/>
          </a:bodyPr>
          <a:lstStyle/>
          <a:p>
            <a:r>
              <a:rPr lang="en-GB" sz="700" b="0" i="1" dirty="0">
                <a:latin typeface="Arial"/>
                <a:cs typeface="Arial"/>
              </a:rPr>
              <a:t>Version:</a:t>
            </a:r>
          </a:p>
        </p:txBody>
      </p:sp>
      <p:sp>
        <p:nvSpPr>
          <p:cNvPr id="12" name="TextBox 11"/>
          <p:cNvSpPr txBox="1"/>
          <p:nvPr userDrawn="1"/>
        </p:nvSpPr>
        <p:spPr>
          <a:xfrm>
            <a:off x="300701" y="788702"/>
            <a:ext cx="2153436" cy="246221"/>
          </a:xfrm>
          <a:prstGeom prst="rect">
            <a:avLst/>
          </a:prstGeom>
          <a:noFill/>
          <a:ln>
            <a:noFill/>
          </a:ln>
        </p:spPr>
        <p:txBody>
          <a:bodyPr wrap="square" rtlCol="0">
            <a:spAutoFit/>
          </a:bodyPr>
          <a:lstStyle/>
          <a:p>
            <a:r>
              <a:rPr lang="en-GB" sz="1000" b="1" dirty="0">
                <a:latin typeface="Arial"/>
                <a:cs typeface="Arial"/>
              </a:rPr>
              <a:t>Key Partners</a:t>
            </a:r>
          </a:p>
        </p:txBody>
      </p:sp>
      <p:sp>
        <p:nvSpPr>
          <p:cNvPr id="14" name="TextBox 13"/>
          <p:cNvSpPr txBox="1"/>
          <p:nvPr userDrawn="1"/>
        </p:nvSpPr>
        <p:spPr>
          <a:xfrm>
            <a:off x="300701" y="4572004"/>
            <a:ext cx="2153436" cy="246221"/>
          </a:xfrm>
          <a:prstGeom prst="rect">
            <a:avLst/>
          </a:prstGeom>
          <a:noFill/>
          <a:ln>
            <a:noFill/>
          </a:ln>
        </p:spPr>
        <p:txBody>
          <a:bodyPr wrap="square" rtlCol="0">
            <a:spAutoFit/>
          </a:bodyPr>
          <a:lstStyle/>
          <a:p>
            <a:r>
              <a:rPr lang="en-GB" sz="1000" b="1" dirty="0">
                <a:latin typeface="Arial"/>
                <a:cs typeface="Arial"/>
              </a:rPr>
              <a:t>Cost Structure</a:t>
            </a:r>
          </a:p>
        </p:txBody>
      </p:sp>
      <p:sp>
        <p:nvSpPr>
          <p:cNvPr id="15" name="TextBox 14"/>
          <p:cNvSpPr txBox="1"/>
          <p:nvPr userDrawn="1"/>
        </p:nvSpPr>
        <p:spPr>
          <a:xfrm>
            <a:off x="2615202" y="788702"/>
            <a:ext cx="2153436" cy="246221"/>
          </a:xfrm>
          <a:prstGeom prst="rect">
            <a:avLst/>
          </a:prstGeom>
          <a:noFill/>
          <a:ln>
            <a:noFill/>
          </a:ln>
        </p:spPr>
        <p:txBody>
          <a:bodyPr wrap="square" rtlCol="0">
            <a:spAutoFit/>
          </a:bodyPr>
          <a:lstStyle/>
          <a:p>
            <a:r>
              <a:rPr lang="en-GB" sz="1000" b="1" dirty="0">
                <a:latin typeface="Arial"/>
                <a:cs typeface="Arial"/>
              </a:rPr>
              <a:t>Key Activities</a:t>
            </a:r>
          </a:p>
        </p:txBody>
      </p:sp>
      <p:sp>
        <p:nvSpPr>
          <p:cNvPr id="16" name="TextBox 15"/>
          <p:cNvSpPr txBox="1"/>
          <p:nvPr userDrawn="1"/>
        </p:nvSpPr>
        <p:spPr>
          <a:xfrm>
            <a:off x="2615202" y="2649383"/>
            <a:ext cx="2153436" cy="246221"/>
          </a:xfrm>
          <a:prstGeom prst="rect">
            <a:avLst/>
          </a:prstGeom>
          <a:noFill/>
          <a:ln>
            <a:noFill/>
          </a:ln>
        </p:spPr>
        <p:txBody>
          <a:bodyPr wrap="square" rtlCol="0">
            <a:spAutoFit/>
          </a:bodyPr>
          <a:lstStyle/>
          <a:p>
            <a:r>
              <a:rPr lang="en-GB" sz="1000" b="1" dirty="0">
                <a:latin typeface="Arial"/>
                <a:cs typeface="Arial"/>
              </a:rPr>
              <a:t>Key Resources</a:t>
            </a:r>
          </a:p>
        </p:txBody>
      </p:sp>
      <p:sp>
        <p:nvSpPr>
          <p:cNvPr id="17" name="TextBox 16"/>
          <p:cNvSpPr txBox="1"/>
          <p:nvPr userDrawn="1"/>
        </p:nvSpPr>
        <p:spPr>
          <a:xfrm>
            <a:off x="4955086" y="788702"/>
            <a:ext cx="2153436" cy="246221"/>
          </a:xfrm>
          <a:prstGeom prst="rect">
            <a:avLst/>
          </a:prstGeom>
          <a:noFill/>
          <a:ln>
            <a:noFill/>
          </a:ln>
        </p:spPr>
        <p:txBody>
          <a:bodyPr wrap="square" rtlCol="0">
            <a:spAutoFit/>
          </a:bodyPr>
          <a:lstStyle/>
          <a:p>
            <a:r>
              <a:rPr lang="en-GB" sz="1000" b="1" baseline="0" dirty="0">
                <a:latin typeface="Arial"/>
                <a:cs typeface="Arial"/>
              </a:rPr>
              <a:t>Value Propositions</a:t>
            </a:r>
            <a:endParaRPr lang="en-GB" sz="1000" b="1" dirty="0">
              <a:latin typeface="Arial"/>
              <a:cs typeface="Arial"/>
            </a:endParaRPr>
          </a:p>
        </p:txBody>
      </p:sp>
      <p:sp>
        <p:nvSpPr>
          <p:cNvPr id="19" name="TextBox 18"/>
          <p:cNvSpPr txBox="1"/>
          <p:nvPr userDrawn="1"/>
        </p:nvSpPr>
        <p:spPr>
          <a:xfrm>
            <a:off x="7285324" y="783160"/>
            <a:ext cx="2153436" cy="246221"/>
          </a:xfrm>
          <a:prstGeom prst="rect">
            <a:avLst/>
          </a:prstGeom>
          <a:noFill/>
          <a:ln>
            <a:noFill/>
          </a:ln>
        </p:spPr>
        <p:txBody>
          <a:bodyPr wrap="square" rtlCol="0">
            <a:spAutoFit/>
          </a:bodyPr>
          <a:lstStyle/>
          <a:p>
            <a:r>
              <a:rPr lang="en-GB" sz="1000" b="1" dirty="0">
                <a:latin typeface="Arial"/>
                <a:cs typeface="Arial"/>
              </a:rPr>
              <a:t>Customer Relationships</a:t>
            </a:r>
          </a:p>
        </p:txBody>
      </p:sp>
      <p:sp>
        <p:nvSpPr>
          <p:cNvPr id="20" name="TextBox 19"/>
          <p:cNvSpPr txBox="1"/>
          <p:nvPr userDrawn="1"/>
        </p:nvSpPr>
        <p:spPr>
          <a:xfrm>
            <a:off x="7285324" y="2643843"/>
            <a:ext cx="2153436" cy="246221"/>
          </a:xfrm>
          <a:prstGeom prst="rect">
            <a:avLst/>
          </a:prstGeom>
          <a:noFill/>
          <a:ln>
            <a:noFill/>
          </a:ln>
        </p:spPr>
        <p:txBody>
          <a:bodyPr wrap="square" rtlCol="0">
            <a:spAutoFit/>
          </a:bodyPr>
          <a:lstStyle/>
          <a:p>
            <a:r>
              <a:rPr lang="en-GB" sz="1000" b="1" dirty="0">
                <a:latin typeface="Arial"/>
                <a:cs typeface="Arial"/>
              </a:rPr>
              <a:t>Channels</a:t>
            </a:r>
          </a:p>
        </p:txBody>
      </p:sp>
      <p:sp>
        <p:nvSpPr>
          <p:cNvPr id="21" name="TextBox 20"/>
          <p:cNvSpPr txBox="1"/>
          <p:nvPr userDrawn="1"/>
        </p:nvSpPr>
        <p:spPr>
          <a:xfrm>
            <a:off x="9622124" y="788702"/>
            <a:ext cx="2153436" cy="246221"/>
          </a:xfrm>
          <a:prstGeom prst="rect">
            <a:avLst/>
          </a:prstGeom>
          <a:noFill/>
          <a:ln>
            <a:noFill/>
          </a:ln>
        </p:spPr>
        <p:txBody>
          <a:bodyPr wrap="square" rtlCol="0">
            <a:spAutoFit/>
          </a:bodyPr>
          <a:lstStyle/>
          <a:p>
            <a:r>
              <a:rPr lang="en-GB" sz="1000" b="1" dirty="0">
                <a:latin typeface="Arial"/>
                <a:cs typeface="Arial"/>
              </a:rPr>
              <a:t>Customer Segments</a:t>
            </a:r>
          </a:p>
        </p:txBody>
      </p:sp>
      <p:sp>
        <p:nvSpPr>
          <p:cNvPr id="23" name="TextBox 22"/>
          <p:cNvSpPr txBox="1"/>
          <p:nvPr userDrawn="1"/>
        </p:nvSpPr>
        <p:spPr>
          <a:xfrm>
            <a:off x="6121602" y="4572004"/>
            <a:ext cx="2153436" cy="246221"/>
          </a:xfrm>
          <a:prstGeom prst="rect">
            <a:avLst/>
          </a:prstGeom>
          <a:noFill/>
          <a:ln>
            <a:noFill/>
          </a:ln>
        </p:spPr>
        <p:txBody>
          <a:bodyPr wrap="square" rtlCol="0">
            <a:spAutoFit/>
          </a:bodyPr>
          <a:lstStyle/>
          <a:p>
            <a:r>
              <a:rPr lang="en-GB" sz="1000" b="1" dirty="0">
                <a:latin typeface="Arial"/>
                <a:cs typeface="Arial"/>
              </a:rPr>
              <a:t>Revenue Streams</a:t>
            </a:r>
          </a:p>
        </p:txBody>
      </p:sp>
      <p:sp>
        <p:nvSpPr>
          <p:cNvPr id="25" name="Rectangle 24"/>
          <p:cNvSpPr/>
          <p:nvPr userDrawn="1"/>
        </p:nvSpPr>
        <p:spPr>
          <a:xfrm>
            <a:off x="300699" y="762000"/>
            <a:ext cx="2314501" cy="38100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26" name="Rectangle 25"/>
          <p:cNvSpPr/>
          <p:nvPr userDrawn="1"/>
        </p:nvSpPr>
        <p:spPr>
          <a:xfrm>
            <a:off x="2614527" y="760851"/>
            <a:ext cx="2314501" cy="188298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27" name="Rectangle 26"/>
          <p:cNvSpPr/>
          <p:nvPr userDrawn="1"/>
        </p:nvSpPr>
        <p:spPr>
          <a:xfrm>
            <a:off x="2614527" y="2643843"/>
            <a:ext cx="2314501" cy="1928161"/>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28" name="Rectangle 27"/>
          <p:cNvSpPr/>
          <p:nvPr userDrawn="1"/>
        </p:nvSpPr>
        <p:spPr>
          <a:xfrm>
            <a:off x="4929026" y="762000"/>
            <a:ext cx="2314501" cy="38100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29" name="Rectangle 28"/>
          <p:cNvSpPr/>
          <p:nvPr userDrawn="1"/>
        </p:nvSpPr>
        <p:spPr>
          <a:xfrm>
            <a:off x="7242706" y="762000"/>
            <a:ext cx="2314501" cy="188298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30" name="Rectangle 29"/>
          <p:cNvSpPr/>
          <p:nvPr userDrawn="1"/>
        </p:nvSpPr>
        <p:spPr>
          <a:xfrm>
            <a:off x="7242706" y="2643843"/>
            <a:ext cx="2314501" cy="1928161"/>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31" name="Rectangle 30"/>
          <p:cNvSpPr/>
          <p:nvPr userDrawn="1"/>
        </p:nvSpPr>
        <p:spPr>
          <a:xfrm>
            <a:off x="9564395" y="762000"/>
            <a:ext cx="2314501" cy="38100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32" name="Rectangle 31"/>
          <p:cNvSpPr/>
          <p:nvPr userDrawn="1"/>
        </p:nvSpPr>
        <p:spPr>
          <a:xfrm>
            <a:off x="300701" y="4580696"/>
            <a:ext cx="5802049" cy="182010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sp>
        <p:nvSpPr>
          <p:cNvPr id="33" name="Rectangle 32"/>
          <p:cNvSpPr/>
          <p:nvPr userDrawn="1"/>
        </p:nvSpPr>
        <p:spPr>
          <a:xfrm>
            <a:off x="6102748" y="4580696"/>
            <a:ext cx="5774400" cy="182010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800" dirty="0"/>
          </a:p>
        </p:txBody>
      </p:sp>
      <p:pic>
        <p:nvPicPr>
          <p:cNvPr id="34" name="Picture 13"/>
          <p:cNvPicPr>
            <a:picLocks noChangeAspect="1"/>
          </p:cNvPicPr>
          <p:nvPr userDrawn="1"/>
        </p:nvPicPr>
        <p:blipFill>
          <a:blip r:embed="rId3" cstate="print"/>
          <a:srcRect/>
          <a:stretch>
            <a:fillRect/>
          </a:stretch>
        </p:blipFill>
        <p:spPr bwMode="auto">
          <a:xfrm>
            <a:off x="11347938" y="706985"/>
            <a:ext cx="443077" cy="360000"/>
          </a:xfrm>
          <a:prstGeom prst="rect">
            <a:avLst/>
          </a:prstGeom>
          <a:noFill/>
          <a:ln w="9525">
            <a:noFill/>
            <a:miter lim="800000"/>
            <a:headEnd/>
            <a:tailEnd/>
          </a:ln>
        </p:spPr>
      </p:pic>
      <p:pic>
        <p:nvPicPr>
          <p:cNvPr id="35" name="Picture 14"/>
          <p:cNvPicPr>
            <a:picLocks noChangeAspect="1"/>
          </p:cNvPicPr>
          <p:nvPr userDrawn="1"/>
        </p:nvPicPr>
        <p:blipFill>
          <a:blip r:embed="rId4" cstate="print"/>
          <a:srcRect/>
          <a:stretch>
            <a:fillRect/>
          </a:stretch>
        </p:blipFill>
        <p:spPr bwMode="auto">
          <a:xfrm>
            <a:off x="6496986" y="711863"/>
            <a:ext cx="443077" cy="360000"/>
          </a:xfrm>
          <a:prstGeom prst="rect">
            <a:avLst/>
          </a:prstGeom>
          <a:noFill/>
          <a:ln w="9525">
            <a:noFill/>
            <a:miter lim="800000"/>
            <a:headEnd/>
            <a:tailEnd/>
          </a:ln>
        </p:spPr>
      </p:pic>
      <p:pic>
        <p:nvPicPr>
          <p:cNvPr id="36" name="Picture 16"/>
          <p:cNvPicPr>
            <a:picLocks noChangeAspect="1"/>
          </p:cNvPicPr>
          <p:nvPr userDrawn="1"/>
        </p:nvPicPr>
        <p:blipFill>
          <a:blip r:embed="rId5" cstate="print"/>
          <a:srcRect/>
          <a:stretch>
            <a:fillRect/>
          </a:stretch>
        </p:blipFill>
        <p:spPr bwMode="auto">
          <a:xfrm>
            <a:off x="9190892" y="706985"/>
            <a:ext cx="443077" cy="360000"/>
          </a:xfrm>
          <a:prstGeom prst="rect">
            <a:avLst/>
          </a:prstGeom>
          <a:noFill/>
          <a:ln w="9525">
            <a:noFill/>
            <a:miter lim="800000"/>
            <a:headEnd/>
            <a:tailEnd/>
          </a:ln>
        </p:spPr>
      </p:pic>
      <p:pic>
        <p:nvPicPr>
          <p:cNvPr id="37" name="Picture 17"/>
          <p:cNvPicPr>
            <a:picLocks noChangeAspect="1"/>
          </p:cNvPicPr>
          <p:nvPr userDrawn="1"/>
        </p:nvPicPr>
        <p:blipFill>
          <a:blip r:embed="rId6" cstate="print"/>
          <a:srcRect l="11171"/>
          <a:stretch>
            <a:fillRect/>
          </a:stretch>
        </p:blipFill>
        <p:spPr bwMode="auto">
          <a:xfrm>
            <a:off x="7716186" y="4495800"/>
            <a:ext cx="443077" cy="360000"/>
          </a:xfrm>
          <a:prstGeom prst="rect">
            <a:avLst/>
          </a:prstGeom>
          <a:noFill/>
          <a:ln w="9525">
            <a:noFill/>
            <a:miter lim="800000"/>
            <a:headEnd/>
            <a:tailEnd/>
          </a:ln>
        </p:spPr>
      </p:pic>
      <p:pic>
        <p:nvPicPr>
          <p:cNvPr id="38" name="Picture 19"/>
          <p:cNvPicPr>
            <a:picLocks noChangeAspect="1"/>
          </p:cNvPicPr>
          <p:nvPr userDrawn="1"/>
        </p:nvPicPr>
        <p:blipFill>
          <a:blip r:embed="rId7" cstate="print"/>
          <a:srcRect/>
          <a:stretch>
            <a:fillRect/>
          </a:stretch>
        </p:blipFill>
        <p:spPr bwMode="auto">
          <a:xfrm>
            <a:off x="3751386" y="706985"/>
            <a:ext cx="443077" cy="360000"/>
          </a:xfrm>
          <a:prstGeom prst="rect">
            <a:avLst/>
          </a:prstGeom>
          <a:noFill/>
          <a:ln w="9525">
            <a:noFill/>
            <a:miter lim="800000"/>
            <a:headEnd/>
            <a:tailEnd/>
          </a:ln>
        </p:spPr>
      </p:pic>
      <p:pic>
        <p:nvPicPr>
          <p:cNvPr id="39" name="Picture 20"/>
          <p:cNvPicPr>
            <a:picLocks noChangeAspect="1"/>
          </p:cNvPicPr>
          <p:nvPr userDrawn="1"/>
        </p:nvPicPr>
        <p:blipFill>
          <a:blip r:embed="rId8" cstate="print"/>
          <a:srcRect/>
          <a:stretch>
            <a:fillRect/>
          </a:stretch>
        </p:blipFill>
        <p:spPr bwMode="auto">
          <a:xfrm>
            <a:off x="1406769" y="706800"/>
            <a:ext cx="443077" cy="360000"/>
          </a:xfrm>
          <a:prstGeom prst="rect">
            <a:avLst/>
          </a:prstGeom>
          <a:noFill/>
          <a:ln w="9525">
            <a:noFill/>
            <a:miter lim="800000"/>
            <a:headEnd/>
            <a:tailEnd/>
          </a:ln>
        </p:spPr>
      </p:pic>
      <p:pic>
        <p:nvPicPr>
          <p:cNvPr id="40" name="Picture 21"/>
          <p:cNvPicPr>
            <a:picLocks noChangeAspect="1"/>
          </p:cNvPicPr>
          <p:nvPr userDrawn="1"/>
        </p:nvPicPr>
        <p:blipFill>
          <a:blip r:embed="rId9" cstate="print"/>
          <a:srcRect t="8025" r="6839"/>
          <a:stretch>
            <a:fillRect/>
          </a:stretch>
        </p:blipFill>
        <p:spPr bwMode="auto">
          <a:xfrm>
            <a:off x="1620186" y="4495800"/>
            <a:ext cx="443077" cy="360000"/>
          </a:xfrm>
          <a:prstGeom prst="rect">
            <a:avLst/>
          </a:prstGeom>
          <a:noFill/>
          <a:ln w="9525">
            <a:noFill/>
            <a:miter lim="800000"/>
            <a:headEnd/>
            <a:tailEnd/>
          </a:ln>
        </p:spPr>
      </p:pic>
      <p:pic>
        <p:nvPicPr>
          <p:cNvPr id="41" name="Picture 15"/>
          <p:cNvPicPr>
            <a:picLocks noChangeAspect="1"/>
          </p:cNvPicPr>
          <p:nvPr userDrawn="1"/>
        </p:nvPicPr>
        <p:blipFill>
          <a:blip r:embed="rId10" cstate="print"/>
          <a:srcRect/>
          <a:stretch>
            <a:fillRect/>
          </a:stretch>
        </p:blipFill>
        <p:spPr bwMode="auto">
          <a:xfrm>
            <a:off x="8278892" y="2590800"/>
            <a:ext cx="443077" cy="360000"/>
          </a:xfrm>
          <a:prstGeom prst="rect">
            <a:avLst/>
          </a:prstGeom>
          <a:noFill/>
          <a:ln w="9525">
            <a:noFill/>
            <a:miter lim="800000"/>
            <a:headEnd/>
            <a:tailEnd/>
          </a:ln>
        </p:spPr>
      </p:pic>
      <p:pic>
        <p:nvPicPr>
          <p:cNvPr id="42" name="Picture 18"/>
          <p:cNvPicPr>
            <a:picLocks noChangeAspect="1"/>
          </p:cNvPicPr>
          <p:nvPr userDrawn="1"/>
        </p:nvPicPr>
        <p:blipFill>
          <a:blip r:embed="rId11" cstate="print"/>
          <a:srcRect b="6728"/>
          <a:stretch>
            <a:fillRect/>
          </a:stretch>
        </p:blipFill>
        <p:spPr bwMode="auto">
          <a:xfrm>
            <a:off x="3938955" y="2590800"/>
            <a:ext cx="443077" cy="360000"/>
          </a:xfrm>
          <a:prstGeom prst="rect">
            <a:avLst/>
          </a:prstGeom>
          <a:noFill/>
          <a:ln w="9525">
            <a:noFill/>
            <a:miter lim="800000"/>
            <a:headEnd/>
            <a:tailEnd/>
          </a:ln>
        </p:spPr>
      </p:pic>
    </p:spTree>
    <p:extLst>
      <p:ext uri="{BB962C8B-B14F-4D97-AF65-F5344CB8AC3E}">
        <p14:creationId xmlns:p14="http://schemas.microsoft.com/office/powerpoint/2010/main" val="2123922554"/>
      </p:ext>
    </p:extLst>
  </p:cSld>
  <p:clrMap bg1="lt1" tx1="dk1" bg2="lt2" tx2="dk2" accent1="accent1" accent2="accent2" accent3="accent3" accent4="accent4" accent5="accent5" accent6="accent6" hlink="hlink" folHlink="folHlink"/>
  <p:sldLayoutIdLst>
    <p:sldLayoutId id="2147483674" r:id="rId1"/>
  </p:sldLayoutIdLst>
  <p:txStyles>
    <p:titleStyle>
      <a:lvl1pPr algn="ctr" defTabSz="457200" rtl="0" eaLnBrk="1" latinLnBrk="0" hangingPunct="1">
        <a:spcBef>
          <a:spcPct val="0"/>
        </a:spcBef>
        <a:buNone/>
        <a:defRPr sz="4400"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hyperlink" Target="https://www.pngall.com/5-star-rating-png" TargetMode="Externa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neoschronos.com/" TargetMode="External"/><Relationship Id="rId2" Type="http://schemas.openxmlformats.org/officeDocument/2006/relationships/hyperlink" Target="http://www.businessmodelgeneration.com/canvas" TargetMode="External"/><Relationship Id="rId1" Type="http://schemas.openxmlformats.org/officeDocument/2006/relationships/slideLayout" Target="../slideLayouts/slideLayout12.xml"/><Relationship Id="rId5" Type="http://schemas.openxmlformats.org/officeDocument/2006/relationships/image" Target="../media/image19.png"/><Relationship Id="rId4" Type="http://schemas.openxmlformats.org/officeDocument/2006/relationships/hyperlink" Target="https://creativecommons.org/licenses/by-sa/3.0/"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B1836F0-F9E0-4D93-9BDD-7EEC6EA05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7A49EFD3-A806-4D59-99F1-AA9AFAE4EF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071" y="4343400"/>
            <a:ext cx="5636107"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6D2F28D1-82F9-40FE-935C-85ECF7660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4B670E93-2F53-48FC-AB6C-E99E22D17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a:extLst>
              <a:ext uri="{FF2B5EF4-FFF2-40B4-BE49-F238E27FC236}">
                <a16:creationId xmlns:a16="http://schemas.microsoft.com/office/drawing/2014/main" id="{440D972E-C271-9A18-CD4B-B2FA46ECDFB3}"/>
              </a:ext>
            </a:extLst>
          </p:cNvPr>
          <p:cNvPicPr>
            <a:picLocks noChangeAspect="1"/>
          </p:cNvPicPr>
          <p:nvPr/>
        </p:nvPicPr>
        <p:blipFill>
          <a:blip r:embed="rId2"/>
          <a:stretch>
            <a:fillRect/>
          </a:stretch>
        </p:blipFill>
        <p:spPr>
          <a:xfrm>
            <a:off x="5161570" y="4037156"/>
            <a:ext cx="6884709" cy="1234547"/>
          </a:xfrm>
          <a:prstGeom prst="rect">
            <a:avLst/>
          </a:prstGeom>
        </p:spPr>
      </p:pic>
      <p:sp>
        <p:nvSpPr>
          <p:cNvPr id="2" name="Title 1">
            <a:extLst>
              <a:ext uri="{FF2B5EF4-FFF2-40B4-BE49-F238E27FC236}">
                <a16:creationId xmlns:a16="http://schemas.microsoft.com/office/drawing/2014/main" id="{9808548F-5246-0DDE-430C-F0FF8C724C4C}"/>
              </a:ext>
            </a:extLst>
          </p:cNvPr>
          <p:cNvSpPr>
            <a:spLocks noGrp="1"/>
          </p:cNvSpPr>
          <p:nvPr>
            <p:ph type="ctrTitle"/>
          </p:nvPr>
        </p:nvSpPr>
        <p:spPr>
          <a:xfrm>
            <a:off x="5380152" y="1762744"/>
            <a:ext cx="6738988" cy="2658675"/>
          </a:xfrm>
        </p:spPr>
        <p:txBody>
          <a:bodyPr>
            <a:noAutofit/>
          </a:bodyPr>
          <a:lstStyle/>
          <a:p>
            <a:r>
              <a:rPr lang="en-US" sz="4400" dirty="0">
                <a:solidFill>
                  <a:schemeClr val="accent1">
                    <a:lumMod val="75000"/>
                  </a:schemeClr>
                </a:solidFill>
                <a:latin typeface="Engravers MT" panose="02090707080505020304" pitchFamily="18" charset="0"/>
                <a:cs typeface="Calibri Light"/>
              </a:rPr>
              <a:t>REDESIGNING FASHION</a:t>
            </a:r>
            <a:br>
              <a:rPr lang="en-US" sz="4400" dirty="0">
                <a:solidFill>
                  <a:schemeClr val="accent1">
                    <a:lumMod val="75000"/>
                  </a:schemeClr>
                </a:solidFill>
                <a:latin typeface="Engravers MT" panose="02090707080505020304" pitchFamily="18" charset="0"/>
                <a:cs typeface="Calibri Light"/>
              </a:rPr>
            </a:br>
            <a:endParaRPr lang="en-US" sz="4400" dirty="0">
              <a:solidFill>
                <a:schemeClr val="accent1">
                  <a:lumMod val="75000"/>
                </a:schemeClr>
              </a:solidFill>
              <a:latin typeface="Engravers MT" panose="02090707080505020304" pitchFamily="18" charset="0"/>
              <a:cs typeface="Calibri Light"/>
            </a:endParaRPr>
          </a:p>
        </p:txBody>
      </p:sp>
      <p:cxnSp>
        <p:nvCxnSpPr>
          <p:cNvPr id="8" name="Straight Connector 7">
            <a:extLst>
              <a:ext uri="{FF2B5EF4-FFF2-40B4-BE49-F238E27FC236}">
                <a16:creationId xmlns:a16="http://schemas.microsoft.com/office/drawing/2014/main" id="{43A6F7BE-D33E-EE68-D744-0D53CEAF4135}"/>
              </a:ext>
            </a:extLst>
          </p:cNvPr>
          <p:cNvCxnSpPr/>
          <p:nvPr/>
        </p:nvCxnSpPr>
        <p:spPr>
          <a:xfrm>
            <a:off x="5301206" y="4296337"/>
            <a:ext cx="6441060"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DCCDCBAD-F1F1-4200-BA23-D4C1BA8FE6F8}"/>
              </a:ext>
            </a:extLst>
          </p:cNvPr>
          <p:cNvCxnSpPr/>
          <p:nvPr/>
        </p:nvCxnSpPr>
        <p:spPr>
          <a:xfrm>
            <a:off x="5161570" y="2310961"/>
            <a:ext cx="6441060" cy="0"/>
          </a:xfrm>
          <a:prstGeom prst="line">
            <a:avLst/>
          </a:prstGeom>
        </p:spPr>
        <p:style>
          <a:lnRef idx="1">
            <a:schemeClr val="dk1"/>
          </a:lnRef>
          <a:fillRef idx="0">
            <a:schemeClr val="dk1"/>
          </a:fillRef>
          <a:effectRef idx="0">
            <a:schemeClr val="dk1"/>
          </a:effectRef>
          <a:fontRef idx="minor">
            <a:schemeClr val="tx1"/>
          </a:fontRef>
        </p:style>
      </p:cxnSp>
      <p:pic>
        <p:nvPicPr>
          <p:cNvPr id="1026" name="Picture 2" descr="GDSC Logo Generator">
            <a:extLst>
              <a:ext uri="{FF2B5EF4-FFF2-40B4-BE49-F238E27FC236}">
                <a16:creationId xmlns:a16="http://schemas.microsoft.com/office/drawing/2014/main" id="{BE9939F8-724C-7DB4-3388-BFCBB60036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990" y="1410027"/>
            <a:ext cx="3728032" cy="3728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3237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98F0C83-3E9D-3D0C-BA33-79B1F156CA16}"/>
              </a:ext>
            </a:extLst>
          </p:cNvPr>
          <p:cNvPicPr>
            <a:picLocks noChangeAspect="1"/>
          </p:cNvPicPr>
          <p:nvPr/>
        </p:nvPicPr>
        <p:blipFill>
          <a:blip r:embed="rId2"/>
          <a:stretch>
            <a:fillRect/>
          </a:stretch>
        </p:blipFill>
        <p:spPr>
          <a:xfrm>
            <a:off x="400574" y="120696"/>
            <a:ext cx="9839260" cy="5079804"/>
          </a:xfrm>
          <a:prstGeom prst="rect">
            <a:avLst/>
          </a:prstGeom>
        </p:spPr>
      </p:pic>
      <p:sp>
        <p:nvSpPr>
          <p:cNvPr id="3" name="Content Placeholder 2">
            <a:extLst>
              <a:ext uri="{FF2B5EF4-FFF2-40B4-BE49-F238E27FC236}">
                <a16:creationId xmlns:a16="http://schemas.microsoft.com/office/drawing/2014/main" id="{46DBACB1-ACE5-CF19-661C-7217F48738E6}"/>
              </a:ext>
            </a:extLst>
          </p:cNvPr>
          <p:cNvSpPr>
            <a:spLocks noGrp="1"/>
          </p:cNvSpPr>
          <p:nvPr>
            <p:ph idx="1"/>
          </p:nvPr>
        </p:nvSpPr>
        <p:spPr>
          <a:xfrm>
            <a:off x="725864" y="5441030"/>
            <a:ext cx="5245074" cy="640783"/>
          </a:xfrm>
        </p:spPr>
        <p:txBody>
          <a:bodyPr>
            <a:normAutofit/>
          </a:bodyPr>
          <a:lstStyle/>
          <a:p>
            <a:r>
              <a:rPr lang="en-US" sz="2400" dirty="0">
                <a:latin typeface="Engravers MT" panose="02090707080505020304" pitchFamily="18" charset="0"/>
              </a:rPr>
              <a:t>OUR SDG NO: 9,12,17</a:t>
            </a:r>
            <a:endParaRPr lang="en-IN" sz="2400" dirty="0">
              <a:latin typeface="Engravers MT" panose="02090707080505020304" pitchFamily="18" charset="0"/>
            </a:endParaRPr>
          </a:p>
        </p:txBody>
      </p:sp>
    </p:spTree>
    <p:extLst>
      <p:ext uri="{BB962C8B-B14F-4D97-AF65-F5344CB8AC3E}">
        <p14:creationId xmlns:p14="http://schemas.microsoft.com/office/powerpoint/2010/main" val="1205869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C2F35-34AC-912A-72E4-158DFFBA7697}"/>
              </a:ext>
            </a:extLst>
          </p:cNvPr>
          <p:cNvSpPr>
            <a:spLocks noGrp="1"/>
          </p:cNvSpPr>
          <p:nvPr>
            <p:ph type="title"/>
          </p:nvPr>
        </p:nvSpPr>
        <p:spPr>
          <a:xfrm>
            <a:off x="711409" y="319603"/>
            <a:ext cx="10278987" cy="748454"/>
          </a:xfrm>
        </p:spPr>
        <p:txBody>
          <a:bodyPr>
            <a:normAutofit/>
          </a:bodyPr>
          <a:lstStyle/>
          <a:p>
            <a:r>
              <a:rPr lang="en-US" sz="3200" dirty="0">
                <a:solidFill>
                  <a:schemeClr val="accent1">
                    <a:lumMod val="75000"/>
                  </a:schemeClr>
                </a:solidFill>
                <a:latin typeface="Engravers MT" panose="02090707080505020304" pitchFamily="18" charset="0"/>
                <a:cs typeface="Calibri Light"/>
              </a:rPr>
              <a:t>PROBLEM STATEMENT</a:t>
            </a:r>
            <a:endParaRPr lang="en-US" sz="3200" dirty="0">
              <a:solidFill>
                <a:schemeClr val="accent1">
                  <a:lumMod val="75000"/>
                </a:schemeClr>
              </a:solidFill>
              <a:latin typeface="Engravers MT" panose="02090707080505020304" pitchFamily="18" charset="0"/>
            </a:endParaRPr>
          </a:p>
        </p:txBody>
      </p:sp>
      <p:pic>
        <p:nvPicPr>
          <p:cNvPr id="5" name="Picture 4">
            <a:extLst>
              <a:ext uri="{FF2B5EF4-FFF2-40B4-BE49-F238E27FC236}">
                <a16:creationId xmlns:a16="http://schemas.microsoft.com/office/drawing/2014/main" id="{1209FDEB-7B55-4567-F2E1-5F1BD3B3A228}"/>
              </a:ext>
            </a:extLst>
          </p:cNvPr>
          <p:cNvPicPr>
            <a:picLocks noChangeAspect="1"/>
          </p:cNvPicPr>
          <p:nvPr/>
        </p:nvPicPr>
        <p:blipFill>
          <a:blip r:embed="rId2"/>
          <a:stretch>
            <a:fillRect/>
          </a:stretch>
        </p:blipFill>
        <p:spPr>
          <a:xfrm>
            <a:off x="959477" y="1459275"/>
            <a:ext cx="10278986" cy="358171"/>
          </a:xfrm>
          <a:prstGeom prst="rect">
            <a:avLst/>
          </a:prstGeom>
        </p:spPr>
      </p:pic>
      <p:cxnSp>
        <p:nvCxnSpPr>
          <p:cNvPr id="8" name="Straight Connector 7">
            <a:extLst>
              <a:ext uri="{FF2B5EF4-FFF2-40B4-BE49-F238E27FC236}">
                <a16:creationId xmlns:a16="http://schemas.microsoft.com/office/drawing/2014/main" id="{A8C97CBC-1596-D201-E9BE-315E68E008DD}"/>
              </a:ext>
            </a:extLst>
          </p:cNvPr>
          <p:cNvCxnSpPr/>
          <p:nvPr/>
        </p:nvCxnSpPr>
        <p:spPr>
          <a:xfrm>
            <a:off x="801278" y="1068057"/>
            <a:ext cx="10464695" cy="0"/>
          </a:xfrm>
          <a:prstGeom prst="line">
            <a:avLst/>
          </a:prstGeom>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E572CE3C-3E15-441F-2EAB-0E12F2264004}"/>
              </a:ext>
            </a:extLst>
          </p:cNvPr>
          <p:cNvSpPr txBox="1"/>
          <p:nvPr/>
        </p:nvSpPr>
        <p:spPr>
          <a:xfrm>
            <a:off x="801277" y="1459276"/>
            <a:ext cx="10278986" cy="2677656"/>
          </a:xfrm>
          <a:prstGeom prst="rect">
            <a:avLst/>
          </a:prstGeom>
          <a:noFill/>
        </p:spPr>
        <p:txBody>
          <a:bodyPr wrap="square">
            <a:spAutoFit/>
          </a:bodyPr>
          <a:lstStyle/>
          <a:p>
            <a:r>
              <a:rPr lang="en-IN" sz="2800" dirty="0">
                <a:latin typeface="Microsoft Himalaya" panose="01010100010101010101" pitchFamily="2" charset="0"/>
                <a:ea typeface="Microsoft Himalaya" panose="01010100010101010101" pitchFamily="2" charset="0"/>
                <a:cs typeface="Microsoft Himalaya" panose="01010100010101010101" pitchFamily="2" charset="0"/>
              </a:rPr>
              <a:t>Due to the rapid growth of fast fashion, more is being produced, which results in more waste being produced. Lack of variety, lack of colours, improper fit, quality difficulties, limited options, and out-of-style clothing are big problems when buying. Stock gets left over in the market if it runs out of fashion.</a:t>
            </a:r>
          </a:p>
          <a:p>
            <a:r>
              <a:rPr lang="en-IN" sz="2800" dirty="0">
                <a:latin typeface="Microsoft Himalaya" panose="01010100010101010101" pitchFamily="2" charset="0"/>
                <a:ea typeface="Microsoft Himalaya" panose="01010100010101010101" pitchFamily="2" charset="0"/>
                <a:cs typeface="Microsoft Himalaya" panose="01010100010101010101" pitchFamily="2" charset="0"/>
              </a:rPr>
              <a:t>Fashion designers who employ sustainable practises are not acknowledged.</a:t>
            </a:r>
          </a:p>
          <a:p>
            <a:r>
              <a:rPr lang="en-IN" sz="2800" dirty="0">
                <a:latin typeface="Microsoft Himalaya" panose="01010100010101010101" pitchFamily="2" charset="0"/>
                <a:ea typeface="Microsoft Himalaya" panose="01010100010101010101" pitchFamily="2" charset="0"/>
                <a:cs typeface="Microsoft Himalaya" panose="01010100010101010101" pitchFamily="2" charset="0"/>
              </a:rPr>
              <a:t>Recycling of Old Clothes is not in practice either.</a:t>
            </a:r>
          </a:p>
          <a:p>
            <a:endParaRPr lang="en-IN" sz="2800" dirty="0">
              <a:latin typeface="Microsoft Himalaya" panose="01010100010101010101" pitchFamily="2" charset="0"/>
              <a:ea typeface="Microsoft Himalaya" panose="01010100010101010101" pitchFamily="2" charset="0"/>
              <a:cs typeface="Microsoft Himalaya" panose="01010100010101010101" pitchFamily="2" charset="0"/>
            </a:endParaRPr>
          </a:p>
        </p:txBody>
      </p:sp>
    </p:spTree>
    <p:extLst>
      <p:ext uri="{BB962C8B-B14F-4D97-AF65-F5344CB8AC3E}">
        <p14:creationId xmlns:p14="http://schemas.microsoft.com/office/powerpoint/2010/main" val="943724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AC654-6FD0-0DE8-B6D0-D168459C24F2}"/>
              </a:ext>
            </a:extLst>
          </p:cNvPr>
          <p:cNvSpPr>
            <a:spLocks noGrp="1"/>
          </p:cNvSpPr>
          <p:nvPr>
            <p:ph type="title"/>
          </p:nvPr>
        </p:nvSpPr>
        <p:spPr>
          <a:xfrm>
            <a:off x="1097280" y="-250725"/>
            <a:ext cx="10058400" cy="1450757"/>
          </a:xfrm>
        </p:spPr>
        <p:txBody>
          <a:bodyPr>
            <a:normAutofit/>
          </a:bodyPr>
          <a:lstStyle/>
          <a:p>
            <a:r>
              <a:rPr lang="en-US" sz="4000" dirty="0">
                <a:solidFill>
                  <a:schemeClr val="accent1">
                    <a:lumMod val="75000"/>
                  </a:schemeClr>
                </a:solidFill>
                <a:latin typeface="Engravers MT" panose="02090707080505020304" pitchFamily="18" charset="0"/>
                <a:cs typeface="Calibri Light"/>
              </a:rPr>
              <a:t>APPROACH</a:t>
            </a:r>
            <a:endParaRPr lang="en-US" sz="4000" dirty="0">
              <a:solidFill>
                <a:schemeClr val="accent1">
                  <a:lumMod val="75000"/>
                </a:schemeClr>
              </a:solidFill>
              <a:latin typeface="Engravers MT" panose="02090707080505020304" pitchFamily="18" charset="0"/>
            </a:endParaRPr>
          </a:p>
        </p:txBody>
      </p:sp>
      <p:pic>
        <p:nvPicPr>
          <p:cNvPr id="5" name="Picture 4">
            <a:extLst>
              <a:ext uri="{FF2B5EF4-FFF2-40B4-BE49-F238E27FC236}">
                <a16:creationId xmlns:a16="http://schemas.microsoft.com/office/drawing/2014/main" id="{AFBFC321-4CC8-9ADF-609A-E15025E61578}"/>
              </a:ext>
            </a:extLst>
          </p:cNvPr>
          <p:cNvPicPr>
            <a:picLocks noChangeAspect="1"/>
          </p:cNvPicPr>
          <p:nvPr/>
        </p:nvPicPr>
        <p:blipFill>
          <a:blip r:embed="rId2"/>
          <a:stretch>
            <a:fillRect/>
          </a:stretch>
        </p:blipFill>
        <p:spPr>
          <a:xfrm>
            <a:off x="1097279" y="1546043"/>
            <a:ext cx="10148897" cy="358171"/>
          </a:xfrm>
          <a:prstGeom prst="rect">
            <a:avLst/>
          </a:prstGeom>
        </p:spPr>
      </p:pic>
      <p:sp>
        <p:nvSpPr>
          <p:cNvPr id="3" name="Content Placeholder 2">
            <a:extLst>
              <a:ext uri="{FF2B5EF4-FFF2-40B4-BE49-F238E27FC236}">
                <a16:creationId xmlns:a16="http://schemas.microsoft.com/office/drawing/2014/main" id="{8BCDA500-2825-F146-C66B-591683A84D75}"/>
              </a:ext>
            </a:extLst>
          </p:cNvPr>
          <p:cNvSpPr>
            <a:spLocks noGrp="1"/>
          </p:cNvSpPr>
          <p:nvPr>
            <p:ph idx="1"/>
          </p:nvPr>
        </p:nvSpPr>
        <p:spPr>
          <a:xfrm>
            <a:off x="1142527" y="1356503"/>
            <a:ext cx="10058400" cy="3964880"/>
          </a:xfrm>
        </p:spPr>
        <p:txBody>
          <a:bodyPr vert="horz" lIns="0" tIns="45720" rIns="0" bIns="45720" rtlCol="0" anchor="t">
            <a:normAutofit fontScale="92500" lnSpcReduction="10000"/>
          </a:bodyPr>
          <a:lstStyle/>
          <a:p>
            <a:r>
              <a:rPr lang="en-US" sz="2400" b="1" dirty="0">
                <a:latin typeface="Microsoft Himalaya" panose="01010100010101010101" pitchFamily="2" charset="0"/>
                <a:ea typeface="Microsoft Himalaya" panose="01010100010101010101" pitchFamily="2" charset="0"/>
                <a:cs typeface="Microsoft Himalaya" panose="01010100010101010101" pitchFamily="2" charset="0"/>
              </a:rPr>
              <a:t>TO PROMOTE SLOW FASHION AND REDUCE WASTE:</a:t>
            </a:r>
          </a:p>
          <a:p>
            <a:r>
              <a:rPr lang="en-US" sz="2400" dirty="0">
                <a:latin typeface="Microsoft Himalaya" panose="01010100010101010101" pitchFamily="2" charset="0"/>
                <a:ea typeface="Microsoft Himalaya" panose="01010100010101010101" pitchFamily="2" charset="0"/>
                <a:cs typeface="Microsoft Himalaya" panose="01010100010101010101" pitchFamily="2" charset="0"/>
              </a:rPr>
              <a:t>By incorporating augmented reality (AR) and Artificial Intelligence (AI) into our application, users from different social media platforms can find the similar outfits / can contact the Fashion Designer(s) for a paid order for thus.</a:t>
            </a:r>
          </a:p>
          <a:p>
            <a:r>
              <a:rPr lang="en-US" sz="2400" b="1" dirty="0">
                <a:latin typeface="Microsoft Himalaya" panose="01010100010101010101" pitchFamily="2" charset="0"/>
                <a:ea typeface="Microsoft Himalaya" panose="01010100010101010101" pitchFamily="2" charset="0"/>
                <a:cs typeface="Microsoft Himalaya" panose="01010100010101010101" pitchFamily="2" charset="0"/>
              </a:rPr>
              <a:t>HELP BOOST A VARIETY OF NICHE COMPANIES WHILE LOWERING PRODUCTION:</a:t>
            </a:r>
          </a:p>
          <a:p>
            <a:r>
              <a:rPr lang="en-US" sz="2400" dirty="0">
                <a:latin typeface="Microsoft Himalaya" panose="01010100010101010101" pitchFamily="2" charset="0"/>
                <a:ea typeface="Microsoft Himalaya" panose="01010100010101010101" pitchFamily="2" charset="0"/>
                <a:cs typeface="Microsoft Himalaya" panose="01010100010101010101" pitchFamily="2" charset="0"/>
              </a:rPr>
              <a:t>The upcoming fashion designers could upload their creations on this application and gain clients. Through this, customers could directly order clothes based on the fashion designer's creations, and those clothes would be sent to customers directly depending on their preference and opinion. </a:t>
            </a:r>
          </a:p>
          <a:p>
            <a:r>
              <a:rPr lang="en-US" sz="2400" b="1" dirty="0">
                <a:latin typeface="Microsoft Himalaya" panose="01010100010101010101" pitchFamily="2" charset="0"/>
                <a:ea typeface="Microsoft Himalaya" panose="01010100010101010101" pitchFamily="2" charset="0"/>
                <a:cs typeface="Microsoft Himalaya" panose="01010100010101010101" pitchFamily="2" charset="0"/>
              </a:rPr>
              <a:t>TO REDUCE WASTE BY RESELLING THE CLOTHING:</a:t>
            </a:r>
          </a:p>
          <a:p>
            <a:r>
              <a:rPr lang="en-US" sz="2400" dirty="0">
                <a:latin typeface="Microsoft Himalaya" panose="01010100010101010101" pitchFamily="2" charset="0"/>
                <a:ea typeface="Microsoft Himalaya" panose="01010100010101010101" pitchFamily="2" charset="0"/>
                <a:cs typeface="Microsoft Himalaya" panose="01010100010101010101" pitchFamily="2" charset="0"/>
              </a:rPr>
              <a:t>To reduce waste by reselling the clothing Less than 1% of old clothes are upcycled into new clothes. Less than 10% are ever resold or reused. Customers and influencers can use this app to donate their unwanted clothing to those in need and earn points and coupons that can be redeemed on many other platforms</a:t>
            </a:r>
          </a:p>
        </p:txBody>
      </p:sp>
      <p:cxnSp>
        <p:nvCxnSpPr>
          <p:cNvPr id="7" name="Straight Connector 6">
            <a:extLst>
              <a:ext uri="{FF2B5EF4-FFF2-40B4-BE49-F238E27FC236}">
                <a16:creationId xmlns:a16="http://schemas.microsoft.com/office/drawing/2014/main" id="{0AA0D91D-EA9A-D59C-41F8-66344016371C}"/>
              </a:ext>
            </a:extLst>
          </p:cNvPr>
          <p:cNvCxnSpPr/>
          <p:nvPr/>
        </p:nvCxnSpPr>
        <p:spPr>
          <a:xfrm>
            <a:off x="1036320" y="1200032"/>
            <a:ext cx="100584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34047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BA8AD-3C37-13EB-0B23-7278256D2230}"/>
              </a:ext>
            </a:extLst>
          </p:cNvPr>
          <p:cNvSpPr>
            <a:spLocks noGrp="1"/>
          </p:cNvSpPr>
          <p:nvPr>
            <p:ph type="title"/>
          </p:nvPr>
        </p:nvSpPr>
        <p:spPr>
          <a:xfrm>
            <a:off x="421299" y="-438776"/>
            <a:ext cx="10058400" cy="1450757"/>
          </a:xfrm>
        </p:spPr>
        <p:txBody>
          <a:bodyPr>
            <a:normAutofit/>
          </a:bodyPr>
          <a:lstStyle/>
          <a:p>
            <a:r>
              <a:rPr lang="en-US" sz="3600" dirty="0">
                <a:solidFill>
                  <a:schemeClr val="accent1">
                    <a:lumMod val="75000"/>
                  </a:schemeClr>
                </a:solidFill>
                <a:latin typeface="Engravers MT" panose="02090707080505020304" pitchFamily="18" charset="0"/>
                <a:cs typeface="Calibri Light"/>
              </a:rPr>
              <a:t>WORKING MODEL</a:t>
            </a:r>
            <a:endParaRPr lang="en-US" sz="3600" dirty="0">
              <a:solidFill>
                <a:schemeClr val="accent1">
                  <a:lumMod val="75000"/>
                </a:schemeClr>
              </a:solidFill>
              <a:latin typeface="Engravers MT" panose="02090707080505020304" pitchFamily="18" charset="0"/>
            </a:endParaRPr>
          </a:p>
        </p:txBody>
      </p:sp>
      <p:pic>
        <p:nvPicPr>
          <p:cNvPr id="7" name="Picture 6">
            <a:extLst>
              <a:ext uri="{FF2B5EF4-FFF2-40B4-BE49-F238E27FC236}">
                <a16:creationId xmlns:a16="http://schemas.microsoft.com/office/drawing/2014/main" id="{F3F6A27B-C9F8-E7C9-2671-8AF563F41C35}"/>
              </a:ext>
            </a:extLst>
          </p:cNvPr>
          <p:cNvPicPr>
            <a:picLocks noChangeAspect="1"/>
          </p:cNvPicPr>
          <p:nvPr/>
        </p:nvPicPr>
        <p:blipFill>
          <a:blip r:embed="rId2"/>
          <a:stretch>
            <a:fillRect/>
          </a:stretch>
        </p:blipFill>
        <p:spPr>
          <a:xfrm>
            <a:off x="8755502" y="2083324"/>
            <a:ext cx="2563595" cy="4237348"/>
          </a:xfrm>
          <a:prstGeom prst="rect">
            <a:avLst/>
          </a:prstGeom>
        </p:spPr>
      </p:pic>
      <p:pic>
        <p:nvPicPr>
          <p:cNvPr id="9" name="Picture 8">
            <a:extLst>
              <a:ext uri="{FF2B5EF4-FFF2-40B4-BE49-F238E27FC236}">
                <a16:creationId xmlns:a16="http://schemas.microsoft.com/office/drawing/2014/main" id="{8C079115-0BE9-A2FA-017E-82A7EB85C872}"/>
              </a:ext>
            </a:extLst>
          </p:cNvPr>
          <p:cNvPicPr>
            <a:picLocks noChangeAspect="1"/>
          </p:cNvPicPr>
          <p:nvPr/>
        </p:nvPicPr>
        <p:blipFill>
          <a:blip r:embed="rId3"/>
          <a:stretch>
            <a:fillRect/>
          </a:stretch>
        </p:blipFill>
        <p:spPr>
          <a:xfrm>
            <a:off x="1004805" y="1513252"/>
            <a:ext cx="10314292" cy="403895"/>
          </a:xfrm>
          <a:prstGeom prst="rect">
            <a:avLst/>
          </a:prstGeom>
        </p:spPr>
      </p:pic>
      <p:sp>
        <p:nvSpPr>
          <p:cNvPr id="3" name="Content Placeholder 2">
            <a:extLst>
              <a:ext uri="{FF2B5EF4-FFF2-40B4-BE49-F238E27FC236}">
                <a16:creationId xmlns:a16="http://schemas.microsoft.com/office/drawing/2014/main" id="{3706B090-0B91-49B1-E86F-77AEDFAD3DC5}"/>
              </a:ext>
            </a:extLst>
          </p:cNvPr>
          <p:cNvSpPr>
            <a:spLocks noGrp="1"/>
          </p:cNvSpPr>
          <p:nvPr>
            <p:ph idx="1"/>
          </p:nvPr>
        </p:nvSpPr>
        <p:spPr>
          <a:xfrm>
            <a:off x="597659" y="1011981"/>
            <a:ext cx="10058400" cy="4023360"/>
          </a:xfrm>
        </p:spPr>
        <p:txBody>
          <a:bodyPr vert="horz" lIns="0" tIns="45720" rIns="0" bIns="45720" rtlCol="0" anchor="t">
            <a:normAutofit/>
          </a:bodyPr>
          <a:lstStyle/>
          <a:p>
            <a:r>
              <a:rPr lang="en-US" sz="2800" dirty="0">
                <a:latin typeface="Microsoft Himalaya" panose="01010100010101010101" pitchFamily="2" charset="0"/>
                <a:ea typeface="Microsoft Himalaya" panose="01010100010101010101" pitchFamily="2" charset="0"/>
                <a:cs typeface="Microsoft Himalaya" panose="01010100010101010101" pitchFamily="2" charset="0"/>
              </a:rPr>
              <a:t>Today, many emerging fashion designers and small firms struggle to gain recognition in this fast-paced environment. This app can put users in direct contact with customers, which can help them grow their business. Customers would receive coupons as they sold their used clothing to pay for the necessary items. AI and AR combinedly could effectively contribute in responsible</a:t>
            </a:r>
          </a:p>
          <a:p>
            <a:r>
              <a:rPr lang="en-US" sz="2800" dirty="0">
                <a:latin typeface="Microsoft Himalaya" panose="01010100010101010101" pitchFamily="2" charset="0"/>
                <a:ea typeface="Microsoft Himalaya" panose="01010100010101010101" pitchFamily="2" charset="0"/>
                <a:cs typeface="Microsoft Himalaya" panose="01010100010101010101" pitchFamily="2" charset="0"/>
              </a:rPr>
              <a:t>consumption &amp; Production .</a:t>
            </a:r>
          </a:p>
          <a:p>
            <a:endParaRPr lang="en-US" sz="2800" dirty="0">
              <a:latin typeface="Microsoft Himalaya" panose="01010100010101010101" pitchFamily="2" charset="0"/>
              <a:ea typeface="Microsoft Himalaya" panose="01010100010101010101" pitchFamily="2" charset="0"/>
              <a:cs typeface="Microsoft Himalaya" panose="01010100010101010101" pitchFamily="2" charset="0"/>
            </a:endParaRPr>
          </a:p>
          <a:p>
            <a:endParaRPr lang="en-US" sz="2800" dirty="0">
              <a:latin typeface="Microsoft Himalaya" panose="01010100010101010101" pitchFamily="2" charset="0"/>
              <a:ea typeface="Microsoft Himalaya" panose="01010100010101010101" pitchFamily="2" charset="0"/>
              <a:cs typeface="Microsoft Himalaya" panose="01010100010101010101" pitchFamily="2" charset="0"/>
            </a:endParaRPr>
          </a:p>
        </p:txBody>
      </p:sp>
      <p:cxnSp>
        <p:nvCxnSpPr>
          <p:cNvPr id="11" name="Straight Arrow Connector 10">
            <a:extLst>
              <a:ext uri="{FF2B5EF4-FFF2-40B4-BE49-F238E27FC236}">
                <a16:creationId xmlns:a16="http://schemas.microsoft.com/office/drawing/2014/main" id="{F573BFA8-2132-5114-B4D3-2E50B32D9D0A}"/>
              </a:ext>
            </a:extLst>
          </p:cNvPr>
          <p:cNvCxnSpPr>
            <a:cxnSpLocks/>
          </p:cNvCxnSpPr>
          <p:nvPr/>
        </p:nvCxnSpPr>
        <p:spPr>
          <a:xfrm flipH="1">
            <a:off x="8097625" y="2630079"/>
            <a:ext cx="8012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8C8D475-E73F-4C84-E282-780817C58F58}"/>
              </a:ext>
            </a:extLst>
          </p:cNvPr>
          <p:cNvCxnSpPr>
            <a:cxnSpLocks/>
          </p:cNvCxnSpPr>
          <p:nvPr/>
        </p:nvCxnSpPr>
        <p:spPr>
          <a:xfrm flipH="1">
            <a:off x="8097625" y="3002464"/>
            <a:ext cx="23820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0CF79F1-F048-00FC-BCB0-CF18C7D48394}"/>
              </a:ext>
            </a:extLst>
          </p:cNvPr>
          <p:cNvCxnSpPr>
            <a:cxnSpLocks/>
          </p:cNvCxnSpPr>
          <p:nvPr/>
        </p:nvCxnSpPr>
        <p:spPr>
          <a:xfrm flipH="1">
            <a:off x="8097625" y="3517770"/>
            <a:ext cx="15251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A337D13-348D-CC06-3E99-3BA10447D9F3}"/>
              </a:ext>
            </a:extLst>
          </p:cNvPr>
          <p:cNvCxnSpPr>
            <a:cxnSpLocks/>
          </p:cNvCxnSpPr>
          <p:nvPr/>
        </p:nvCxnSpPr>
        <p:spPr>
          <a:xfrm flipH="1">
            <a:off x="8097625" y="6014302"/>
            <a:ext cx="25584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609315C-EF65-23CC-08BE-986D999EAF5F}"/>
              </a:ext>
            </a:extLst>
          </p:cNvPr>
          <p:cNvCxnSpPr>
            <a:cxnSpLocks/>
          </p:cNvCxnSpPr>
          <p:nvPr/>
        </p:nvCxnSpPr>
        <p:spPr>
          <a:xfrm flipH="1">
            <a:off x="8097625" y="4164291"/>
            <a:ext cx="10180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A8702C5-DDC3-059E-C9E8-E23F97F02033}"/>
              </a:ext>
            </a:extLst>
          </p:cNvPr>
          <p:cNvCxnSpPr>
            <a:cxnSpLocks/>
          </p:cNvCxnSpPr>
          <p:nvPr/>
        </p:nvCxnSpPr>
        <p:spPr>
          <a:xfrm>
            <a:off x="527901" y="1011981"/>
            <a:ext cx="10791196" cy="0"/>
          </a:xfrm>
          <a:prstGeom prst="line">
            <a:avLst/>
          </a:prstGeom>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04B463C7-9C9A-2551-E4A8-4C9E3C666571}"/>
              </a:ext>
            </a:extLst>
          </p:cNvPr>
          <p:cNvSpPr txBox="1"/>
          <p:nvPr/>
        </p:nvSpPr>
        <p:spPr>
          <a:xfrm>
            <a:off x="6022728" y="2477159"/>
            <a:ext cx="2403835" cy="369332"/>
          </a:xfrm>
          <a:prstGeom prst="rect">
            <a:avLst/>
          </a:prstGeom>
          <a:noFill/>
        </p:spPr>
        <p:txBody>
          <a:bodyPr wrap="square" rtlCol="0">
            <a:spAutoFit/>
          </a:bodyPr>
          <a:lstStyle/>
          <a:p>
            <a:r>
              <a:rPr lang="en-US" dirty="0">
                <a:latin typeface="Microsoft Himalaya" panose="01010100010101010101" pitchFamily="2" charset="0"/>
                <a:ea typeface="Microsoft Himalaya" panose="01010100010101010101" pitchFamily="2" charset="0"/>
                <a:cs typeface="Microsoft Himalaya" panose="01010100010101010101" pitchFamily="2" charset="0"/>
              </a:rPr>
              <a:t>Designer’s Avg monthly orders</a:t>
            </a:r>
            <a:endParaRPr lang="en-IN" dirty="0">
              <a:latin typeface="Microsoft Himalaya" panose="01010100010101010101" pitchFamily="2" charset="0"/>
              <a:ea typeface="Microsoft Himalaya" panose="01010100010101010101" pitchFamily="2" charset="0"/>
              <a:cs typeface="Microsoft Himalaya" panose="01010100010101010101" pitchFamily="2" charset="0"/>
            </a:endParaRPr>
          </a:p>
        </p:txBody>
      </p:sp>
      <p:pic>
        <p:nvPicPr>
          <p:cNvPr id="30" name="Picture 29">
            <a:extLst>
              <a:ext uri="{FF2B5EF4-FFF2-40B4-BE49-F238E27FC236}">
                <a16:creationId xmlns:a16="http://schemas.microsoft.com/office/drawing/2014/main" id="{D6B7C5D6-847C-3CB9-645E-9BCD3780F2D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0611589" y="2237733"/>
            <a:ext cx="694181" cy="293445"/>
          </a:xfrm>
          <a:prstGeom prst="rect">
            <a:avLst/>
          </a:prstGeom>
        </p:spPr>
      </p:pic>
      <p:cxnSp>
        <p:nvCxnSpPr>
          <p:cNvPr id="34" name="Straight Arrow Connector 33">
            <a:extLst>
              <a:ext uri="{FF2B5EF4-FFF2-40B4-BE49-F238E27FC236}">
                <a16:creationId xmlns:a16="http://schemas.microsoft.com/office/drawing/2014/main" id="{0F59AF41-401A-0BB6-DDDA-9874150F4F3D}"/>
              </a:ext>
            </a:extLst>
          </p:cNvPr>
          <p:cNvCxnSpPr>
            <a:cxnSpLocks/>
          </p:cNvCxnSpPr>
          <p:nvPr/>
        </p:nvCxnSpPr>
        <p:spPr>
          <a:xfrm>
            <a:off x="10813805" y="2393882"/>
            <a:ext cx="7623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B5B23030-0D58-7E33-6BC1-889BB6B7089B}"/>
              </a:ext>
            </a:extLst>
          </p:cNvPr>
          <p:cNvSpPr txBox="1"/>
          <p:nvPr/>
        </p:nvSpPr>
        <p:spPr>
          <a:xfrm>
            <a:off x="11533914" y="2248001"/>
            <a:ext cx="864909" cy="369332"/>
          </a:xfrm>
          <a:prstGeom prst="rect">
            <a:avLst/>
          </a:prstGeom>
          <a:noFill/>
        </p:spPr>
        <p:txBody>
          <a:bodyPr wrap="square">
            <a:spAutoFit/>
          </a:bodyPr>
          <a:lstStyle/>
          <a:p>
            <a:r>
              <a:rPr lang="en-US" dirty="0">
                <a:latin typeface="Microsoft Himalaya" panose="01010100010101010101" pitchFamily="2" charset="0"/>
                <a:ea typeface="Microsoft Himalaya" panose="01010100010101010101" pitchFamily="2" charset="0"/>
                <a:cs typeface="Microsoft Himalaya" panose="01010100010101010101" pitchFamily="2" charset="0"/>
              </a:rPr>
              <a:t>Rating</a:t>
            </a:r>
            <a:endParaRPr lang="en-IN" dirty="0">
              <a:latin typeface="Microsoft Himalaya" panose="01010100010101010101" pitchFamily="2" charset="0"/>
              <a:ea typeface="Microsoft Himalaya" panose="01010100010101010101" pitchFamily="2" charset="0"/>
              <a:cs typeface="Microsoft Himalaya" panose="01010100010101010101" pitchFamily="2" charset="0"/>
            </a:endParaRPr>
          </a:p>
        </p:txBody>
      </p:sp>
      <p:sp>
        <p:nvSpPr>
          <p:cNvPr id="39" name="TextBox 38">
            <a:extLst>
              <a:ext uri="{FF2B5EF4-FFF2-40B4-BE49-F238E27FC236}">
                <a16:creationId xmlns:a16="http://schemas.microsoft.com/office/drawing/2014/main" id="{38C32526-C4F0-8BA8-3513-118B6C223FCA}"/>
              </a:ext>
            </a:extLst>
          </p:cNvPr>
          <p:cNvSpPr txBox="1"/>
          <p:nvPr/>
        </p:nvSpPr>
        <p:spPr>
          <a:xfrm>
            <a:off x="6161951" y="2842069"/>
            <a:ext cx="2677212" cy="369332"/>
          </a:xfrm>
          <a:prstGeom prst="rect">
            <a:avLst/>
          </a:prstGeom>
          <a:noFill/>
        </p:spPr>
        <p:txBody>
          <a:bodyPr wrap="square">
            <a:spAutoFit/>
          </a:bodyPr>
          <a:lstStyle/>
          <a:p>
            <a:r>
              <a:rPr lang="en-US" dirty="0">
                <a:latin typeface="Microsoft Himalaya" panose="01010100010101010101" pitchFamily="2" charset="0"/>
                <a:ea typeface="Microsoft Himalaya" panose="01010100010101010101" pitchFamily="2" charset="0"/>
                <a:cs typeface="Microsoft Himalaya" panose="01010100010101010101" pitchFamily="2" charset="0"/>
              </a:rPr>
              <a:t>Raise Customization request</a:t>
            </a:r>
            <a:endParaRPr lang="en-IN" dirty="0">
              <a:latin typeface="Microsoft Himalaya" panose="01010100010101010101" pitchFamily="2" charset="0"/>
              <a:ea typeface="Microsoft Himalaya" panose="01010100010101010101" pitchFamily="2" charset="0"/>
              <a:cs typeface="Microsoft Himalaya" panose="01010100010101010101" pitchFamily="2" charset="0"/>
            </a:endParaRPr>
          </a:p>
        </p:txBody>
      </p:sp>
      <p:sp>
        <p:nvSpPr>
          <p:cNvPr id="41" name="TextBox 40">
            <a:extLst>
              <a:ext uri="{FF2B5EF4-FFF2-40B4-BE49-F238E27FC236}">
                <a16:creationId xmlns:a16="http://schemas.microsoft.com/office/drawing/2014/main" id="{0C31A489-A587-0303-02BE-0A976B70C851}"/>
              </a:ext>
            </a:extLst>
          </p:cNvPr>
          <p:cNvSpPr txBox="1"/>
          <p:nvPr/>
        </p:nvSpPr>
        <p:spPr>
          <a:xfrm>
            <a:off x="7284565" y="3348799"/>
            <a:ext cx="1831155" cy="369332"/>
          </a:xfrm>
          <a:prstGeom prst="rect">
            <a:avLst/>
          </a:prstGeom>
          <a:noFill/>
        </p:spPr>
        <p:txBody>
          <a:bodyPr wrap="square">
            <a:spAutoFit/>
          </a:bodyPr>
          <a:lstStyle/>
          <a:p>
            <a:r>
              <a:rPr lang="en-US" dirty="0">
                <a:latin typeface="Microsoft Himalaya" panose="01010100010101010101" pitchFamily="2" charset="0"/>
                <a:ea typeface="Microsoft Himalaya" panose="01010100010101010101" pitchFamily="2" charset="0"/>
                <a:cs typeface="Microsoft Himalaya" panose="01010100010101010101" pitchFamily="2" charset="0"/>
              </a:rPr>
              <a:t>Try in AR</a:t>
            </a:r>
            <a:endParaRPr lang="en-IN" dirty="0">
              <a:latin typeface="Microsoft Himalaya" panose="01010100010101010101" pitchFamily="2" charset="0"/>
              <a:ea typeface="Microsoft Himalaya" panose="01010100010101010101" pitchFamily="2" charset="0"/>
              <a:cs typeface="Microsoft Himalaya" panose="01010100010101010101" pitchFamily="2" charset="0"/>
            </a:endParaRPr>
          </a:p>
        </p:txBody>
      </p:sp>
      <p:sp>
        <p:nvSpPr>
          <p:cNvPr id="43" name="TextBox 42">
            <a:extLst>
              <a:ext uri="{FF2B5EF4-FFF2-40B4-BE49-F238E27FC236}">
                <a16:creationId xmlns:a16="http://schemas.microsoft.com/office/drawing/2014/main" id="{9FC1A3CE-4043-58E9-DF3B-123EE35845CB}"/>
              </a:ext>
            </a:extLst>
          </p:cNvPr>
          <p:cNvSpPr txBox="1"/>
          <p:nvPr/>
        </p:nvSpPr>
        <p:spPr>
          <a:xfrm>
            <a:off x="6828997" y="4005696"/>
            <a:ext cx="2382074" cy="369332"/>
          </a:xfrm>
          <a:prstGeom prst="rect">
            <a:avLst/>
          </a:prstGeom>
          <a:noFill/>
        </p:spPr>
        <p:txBody>
          <a:bodyPr wrap="square">
            <a:spAutoFit/>
          </a:bodyPr>
          <a:lstStyle/>
          <a:p>
            <a:r>
              <a:rPr lang="en-US" dirty="0">
                <a:latin typeface="Microsoft Himalaya" panose="01010100010101010101" pitchFamily="2" charset="0"/>
                <a:ea typeface="Microsoft Himalaya" panose="01010100010101010101" pitchFamily="2" charset="0"/>
                <a:cs typeface="Microsoft Himalaya" panose="01010100010101010101" pitchFamily="2" charset="0"/>
              </a:rPr>
              <a:t>Designs Catalogue</a:t>
            </a:r>
            <a:endParaRPr lang="en-IN" dirty="0">
              <a:latin typeface="Microsoft Himalaya" panose="01010100010101010101" pitchFamily="2" charset="0"/>
              <a:ea typeface="Microsoft Himalaya" panose="01010100010101010101" pitchFamily="2" charset="0"/>
              <a:cs typeface="Microsoft Himalaya" panose="01010100010101010101" pitchFamily="2" charset="0"/>
            </a:endParaRPr>
          </a:p>
        </p:txBody>
      </p:sp>
      <p:sp>
        <p:nvSpPr>
          <p:cNvPr id="45" name="TextBox 44">
            <a:extLst>
              <a:ext uri="{FF2B5EF4-FFF2-40B4-BE49-F238E27FC236}">
                <a16:creationId xmlns:a16="http://schemas.microsoft.com/office/drawing/2014/main" id="{A5EAA33E-0326-010F-8826-7B010F6D3593}"/>
              </a:ext>
            </a:extLst>
          </p:cNvPr>
          <p:cNvSpPr txBox="1"/>
          <p:nvPr/>
        </p:nvSpPr>
        <p:spPr>
          <a:xfrm>
            <a:off x="5335792" y="5856832"/>
            <a:ext cx="6198122" cy="369332"/>
          </a:xfrm>
          <a:prstGeom prst="rect">
            <a:avLst/>
          </a:prstGeom>
          <a:noFill/>
        </p:spPr>
        <p:txBody>
          <a:bodyPr wrap="square">
            <a:spAutoFit/>
          </a:bodyPr>
          <a:lstStyle/>
          <a:p>
            <a:r>
              <a:rPr lang="en-US" dirty="0">
                <a:latin typeface="Microsoft Himalaya" panose="01010100010101010101" pitchFamily="2" charset="0"/>
                <a:ea typeface="Microsoft Himalaya" panose="01010100010101010101" pitchFamily="2" charset="0"/>
                <a:cs typeface="Microsoft Himalaya" panose="01010100010101010101" pitchFamily="2" charset="0"/>
              </a:rPr>
              <a:t>Points Obtained by Recycling Old Clothes</a:t>
            </a:r>
            <a:endParaRPr lang="en-IN" dirty="0">
              <a:latin typeface="Microsoft Himalaya" panose="01010100010101010101" pitchFamily="2" charset="0"/>
              <a:ea typeface="Microsoft Himalaya" panose="01010100010101010101" pitchFamily="2" charset="0"/>
              <a:cs typeface="Microsoft Himalaya" panose="01010100010101010101" pitchFamily="2" charset="0"/>
            </a:endParaRPr>
          </a:p>
        </p:txBody>
      </p:sp>
      <p:cxnSp>
        <p:nvCxnSpPr>
          <p:cNvPr id="46" name="Straight Arrow Connector 45">
            <a:extLst>
              <a:ext uri="{FF2B5EF4-FFF2-40B4-BE49-F238E27FC236}">
                <a16:creationId xmlns:a16="http://schemas.microsoft.com/office/drawing/2014/main" id="{A698A866-C1B4-33A1-D2FB-142F434438C0}"/>
              </a:ext>
            </a:extLst>
          </p:cNvPr>
          <p:cNvCxnSpPr>
            <a:cxnSpLocks/>
          </p:cNvCxnSpPr>
          <p:nvPr/>
        </p:nvCxnSpPr>
        <p:spPr>
          <a:xfrm flipH="1">
            <a:off x="7373760" y="5593238"/>
            <a:ext cx="15251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6C6CBE7E-AAA6-BC6C-6B7B-1EA5E9BD8871}"/>
              </a:ext>
            </a:extLst>
          </p:cNvPr>
          <p:cNvSpPr txBox="1"/>
          <p:nvPr/>
        </p:nvSpPr>
        <p:spPr>
          <a:xfrm>
            <a:off x="5335792" y="5408572"/>
            <a:ext cx="2563595" cy="369332"/>
          </a:xfrm>
          <a:prstGeom prst="rect">
            <a:avLst/>
          </a:prstGeom>
          <a:noFill/>
        </p:spPr>
        <p:txBody>
          <a:bodyPr wrap="square">
            <a:spAutoFit/>
          </a:bodyPr>
          <a:lstStyle/>
          <a:p>
            <a:r>
              <a:rPr lang="en-US" dirty="0">
                <a:latin typeface="Microsoft Himalaya" panose="01010100010101010101" pitchFamily="2" charset="0"/>
                <a:ea typeface="Microsoft Himalaya" panose="01010100010101010101" pitchFamily="2" charset="0"/>
                <a:cs typeface="Microsoft Himalaya" panose="01010100010101010101" pitchFamily="2" charset="0"/>
              </a:rPr>
              <a:t>Outfits from Other Social Apps</a:t>
            </a:r>
            <a:endParaRPr lang="en-IN" dirty="0">
              <a:latin typeface="Microsoft Himalaya" panose="01010100010101010101" pitchFamily="2" charset="0"/>
              <a:ea typeface="Microsoft Himalaya" panose="01010100010101010101" pitchFamily="2" charset="0"/>
              <a:cs typeface="Microsoft Himalaya" panose="01010100010101010101" pitchFamily="2" charset="0"/>
            </a:endParaRPr>
          </a:p>
        </p:txBody>
      </p:sp>
      <p:pic>
        <p:nvPicPr>
          <p:cNvPr id="50" name="Picture 49">
            <a:extLst>
              <a:ext uri="{FF2B5EF4-FFF2-40B4-BE49-F238E27FC236}">
                <a16:creationId xmlns:a16="http://schemas.microsoft.com/office/drawing/2014/main" id="{913D4265-BF33-21F2-8571-1BF8A9F0441C}"/>
              </a:ext>
            </a:extLst>
          </p:cNvPr>
          <p:cNvPicPr>
            <a:picLocks noChangeAspect="1"/>
          </p:cNvPicPr>
          <p:nvPr/>
        </p:nvPicPr>
        <p:blipFill rotWithShape="1">
          <a:blip r:embed="rId6"/>
          <a:srcRect b="32247"/>
          <a:stretch/>
        </p:blipFill>
        <p:spPr>
          <a:xfrm>
            <a:off x="1317301" y="3161910"/>
            <a:ext cx="2221203" cy="3223428"/>
          </a:xfrm>
          <a:prstGeom prst="rect">
            <a:avLst/>
          </a:prstGeom>
        </p:spPr>
      </p:pic>
      <p:cxnSp>
        <p:nvCxnSpPr>
          <p:cNvPr id="51" name="Straight Arrow Connector 50">
            <a:extLst>
              <a:ext uri="{FF2B5EF4-FFF2-40B4-BE49-F238E27FC236}">
                <a16:creationId xmlns:a16="http://schemas.microsoft.com/office/drawing/2014/main" id="{34130781-786D-942D-D6A8-A306899E1577}"/>
              </a:ext>
            </a:extLst>
          </p:cNvPr>
          <p:cNvCxnSpPr>
            <a:cxnSpLocks/>
            <a:endCxn id="48" idx="1"/>
          </p:cNvCxnSpPr>
          <p:nvPr/>
        </p:nvCxnSpPr>
        <p:spPr>
          <a:xfrm>
            <a:off x="2695287" y="5356725"/>
            <a:ext cx="2640505" cy="2365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E74B18DE-A7FD-64DC-772E-6C2D37757C6C}"/>
              </a:ext>
            </a:extLst>
          </p:cNvPr>
          <p:cNvCxnSpPr>
            <a:cxnSpLocks/>
          </p:cNvCxnSpPr>
          <p:nvPr/>
        </p:nvCxnSpPr>
        <p:spPr>
          <a:xfrm flipV="1">
            <a:off x="2695287" y="5683214"/>
            <a:ext cx="2755212" cy="178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9A6642C9-FEBE-96B1-739B-6506989902E5}"/>
              </a:ext>
            </a:extLst>
          </p:cNvPr>
          <p:cNvCxnSpPr>
            <a:cxnSpLocks/>
          </p:cNvCxnSpPr>
          <p:nvPr/>
        </p:nvCxnSpPr>
        <p:spPr>
          <a:xfrm>
            <a:off x="3429634" y="5170602"/>
            <a:ext cx="5859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65DDDC28-263D-534A-79DC-ED896132547E}"/>
              </a:ext>
            </a:extLst>
          </p:cNvPr>
          <p:cNvSpPr txBox="1"/>
          <p:nvPr/>
        </p:nvSpPr>
        <p:spPr>
          <a:xfrm>
            <a:off x="4085297" y="4650906"/>
            <a:ext cx="2468187" cy="646331"/>
          </a:xfrm>
          <a:prstGeom prst="rect">
            <a:avLst/>
          </a:prstGeom>
          <a:noFill/>
        </p:spPr>
        <p:txBody>
          <a:bodyPr wrap="square">
            <a:spAutoFit/>
          </a:bodyPr>
          <a:lstStyle/>
          <a:p>
            <a:r>
              <a:rPr lang="en-US" dirty="0">
                <a:latin typeface="Microsoft Himalaya" panose="01010100010101010101" pitchFamily="2" charset="0"/>
                <a:ea typeface="Microsoft Himalaya" panose="01010100010101010101" pitchFamily="2" charset="0"/>
                <a:cs typeface="Microsoft Himalaya" panose="01010100010101010101" pitchFamily="2" charset="0"/>
              </a:rPr>
              <a:t>App’s Extension Running to search for outfits from other apps</a:t>
            </a:r>
            <a:endParaRPr lang="en-IN" dirty="0">
              <a:latin typeface="Microsoft Himalaya" panose="01010100010101010101" pitchFamily="2" charset="0"/>
              <a:ea typeface="Microsoft Himalaya" panose="01010100010101010101" pitchFamily="2" charset="0"/>
              <a:cs typeface="Microsoft Himalaya" panose="01010100010101010101" pitchFamily="2" charset="0"/>
            </a:endParaRPr>
          </a:p>
        </p:txBody>
      </p:sp>
    </p:spTree>
    <p:extLst>
      <p:ext uri="{BB962C8B-B14F-4D97-AF65-F5344CB8AC3E}">
        <p14:creationId xmlns:p14="http://schemas.microsoft.com/office/powerpoint/2010/main" val="2655650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0031D-7672-FBB3-D04F-BBE6420C11F5}"/>
              </a:ext>
            </a:extLst>
          </p:cNvPr>
          <p:cNvSpPr>
            <a:spLocks noGrp="1"/>
          </p:cNvSpPr>
          <p:nvPr>
            <p:ph type="title"/>
          </p:nvPr>
        </p:nvSpPr>
        <p:spPr/>
        <p:txBody>
          <a:bodyPr>
            <a:normAutofit/>
          </a:bodyPr>
          <a:lstStyle/>
          <a:p>
            <a:r>
              <a:rPr lang="en-US" sz="3600" dirty="0">
                <a:solidFill>
                  <a:schemeClr val="accent1">
                    <a:lumMod val="75000"/>
                  </a:schemeClr>
                </a:solidFill>
                <a:latin typeface="Engravers MT" panose="02090707080505020304" pitchFamily="18" charset="0"/>
                <a:cs typeface="Calibri Light"/>
              </a:rPr>
              <a:t>UVP / DIFFERENTIATION</a:t>
            </a:r>
            <a:endParaRPr lang="en-US" sz="3600" dirty="0">
              <a:solidFill>
                <a:schemeClr val="accent1">
                  <a:lumMod val="75000"/>
                </a:schemeClr>
              </a:solidFill>
              <a:latin typeface="Engravers MT" panose="02090707080505020304" pitchFamily="18" charset="0"/>
            </a:endParaRPr>
          </a:p>
        </p:txBody>
      </p:sp>
      <p:sp>
        <p:nvSpPr>
          <p:cNvPr id="3" name="Content Placeholder 2">
            <a:extLst>
              <a:ext uri="{FF2B5EF4-FFF2-40B4-BE49-F238E27FC236}">
                <a16:creationId xmlns:a16="http://schemas.microsoft.com/office/drawing/2014/main" id="{C2A0B27A-B392-D386-797F-34A0A33C352E}"/>
              </a:ext>
            </a:extLst>
          </p:cNvPr>
          <p:cNvSpPr>
            <a:spLocks noGrp="1"/>
          </p:cNvSpPr>
          <p:nvPr>
            <p:ph idx="1"/>
          </p:nvPr>
        </p:nvSpPr>
        <p:spPr/>
        <p:txBody>
          <a:bodyPr vert="horz" lIns="0" tIns="45720" rIns="0" bIns="45720" rtlCol="0" anchor="t">
            <a:normAutofit/>
          </a:bodyPr>
          <a:lstStyle/>
          <a:p>
            <a:r>
              <a:rPr lang="en-US" sz="2800" dirty="0">
                <a:latin typeface="Microsoft Himalaya" panose="01010100010101010101" pitchFamily="2" charset="0"/>
                <a:ea typeface="Microsoft Himalaya" panose="01010100010101010101" pitchFamily="2" charset="0"/>
                <a:cs typeface="Microsoft Himalaya" panose="01010100010101010101" pitchFamily="2" charset="0"/>
              </a:rPr>
              <a:t>By omitting most production processes and minimizing packing, this application's use of augmented reality can contribute in cutting down the excess production and shipping . This would be a one-stop shop where you could try on clothing and accessories from different brands, use the app to influence people, and speak with fashion designers directly . Through this application, fashion designers and small businesses that use environmentally friendly production techniques will be honored and encouraged . In India, AR try-on is still in its infancy. This application would make several online retail websites accessible via augmented reality.</a:t>
            </a:r>
          </a:p>
          <a:p>
            <a:r>
              <a:rPr lang="en-US" sz="2800" dirty="0">
                <a:latin typeface="Microsoft Himalaya" panose="01010100010101010101" pitchFamily="2" charset="0"/>
                <a:ea typeface="Microsoft Himalaya" panose="01010100010101010101" pitchFamily="2" charset="0"/>
                <a:cs typeface="Microsoft Himalaya" panose="01010100010101010101" pitchFamily="2" charset="0"/>
              </a:rPr>
              <a:t>And the recycling of used clothes and rewarding for doing so is an USP too!</a:t>
            </a:r>
          </a:p>
        </p:txBody>
      </p:sp>
    </p:spTree>
    <p:extLst>
      <p:ext uri="{BB962C8B-B14F-4D97-AF65-F5344CB8AC3E}">
        <p14:creationId xmlns:p14="http://schemas.microsoft.com/office/powerpoint/2010/main" val="3716671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 Placeholder 40"/>
          <p:cNvSpPr>
            <a:spLocks noGrp="1"/>
          </p:cNvSpPr>
          <p:nvPr>
            <p:ph type="body" sz="quarter" idx="10"/>
          </p:nvPr>
        </p:nvSpPr>
        <p:spPr/>
        <p:txBody>
          <a:bodyPr/>
          <a:lstStyle/>
          <a:p>
            <a:r>
              <a:rPr lang="en-GB" dirty="0">
                <a:solidFill>
                  <a:schemeClr val="tx2">
                    <a:lumMod val="50000"/>
                    <a:lumOff val="50000"/>
                  </a:schemeClr>
                </a:solidFill>
                <a:latin typeface="Arial" charset="0"/>
              </a:rPr>
              <a:t>Who are our Key Partners? Who are our key suppliers? Which Key Resources are we acquiring from partners? Which Key Activities do partners perform?</a:t>
            </a:r>
            <a:br>
              <a:rPr lang="en-GB" dirty="0">
                <a:solidFill>
                  <a:schemeClr val="tx2">
                    <a:lumMod val="50000"/>
                    <a:lumOff val="50000"/>
                  </a:schemeClr>
                </a:solidFill>
                <a:latin typeface="Arial" charset="0"/>
              </a:rPr>
            </a:br>
            <a:r>
              <a:rPr lang="en-GB" dirty="0">
                <a:solidFill>
                  <a:schemeClr val="tx2">
                    <a:lumMod val="50000"/>
                    <a:lumOff val="50000"/>
                  </a:schemeClr>
                </a:solidFill>
                <a:latin typeface="Arial" charset="0"/>
              </a:rPr>
              <a:t>                          MOTIVATIONS FOR PARTNERSHIPS: Optimization and economy, Reduction of risk and uncertainty, Acquisition of particular resources and activities</a:t>
            </a:r>
          </a:p>
        </p:txBody>
      </p:sp>
      <p:sp>
        <p:nvSpPr>
          <p:cNvPr id="42" name="Text Placeholder 41"/>
          <p:cNvSpPr>
            <a:spLocks noGrp="1"/>
          </p:cNvSpPr>
          <p:nvPr>
            <p:ph type="body" sz="quarter" idx="11"/>
          </p:nvPr>
        </p:nvSpPr>
        <p:spPr/>
        <p:txBody>
          <a:bodyPr/>
          <a:lstStyle/>
          <a:p>
            <a:r>
              <a:rPr lang="en-GB" dirty="0">
                <a:solidFill>
                  <a:schemeClr val="tx2">
                    <a:lumMod val="50000"/>
                    <a:lumOff val="50000"/>
                  </a:schemeClr>
                </a:solidFill>
                <a:latin typeface="Arial" charset="0"/>
              </a:rPr>
              <a:t>What Key Activities do our Value Propositions require? Our Distribution Channels? Customer Relationships? Revenue streams?</a:t>
            </a:r>
            <a:br>
              <a:rPr lang="en-GB" dirty="0">
                <a:solidFill>
                  <a:schemeClr val="tx2">
                    <a:lumMod val="50000"/>
                    <a:lumOff val="50000"/>
                  </a:schemeClr>
                </a:solidFill>
                <a:latin typeface="Arial" charset="0"/>
              </a:rPr>
            </a:br>
            <a:r>
              <a:rPr lang="en-GB" dirty="0">
                <a:solidFill>
                  <a:schemeClr val="tx2">
                    <a:lumMod val="50000"/>
                    <a:lumOff val="50000"/>
                  </a:schemeClr>
                </a:solidFill>
                <a:latin typeface="Arial" charset="0"/>
              </a:rPr>
              <a:t>                           CATEGORIES:        Production, Problem Solving, Platform/Network</a:t>
            </a:r>
          </a:p>
        </p:txBody>
      </p:sp>
      <p:sp>
        <p:nvSpPr>
          <p:cNvPr id="43" name="Text Placeholder 42"/>
          <p:cNvSpPr>
            <a:spLocks noGrp="1"/>
          </p:cNvSpPr>
          <p:nvPr>
            <p:ph type="body" sz="quarter" idx="12"/>
          </p:nvPr>
        </p:nvSpPr>
        <p:spPr/>
        <p:txBody>
          <a:bodyPr/>
          <a:lstStyle/>
          <a:p>
            <a:r>
              <a:rPr lang="en-GB" dirty="0">
                <a:solidFill>
                  <a:schemeClr val="tx2">
                    <a:lumMod val="50000"/>
                    <a:lumOff val="50000"/>
                  </a:schemeClr>
                </a:solidFill>
                <a:latin typeface="Arial" charset="0"/>
              </a:rPr>
              <a:t>What value do we deliver to the customer? Which one of our customer’s problems are we helping to solve? What bundles of products and services are we offering to each Customer Segment? Which customer needs are we satisfying?</a:t>
            </a:r>
            <a:br>
              <a:rPr lang="en-GB" dirty="0">
                <a:solidFill>
                  <a:schemeClr val="tx2">
                    <a:lumMod val="50000"/>
                    <a:lumOff val="50000"/>
                  </a:schemeClr>
                </a:solidFill>
                <a:latin typeface="Arial" charset="0"/>
              </a:rPr>
            </a:br>
            <a:r>
              <a:rPr lang="en-GB" dirty="0">
                <a:solidFill>
                  <a:schemeClr val="tx2">
                    <a:lumMod val="50000"/>
                    <a:lumOff val="50000"/>
                  </a:schemeClr>
                </a:solidFill>
                <a:latin typeface="Arial" charset="0"/>
              </a:rPr>
              <a:t>               CHARACTERISTICS: Newness, Performance, Customization, “Getting the Job Done”, Design, Brand/Status, Price, Cost Reduction, Risk Reduction, Accessibility, Convenience/Usability</a:t>
            </a:r>
          </a:p>
        </p:txBody>
      </p:sp>
      <p:sp>
        <p:nvSpPr>
          <p:cNvPr id="44" name="Text Placeholder 43"/>
          <p:cNvSpPr>
            <a:spLocks noGrp="1"/>
          </p:cNvSpPr>
          <p:nvPr>
            <p:ph type="body" sz="quarter" idx="13"/>
          </p:nvPr>
        </p:nvSpPr>
        <p:spPr/>
        <p:txBody>
          <a:bodyPr/>
          <a:lstStyle/>
          <a:p>
            <a:r>
              <a:rPr lang="en-GB" dirty="0">
                <a:solidFill>
                  <a:schemeClr val="tx2">
                    <a:lumMod val="50000"/>
                    <a:lumOff val="50000"/>
                  </a:schemeClr>
                </a:solidFill>
                <a:latin typeface="Arial" charset="0"/>
              </a:rPr>
              <a:t>What type of relationship does each of our Customer Segments expect us to establish and maintain with them? Which ones have we established? How are they integrated with the rest of our business model? How costly are they?</a:t>
            </a:r>
          </a:p>
        </p:txBody>
      </p:sp>
      <p:sp>
        <p:nvSpPr>
          <p:cNvPr id="45" name="Text Placeholder 44"/>
          <p:cNvSpPr>
            <a:spLocks noGrp="1"/>
          </p:cNvSpPr>
          <p:nvPr>
            <p:ph type="body" sz="quarter" idx="14"/>
          </p:nvPr>
        </p:nvSpPr>
        <p:spPr/>
        <p:txBody>
          <a:bodyPr/>
          <a:lstStyle/>
          <a:p>
            <a:r>
              <a:rPr lang="en-GB" dirty="0">
                <a:solidFill>
                  <a:schemeClr val="tx2">
                    <a:lumMod val="50000"/>
                    <a:lumOff val="50000"/>
                  </a:schemeClr>
                </a:solidFill>
                <a:latin typeface="Arial" charset="0"/>
              </a:rPr>
              <a:t>For whom are we creating value? Who are our most important customers? Is our customer base a Mass Market, Niche Market, Segmented, Diversified, Multi-sided Platform</a:t>
            </a:r>
          </a:p>
        </p:txBody>
      </p:sp>
      <p:sp>
        <p:nvSpPr>
          <p:cNvPr id="46" name="Text Placeholder 45"/>
          <p:cNvSpPr>
            <a:spLocks noGrp="1"/>
          </p:cNvSpPr>
          <p:nvPr>
            <p:ph type="body" sz="quarter" idx="16"/>
          </p:nvPr>
        </p:nvSpPr>
        <p:spPr/>
        <p:txBody>
          <a:bodyPr/>
          <a:lstStyle/>
          <a:p>
            <a:r>
              <a:rPr lang="en-GB" dirty="0">
                <a:solidFill>
                  <a:schemeClr val="tx2">
                    <a:lumMod val="50000"/>
                    <a:lumOff val="50000"/>
                  </a:schemeClr>
                </a:solidFill>
                <a:latin typeface="Arial" charset="0"/>
              </a:rPr>
              <a:t>What Key Resources do our Value Propositions require? Our Distribution Channels? Customer Relationships Revenue Streams?</a:t>
            </a:r>
            <a:br>
              <a:rPr lang="en-GB" dirty="0">
                <a:solidFill>
                  <a:schemeClr val="tx2">
                    <a:lumMod val="50000"/>
                    <a:lumOff val="50000"/>
                  </a:schemeClr>
                </a:solidFill>
                <a:latin typeface="Arial" charset="0"/>
              </a:rPr>
            </a:br>
            <a:r>
              <a:rPr lang="en-GB" dirty="0">
                <a:solidFill>
                  <a:schemeClr val="tx2">
                    <a:lumMod val="50000"/>
                    <a:lumOff val="50000"/>
                  </a:schemeClr>
                </a:solidFill>
                <a:latin typeface="Arial" charset="0"/>
              </a:rPr>
              <a:t>                                      TYPES OF RESOURCES: Physical, Intellectual (brand patents, copyrights, data), Human, Financial</a:t>
            </a:r>
          </a:p>
        </p:txBody>
      </p:sp>
      <p:sp>
        <p:nvSpPr>
          <p:cNvPr id="47" name="Text Placeholder 46"/>
          <p:cNvSpPr>
            <a:spLocks noGrp="1"/>
          </p:cNvSpPr>
          <p:nvPr>
            <p:ph type="body" sz="quarter" idx="18"/>
          </p:nvPr>
        </p:nvSpPr>
        <p:spPr/>
        <p:txBody>
          <a:bodyPr/>
          <a:lstStyle/>
          <a:p>
            <a:r>
              <a:rPr lang="en-GB" dirty="0">
                <a:solidFill>
                  <a:schemeClr val="tx2">
                    <a:lumMod val="50000"/>
                    <a:lumOff val="50000"/>
                  </a:schemeClr>
                </a:solidFill>
                <a:latin typeface="Arial" charset="0"/>
              </a:rPr>
              <a:t>Through which Channels do our Customer Segments want to be reached? How are we reaching them now? How are our Channels integrated? Which ones work best? Which ones are most cost-efficient? How are we integrating them with customer routines?</a:t>
            </a:r>
          </a:p>
        </p:txBody>
      </p:sp>
      <p:sp>
        <p:nvSpPr>
          <p:cNvPr id="48" name="Text Placeholder 47"/>
          <p:cNvSpPr>
            <a:spLocks noGrp="1"/>
          </p:cNvSpPr>
          <p:nvPr>
            <p:ph type="body" sz="quarter" idx="20"/>
          </p:nvPr>
        </p:nvSpPr>
        <p:spPr/>
        <p:txBody>
          <a:bodyPr/>
          <a:lstStyle/>
          <a:p>
            <a:r>
              <a:rPr lang="en-GB" dirty="0">
                <a:solidFill>
                  <a:schemeClr val="tx2">
                    <a:lumMod val="50000"/>
                    <a:lumOff val="50000"/>
                  </a:schemeClr>
                </a:solidFill>
                <a:latin typeface="Arial" charset="0"/>
              </a:rPr>
              <a:t>What are the most important costs inherent in our business model? Which Key Resources are most expensive? Which Key Activities are most expensive?</a:t>
            </a:r>
            <a:br>
              <a:rPr lang="en-GB" dirty="0">
                <a:solidFill>
                  <a:schemeClr val="tx2">
                    <a:lumMod val="50000"/>
                    <a:lumOff val="50000"/>
                  </a:schemeClr>
                </a:solidFill>
                <a:latin typeface="Arial" charset="0"/>
              </a:rPr>
            </a:br>
            <a:r>
              <a:rPr lang="en-GB" dirty="0">
                <a:solidFill>
                  <a:schemeClr val="tx2">
                    <a:lumMod val="50000"/>
                    <a:lumOff val="50000"/>
                  </a:schemeClr>
                </a:solidFill>
                <a:latin typeface="Arial" charset="0"/>
              </a:rPr>
              <a:t>                                                                                                                                       IS YOUR BUSINESS MORE: Cost Driven (leanest cost structure, low price value proposition, maximum automation, extensive outsourcing), Value Driven (focused on value creation, premium value proposition).</a:t>
            </a:r>
            <a:br>
              <a:rPr lang="en-GB" dirty="0">
                <a:solidFill>
                  <a:schemeClr val="tx2">
                    <a:lumMod val="50000"/>
                    <a:lumOff val="50000"/>
                  </a:schemeClr>
                </a:solidFill>
                <a:latin typeface="Arial" charset="0"/>
              </a:rPr>
            </a:br>
            <a:r>
              <a:rPr lang="en-GB" dirty="0">
                <a:solidFill>
                  <a:schemeClr val="tx2">
                    <a:lumMod val="50000"/>
                    <a:lumOff val="50000"/>
                  </a:schemeClr>
                </a:solidFill>
                <a:latin typeface="Arial" charset="0"/>
              </a:rPr>
              <a:t>                                                                                                                            SAMPLE CHARACTERISTICS: Fixed Costs (salaries, rents, utilities), Variable costs, Economies of scale, Economies of scope</a:t>
            </a:r>
          </a:p>
        </p:txBody>
      </p:sp>
      <p:sp>
        <p:nvSpPr>
          <p:cNvPr id="49" name="Text Placeholder 48"/>
          <p:cNvSpPr>
            <a:spLocks noGrp="1"/>
          </p:cNvSpPr>
          <p:nvPr>
            <p:ph type="body" sz="quarter" idx="21"/>
          </p:nvPr>
        </p:nvSpPr>
        <p:spPr/>
        <p:txBody>
          <a:bodyPr/>
          <a:lstStyle/>
          <a:p>
            <a:r>
              <a:rPr lang="en-GB" dirty="0">
                <a:solidFill>
                  <a:schemeClr val="tx2">
                    <a:lumMod val="50000"/>
                    <a:lumOff val="50000"/>
                  </a:schemeClr>
                </a:solidFill>
                <a:latin typeface="Arial" charset="0"/>
              </a:rPr>
              <a:t>For what value are our customers really willing to pay? For what do they currently pay? How are they currently paying? How would they prefer to pay? How much does each Revenue Stream contribute to overall revenues?</a:t>
            </a:r>
            <a:br>
              <a:rPr lang="en-GB" dirty="0">
                <a:solidFill>
                  <a:schemeClr val="tx2">
                    <a:lumMod val="50000"/>
                    <a:lumOff val="50000"/>
                  </a:schemeClr>
                </a:solidFill>
                <a:latin typeface="Arial" charset="0"/>
              </a:rPr>
            </a:br>
            <a:r>
              <a:rPr lang="en-GB" dirty="0">
                <a:solidFill>
                  <a:schemeClr val="tx2">
                    <a:lumMod val="50000"/>
                    <a:lumOff val="50000"/>
                  </a:schemeClr>
                </a:solidFill>
                <a:latin typeface="Arial" charset="0"/>
              </a:rPr>
              <a:t>                                                                                                                             TYPES: Asset sale, Usage fee, Subscription Fees, Lending/Renting/Leasing, Licensing, Brokerage fees, Advertising</a:t>
            </a:r>
            <a:br>
              <a:rPr lang="en-GB" dirty="0">
                <a:solidFill>
                  <a:schemeClr val="tx2">
                    <a:lumMod val="50000"/>
                    <a:lumOff val="50000"/>
                  </a:schemeClr>
                </a:solidFill>
                <a:latin typeface="Arial" charset="0"/>
              </a:rPr>
            </a:br>
            <a:r>
              <a:rPr lang="en-GB" dirty="0">
                <a:solidFill>
                  <a:schemeClr val="tx2">
                    <a:lumMod val="50000"/>
                    <a:lumOff val="50000"/>
                  </a:schemeClr>
                </a:solidFill>
                <a:latin typeface="Arial" charset="0"/>
              </a:rPr>
              <a:t>FIXED PRICING: List Price, Product feature dependent, Customer segment dependent, Volume dependent</a:t>
            </a:r>
            <a:br>
              <a:rPr lang="en-GB" dirty="0">
                <a:solidFill>
                  <a:schemeClr val="tx2">
                    <a:lumMod val="50000"/>
                    <a:lumOff val="50000"/>
                  </a:schemeClr>
                </a:solidFill>
                <a:latin typeface="Arial" charset="0"/>
              </a:rPr>
            </a:br>
            <a:r>
              <a:rPr lang="en-GB" dirty="0">
                <a:solidFill>
                  <a:schemeClr val="tx2">
                    <a:lumMod val="50000"/>
                    <a:lumOff val="50000"/>
                  </a:schemeClr>
                </a:solidFill>
                <a:latin typeface="Arial" charset="0"/>
              </a:rPr>
              <a:t>DYNAMIC PRICING: Negotiation (bargaining), Yield Management, Real-time-Market</a:t>
            </a:r>
          </a:p>
        </p:txBody>
      </p:sp>
      <p:sp>
        <p:nvSpPr>
          <p:cNvPr id="50" name="Text Placeholder 49"/>
          <p:cNvSpPr>
            <a:spLocks noGrp="1"/>
          </p:cNvSpPr>
          <p:nvPr>
            <p:ph type="body" sz="quarter" idx="22"/>
          </p:nvPr>
        </p:nvSpPr>
        <p:spPr/>
        <p:txBody>
          <a:bodyPr/>
          <a:lstStyle/>
          <a:p>
            <a:r>
              <a:rPr lang="en-GB" dirty="0">
                <a:solidFill>
                  <a:srgbClr val="919191"/>
                </a:solidFill>
                <a:latin typeface="Arial" charset="0"/>
              </a:rPr>
              <a:t>SSS</a:t>
            </a:r>
          </a:p>
          <a:p>
            <a:endParaRPr lang="en-GB" dirty="0">
              <a:solidFill>
                <a:srgbClr val="919191"/>
              </a:solidFill>
              <a:latin typeface="Arial" charset="0"/>
            </a:endParaRPr>
          </a:p>
        </p:txBody>
      </p:sp>
      <p:sp>
        <p:nvSpPr>
          <p:cNvPr id="51" name="Text Placeholder 50"/>
          <p:cNvSpPr>
            <a:spLocks noGrp="1"/>
          </p:cNvSpPr>
          <p:nvPr>
            <p:ph type="body" sz="quarter" idx="23"/>
          </p:nvPr>
        </p:nvSpPr>
        <p:spPr/>
        <p:txBody>
          <a:bodyPr/>
          <a:lstStyle/>
          <a:p>
            <a:r>
              <a:rPr lang="en-GB" dirty="0">
                <a:solidFill>
                  <a:srgbClr val="919191"/>
                </a:solidFill>
                <a:latin typeface="Arial" charset="0"/>
              </a:rPr>
              <a:t>SSS</a:t>
            </a:r>
          </a:p>
        </p:txBody>
      </p:sp>
      <p:sp>
        <p:nvSpPr>
          <p:cNvPr id="69" name="Text Placeholder 68"/>
          <p:cNvSpPr>
            <a:spLocks noGrp="1"/>
          </p:cNvSpPr>
          <p:nvPr>
            <p:ph type="body" sz="quarter" idx="24"/>
          </p:nvPr>
        </p:nvSpPr>
        <p:spPr/>
        <p:txBody>
          <a:bodyPr/>
          <a:lstStyle/>
          <a:p>
            <a:r>
              <a:rPr lang="en-GB" dirty="0">
                <a:solidFill>
                  <a:srgbClr val="919191"/>
                </a:solidFill>
                <a:latin typeface="Arial" charset="0"/>
              </a:rPr>
              <a:t>07/02/2023</a:t>
            </a:r>
          </a:p>
          <a:p>
            <a:endParaRPr lang="en-GB" dirty="0">
              <a:solidFill>
                <a:srgbClr val="919191"/>
              </a:solidFill>
              <a:latin typeface="Arial" charset="0"/>
            </a:endParaRPr>
          </a:p>
        </p:txBody>
      </p:sp>
      <p:sp>
        <p:nvSpPr>
          <p:cNvPr id="70" name="Text Placeholder 69"/>
          <p:cNvSpPr>
            <a:spLocks noGrp="1"/>
          </p:cNvSpPr>
          <p:nvPr>
            <p:ph type="body" sz="quarter" idx="25"/>
          </p:nvPr>
        </p:nvSpPr>
        <p:spPr/>
        <p:txBody>
          <a:bodyPr/>
          <a:lstStyle/>
          <a:p>
            <a:r>
              <a:rPr lang="en-GB" dirty="0">
                <a:solidFill>
                  <a:srgbClr val="919191"/>
                </a:solidFill>
              </a:rPr>
              <a:t>1.0</a:t>
            </a:r>
          </a:p>
        </p:txBody>
      </p:sp>
      <p:sp>
        <p:nvSpPr>
          <p:cNvPr id="52" name="Rectangle 51"/>
          <p:cNvSpPr/>
          <p:nvPr/>
        </p:nvSpPr>
        <p:spPr>
          <a:xfrm>
            <a:off x="1390650" y="6457894"/>
            <a:ext cx="9410700" cy="307777"/>
          </a:xfrm>
          <a:prstGeom prst="rect">
            <a:avLst/>
          </a:prstGeom>
        </p:spPr>
        <p:txBody>
          <a:bodyPr wrap="square">
            <a:spAutoFit/>
          </a:bodyPr>
          <a:lstStyle/>
          <a:p>
            <a:r>
              <a:rPr lang="en-GB" sz="700" dirty="0">
                <a:solidFill>
                  <a:srgbClr val="808080"/>
                </a:solidFill>
                <a:latin typeface="Arial"/>
                <a:ea typeface="Arial"/>
                <a:cs typeface="Arial"/>
              </a:rPr>
              <a:t>Designed by: The Business Model Foundry (</a:t>
            </a:r>
            <a:r>
              <a:rPr lang="en-GB" sz="700" dirty="0">
                <a:solidFill>
                  <a:srgbClr val="808080"/>
                </a:solidFill>
                <a:latin typeface="Arial"/>
                <a:ea typeface="Arial"/>
                <a:cs typeface="Arial"/>
                <a:hlinkClick r:id="rId2"/>
              </a:rPr>
              <a:t>www.businessmodelgeneration.com/canvas</a:t>
            </a:r>
            <a:r>
              <a:rPr lang="en-GB" sz="700" dirty="0">
                <a:solidFill>
                  <a:srgbClr val="808080"/>
                </a:solidFill>
                <a:latin typeface="Arial"/>
                <a:ea typeface="Arial"/>
                <a:cs typeface="Arial"/>
              </a:rPr>
              <a:t>). PowerPoint implementation by: Neos Chronos Limited </a:t>
            </a:r>
            <a:r>
              <a:rPr lang="en-GB" sz="700" dirty="0">
                <a:solidFill>
                  <a:srgbClr val="444444"/>
                </a:solidFill>
                <a:latin typeface="Arial"/>
                <a:cs typeface="Arial"/>
              </a:rPr>
              <a:t>(</a:t>
            </a:r>
            <a:r>
              <a:rPr lang="en-GB" sz="700" dirty="0">
                <a:solidFill>
                  <a:srgbClr val="444444"/>
                </a:solidFill>
                <a:latin typeface="Arial"/>
                <a:cs typeface="Arial"/>
                <a:hlinkClick r:id="rId3"/>
              </a:rPr>
              <a:t>https://neoschronos.com</a:t>
            </a:r>
            <a:r>
              <a:rPr lang="en-GB" sz="700" dirty="0">
                <a:solidFill>
                  <a:srgbClr val="444444"/>
                </a:solidFill>
                <a:latin typeface="Arial"/>
                <a:cs typeface="Arial"/>
              </a:rPr>
              <a:t>). License: </a:t>
            </a:r>
            <a:r>
              <a:rPr lang="mr-IN" sz="700" dirty="0">
                <a:solidFill>
                  <a:srgbClr val="444444"/>
                </a:solidFill>
                <a:latin typeface="Arial"/>
                <a:cs typeface="Arial"/>
                <a:hlinkClick r:id="rId4"/>
              </a:rPr>
              <a:t>CC BY-SA 3.0</a:t>
            </a:r>
            <a:endParaRPr lang="mr-IN" sz="700" dirty="0">
              <a:solidFill>
                <a:srgbClr val="444444"/>
              </a:solidFill>
              <a:latin typeface="Arial"/>
              <a:cs typeface="Arial"/>
            </a:endParaRPr>
          </a:p>
          <a:p>
            <a:endParaRPr lang="en-GB" sz="700" dirty="0">
              <a:solidFill>
                <a:srgbClr val="444444"/>
              </a:solidFill>
              <a:latin typeface="Arial"/>
              <a:cs typeface="Arial"/>
            </a:endParaRPr>
          </a:p>
        </p:txBody>
      </p:sp>
      <p:sp>
        <p:nvSpPr>
          <p:cNvPr id="2" name="AutoShape 2">
            <a:extLst>
              <a:ext uri="{FF2B5EF4-FFF2-40B4-BE49-F238E27FC236}">
                <a16:creationId xmlns:a16="http://schemas.microsoft.com/office/drawing/2014/main" id="{52AE71DB-7501-DC59-1DA8-AF1BB3CBE74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 name="Picture 3">
            <a:extLst>
              <a:ext uri="{FF2B5EF4-FFF2-40B4-BE49-F238E27FC236}">
                <a16:creationId xmlns:a16="http://schemas.microsoft.com/office/drawing/2014/main" id="{8273AC47-591B-8A48-89EB-3B8555E07F23}"/>
              </a:ext>
            </a:extLst>
          </p:cNvPr>
          <p:cNvPicPr>
            <a:picLocks noChangeAspect="1"/>
          </p:cNvPicPr>
          <p:nvPr/>
        </p:nvPicPr>
        <p:blipFill>
          <a:blip r:embed="rId5"/>
          <a:stretch>
            <a:fillRect/>
          </a:stretch>
        </p:blipFill>
        <p:spPr>
          <a:xfrm>
            <a:off x="77937" y="742894"/>
            <a:ext cx="11912958" cy="5931283"/>
          </a:xfrm>
          <a:prstGeom prst="rect">
            <a:avLst/>
          </a:prstGeom>
        </p:spPr>
      </p:pic>
    </p:spTree>
    <p:extLst>
      <p:ext uri="{BB962C8B-B14F-4D97-AF65-F5344CB8AC3E}">
        <p14:creationId xmlns:p14="http://schemas.microsoft.com/office/powerpoint/2010/main" val="3344288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2767-9279-B197-9771-5A8CC47C1522}"/>
              </a:ext>
            </a:extLst>
          </p:cNvPr>
          <p:cNvSpPr>
            <a:spLocks noGrp="1"/>
          </p:cNvSpPr>
          <p:nvPr>
            <p:ph type="title"/>
          </p:nvPr>
        </p:nvSpPr>
        <p:spPr/>
        <p:txBody>
          <a:bodyPr>
            <a:normAutofit/>
          </a:bodyPr>
          <a:lstStyle/>
          <a:p>
            <a:r>
              <a:rPr lang="en-US" sz="4000" dirty="0">
                <a:solidFill>
                  <a:schemeClr val="accent1">
                    <a:lumMod val="75000"/>
                  </a:schemeClr>
                </a:solidFill>
                <a:latin typeface="Engravers MT" panose="02090707080505020304" pitchFamily="18" charset="0"/>
                <a:cs typeface="Calibri Light"/>
              </a:rPr>
              <a:t>CONCLUSION</a:t>
            </a:r>
          </a:p>
        </p:txBody>
      </p:sp>
      <p:sp>
        <p:nvSpPr>
          <p:cNvPr id="3" name="Content Placeholder 2">
            <a:extLst>
              <a:ext uri="{FF2B5EF4-FFF2-40B4-BE49-F238E27FC236}">
                <a16:creationId xmlns:a16="http://schemas.microsoft.com/office/drawing/2014/main" id="{CB239C76-00DE-0528-5AD7-13FE0DBAEC54}"/>
              </a:ext>
            </a:extLst>
          </p:cNvPr>
          <p:cNvSpPr>
            <a:spLocks noGrp="1"/>
          </p:cNvSpPr>
          <p:nvPr>
            <p:ph idx="1"/>
          </p:nvPr>
        </p:nvSpPr>
        <p:spPr/>
        <p:txBody>
          <a:bodyPr vert="horz" lIns="0" tIns="45720" rIns="0" bIns="45720" rtlCol="0" anchor="t">
            <a:normAutofit/>
          </a:bodyPr>
          <a:lstStyle/>
          <a:p>
            <a:r>
              <a:rPr lang="en-US" sz="2400" dirty="0">
                <a:latin typeface="Microsoft Himalaya" panose="01010100010101010101" pitchFamily="2" charset="0"/>
                <a:ea typeface="Microsoft Himalaya" panose="01010100010101010101" pitchFamily="2" charset="0"/>
                <a:cs typeface="Microsoft Himalaya" panose="01010100010101010101" pitchFamily="2" charset="0"/>
              </a:rPr>
              <a:t>★</a:t>
            </a:r>
            <a:r>
              <a:rPr lang="en-US" sz="2800" dirty="0">
                <a:latin typeface="Microsoft Himalaya" panose="01010100010101010101" pitchFamily="2" charset="0"/>
                <a:ea typeface="Microsoft Himalaya" panose="01010100010101010101" pitchFamily="2" charset="0"/>
                <a:cs typeface="Microsoft Himalaya" panose="01010100010101010101" pitchFamily="2" charset="0"/>
              </a:rPr>
              <a:t>This app offers a platform for all aspiring fashion designers to expand their businesses.</a:t>
            </a:r>
          </a:p>
          <a:p>
            <a:r>
              <a:rPr lang="en-US" sz="2400" dirty="0">
                <a:latin typeface="Microsoft Himalaya" panose="01010100010101010101" pitchFamily="2" charset="0"/>
                <a:ea typeface="Microsoft Himalaya" panose="01010100010101010101" pitchFamily="2" charset="0"/>
                <a:cs typeface="Microsoft Himalaya" panose="01010100010101010101" pitchFamily="2" charset="0"/>
              </a:rPr>
              <a:t>★</a:t>
            </a:r>
            <a:r>
              <a:rPr lang="en-US" sz="2800" dirty="0">
                <a:latin typeface="Microsoft Himalaya" panose="01010100010101010101" pitchFamily="2" charset="0"/>
                <a:ea typeface="Microsoft Himalaya" panose="01010100010101010101" pitchFamily="2" charset="0"/>
                <a:cs typeface="Microsoft Himalaya" panose="01010100010101010101" pitchFamily="2" charset="0"/>
              </a:rPr>
              <a:t>It serves as a space for social media's top fashion bloggers to share reviews of a certain brand.</a:t>
            </a:r>
          </a:p>
          <a:p>
            <a:r>
              <a:rPr lang="en-US" sz="2400" dirty="0">
                <a:latin typeface="Microsoft Himalaya" panose="01010100010101010101" pitchFamily="2" charset="0"/>
                <a:ea typeface="Microsoft Himalaya" panose="01010100010101010101" pitchFamily="2" charset="0"/>
                <a:cs typeface="Microsoft Himalaya" panose="01010100010101010101" pitchFamily="2" charset="0"/>
              </a:rPr>
              <a:t>★</a:t>
            </a:r>
            <a:r>
              <a:rPr lang="en-US" sz="2800" dirty="0">
                <a:latin typeface="Microsoft Himalaya" panose="01010100010101010101" pitchFamily="2" charset="0"/>
                <a:ea typeface="Microsoft Himalaya" panose="01010100010101010101" pitchFamily="2" charset="0"/>
                <a:cs typeface="Microsoft Himalaya" panose="01010100010101010101" pitchFamily="2" charset="0"/>
              </a:rPr>
              <a:t>Brand and designers who use sustainable practices for production get the recognition and pay off for their efforts.</a:t>
            </a:r>
          </a:p>
          <a:p>
            <a:r>
              <a:rPr lang="en-US" sz="2400" dirty="0">
                <a:latin typeface="Microsoft Himalaya" panose="01010100010101010101" pitchFamily="2" charset="0"/>
                <a:ea typeface="Microsoft Himalaya" panose="01010100010101010101" pitchFamily="2" charset="0"/>
                <a:cs typeface="Microsoft Himalaya" panose="01010100010101010101" pitchFamily="2" charset="0"/>
              </a:rPr>
              <a:t>★</a:t>
            </a:r>
            <a:r>
              <a:rPr lang="en-US" sz="2800" dirty="0">
                <a:latin typeface="Microsoft Himalaya" panose="01010100010101010101" pitchFamily="2" charset="0"/>
                <a:ea typeface="Microsoft Himalaya" panose="01010100010101010101" pitchFamily="2" charset="0"/>
                <a:cs typeface="Microsoft Himalaya" panose="01010100010101010101" pitchFamily="2" charset="0"/>
              </a:rPr>
              <a:t>Customers can recycle/donate their used clothing using the facility available and receive coupons/ points for it.</a:t>
            </a:r>
          </a:p>
          <a:p>
            <a:r>
              <a:rPr lang="en-US" sz="2800" dirty="0">
                <a:latin typeface="Microsoft Himalaya" panose="01010100010101010101" pitchFamily="2" charset="0"/>
                <a:ea typeface="Microsoft Himalaya" panose="01010100010101010101" pitchFamily="2" charset="0"/>
                <a:cs typeface="Microsoft Himalaya" panose="01010100010101010101" pitchFamily="2" charset="0"/>
              </a:rPr>
              <a:t>★Using AI and AR, production, transportation and storage issues can be minimized.</a:t>
            </a:r>
          </a:p>
        </p:txBody>
      </p:sp>
    </p:spTree>
    <p:extLst>
      <p:ext uri="{BB962C8B-B14F-4D97-AF65-F5344CB8AC3E}">
        <p14:creationId xmlns:p14="http://schemas.microsoft.com/office/powerpoint/2010/main" val="2465775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F1EA02-3AB3-4155-A025-9F6246743BE4}"/>
              </a:ext>
            </a:extLst>
          </p:cNvPr>
          <p:cNvSpPr>
            <a:spLocks noGrp="1"/>
          </p:cNvSpPr>
          <p:nvPr>
            <p:ph idx="1"/>
          </p:nvPr>
        </p:nvSpPr>
        <p:spPr/>
        <p:txBody>
          <a:bodyPr vert="horz" lIns="0" tIns="45720" rIns="0" bIns="45720" rtlCol="0" anchor="t">
            <a:normAutofit/>
          </a:bodyPr>
          <a:lstStyle/>
          <a:p>
            <a:pPr algn="ctr"/>
            <a:endParaRPr lang="en-US" dirty="0">
              <a:cs typeface="Calibri"/>
            </a:endParaRPr>
          </a:p>
          <a:p>
            <a:pPr algn="ctr"/>
            <a:endParaRPr lang="en-US" dirty="0">
              <a:cs typeface="Calibri"/>
            </a:endParaRPr>
          </a:p>
          <a:p>
            <a:pPr algn="ctr"/>
            <a:endParaRPr lang="en-US" dirty="0">
              <a:cs typeface="Calibri"/>
            </a:endParaRPr>
          </a:p>
          <a:p>
            <a:pPr algn="ctr"/>
            <a:endParaRPr lang="en-US" dirty="0">
              <a:cs typeface="Calibri"/>
            </a:endParaRPr>
          </a:p>
          <a:p>
            <a:pPr marL="0" indent="0" algn="ctr">
              <a:buNone/>
            </a:pPr>
            <a:endParaRPr lang="en-US" dirty="0">
              <a:cs typeface="Calibri"/>
            </a:endParaRPr>
          </a:p>
        </p:txBody>
      </p:sp>
      <p:pic>
        <p:nvPicPr>
          <p:cNvPr id="5" name="Picture 4">
            <a:extLst>
              <a:ext uri="{FF2B5EF4-FFF2-40B4-BE49-F238E27FC236}">
                <a16:creationId xmlns:a16="http://schemas.microsoft.com/office/drawing/2014/main" id="{F6E54B82-6EB7-603A-064C-340A9D756193}"/>
              </a:ext>
            </a:extLst>
          </p:cNvPr>
          <p:cNvPicPr>
            <a:picLocks noChangeAspect="1"/>
          </p:cNvPicPr>
          <p:nvPr/>
        </p:nvPicPr>
        <p:blipFill>
          <a:blip r:embed="rId2"/>
          <a:stretch>
            <a:fillRect/>
          </a:stretch>
        </p:blipFill>
        <p:spPr>
          <a:xfrm>
            <a:off x="879041" y="1647549"/>
            <a:ext cx="10433917" cy="571550"/>
          </a:xfrm>
          <a:prstGeom prst="rect">
            <a:avLst/>
          </a:prstGeom>
        </p:spPr>
      </p:pic>
      <p:sp>
        <p:nvSpPr>
          <p:cNvPr id="2" name="Title 1">
            <a:extLst>
              <a:ext uri="{FF2B5EF4-FFF2-40B4-BE49-F238E27FC236}">
                <a16:creationId xmlns:a16="http://schemas.microsoft.com/office/drawing/2014/main" id="{99A69F5F-A907-A908-B69E-9108F0C3B61C}"/>
              </a:ext>
            </a:extLst>
          </p:cNvPr>
          <p:cNvSpPr>
            <a:spLocks noGrp="1"/>
          </p:cNvSpPr>
          <p:nvPr>
            <p:ph type="title"/>
          </p:nvPr>
        </p:nvSpPr>
        <p:spPr>
          <a:xfrm>
            <a:off x="594158" y="734358"/>
            <a:ext cx="10058400" cy="4661149"/>
          </a:xfrm>
        </p:spPr>
        <p:txBody>
          <a:bodyPr>
            <a:normAutofit/>
          </a:bodyPr>
          <a:lstStyle/>
          <a:p>
            <a:pPr algn="ctr"/>
            <a:r>
              <a:rPr lang="en-US" dirty="0">
                <a:solidFill>
                  <a:schemeClr val="accent1">
                    <a:lumMod val="75000"/>
                  </a:schemeClr>
                </a:solidFill>
                <a:latin typeface="Engravers MT" panose="02090707080505020304" pitchFamily="18" charset="0"/>
                <a:cs typeface="Calibri Light"/>
              </a:rPr>
              <a:t>      T H A N K  Y O U</a:t>
            </a:r>
            <a:br>
              <a:rPr lang="en-US" dirty="0">
                <a:solidFill>
                  <a:schemeClr val="accent1">
                    <a:lumMod val="75000"/>
                  </a:schemeClr>
                </a:solidFill>
                <a:latin typeface="Engravers MT" panose="02090707080505020304" pitchFamily="18" charset="0"/>
                <a:cs typeface="Calibri Light"/>
              </a:rPr>
            </a:br>
            <a:br>
              <a:rPr lang="en-US" dirty="0">
                <a:latin typeface="Engravers MT" panose="02090707080505020304" pitchFamily="18" charset="0"/>
                <a:cs typeface="Calibri Light"/>
              </a:rPr>
            </a:br>
            <a:r>
              <a:rPr lang="en-US" dirty="0">
                <a:latin typeface="Microsoft Himalaya" panose="01010100010101010101" pitchFamily="2" charset="0"/>
                <a:ea typeface="Microsoft Himalaya" panose="01010100010101010101" pitchFamily="2" charset="0"/>
                <a:cs typeface="Microsoft Himalaya" panose="01010100010101010101" pitchFamily="2" charset="0"/>
              </a:rPr>
              <a:t>21071A3244               21071A3247                                                        </a:t>
            </a:r>
            <a:br>
              <a:rPr lang="en-US" dirty="0">
                <a:latin typeface="Microsoft Himalaya" panose="01010100010101010101" pitchFamily="2" charset="0"/>
                <a:ea typeface="Microsoft Himalaya" panose="01010100010101010101" pitchFamily="2" charset="0"/>
                <a:cs typeface="Microsoft Himalaya" panose="01010100010101010101" pitchFamily="2" charset="0"/>
              </a:rPr>
            </a:br>
            <a:r>
              <a:rPr lang="en-US" dirty="0">
                <a:latin typeface="Microsoft Himalaya" panose="01010100010101010101" pitchFamily="2" charset="0"/>
                <a:ea typeface="Microsoft Himalaya" panose="01010100010101010101" pitchFamily="2" charset="0"/>
                <a:cs typeface="Microsoft Himalaya" panose="01010100010101010101" pitchFamily="2" charset="0"/>
              </a:rPr>
              <a:t>    Swathi                           Sami                           </a:t>
            </a:r>
            <a:br>
              <a:rPr lang="en-US" dirty="0">
                <a:latin typeface="Microsoft Himalaya" panose="01010100010101010101" pitchFamily="2" charset="0"/>
                <a:ea typeface="Microsoft Himalaya" panose="01010100010101010101" pitchFamily="2" charset="0"/>
                <a:cs typeface="Microsoft Himalaya" panose="01010100010101010101" pitchFamily="2" charset="0"/>
              </a:rPr>
            </a:br>
            <a:r>
              <a:rPr lang="en-US" dirty="0">
                <a:latin typeface="Microsoft Himalaya" panose="01010100010101010101" pitchFamily="2" charset="0"/>
                <a:ea typeface="Microsoft Himalaya" panose="01010100010101010101" pitchFamily="2" charset="0"/>
                <a:cs typeface="Microsoft Himalaya" panose="01010100010101010101" pitchFamily="2" charset="0"/>
              </a:rPr>
              <a:t>     CSBS                          </a:t>
            </a:r>
            <a:r>
              <a:rPr lang="en-US" dirty="0" err="1">
                <a:latin typeface="Microsoft Himalaya" panose="01010100010101010101" pitchFamily="2" charset="0"/>
                <a:ea typeface="Microsoft Himalaya" panose="01010100010101010101" pitchFamily="2" charset="0"/>
                <a:cs typeface="Microsoft Himalaya" panose="01010100010101010101" pitchFamily="2" charset="0"/>
              </a:rPr>
              <a:t>CSBS</a:t>
            </a:r>
            <a:r>
              <a:rPr lang="en-US" dirty="0">
                <a:latin typeface="Microsoft Himalaya" panose="01010100010101010101" pitchFamily="2" charset="0"/>
                <a:ea typeface="Microsoft Himalaya" panose="01010100010101010101" pitchFamily="2" charset="0"/>
                <a:cs typeface="Microsoft Himalaya" panose="01010100010101010101" pitchFamily="2" charset="0"/>
              </a:rPr>
              <a:t>                         </a:t>
            </a:r>
            <a:br>
              <a:rPr lang="en-US" dirty="0">
                <a:latin typeface="Microsoft Himalaya" panose="01010100010101010101" pitchFamily="2" charset="0"/>
                <a:ea typeface="Microsoft Himalaya" panose="01010100010101010101" pitchFamily="2" charset="0"/>
                <a:cs typeface="Microsoft Himalaya" panose="01010100010101010101" pitchFamily="2" charset="0"/>
              </a:rPr>
            </a:br>
            <a:r>
              <a:rPr lang="en-US" dirty="0">
                <a:latin typeface="Microsoft Himalaya" panose="01010100010101010101" pitchFamily="2" charset="0"/>
                <a:ea typeface="Microsoft Himalaya" panose="01010100010101010101" pitchFamily="2" charset="0"/>
                <a:cs typeface="Microsoft Himalaya" panose="01010100010101010101" pitchFamily="2" charset="0"/>
              </a:rPr>
              <a:t>   3rd Year                       3rd Year                         </a:t>
            </a:r>
          </a:p>
        </p:txBody>
      </p:sp>
    </p:spTree>
    <p:extLst>
      <p:ext uri="{BB962C8B-B14F-4D97-AF65-F5344CB8AC3E}">
        <p14:creationId xmlns:p14="http://schemas.microsoft.com/office/powerpoint/2010/main" val="1205583722"/>
      </p:ext>
    </p:extLst>
  </p:cSld>
  <p:clrMapOvr>
    <a:masterClrMapping/>
  </p:clrMapOvr>
</p:sld>
</file>

<file path=ppt/theme/theme1.xml><?xml version="1.0" encoding="utf-8"?>
<a:theme xmlns:a="http://schemas.openxmlformats.org/drawingml/2006/main" name="Retrospect">
  <a:themeElements>
    <a:clrScheme name="Custom 3">
      <a:dk1>
        <a:srgbClr val="000000"/>
      </a:dk1>
      <a:lt1>
        <a:sysClr val="window" lastClr="FFFFFF"/>
      </a:lt1>
      <a:dk2>
        <a:srgbClr val="637052"/>
      </a:dk2>
      <a:lt2>
        <a:srgbClr val="CCDDEA"/>
      </a:lt2>
      <a:accent1>
        <a:srgbClr val="F658B2"/>
      </a:accent1>
      <a:accent2>
        <a:srgbClr val="CF0B7B"/>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1_Office Theme">
  <a:themeElements>
    <a:clrScheme name="Neos Chronos">
      <a:dk1>
        <a:srgbClr val="444444"/>
      </a:dk1>
      <a:lt1>
        <a:sysClr val="window" lastClr="FFFFFF"/>
      </a:lt1>
      <a:dk2>
        <a:srgbClr val="222222"/>
      </a:dk2>
      <a:lt2>
        <a:srgbClr val="F3F3F3"/>
      </a:lt2>
      <a:accent1>
        <a:srgbClr val="669933"/>
      </a:accent1>
      <a:accent2>
        <a:srgbClr val="38BEEA"/>
      </a:accent2>
      <a:accent3>
        <a:srgbClr val="EA38C0"/>
      </a:accent3>
      <a:accent4>
        <a:srgbClr val="EABB38"/>
      </a:accent4>
      <a:accent5>
        <a:srgbClr val="788C92"/>
      </a:accent5>
      <a:accent6>
        <a:srgbClr val="EA6238"/>
      </a:accent6>
      <a:hlink>
        <a:srgbClr val="787828"/>
      </a:hlink>
      <a:folHlink>
        <a:srgbClr val="9AA2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79</TotalTime>
  <Words>1151</Words>
  <Application>Microsoft Office PowerPoint</Application>
  <PresentationFormat>Widescreen</PresentationFormat>
  <Paragraphs>51</Paragraphs>
  <Slides>9</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vt:i4>
      </vt:variant>
    </vt:vector>
  </HeadingPairs>
  <TitlesOfParts>
    <vt:vector size="16" baseType="lpstr">
      <vt:lpstr>Arial</vt:lpstr>
      <vt:lpstr>Calibri</vt:lpstr>
      <vt:lpstr>Calibri Light</vt:lpstr>
      <vt:lpstr>Engravers MT</vt:lpstr>
      <vt:lpstr>Microsoft Himalaya</vt:lpstr>
      <vt:lpstr>Retrospect</vt:lpstr>
      <vt:lpstr>1_Office Theme</vt:lpstr>
      <vt:lpstr>REDESIGNING FASHION </vt:lpstr>
      <vt:lpstr>PowerPoint Presentation</vt:lpstr>
      <vt:lpstr>PROBLEM STATEMENT</vt:lpstr>
      <vt:lpstr>APPROACH</vt:lpstr>
      <vt:lpstr>WORKING MODEL</vt:lpstr>
      <vt:lpstr>UVP / DIFFERENTIATION</vt:lpstr>
      <vt:lpstr>PowerPoint Presentation</vt:lpstr>
      <vt:lpstr>CONCLUSION</vt:lpstr>
      <vt:lpstr>      T H A N K  Y O U  21071A3244               21071A3247                                                             Swathi                           Sami                                 CSBS                          CSBS                             3rd Year                       3rd Year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sangeeta</dc:creator>
  <cp:lastModifiedBy>Vasavi Swathi</cp:lastModifiedBy>
  <cp:revision>119</cp:revision>
  <dcterms:created xsi:type="dcterms:W3CDTF">2023-02-05T07:42:53Z</dcterms:created>
  <dcterms:modified xsi:type="dcterms:W3CDTF">2024-01-17T15:46:43Z</dcterms:modified>
</cp:coreProperties>
</file>