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08ac65ac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08ac65a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08ac65a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08ac65a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08ac65a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08ac65a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875077c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875077c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08ac65a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08ac65a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08ac65a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08ac65a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07c0b5f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07c0b5f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07c0b5f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07c0b5f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875077c4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875077c4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20cfa6c53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20cfa6c53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07c0b5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07c0b5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875077c4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875077c4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07c0b5f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07c0b5f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20cfa6c53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20cfa6c5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20cfa6c5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20cfa6c5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07c0b5f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07c0b5f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08ac65a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08ac65a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08ac65a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08ac65a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08ac65a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08ac65a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8ac65a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08ac65a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08ac65a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08ac65a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FFE599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Airlines Delay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70">
                <a:solidFill>
                  <a:schemeClr val="dk1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Airline on-time statistics and delay causes</a:t>
            </a:r>
            <a:endParaRPr sz="5470">
              <a:solidFill>
                <a:schemeClr val="dk1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70">
                <a:solidFill>
                  <a:schemeClr val="dk1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by</a:t>
            </a:r>
            <a:endParaRPr sz="5470">
              <a:solidFill>
                <a:schemeClr val="dk1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70">
                <a:solidFill>
                  <a:schemeClr val="dk1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Chou Tzu-Jui, Zulqarnain Sourathia, Rakshit Mathur, Salman Shaik, and Nitish Mucherla</a:t>
            </a:r>
            <a:endParaRPr sz="5470">
              <a:solidFill>
                <a:schemeClr val="dk1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1025" y="97850"/>
            <a:ext cx="8520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320">
                <a:latin typeface="Times New Roman"/>
                <a:ea typeface="Times New Roman"/>
                <a:cs typeface="Times New Roman"/>
                <a:sym typeface="Times New Roman"/>
              </a:rPr>
              <a:t>EDA4: </a:t>
            </a:r>
            <a:r>
              <a:rPr b="1" lang="zh-TW" sz="2320">
                <a:latin typeface="Times New Roman"/>
                <a:ea typeface="Times New Roman"/>
                <a:cs typeface="Times New Roman"/>
                <a:sym typeface="Times New Roman"/>
              </a:rPr>
              <a:t>Do </a:t>
            </a:r>
            <a:r>
              <a:rPr b="1" lang="zh-TW" sz="2320">
                <a:latin typeface="Times New Roman"/>
                <a:ea typeface="Times New Roman"/>
                <a:cs typeface="Times New Roman"/>
                <a:sym typeface="Times New Roman"/>
              </a:rPr>
              <a:t>longer or shorter flights have more Departure Delay ?</a:t>
            </a:r>
            <a:endParaRPr b="1" sz="2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975" y="687275"/>
            <a:ext cx="6620051" cy="428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61025" y="2571750"/>
            <a:ext cx="127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Units: 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Mins/Miles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04650" y="116075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zh-TW" sz="2220">
                <a:latin typeface="Times New Roman"/>
                <a:ea typeface="Times New Roman"/>
                <a:cs typeface="Times New Roman"/>
                <a:sym typeface="Times New Roman"/>
              </a:rPr>
              <a:t>EDA4.1 :Do longer or shorter flights have more Arrival Delay ?</a:t>
            </a:r>
            <a:endParaRPr sz="27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75" y="805975"/>
            <a:ext cx="6705050" cy="413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659050" y="544425"/>
            <a:ext cx="82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48250" y="120850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zh-TW" sz="2220">
                <a:latin typeface="Times New Roman"/>
                <a:ea typeface="Times New Roman"/>
                <a:cs typeface="Times New Roman"/>
                <a:sym typeface="Times New Roman"/>
              </a:rPr>
              <a:t>EDA4.2:Do longer or shorter flights have more Carrier Delay ?</a:t>
            </a:r>
            <a:endParaRPr sz="27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150" y="727475"/>
            <a:ext cx="6775701" cy="41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31550" y="129650"/>
            <a:ext cx="8520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320">
                <a:latin typeface="Times New Roman"/>
                <a:ea typeface="Times New Roman"/>
                <a:cs typeface="Times New Roman"/>
                <a:sym typeface="Times New Roman"/>
              </a:rPr>
              <a:t>EDA5:</a:t>
            </a:r>
            <a:r>
              <a:rPr b="1" lang="zh-TW" sz="2320">
                <a:latin typeface="Times New Roman"/>
                <a:ea typeface="Times New Roman"/>
                <a:cs typeface="Times New Roman"/>
                <a:sym typeface="Times New Roman"/>
              </a:rPr>
              <a:t>Which Carriers have more Cancellations?</a:t>
            </a:r>
            <a:endParaRPr b="1" sz="2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163" y="748625"/>
            <a:ext cx="6693675" cy="4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425" y="342025"/>
            <a:ext cx="5691974" cy="4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166775" y="94700"/>
            <a:ext cx="823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carriers have more Cancellations percentage?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2233950" y="4401275"/>
            <a:ext cx="4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MQ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644775" y="4150625"/>
            <a:ext cx="55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Georgia"/>
                <a:ea typeface="Georgia"/>
                <a:cs typeface="Georgia"/>
                <a:sym typeface="Georgia"/>
              </a:rPr>
              <a:t>OO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971525" y="1961525"/>
            <a:ext cx="55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UA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2776175" y="523075"/>
            <a:ext cx="4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9E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989138" y="461900"/>
            <a:ext cx="4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YV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26"/>
          <p:cNvCxnSpPr/>
          <p:nvPr/>
        </p:nvCxnSpPr>
        <p:spPr>
          <a:xfrm flipH="1" rot="10800000">
            <a:off x="2642675" y="4150625"/>
            <a:ext cx="7029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6"/>
          <p:cNvCxnSpPr/>
          <p:nvPr/>
        </p:nvCxnSpPr>
        <p:spPr>
          <a:xfrm rot="10800000">
            <a:off x="5263375" y="3574900"/>
            <a:ext cx="4359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>
            <a:stCxn id="153" idx="3"/>
          </p:cNvCxnSpPr>
          <p:nvPr/>
        </p:nvCxnSpPr>
        <p:spPr>
          <a:xfrm>
            <a:off x="3212075" y="723175"/>
            <a:ext cx="3078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6"/>
          <p:cNvCxnSpPr/>
          <p:nvPr/>
        </p:nvCxnSpPr>
        <p:spPr>
          <a:xfrm flipH="1">
            <a:off x="5614925" y="2277525"/>
            <a:ext cx="6153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6"/>
          <p:cNvCxnSpPr>
            <a:stCxn id="154" idx="1"/>
          </p:cNvCxnSpPr>
          <p:nvPr/>
        </p:nvCxnSpPr>
        <p:spPr>
          <a:xfrm flipH="1">
            <a:off x="4565838" y="769700"/>
            <a:ext cx="4233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448275" y="318525"/>
            <a:ext cx="679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EDA6: Which carriers have More 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Delay ?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25250" y="1120725"/>
            <a:ext cx="6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00" y="857329"/>
            <a:ext cx="6795001" cy="422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20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904475" y="1064225"/>
            <a:ext cx="2059500" cy="1093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</a:t>
            </a: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Carrier</a:t>
            </a: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Delay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394600" y="1384025"/>
            <a:ext cx="2059500" cy="446700"/>
          </a:xfrm>
          <a:prstGeom prst="rightArrow">
            <a:avLst>
              <a:gd fmla="val 20557" name="adj1"/>
              <a:gd fmla="val 67103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5873825" y="1080599"/>
            <a:ext cx="2157600" cy="1093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TaxiOut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353775" y="2332100"/>
            <a:ext cx="551825" cy="1536525"/>
          </a:xfrm>
          <a:custGeom>
            <a:rect b="b" l="l" r="r" t="t"/>
            <a:pathLst>
              <a:path extrusionOk="0" h="61461" w="22073">
                <a:moveTo>
                  <a:pt x="19179" y="0"/>
                </a:moveTo>
                <a:cubicBezTo>
                  <a:pt x="23623" y="6667"/>
                  <a:pt x="22565" y="17818"/>
                  <a:pt x="17436" y="23974"/>
                </a:cubicBezTo>
                <a:cubicBezTo>
                  <a:pt x="15394" y="26425"/>
                  <a:pt x="12249" y="29543"/>
                  <a:pt x="9154" y="28769"/>
                </a:cubicBezTo>
                <a:cubicBezTo>
                  <a:pt x="6582" y="28126"/>
                  <a:pt x="5354" y="21829"/>
                  <a:pt x="7846" y="20923"/>
                </a:cubicBezTo>
                <a:cubicBezTo>
                  <a:pt x="10717" y="19879"/>
                  <a:pt x="14840" y="18327"/>
                  <a:pt x="17000" y="20487"/>
                </a:cubicBezTo>
                <a:cubicBezTo>
                  <a:pt x="23351" y="26838"/>
                  <a:pt x="17402" y="39460"/>
                  <a:pt x="12641" y="47076"/>
                </a:cubicBezTo>
                <a:cubicBezTo>
                  <a:pt x="9257" y="52489"/>
                  <a:pt x="6056" y="59442"/>
                  <a:pt x="0" y="614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8"/>
          <p:cNvSpPr txBox="1"/>
          <p:nvPr/>
        </p:nvSpPr>
        <p:spPr>
          <a:xfrm>
            <a:off x="664725" y="3803150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Random Sampling: Dataset too large.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6200688" y="2389263"/>
            <a:ext cx="490375" cy="1198700"/>
          </a:xfrm>
          <a:custGeom>
            <a:rect b="b" l="l" r="r" t="t"/>
            <a:pathLst>
              <a:path extrusionOk="0" h="47948" w="19615">
                <a:moveTo>
                  <a:pt x="0" y="0"/>
                </a:moveTo>
                <a:cubicBezTo>
                  <a:pt x="0" y="7085"/>
                  <a:pt x="3011" y="17741"/>
                  <a:pt x="10025" y="18743"/>
                </a:cubicBezTo>
                <a:cubicBezTo>
                  <a:pt x="11751" y="18990"/>
                  <a:pt x="14476" y="20303"/>
                  <a:pt x="15256" y="18743"/>
                </a:cubicBezTo>
                <a:cubicBezTo>
                  <a:pt x="16716" y="15822"/>
                  <a:pt x="9895" y="12052"/>
                  <a:pt x="6974" y="13512"/>
                </a:cubicBezTo>
                <a:cubicBezTo>
                  <a:pt x="5668" y="14165"/>
                  <a:pt x="6538" y="16411"/>
                  <a:pt x="6538" y="17871"/>
                </a:cubicBezTo>
                <a:cubicBezTo>
                  <a:pt x="6538" y="21963"/>
                  <a:pt x="6153" y="26351"/>
                  <a:pt x="7846" y="30076"/>
                </a:cubicBezTo>
                <a:cubicBezTo>
                  <a:pt x="10798" y="36570"/>
                  <a:pt x="17359" y="41181"/>
                  <a:pt x="19615" y="4794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8"/>
          <p:cNvSpPr txBox="1"/>
          <p:nvPr/>
        </p:nvSpPr>
        <p:spPr>
          <a:xfrm>
            <a:off x="5448600" y="3533100"/>
            <a:ext cx="266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Modeling base on training data and predict the outcome base on testing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02000" y="11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results visualization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225" y="639113"/>
            <a:ext cx="5203499" cy="4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227075" y="130775"/>
            <a:ext cx="472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Summary of the model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98" y="669575"/>
            <a:ext cx="6159402" cy="32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800" y="4021075"/>
            <a:ext cx="38671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2343"/>
          <a:stretch/>
        </p:blipFill>
        <p:spPr>
          <a:xfrm>
            <a:off x="949400" y="1170888"/>
            <a:ext cx="6911451" cy="28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411650" y="388325"/>
            <a:ext cx="1928700" cy="105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</a:t>
            </a:r>
            <a:r>
              <a:rPr b="1" lang="zh-TW" sz="1700">
                <a:latin typeface="Georgia"/>
                <a:ea typeface="Georgia"/>
                <a:cs typeface="Georgia"/>
                <a:sym typeface="Georgia"/>
              </a:rPr>
              <a:t>Flight Delay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 flipH="1">
            <a:off x="2615450" y="1450625"/>
            <a:ext cx="1492800" cy="14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4685800" y="1450625"/>
            <a:ext cx="2037600" cy="17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/>
          <p:nvPr/>
        </p:nvSpPr>
        <p:spPr>
          <a:xfrm>
            <a:off x="1514725" y="2865975"/>
            <a:ext cx="1798800" cy="98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503175" y="2865975"/>
            <a:ext cx="1689000" cy="980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zh-TW" sz="1700">
                <a:latin typeface="Georgia"/>
                <a:ea typeface="Georgia"/>
                <a:cs typeface="Georgia"/>
                <a:sym typeface="Georgia"/>
              </a:rPr>
              <a:t>Delays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721050" y="501275"/>
            <a:ext cx="310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1.9 million Records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29 columns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797325" y="632050"/>
            <a:ext cx="2178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797325" y="861575"/>
            <a:ext cx="2178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90400" y="446200"/>
            <a:ext cx="627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latin typeface="Times New Roman"/>
                <a:ea typeface="Times New Roman"/>
                <a:cs typeface="Times New Roman"/>
                <a:sym typeface="Times New Roman"/>
              </a:rPr>
              <a:t>About our Data set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41800" y="2725275"/>
            <a:ext cx="168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Year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Month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Day Of Week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Arrival Time…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you get the idea.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92175" y="2725275"/>
            <a:ext cx="2343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Arrival Delays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Departure Delay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CarrierDelay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WeatherDelay…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you get the idea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508950" y="2865975"/>
            <a:ext cx="1798800" cy="9807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</a:t>
            </a:r>
            <a:r>
              <a:rPr lang="zh-TW" sz="1500">
                <a:latin typeface="Georgia"/>
                <a:ea typeface="Georgia"/>
                <a:cs typeface="Georgia"/>
                <a:sym typeface="Georgia"/>
              </a:rPr>
              <a:t>Flight Info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4"/>
          <p:cNvSpPr/>
          <p:nvPr/>
        </p:nvSpPr>
        <p:spPr>
          <a:xfrm flipH="1">
            <a:off x="4402476" y="1460225"/>
            <a:ext cx="16349" cy="1427550"/>
          </a:xfrm>
          <a:custGeom>
            <a:rect b="b" l="l" r="r" t="t"/>
            <a:pathLst>
              <a:path extrusionOk="0" h="57102" w="435">
                <a:moveTo>
                  <a:pt x="435" y="0"/>
                </a:moveTo>
                <a:cubicBezTo>
                  <a:pt x="435" y="19035"/>
                  <a:pt x="0" y="38067"/>
                  <a:pt x="0" y="571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Google Shape;73;p14"/>
          <p:cNvSpPr txBox="1"/>
          <p:nvPr/>
        </p:nvSpPr>
        <p:spPr>
          <a:xfrm>
            <a:off x="3667007" y="3846675"/>
            <a:ext cx="2697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Distance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Detination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Airline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flight number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Cancell or not, and more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224525" y="17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Histogram of Residuals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330325" y="1085325"/>
            <a:ext cx="16635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Let’s just visualize the model by plotting out the residuals,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Residuals are the difference between actual datapoint and predicted linear regression model results. We always try to minimize the residual 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25" y="897700"/>
            <a:ext cx="6643135" cy="40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 Conclusion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(Intercept)              CarrierDelay </a:t>
            </a:r>
            <a:endParaRPr sz="1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20.65493049           -0.01366547</a:t>
            </a:r>
            <a:endParaRPr sz="1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regression line:     µ^{Y/X} = 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20.65493049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0.01366547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(X)</a:t>
            </a:r>
            <a:endParaRPr sz="1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TaxiOut (in minutes) = 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20.65493049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0.01366547</a:t>
            </a: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(CarrierDelay)</a:t>
            </a:r>
            <a:endParaRPr sz="1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intercept is in the units of minutes and the slope is also in minutes. </a:t>
            </a:r>
            <a:endParaRPr sz="1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slight inverse relationship between Carrier Delay and Taxi Out. The low R2 value and low P value indicate that we can make a model with a clear trend, but the predictions will lack accuracy. This variation could be due to a wide variety of different explanatory variables that were not included in the model.  </a:t>
            </a:r>
            <a:endParaRPr sz="1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2011675" y="1850775"/>
            <a:ext cx="8520600" cy="16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6000"/>
              <a:t>THANK　YOU</a:t>
            </a:r>
            <a:endParaRPr sz="6000"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625" y="1288800"/>
            <a:ext cx="5515199" cy="23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/>
          <p:nvPr/>
        </p:nvSpPr>
        <p:spPr>
          <a:xfrm>
            <a:off x="0" y="0"/>
            <a:ext cx="218100" cy="5143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 rot="-5400000">
            <a:off x="593965" y="381488"/>
            <a:ext cx="675650" cy="1427375"/>
          </a:xfrm>
          <a:prstGeom prst="flowChartOffpageConnector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598789" y="1961500"/>
            <a:ext cx="1395400" cy="3192900"/>
          </a:xfrm>
          <a:custGeom>
            <a:rect b="b" l="l" r="r" t="t"/>
            <a:pathLst>
              <a:path extrusionOk="0" h="127716" w="55816">
                <a:moveTo>
                  <a:pt x="55816" y="127716"/>
                </a:moveTo>
                <a:cubicBezTo>
                  <a:pt x="35518" y="119257"/>
                  <a:pt x="12041" y="106639"/>
                  <a:pt x="4817" y="85870"/>
                </a:cubicBezTo>
                <a:cubicBezTo>
                  <a:pt x="357" y="73048"/>
                  <a:pt x="-1025" y="58772"/>
                  <a:pt x="894" y="45333"/>
                </a:cubicBezTo>
                <a:cubicBezTo>
                  <a:pt x="3577" y="26547"/>
                  <a:pt x="17711" y="7050"/>
                  <a:pt x="3532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34"/>
          <p:cNvSpPr/>
          <p:nvPr/>
        </p:nvSpPr>
        <p:spPr>
          <a:xfrm>
            <a:off x="810182" y="2811500"/>
            <a:ext cx="530175" cy="2321100"/>
          </a:xfrm>
          <a:custGeom>
            <a:rect b="b" l="l" r="r" t="t"/>
            <a:pathLst>
              <a:path extrusionOk="0" h="92844" w="21207">
                <a:moveTo>
                  <a:pt x="21207" y="92844"/>
                </a:moveTo>
                <a:cubicBezTo>
                  <a:pt x="7738" y="79375"/>
                  <a:pt x="-1549" y="58626"/>
                  <a:pt x="285" y="39666"/>
                </a:cubicBezTo>
                <a:cubicBezTo>
                  <a:pt x="1724" y="24787"/>
                  <a:pt x="9407" y="9177"/>
                  <a:pt x="2120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34"/>
          <p:cNvSpPr/>
          <p:nvPr/>
        </p:nvSpPr>
        <p:spPr>
          <a:xfrm>
            <a:off x="890427" y="1808950"/>
            <a:ext cx="1081975" cy="3312750"/>
          </a:xfrm>
          <a:custGeom>
            <a:rect b="b" l="l" r="r" t="t"/>
            <a:pathLst>
              <a:path extrusionOk="0" h="132510" w="43279">
                <a:moveTo>
                  <a:pt x="18869" y="132510"/>
                </a:moveTo>
                <a:cubicBezTo>
                  <a:pt x="4939" y="106967"/>
                  <a:pt x="-2742" y="75929"/>
                  <a:pt x="998" y="47076"/>
                </a:cubicBezTo>
                <a:cubicBezTo>
                  <a:pt x="3709" y="26159"/>
                  <a:pt x="25729" y="11700"/>
                  <a:pt x="43279" y="0"/>
                </a:cubicBezTo>
              </a:path>
            </a:pathLst>
          </a:custGeom>
          <a:noFill/>
          <a:ln cap="flat" cmpd="sng" w="9525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p34"/>
          <p:cNvSpPr/>
          <p:nvPr/>
        </p:nvSpPr>
        <p:spPr>
          <a:xfrm>
            <a:off x="990786" y="1405750"/>
            <a:ext cx="1602775" cy="3715950"/>
          </a:xfrm>
          <a:custGeom>
            <a:rect b="b" l="l" r="r" t="t"/>
            <a:pathLst>
              <a:path extrusionOk="0" h="148638" w="64111">
                <a:moveTo>
                  <a:pt x="13983" y="148638"/>
                </a:moveTo>
                <a:cubicBezTo>
                  <a:pt x="11457" y="144596"/>
                  <a:pt x="7202" y="141660"/>
                  <a:pt x="5266" y="137305"/>
                </a:cubicBezTo>
                <a:cubicBezTo>
                  <a:pt x="-1007" y="123191"/>
                  <a:pt x="-795" y="106330"/>
                  <a:pt x="1779" y="91101"/>
                </a:cubicBezTo>
                <a:cubicBezTo>
                  <a:pt x="4186" y="76860"/>
                  <a:pt x="11704" y="63772"/>
                  <a:pt x="19214" y="51435"/>
                </a:cubicBezTo>
                <a:cubicBezTo>
                  <a:pt x="27863" y="37226"/>
                  <a:pt x="27132" y="36744"/>
                  <a:pt x="36650" y="23102"/>
                </a:cubicBezTo>
                <a:cubicBezTo>
                  <a:pt x="43494" y="13292"/>
                  <a:pt x="54515" y="7141"/>
                  <a:pt x="64111" y="0"/>
                </a:cubicBezTo>
              </a:path>
            </a:pathLst>
          </a:cu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Some questions to explore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3375" lvl="0" marL="457200" rtl="0" algn="l">
              <a:lnSpc>
                <a:spcPct val="157142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Georgia"/>
              <a:buAutoNum type="arabicParenR"/>
            </a:pPr>
            <a:r>
              <a:rPr lang="zh-TW" sz="16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What day of the week tend to have the most departure delay?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Georgia"/>
              <a:buAutoNum type="arabicParenR"/>
            </a:pPr>
            <a:r>
              <a:rPr lang="zh-TW" sz="16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 longer or shorter flights tend to have more cancellations?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Georgia"/>
              <a:buAutoNum type="arabicParenR"/>
            </a:pPr>
            <a:r>
              <a:rPr lang="zh-TW" sz="16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Which month tend to have the most cancellations?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Georgia"/>
              <a:buAutoNum type="arabicParenR"/>
            </a:pPr>
            <a:r>
              <a:rPr lang="zh-TW" sz="16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 longer or shorter flights have more Departure Delay ?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Georgia"/>
              <a:buAutoNum type="arabicParenR"/>
            </a:pPr>
            <a:r>
              <a:rPr lang="zh-TW" sz="16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Which Carriers have more Cancellations and Cancellation percentage?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Georgia"/>
              <a:buAutoNum type="arabicParenR"/>
            </a:pPr>
            <a:r>
              <a:rPr lang="zh-TW" sz="16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Which carriers have More Delay ?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5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Visualizations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50" y="542175"/>
            <a:ext cx="6796151" cy="44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72450" y="1274975"/>
            <a:ext cx="394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MissMap: 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Before Cleaning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075" y="588450"/>
            <a:ext cx="6281700" cy="41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74375" y="9480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MissMap: 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Cleaning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8575" y="92075"/>
            <a:ext cx="76284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EDA1: what 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day of the week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 tend to have the most departure delay?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1960"/>
          <a:stretch/>
        </p:blipFill>
        <p:spPr>
          <a:xfrm>
            <a:off x="4136250" y="630188"/>
            <a:ext cx="4559225" cy="431897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59425" y="2909550"/>
            <a:ext cx="383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Comparison: Departure Delay on Each Day of the Week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325" y="222263"/>
            <a:ext cx="4827700" cy="469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83325" y="1520150"/>
            <a:ext cx="370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Departure Delay on Each Day of the Week: Logarized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-54500"/>
            <a:ext cx="807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50">
                <a:latin typeface="Times New Roman"/>
                <a:ea typeface="Times New Roman"/>
                <a:cs typeface="Times New Roman"/>
                <a:sym typeface="Times New Roman"/>
              </a:rPr>
              <a:t>EDA2:Do longer or shorter flights tend to have more cancellations?</a:t>
            </a:r>
            <a:endParaRPr b="1"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The count of cancellations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based upon distance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1893" r="0" t="960"/>
          <a:stretch/>
        </p:blipFill>
        <p:spPr>
          <a:xfrm>
            <a:off x="4027150" y="555725"/>
            <a:ext cx="4571999" cy="449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3750" y="15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320">
                <a:latin typeface="Times New Roman"/>
                <a:ea typeface="Times New Roman"/>
                <a:cs typeface="Times New Roman"/>
                <a:sym typeface="Times New Roman"/>
              </a:rPr>
              <a:t>EDA3: Which month tend to have the most cancellations?</a:t>
            </a:r>
            <a:endParaRPr b="1" sz="2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-1529" l="0" r="0" t="1530"/>
          <a:stretch/>
        </p:blipFill>
        <p:spPr>
          <a:xfrm>
            <a:off x="1464626" y="725301"/>
            <a:ext cx="6455051" cy="42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