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1" y="216"/>
      </p:cViewPr>
      <p:guideLst>
        <p:guide orient="horz" pos="20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DA93-7255-4E2D-B457-BBA69154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B155E-21BF-4E7A-A48A-081CE6B58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3C47-9672-4B71-A1D5-8A27368C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81F5-FDC6-4BAF-999D-814E0CFC65C2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D500-F231-4C9B-B405-F295E17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3968-9781-4647-9101-0A46FF4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D63E-2983-4CBC-B705-F42187AB0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5051-8D2C-4176-A286-97753FED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09D1-EA5C-42A3-BD4F-5713287DC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2572E-DB1A-439A-AB23-3718F4E1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81F5-FDC6-4BAF-999D-814E0CFC65C2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B191-C351-43BA-A12C-1FB86C45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DB5A8-7E11-4D4C-88C8-96CC7D23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D63E-2983-4CBC-B705-F42187AB0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70E04-6EA0-4157-97F0-1B51778A6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8ED22-E3C3-4690-BEBA-D1417294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D480-E8AD-4463-8E83-1BC6CD88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81F5-FDC6-4BAF-999D-814E0CFC65C2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A2299-7BC9-4C60-93ED-8F98CC0C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51EFD-91DF-475C-B983-D4D0310E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D63E-2983-4CBC-B705-F42187AB0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8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F373-6F18-494B-9CF7-FA83B6F2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69EE-DEC7-4372-B1D8-9CE511AD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9FB5C-E146-4789-9ECA-19802085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81F5-FDC6-4BAF-999D-814E0CFC65C2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CF8FE-29FE-47B7-9E70-0156CBDA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568D-3990-461B-94B6-5831C0D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D63E-2983-4CBC-B705-F42187AB0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1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8C36-E935-4866-A5B5-A00464DA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B5FF7-2680-4E56-B765-613925A7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3907-63A9-4A7D-82E5-5E6CB16D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81F5-FDC6-4BAF-999D-814E0CFC65C2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D412-058C-4845-9AD2-00DD3DCB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192E8-10F4-45CA-A25C-F8F5C8B1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D63E-2983-4CBC-B705-F42187AB0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1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523F-247E-4A35-92BE-61751111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FC9E-7E0A-42D6-9A14-6D9EA83CD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78CC5-A9C8-4E80-9733-4C7550628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0E52A-5CCF-4FC1-907D-90E1FE7E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81F5-FDC6-4BAF-999D-814E0CFC65C2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72791-6DC3-4E38-BD4A-09A9A706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BDCA6-559F-4B64-8EBD-4C765CCA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D63E-2983-4CBC-B705-F42187AB0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B54D-894F-473B-AB00-F0902E96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799F3-68F3-476F-BA7B-ABE032018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82281-B66E-4385-B19D-4731A9BC1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CC76B-915B-4DC8-B429-CE252BF4D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959DD-A093-4EB0-A97D-4D0BC3F09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C3094-2102-46D0-B309-B07A9EDE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81F5-FDC6-4BAF-999D-814E0CFC65C2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CE985-79A3-41CD-9E00-0E45A4A8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A5825-F9DA-4165-902A-3C0B31C2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D63E-2983-4CBC-B705-F42187AB0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2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7E07-EA91-4803-95E0-D52DE1FE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373BF-3E7A-4F98-98B7-0FA46EFE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81F5-FDC6-4BAF-999D-814E0CFC65C2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8FAB9-F9DB-4A2E-87BB-CE1E4280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9ABB-18A2-45D8-A8CF-E03C2D0F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D63E-2983-4CBC-B705-F42187AB0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5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DCAE9-D0F9-4A88-9D54-360C48F7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81F5-FDC6-4BAF-999D-814E0CFC65C2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85891-780B-4997-9ECE-409E101B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1A5D8-732D-4246-885F-E558C99C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D63E-2983-4CBC-B705-F42187AB0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2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B49A-BF52-440F-AB65-8AF9609F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3D6A-B2F9-43F6-A735-8ED7CE23C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2ADB2-C772-4B15-9CEA-A3B100C57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AF0E3-EAFE-4E65-9B95-E99ABB56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81F5-FDC6-4BAF-999D-814E0CFC65C2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8BE7-530F-4FE6-A82B-AFF7A56C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401EE-8EE4-4B34-8021-07BD4B0B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D63E-2983-4CBC-B705-F42187AB0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9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47C2-0DE6-4513-B0E6-7C375155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D53F4-7C77-4491-801F-208EE1EE2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4D93F-4450-447D-91E1-64D4B778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6BED3-16F3-4A58-967B-A9130BF4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81F5-FDC6-4BAF-999D-814E0CFC65C2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52523-28E7-4098-BA1D-287B0405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E9FBB-E801-4637-A692-ED9E9BCF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D63E-2983-4CBC-B705-F42187AB0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7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BAFCA-E008-4AB3-9B80-76908BC9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069E3-DDC0-4DFB-80E2-4E22FAF3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834A-7491-416B-BF02-64D6B3138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A81F5-FDC6-4BAF-999D-814E0CFC65C2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9872-8717-48F7-9443-D6B778EA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87A55-E4C3-4CEE-A7A4-B6D979B35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D63E-2983-4CBC-B705-F42187AB0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15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>
            <a:extLst>
              <a:ext uri="{FF2B5EF4-FFF2-40B4-BE49-F238E27FC236}">
                <a16:creationId xmlns:a16="http://schemas.microsoft.com/office/drawing/2014/main" id="{7391E05C-E9B8-46EA-9005-F18D60C68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09"/>
          <a:stretch/>
        </p:blipFill>
        <p:spPr>
          <a:xfrm>
            <a:off x="-21085" y="-5403"/>
            <a:ext cx="12213085" cy="685800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88A847B9-4C1F-45B8-B292-893B9DF7C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8" b="94545" l="1399" r="962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9821">
            <a:off x="4106354" y="408996"/>
            <a:ext cx="1425910" cy="14259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FDB12AA-9BB6-49EC-878B-8D2F8BDB1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4" b="93375" l="670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3495" y="1025853"/>
            <a:ext cx="2799060" cy="5569493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568EE04-DDEC-4DBD-B92F-AE88A91DFE29}"/>
              </a:ext>
            </a:extLst>
          </p:cNvPr>
          <p:cNvGrpSpPr/>
          <p:nvPr/>
        </p:nvGrpSpPr>
        <p:grpSpPr>
          <a:xfrm>
            <a:off x="967745" y="579674"/>
            <a:ext cx="3558073" cy="921908"/>
            <a:chOff x="967745" y="579674"/>
            <a:chExt cx="3558073" cy="921908"/>
          </a:xfrm>
        </p:grpSpPr>
        <p:sp>
          <p:nvSpPr>
            <p:cNvPr id="137" name="Rectangle: Folded Corner 136">
              <a:extLst>
                <a:ext uri="{FF2B5EF4-FFF2-40B4-BE49-F238E27FC236}">
                  <a16:creationId xmlns:a16="http://schemas.microsoft.com/office/drawing/2014/main" id="{62C2B13F-9666-4054-9D0E-5ABCF4FF57DA}"/>
                </a:ext>
              </a:extLst>
            </p:cNvPr>
            <p:cNvSpPr/>
            <p:nvPr/>
          </p:nvSpPr>
          <p:spPr>
            <a:xfrm>
              <a:off x="967745" y="579674"/>
              <a:ext cx="3558073" cy="921908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4839282-93CA-495D-9C8C-FA2ADE69E1D8}"/>
                </a:ext>
              </a:extLst>
            </p:cNvPr>
            <p:cNvSpPr txBox="1"/>
            <p:nvPr/>
          </p:nvSpPr>
          <p:spPr>
            <a:xfrm>
              <a:off x="1455922" y="725728"/>
              <a:ext cx="28389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bg1"/>
                  </a:solidFill>
                  <a:latin typeface="Lucida Calligraphy" panose="03010101010101010101" pitchFamily="66" charset="0"/>
                </a:rPr>
                <a:t>LITERALS</a:t>
              </a: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264EF8DE-B033-4866-94AC-942FD3411C23}"/>
              </a:ext>
            </a:extLst>
          </p:cNvPr>
          <p:cNvSpPr txBox="1"/>
          <p:nvPr/>
        </p:nvSpPr>
        <p:spPr>
          <a:xfrm>
            <a:off x="3185238" y="2571950"/>
            <a:ext cx="5800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These are some fixed value which are used in programming.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7298A45A-E38A-4C35-A28E-4CE134ED59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302" l="238" r="96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0468" y="252578"/>
            <a:ext cx="1405656" cy="1437450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1A73A446-E78B-4304-9CB7-AEF5309F3148}"/>
              </a:ext>
            </a:extLst>
          </p:cNvPr>
          <p:cNvSpPr txBox="1"/>
          <p:nvPr/>
        </p:nvSpPr>
        <p:spPr>
          <a:xfrm>
            <a:off x="0" y="8044"/>
            <a:ext cx="7255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There are 4 types of literal present in </a:t>
            </a:r>
            <a:r>
              <a:rPr lang="en-IN" sz="3200" b="1" dirty="0" err="1">
                <a:solidFill>
                  <a:srgbClr val="00B0F0"/>
                </a:solidFill>
              </a:rPr>
              <a:t>js</a:t>
            </a:r>
            <a:r>
              <a:rPr lang="en-IN" sz="3200" b="1" dirty="0">
                <a:solidFill>
                  <a:srgbClr val="00B0F0"/>
                </a:solidFill>
              </a:rPr>
              <a:t> :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BC25763-FD22-4E97-B1C1-818BB798D1CF}"/>
              </a:ext>
            </a:extLst>
          </p:cNvPr>
          <p:cNvSpPr txBox="1"/>
          <p:nvPr/>
        </p:nvSpPr>
        <p:spPr>
          <a:xfrm>
            <a:off x="-21088" y="700790"/>
            <a:ext cx="7255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FF00"/>
                </a:solidFill>
              </a:rPr>
              <a:t>1. Integer Literal :-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EEBD9FB-DBD9-4A92-B0BC-B85B7528BF73}"/>
              </a:ext>
            </a:extLst>
          </p:cNvPr>
          <p:cNvSpPr txBox="1"/>
          <p:nvPr/>
        </p:nvSpPr>
        <p:spPr>
          <a:xfrm>
            <a:off x="1431134" y="1299012"/>
            <a:ext cx="9335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Any positive or negative number without decimal point.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Ex -  10, -20, 30 etc.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537E26-A565-4F11-B9DF-7F62C41268D7}"/>
              </a:ext>
            </a:extLst>
          </p:cNvPr>
          <p:cNvSpPr txBox="1"/>
          <p:nvPr/>
        </p:nvSpPr>
        <p:spPr>
          <a:xfrm>
            <a:off x="-21088" y="2294853"/>
            <a:ext cx="7255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FF00"/>
                </a:solidFill>
              </a:rPr>
              <a:t>2. Floating Point Literal :-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E8C9922-690F-4646-88A5-F790CBF5205A}"/>
              </a:ext>
            </a:extLst>
          </p:cNvPr>
          <p:cNvSpPr txBox="1"/>
          <p:nvPr/>
        </p:nvSpPr>
        <p:spPr>
          <a:xfrm>
            <a:off x="1431134" y="2934809"/>
            <a:ext cx="9335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Any positive or negative number with floating point value.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Ex -  12.4, -34.6 etc.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3B35C42-E8C3-4B9B-95C9-610F8976DFDE}"/>
              </a:ext>
            </a:extLst>
          </p:cNvPr>
          <p:cNvSpPr txBox="1"/>
          <p:nvPr/>
        </p:nvSpPr>
        <p:spPr>
          <a:xfrm>
            <a:off x="0" y="3850226"/>
            <a:ext cx="7255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FF00"/>
                </a:solidFill>
              </a:rPr>
              <a:t>3. Boolean Literal :-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2ACFC93-0060-4834-8349-80F43C7EB8DB}"/>
              </a:ext>
            </a:extLst>
          </p:cNvPr>
          <p:cNvSpPr txBox="1"/>
          <p:nvPr/>
        </p:nvSpPr>
        <p:spPr>
          <a:xfrm>
            <a:off x="1431134" y="4458681"/>
            <a:ext cx="933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Value that is either true or false.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A1FD098-9CFF-4978-A10E-60FD04684E79}"/>
              </a:ext>
            </a:extLst>
          </p:cNvPr>
          <p:cNvSpPr txBox="1"/>
          <p:nvPr/>
        </p:nvSpPr>
        <p:spPr>
          <a:xfrm>
            <a:off x="-21088" y="4919319"/>
            <a:ext cx="7255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FF00"/>
                </a:solidFill>
              </a:rPr>
              <a:t>4. String Literal :-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A181279-2704-46A2-AFC7-67DF5B1D2ED2}"/>
              </a:ext>
            </a:extLst>
          </p:cNvPr>
          <p:cNvSpPr txBox="1"/>
          <p:nvPr/>
        </p:nvSpPr>
        <p:spPr>
          <a:xfrm>
            <a:off x="1417749" y="5481049"/>
            <a:ext cx="10429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Any value that place within a Double quotes ( “ ” ) or Single quotes(‘ ’) or back tick (``). 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Ex – “Hello” , ‘by’ , `123abc`.</a:t>
            </a:r>
          </a:p>
        </p:txBody>
      </p:sp>
    </p:spTree>
    <p:extLst>
      <p:ext uri="{BB962C8B-B14F-4D97-AF65-F5344CB8AC3E}">
        <p14:creationId xmlns:p14="http://schemas.microsoft.com/office/powerpoint/2010/main" val="10592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5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75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75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75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75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7" grpId="1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31C4D33-8FF4-4C92-903D-CFC11E91F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09"/>
          <a:stretch/>
        </p:blipFill>
        <p:spPr>
          <a:xfrm>
            <a:off x="-1" y="-1"/>
            <a:ext cx="12213089" cy="685800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88A847B9-4C1F-45B8-B292-893B9DF7C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8" b="94545" l="1399" r="962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9821">
            <a:off x="4782702" y="174563"/>
            <a:ext cx="1425910" cy="142591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FDB12AA-9BB6-49EC-878B-8D2F8BDB1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4" b="93375" l="670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30620" y="1097310"/>
            <a:ext cx="2799060" cy="556949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32037B9-2B59-46CD-8DE6-C8ACFF06FD41}"/>
              </a:ext>
            </a:extLst>
          </p:cNvPr>
          <p:cNvGrpSpPr/>
          <p:nvPr/>
        </p:nvGrpSpPr>
        <p:grpSpPr>
          <a:xfrm>
            <a:off x="828673" y="449307"/>
            <a:ext cx="4306776" cy="921908"/>
            <a:chOff x="828673" y="449307"/>
            <a:chExt cx="4306776" cy="921908"/>
          </a:xfrm>
        </p:grpSpPr>
        <p:sp>
          <p:nvSpPr>
            <p:cNvPr id="137" name="Rectangle: Folded Corner 136">
              <a:extLst>
                <a:ext uri="{FF2B5EF4-FFF2-40B4-BE49-F238E27FC236}">
                  <a16:creationId xmlns:a16="http://schemas.microsoft.com/office/drawing/2014/main" id="{62C2B13F-9666-4054-9D0E-5ABCF4FF57DA}"/>
                </a:ext>
              </a:extLst>
            </p:cNvPr>
            <p:cNvSpPr/>
            <p:nvPr/>
          </p:nvSpPr>
          <p:spPr>
            <a:xfrm>
              <a:off x="828673" y="449307"/>
              <a:ext cx="4306776" cy="921908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4839282-93CA-495D-9C8C-FA2ADE69E1D8}"/>
                </a:ext>
              </a:extLst>
            </p:cNvPr>
            <p:cNvSpPr txBox="1"/>
            <p:nvPr/>
          </p:nvSpPr>
          <p:spPr>
            <a:xfrm>
              <a:off x="1461850" y="595130"/>
              <a:ext cx="3363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bg1"/>
                  </a:solidFill>
                  <a:latin typeface="Lucida Calligraphy" panose="03010101010101010101" pitchFamily="66" charset="0"/>
                </a:rPr>
                <a:t>IDENTIFIER</a:t>
              </a:r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7298A45A-E38A-4C35-A28E-4CE134ED59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302" l="238" r="96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0468" y="252578"/>
            <a:ext cx="1405656" cy="1437450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A2ACFC93-0060-4834-8349-80F43C7EB8DB}"/>
              </a:ext>
            </a:extLst>
          </p:cNvPr>
          <p:cNvSpPr txBox="1"/>
          <p:nvPr/>
        </p:nvSpPr>
        <p:spPr>
          <a:xfrm>
            <a:off x="853529" y="3535437"/>
            <a:ext cx="98766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1. No keywords are allowed.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2. Name must be alpha numeric.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3. No space allowed between words.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4. No special character ( #, @, &amp; etc..) allowed except $ and _ . 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A1FD098-9CFF-4978-A10E-60FD04684E79}"/>
              </a:ext>
            </a:extLst>
          </p:cNvPr>
          <p:cNvSpPr txBox="1"/>
          <p:nvPr/>
        </p:nvSpPr>
        <p:spPr>
          <a:xfrm>
            <a:off x="0" y="1774467"/>
            <a:ext cx="9170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rgbClr val="FFFF00"/>
                </a:solidFill>
              </a:rPr>
              <a:t> Identifiers means giving a name to any variable , function, class etc..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rgbClr val="FFFF00"/>
                </a:solidFill>
              </a:rPr>
              <a:t> In programming there is some rule for identifiers.</a:t>
            </a:r>
          </a:p>
        </p:txBody>
      </p:sp>
    </p:spTree>
    <p:extLst>
      <p:ext uri="{BB962C8B-B14F-4D97-AF65-F5344CB8AC3E}">
        <p14:creationId xmlns:p14="http://schemas.microsoft.com/office/powerpoint/2010/main" val="2214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3A2522D-5566-4093-83EB-2E53549F2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C16F154-66D1-4448-BD78-5849C90B79EC}"/>
              </a:ext>
            </a:extLst>
          </p:cNvPr>
          <p:cNvGrpSpPr/>
          <p:nvPr/>
        </p:nvGrpSpPr>
        <p:grpSpPr>
          <a:xfrm>
            <a:off x="0" y="0"/>
            <a:ext cx="4206241" cy="6858000"/>
            <a:chOff x="3992879" y="117043"/>
            <a:chExt cx="420624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2ACE07-3B29-4FA0-914A-AE3439BEF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922" l="0" r="100000">
                          <a14:foregroundMark x1="52683" y1="3516" x2="50000" y2="42969"/>
                          <a14:foregroundMark x1="45854" y1="19766" x2="55854" y2="27500"/>
                          <a14:foregroundMark x1="29878" y1="10469" x2="79634" y2="15469"/>
                          <a14:foregroundMark x1="70000" y1="18203" x2="61341" y2="31484"/>
                          <a14:foregroundMark x1="50366" y1="40000" x2="51951" y2="49063"/>
                          <a14:foregroundMark x1="52683" y1="39453" x2="57195" y2="40938"/>
                          <a14:foregroundMark x1="44146" y1="40703" x2="49390" y2="40703"/>
                          <a14:foregroundMark x1="14878" y1="93906" x2="35244" y2="89844"/>
                          <a14:foregroundMark x1="13415" y1="93203" x2="28171" y2="95781"/>
                          <a14:foregroundMark x1="29634" y1="95781" x2="45122" y2="93594"/>
                          <a14:foregroundMark x1="56098" y1="92813" x2="72073" y2="96016"/>
                          <a14:foregroundMark x1="54878" y1="93438" x2="63415" y2="95781"/>
                          <a14:foregroundMark x1="72073" y1="96563" x2="87439" y2="92422"/>
                          <a14:foregroundMark x1="81585" y1="91563" x2="67439" y2="87109"/>
                          <a14:backgroundMark x1="22927" y1="43203" x2="83902" y2="58828"/>
                          <a14:backgroundMark x1="81098" y1="42422" x2="18659" y2="55078"/>
                          <a14:backgroundMark x1="31951" y1="43906" x2="68293" y2="44141"/>
                          <a14:backgroundMark x1="55000" y1="45234" x2="45610" y2="48594"/>
                          <a14:backgroundMark x1="54024" y1="48594" x2="49146" y2="46094"/>
                          <a14:backgroundMark x1="11098" y1="97500" x2="86341" y2="988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5" r="10561"/>
            <a:stretch/>
          </p:blipFill>
          <p:spPr>
            <a:xfrm>
              <a:off x="4378960" y="117043"/>
              <a:ext cx="3434080" cy="6858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1C26F5-2144-4682-A7BB-92ACB9E1F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68984" l="10000" r="90000">
                          <a14:foregroundMark x1="22683" y1="48594" x2="21463" y2="54844"/>
                          <a14:foregroundMark x1="80732" y1="48203" x2="83049" y2="546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55" t="42725" r="12694" b="31193"/>
            <a:stretch/>
          </p:blipFill>
          <p:spPr>
            <a:xfrm>
              <a:off x="3992879" y="2974109"/>
              <a:ext cx="4206241" cy="209665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F03F2B-AA7C-474B-9BE3-B8D519B40E84}"/>
              </a:ext>
            </a:extLst>
          </p:cNvPr>
          <p:cNvSpPr txBox="1"/>
          <p:nvPr/>
        </p:nvSpPr>
        <p:spPr>
          <a:xfrm>
            <a:off x="386081" y="3468883"/>
            <a:ext cx="3214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66"/>
                </a:solidFill>
              </a:rPr>
              <a:t>Suggestion For Naming Convention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50D9C-26D4-4507-A141-9B9D1674EB27}"/>
              </a:ext>
            </a:extLst>
          </p:cNvPr>
          <p:cNvSpPr txBox="1"/>
          <p:nvPr/>
        </p:nvSpPr>
        <p:spPr>
          <a:xfrm>
            <a:off x="4635270" y="1166948"/>
            <a:ext cx="6700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FF00"/>
                </a:solidFill>
              </a:rPr>
              <a:t>Variable name: Either in all lower case or camel case.</a:t>
            </a:r>
          </a:p>
          <a:p>
            <a:r>
              <a:rPr lang="en-IN" sz="2400" b="1" dirty="0">
                <a:solidFill>
                  <a:srgbClr val="FFFF00"/>
                </a:solidFill>
              </a:rPr>
              <a:t>     Ex- sum, </a:t>
            </a:r>
            <a:r>
              <a:rPr lang="en-IN" sz="2400" b="1" dirty="0" err="1">
                <a:solidFill>
                  <a:srgbClr val="FFFF00"/>
                </a:solidFill>
              </a:rPr>
              <a:t>isPositive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20C1C-C81B-40CB-981C-EA81B542027A}"/>
              </a:ext>
            </a:extLst>
          </p:cNvPr>
          <p:cNvSpPr txBox="1"/>
          <p:nvPr/>
        </p:nvSpPr>
        <p:spPr>
          <a:xfrm>
            <a:off x="4635269" y="2654050"/>
            <a:ext cx="670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FF00"/>
                </a:solidFill>
              </a:rPr>
              <a:t>Constant name: All character in capital case.</a:t>
            </a:r>
          </a:p>
          <a:p>
            <a:r>
              <a:rPr lang="en-IN" sz="2400" b="1" dirty="0">
                <a:solidFill>
                  <a:srgbClr val="FFFF00"/>
                </a:solidFill>
              </a:rPr>
              <a:t>     Ex- BOLD , PIE , 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C98BE-AE28-4D74-86D0-A59CC289299C}"/>
              </a:ext>
            </a:extLst>
          </p:cNvPr>
          <p:cNvSpPr txBox="1"/>
          <p:nvPr/>
        </p:nvSpPr>
        <p:spPr>
          <a:xfrm>
            <a:off x="4635268" y="3771820"/>
            <a:ext cx="670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FF00"/>
                </a:solidFill>
              </a:rPr>
              <a:t>Function name: Follow camel case.</a:t>
            </a:r>
          </a:p>
          <a:p>
            <a:r>
              <a:rPr lang="en-IN" sz="2400" b="1" dirty="0">
                <a:solidFill>
                  <a:srgbClr val="FFFF00"/>
                </a:solidFill>
              </a:rPr>
              <a:t>     Ex- </a:t>
            </a:r>
            <a:r>
              <a:rPr lang="en-IN" sz="2400" b="1" dirty="0" err="1">
                <a:solidFill>
                  <a:srgbClr val="FFFF00"/>
                </a:solidFill>
              </a:rPr>
              <a:t>toString</a:t>
            </a:r>
            <a:r>
              <a:rPr lang="en-IN" sz="2400" b="1" dirty="0">
                <a:solidFill>
                  <a:srgbClr val="FFFF00"/>
                </a:solidFill>
              </a:rPr>
              <a:t>() , show() , </a:t>
            </a:r>
            <a:r>
              <a:rPr lang="en-IN" sz="2400" b="1" dirty="0" err="1">
                <a:solidFill>
                  <a:srgbClr val="FFFF00"/>
                </a:solidFill>
              </a:rPr>
              <a:t>forEach</a:t>
            </a:r>
            <a:r>
              <a:rPr lang="en-IN" sz="2400" b="1" dirty="0">
                <a:solidFill>
                  <a:srgbClr val="FFFF00"/>
                </a:solidFill>
              </a:rPr>
              <a:t>() , </a:t>
            </a:r>
            <a:r>
              <a:rPr lang="en-IN" sz="2400" b="1" dirty="0" err="1">
                <a:solidFill>
                  <a:srgbClr val="FFFF00"/>
                </a:solidFill>
              </a:rPr>
              <a:t>toLowerCase</a:t>
            </a:r>
            <a:r>
              <a:rPr lang="en-IN" sz="2400" b="1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02BDC-9580-433A-A8AA-9A0E49C3060B}"/>
              </a:ext>
            </a:extLst>
          </p:cNvPr>
          <p:cNvSpPr txBox="1"/>
          <p:nvPr/>
        </p:nvSpPr>
        <p:spPr>
          <a:xfrm>
            <a:off x="4635267" y="4889590"/>
            <a:ext cx="670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FF00"/>
                </a:solidFill>
              </a:rPr>
              <a:t>Class name: Use capitalize.</a:t>
            </a:r>
          </a:p>
          <a:p>
            <a:r>
              <a:rPr lang="en-IN" sz="2400" b="1" dirty="0">
                <a:solidFill>
                  <a:srgbClr val="FFFF00"/>
                </a:solidFill>
              </a:rPr>
              <a:t>     Ex- Text , Date</a:t>
            </a:r>
          </a:p>
        </p:txBody>
      </p:sp>
    </p:spTree>
    <p:extLst>
      <p:ext uri="{BB962C8B-B14F-4D97-AF65-F5344CB8AC3E}">
        <p14:creationId xmlns:p14="http://schemas.microsoft.com/office/powerpoint/2010/main" val="300098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256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Lucida Calligraphy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prangya priyadarsini</dc:creator>
  <cp:lastModifiedBy>prangya priyadarsini</cp:lastModifiedBy>
  <cp:revision>39</cp:revision>
  <dcterms:created xsi:type="dcterms:W3CDTF">2021-07-10T13:36:59Z</dcterms:created>
  <dcterms:modified xsi:type="dcterms:W3CDTF">2021-07-10T19:40:38Z</dcterms:modified>
</cp:coreProperties>
</file>