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60" r:id="rId4"/>
    <p:sldId id="261" r:id="rId5"/>
    <p:sldId id="264" r:id="rId6"/>
    <p:sldId id="258" r:id="rId7"/>
    <p:sldId id="259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28"/>
    <p:restoredTop sz="94648"/>
  </p:normalViewPr>
  <p:slideViewPr>
    <p:cSldViewPr snapToGrid="0" snapToObjects="1">
      <p:cViewPr>
        <p:scale>
          <a:sx n="123" d="100"/>
          <a:sy n="123" d="100"/>
        </p:scale>
        <p:origin x="4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89537-2C1E-5446-AEEE-7169B80A1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250222-6C24-5546-8A0B-49A931801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A9A37-D8E8-9441-B8B0-D184A2A88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C755-8336-9341-82D7-EE261BA60D86}" type="datetimeFigureOut">
              <a:t>2020/7/3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9F32A-99C5-D644-864C-27602321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BBCDBA-84FB-6945-A016-4471067B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83A0-19FE-1542-9246-6D9E6E5BD2B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146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0194A-16B7-9B4F-AAB2-A17CDE4C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B4AD75-5E94-2E48-907F-6CA0E80C3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CC18B-B3E2-4B48-8856-20D1ED079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C755-8336-9341-82D7-EE261BA60D86}" type="datetimeFigureOut">
              <a:t>2020/7/3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D80EF-0B14-9745-AD0C-0E0278CA8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45783-2F20-BA4C-8CDC-C79F5D5D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83A0-19FE-1542-9246-6D9E6E5BD2B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00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FCF010-22EA-B144-BB1A-AA655CA61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794788-7F54-1B4E-9038-472C61F8E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154FF6-3155-C047-9EEA-EFDC947B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C755-8336-9341-82D7-EE261BA60D86}" type="datetimeFigureOut">
              <a:t>2020/7/3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C6708-4C12-444C-99AD-BEBDEC4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DDDE8-7A17-A94E-9DEA-5BC560E3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83A0-19FE-1542-9246-6D9E6E5BD2B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460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E611E-6583-4A4A-B79E-E20AE0CD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172DD-E3F5-6746-9D06-B2C15B728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C1FF0-A07A-B245-A4B2-01198F2F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C755-8336-9341-82D7-EE261BA60D86}" type="datetimeFigureOut">
              <a:t>2020/7/3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4039C-D63F-DD4D-915C-9BDCB234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22CBF-68B9-9A46-8DC8-3AC57CA3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83A0-19FE-1542-9246-6D9E6E5BD2B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019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D9355-5621-0E4E-819A-03A79611A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3E67DD-3D6F-2044-93F8-8CC5F20F7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4C1D9-AAF7-A84C-8A45-746422CD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C755-8336-9341-82D7-EE261BA60D86}" type="datetimeFigureOut">
              <a:t>2020/7/3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A8E03F-060D-424B-8D43-B6DB50A4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0D08F-DDC6-D743-BDE5-0492027C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83A0-19FE-1542-9246-6D9E6E5BD2B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227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400DE-E4B9-8C49-9726-4F9DB070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A0B76-3395-4C4A-A0D2-7D5FE7091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E2F7B5-7D0E-F84C-A0D6-635597CDD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11A59C-BA02-5B48-8092-5144AAD8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C755-8336-9341-82D7-EE261BA60D86}" type="datetimeFigureOut">
              <a:t>2020/7/3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D621D4-A2D2-AB47-8036-E78C1B4B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623BC6-EE6C-6046-BAB1-2FADAEF2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83A0-19FE-1542-9246-6D9E6E5BD2B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77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8E94B-529E-2548-AA60-67FEB884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ECE9F-C0F2-734F-876A-B8D63C689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F73FAD-7660-4345-8571-489DB9FC7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328D66-4199-6344-9EFD-9BC5291CE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B20AE2-F066-0F4E-B1B1-34A9C9F87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FEDCB-490C-A645-9831-208D15B8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C755-8336-9341-82D7-EE261BA60D86}" type="datetimeFigureOut">
              <a:t>2020/7/3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564F76-9846-B748-848A-415EA321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0E45CC-6C22-AD43-A68C-7087A31D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83A0-19FE-1542-9246-6D9E6E5BD2B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894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93486-EC2A-2C4C-A398-463E2C534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B09D7E-14A4-0C45-9D1E-518B0020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C755-8336-9341-82D7-EE261BA60D86}" type="datetimeFigureOut">
              <a:t>2020/7/3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387678-F71E-3942-AB64-CE988980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A53C12-8DEA-5143-A408-23BDB674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83A0-19FE-1542-9246-6D9E6E5BD2B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5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C11474-4ABC-AA45-AE25-B1F4EF55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C755-8336-9341-82D7-EE261BA60D86}" type="datetimeFigureOut">
              <a:t>2020/7/3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AE8203-8C74-0240-B763-4D4ABB5F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42BBA1-A86B-4142-BB58-F95EAC00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83A0-19FE-1542-9246-6D9E6E5BD2B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394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06A86-9740-6743-B158-34CCEA5E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272A4-6787-374A-965F-D27F36A70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D5F4C1-49A3-E04A-8873-62BBFD2A4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0FD131-925F-A24A-81D3-99888970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C755-8336-9341-82D7-EE261BA60D86}" type="datetimeFigureOut">
              <a:t>2020/7/3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7E7756-6C1B-5745-83E9-B3351BF9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802A1-B366-FC44-BB43-5DE2D690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83A0-19FE-1542-9246-6D9E6E5BD2B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36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53494-76CA-024D-BA69-71CD9529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796B95-2080-4545-9F98-A11813C01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7280EB-AE26-334D-82E4-327014826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0AB248-B719-4C42-B668-484ED202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C755-8336-9341-82D7-EE261BA60D86}" type="datetimeFigureOut">
              <a:t>2020/7/3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792E67-01A9-E64E-889A-2AF16907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CCAAC2-CAA1-8743-B3CA-ADE05B9F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83A0-19FE-1542-9246-6D9E6E5BD2B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182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D41CEF-7A63-D54F-AD42-B3C7C9E5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42E19-51D6-2D49-A30C-A666069E8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B474D-0C3D-E54C-9F5E-ECDB22877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8C755-8336-9341-82D7-EE261BA60D86}" type="datetimeFigureOut">
              <a:t>2020/7/3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933B7-D67B-6844-A69C-96382A8A6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A4E40-5A96-7849-90D1-D0432CCD6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B83A0-19FE-1542-9246-6D9E6E5BD2B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92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371ADD-C1C8-DD40-9397-98D016F81613}"/>
              </a:ext>
            </a:extLst>
          </p:cNvPr>
          <p:cNvSpPr/>
          <p:nvPr/>
        </p:nvSpPr>
        <p:spPr>
          <a:xfrm>
            <a:off x="1175657" y="1861457"/>
            <a:ext cx="631371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用户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992149-0C0A-FB49-BDB9-A38ACE07088B}"/>
              </a:ext>
            </a:extLst>
          </p:cNvPr>
          <p:cNvSpPr/>
          <p:nvPr/>
        </p:nvSpPr>
        <p:spPr>
          <a:xfrm>
            <a:off x="2612571" y="1861457"/>
            <a:ext cx="805543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登录进程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CF296D-A4EC-6945-A4CD-8577BDF17DAF}"/>
              </a:ext>
            </a:extLst>
          </p:cNvPr>
          <p:cNvSpPr/>
          <p:nvPr/>
        </p:nvSpPr>
        <p:spPr>
          <a:xfrm>
            <a:off x="4234542" y="1861457"/>
            <a:ext cx="1186542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安全操作系统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B94E28-ACFE-0046-9CA9-75E6E08F85DA}"/>
              </a:ext>
            </a:extLst>
          </p:cNvPr>
          <p:cNvSpPr/>
          <p:nvPr/>
        </p:nvSpPr>
        <p:spPr>
          <a:xfrm>
            <a:off x="6291941" y="1861457"/>
            <a:ext cx="805543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su</a:t>
            </a:r>
            <a:r>
              <a:rPr kumimoji="1" lang="zh-CN" altLang="en-US" sz="1200"/>
              <a:t>进程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2593B0-4A0D-2D47-8597-D1A782F37F4D}"/>
              </a:ext>
            </a:extLst>
          </p:cNvPr>
          <p:cNvSpPr/>
          <p:nvPr/>
        </p:nvSpPr>
        <p:spPr>
          <a:xfrm>
            <a:off x="4191000" y="2634342"/>
            <a:ext cx="1262743" cy="5660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/>
              <a:t>标识鉴别数据库</a:t>
            </a:r>
            <a:endParaRPr kumimoji="1" lang="en-US" altLang="zh-CN" sz="1200"/>
          </a:p>
          <a:p>
            <a:pPr algn="ctr"/>
            <a:r>
              <a:rPr kumimoji="1" lang="en-US" altLang="zh-CN" sz="1200"/>
              <a:t>/etc/passwd</a:t>
            </a:r>
          </a:p>
          <a:p>
            <a:pPr algn="ctr"/>
            <a:r>
              <a:rPr kumimoji="1" lang="en-US" altLang="zh-CN" sz="1200"/>
              <a:t>/etc/shadow</a:t>
            </a:r>
            <a:endParaRPr kumimoji="1" lang="zh-CN" altLang="en-US" sz="1200"/>
          </a:p>
        </p:txBody>
      </p:sp>
      <p:cxnSp>
        <p:nvCxnSpPr>
          <p:cNvPr id="8" name="肘形连接符 7">
            <a:extLst>
              <a:ext uri="{FF2B5EF4-FFF2-40B4-BE49-F238E27FC236}">
                <a16:creationId xmlns:a16="http://schemas.microsoft.com/office/drawing/2014/main" id="{6DFCCAC2-FAB7-D94B-8C83-09474C65E057}"/>
              </a:ext>
            </a:extLst>
          </p:cNvPr>
          <p:cNvCxnSpPr>
            <a:cxnSpLocks/>
            <a:stCxn id="3" idx="2"/>
            <a:endCxn id="6" idx="1"/>
          </p:cNvCxnSpPr>
          <p:nvPr/>
        </p:nvCxnSpPr>
        <p:spPr>
          <a:xfrm rot="16200000" flipH="1">
            <a:off x="3189514" y="1915885"/>
            <a:ext cx="827314" cy="11756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>
            <a:extLst>
              <a:ext uri="{FF2B5EF4-FFF2-40B4-BE49-F238E27FC236}">
                <a16:creationId xmlns:a16="http://schemas.microsoft.com/office/drawing/2014/main" id="{6000CC30-70AC-A44C-BA98-02835DC6B72A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 rot="5400000">
            <a:off x="5660571" y="1883229"/>
            <a:ext cx="827314" cy="12409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40845ED-A797-154A-A658-E6F8B7F95695}"/>
              </a:ext>
            </a:extLst>
          </p:cNvPr>
          <p:cNvSpPr txBox="1"/>
          <p:nvPr/>
        </p:nvSpPr>
        <p:spPr>
          <a:xfrm>
            <a:off x="1807028" y="1698758"/>
            <a:ext cx="805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/>
              <a:t>标识鉴别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58DF1B-0ACC-484A-8670-B48FEA20C86C}"/>
              </a:ext>
            </a:extLst>
          </p:cNvPr>
          <p:cNvSpPr txBox="1"/>
          <p:nvPr/>
        </p:nvSpPr>
        <p:spPr>
          <a:xfrm>
            <a:off x="3418114" y="1698757"/>
            <a:ext cx="805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/>
              <a:t>系统登录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70E8A44-074C-8943-9943-3357F625B698}"/>
              </a:ext>
            </a:extLst>
          </p:cNvPr>
          <p:cNvSpPr txBox="1"/>
          <p:nvPr/>
        </p:nvSpPr>
        <p:spPr>
          <a:xfrm>
            <a:off x="5453741" y="1704201"/>
            <a:ext cx="805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/>
              <a:t>切换用户</a:t>
            </a: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9B2CA5EC-6FB6-714C-876B-DD11B1DAEBB2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807028" y="1975757"/>
            <a:ext cx="805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71B497BC-D269-F24E-9FED-9E0B81D5350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418114" y="1975757"/>
            <a:ext cx="816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4A990C3-357A-2F4D-A950-965CC26F3DC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421084" y="1975757"/>
            <a:ext cx="870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66C2AA33-A8DF-514F-ABB8-F9F89F142C9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4822372" y="2090057"/>
            <a:ext cx="5441" cy="54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B98B05D-54B3-2C41-A876-DDC0DF95BD82}"/>
              </a:ext>
            </a:extLst>
          </p:cNvPr>
          <p:cNvSpPr txBox="1"/>
          <p:nvPr/>
        </p:nvSpPr>
        <p:spPr>
          <a:xfrm>
            <a:off x="4860472" y="2240614"/>
            <a:ext cx="805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/>
              <a:t>增删改查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C03DB64-B31D-1C4E-887D-AB895477A885}"/>
              </a:ext>
            </a:extLst>
          </p:cNvPr>
          <p:cNvSpPr txBox="1"/>
          <p:nvPr/>
        </p:nvSpPr>
        <p:spPr>
          <a:xfrm>
            <a:off x="3314699" y="2640372"/>
            <a:ext cx="506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/>
              <a:t>读取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E2CD02E-91B4-A14A-8711-F0E5FE8D40CB}"/>
              </a:ext>
            </a:extLst>
          </p:cNvPr>
          <p:cNvSpPr txBox="1"/>
          <p:nvPr/>
        </p:nvSpPr>
        <p:spPr>
          <a:xfrm>
            <a:off x="5856512" y="2643385"/>
            <a:ext cx="506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/>
              <a:t>读取</a:t>
            </a:r>
          </a:p>
        </p:txBody>
      </p:sp>
    </p:spTree>
    <p:extLst>
      <p:ext uri="{BB962C8B-B14F-4D97-AF65-F5344CB8AC3E}">
        <p14:creationId xmlns:p14="http://schemas.microsoft.com/office/powerpoint/2010/main" val="2956880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3481B3B-7B82-5A48-B5DB-3C503C718175}"/>
              </a:ext>
            </a:extLst>
          </p:cNvPr>
          <p:cNvSpPr txBox="1"/>
          <p:nvPr/>
        </p:nvSpPr>
        <p:spPr>
          <a:xfrm>
            <a:off x="0" y="21693"/>
            <a:ext cx="940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/>
              <a:t>代价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EA1929E-3D71-4248-A75B-7F87C1DCC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869235"/>
              </p:ext>
            </p:extLst>
          </p:nvPr>
        </p:nvGraphicFramePr>
        <p:xfrm>
          <a:off x="1380448" y="769098"/>
          <a:ext cx="1554043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550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  <a:gridCol w="847493">
                  <a:extLst>
                    <a:ext uri="{9D8B030D-6E8A-4147-A177-3AD203B41FA5}">
                      <a16:colId xmlns:a16="http://schemas.microsoft.com/office/drawing/2014/main" val="11996365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内存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  <a:tr h="265045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索引指针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718395"/>
                  </a:ext>
                </a:extLst>
              </a:tr>
              <a:tr h="265045">
                <a:tc gridSpan="2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917053"/>
                  </a:ext>
                </a:extLst>
              </a:tr>
              <a:tr h="26504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索引页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索引元组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5326"/>
                  </a:ext>
                </a:extLst>
              </a:tr>
              <a:tr h="265045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索引元组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1034"/>
                  </a:ext>
                </a:extLst>
              </a:tr>
              <a:tr h="265045">
                <a:tc gridSpan="2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74849"/>
                  </a:ext>
                </a:extLst>
              </a:tr>
              <a:tr h="26504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索引页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堆表元组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903113"/>
                  </a:ext>
                </a:extLst>
              </a:tr>
              <a:tr h="265045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堆表元组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031587"/>
                  </a:ext>
                </a:extLst>
              </a:tr>
            </a:tbl>
          </a:graphicData>
        </a:graphic>
      </p:graphicFrame>
      <p:cxnSp>
        <p:nvCxnSpPr>
          <p:cNvPr id="6" name="肘形连接符 5">
            <a:extLst>
              <a:ext uri="{FF2B5EF4-FFF2-40B4-BE49-F238E27FC236}">
                <a16:creationId xmlns:a16="http://schemas.microsoft.com/office/drawing/2014/main" id="{7F369029-F145-154C-AE59-9AB0D295C93E}"/>
              </a:ext>
            </a:extLst>
          </p:cNvPr>
          <p:cNvCxnSpPr>
            <a:cxnSpLocks/>
          </p:cNvCxnSpPr>
          <p:nvPr/>
        </p:nvCxnSpPr>
        <p:spPr>
          <a:xfrm>
            <a:off x="2934491" y="1330436"/>
            <a:ext cx="1428331" cy="24911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肘形连接符 6">
            <a:extLst>
              <a:ext uri="{FF2B5EF4-FFF2-40B4-BE49-F238E27FC236}">
                <a16:creationId xmlns:a16="http://schemas.microsoft.com/office/drawing/2014/main" id="{E3812B5F-D544-BC41-AFCE-E6615BBEA670}"/>
              </a:ext>
            </a:extLst>
          </p:cNvPr>
          <p:cNvCxnSpPr>
            <a:cxnSpLocks/>
          </p:cNvCxnSpPr>
          <p:nvPr/>
        </p:nvCxnSpPr>
        <p:spPr>
          <a:xfrm>
            <a:off x="2934491" y="2137851"/>
            <a:ext cx="1428329" cy="2581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1CD91993-C0B9-4146-BA6C-0B0951AFAC7A}"/>
              </a:ext>
            </a:extLst>
          </p:cNvPr>
          <p:cNvCxnSpPr>
            <a:cxnSpLocks/>
          </p:cNvCxnSpPr>
          <p:nvPr/>
        </p:nvCxnSpPr>
        <p:spPr>
          <a:xfrm flipH="1">
            <a:off x="2934491" y="1790380"/>
            <a:ext cx="14283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D843A2A4-5978-D641-8B0C-8B6A158B06FE}"/>
              </a:ext>
            </a:extLst>
          </p:cNvPr>
          <p:cNvCxnSpPr>
            <a:cxnSpLocks/>
          </p:cNvCxnSpPr>
          <p:nvPr/>
        </p:nvCxnSpPr>
        <p:spPr>
          <a:xfrm flipH="1">
            <a:off x="2934489" y="2604700"/>
            <a:ext cx="14283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BBAB6081-0042-F843-B53F-E44437A57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187644"/>
              </p:ext>
            </p:extLst>
          </p:nvPr>
        </p:nvGraphicFramePr>
        <p:xfrm>
          <a:off x="4362822" y="1314891"/>
          <a:ext cx="1554043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550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  <a:gridCol w="847493">
                  <a:extLst>
                    <a:ext uri="{9D8B030D-6E8A-4147-A177-3AD203B41FA5}">
                      <a16:colId xmlns:a16="http://schemas.microsoft.com/office/drawing/2014/main" val="11996365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持久化存储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  <a:tr h="26504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索引页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索引元组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5326"/>
                  </a:ext>
                </a:extLst>
              </a:tr>
              <a:tr h="265045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索引元组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1034"/>
                  </a:ext>
                </a:extLst>
              </a:tr>
              <a:tr h="265045">
                <a:tc gridSpan="2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74849"/>
                  </a:ext>
                </a:extLst>
              </a:tr>
              <a:tr h="26504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索引页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堆表元组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903113"/>
                  </a:ext>
                </a:extLst>
              </a:tr>
              <a:tr h="265045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堆表元组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031587"/>
                  </a:ext>
                </a:extLst>
              </a:tr>
            </a:tbl>
          </a:graphicData>
        </a:graphic>
      </p:graphicFrame>
      <p:sp>
        <p:nvSpPr>
          <p:cNvPr id="22" name="右箭头 21">
            <a:extLst>
              <a:ext uri="{FF2B5EF4-FFF2-40B4-BE49-F238E27FC236}">
                <a16:creationId xmlns:a16="http://schemas.microsoft.com/office/drawing/2014/main" id="{6FD07BBC-9784-2046-AB1F-611A5F9EF55E}"/>
              </a:ext>
            </a:extLst>
          </p:cNvPr>
          <p:cNvSpPr/>
          <p:nvPr/>
        </p:nvSpPr>
        <p:spPr>
          <a:xfrm>
            <a:off x="1065184" y="1584048"/>
            <a:ext cx="287667" cy="8166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D321ECD-D839-F644-831A-B28D2FA45895}"/>
              </a:ext>
            </a:extLst>
          </p:cNvPr>
          <p:cNvSpPr txBox="1"/>
          <p:nvPr/>
        </p:nvSpPr>
        <p:spPr>
          <a:xfrm>
            <a:off x="3006774" y="1109979"/>
            <a:ext cx="282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1</a:t>
            </a:r>
            <a:endParaRPr kumimoji="1" lang="zh-CN" altLang="en-US" sz="12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33D4CA2-84E1-B64A-A80B-E54DE8D89946}"/>
              </a:ext>
            </a:extLst>
          </p:cNvPr>
          <p:cNvSpPr txBox="1"/>
          <p:nvPr/>
        </p:nvSpPr>
        <p:spPr>
          <a:xfrm>
            <a:off x="3006774" y="1544824"/>
            <a:ext cx="282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2</a:t>
            </a:r>
            <a:endParaRPr kumimoji="1" lang="zh-CN" altLang="en-US" sz="12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BCDB12D-DD9A-0C43-88D9-664EA9319D97}"/>
              </a:ext>
            </a:extLst>
          </p:cNvPr>
          <p:cNvSpPr txBox="1"/>
          <p:nvPr/>
        </p:nvSpPr>
        <p:spPr>
          <a:xfrm>
            <a:off x="1075331" y="1370759"/>
            <a:ext cx="282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3</a:t>
            </a:r>
            <a:endParaRPr kumimoji="1" lang="zh-CN" altLang="en-US" sz="12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F724E0B-9C5B-1543-85A2-9F54493AF887}"/>
              </a:ext>
            </a:extLst>
          </p:cNvPr>
          <p:cNvSpPr txBox="1"/>
          <p:nvPr/>
        </p:nvSpPr>
        <p:spPr>
          <a:xfrm>
            <a:off x="3006774" y="1915768"/>
            <a:ext cx="282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4</a:t>
            </a:r>
            <a:endParaRPr kumimoji="1" lang="zh-CN" altLang="en-US" sz="12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91BAEA0-E82D-1D43-B4C4-D78C2A4236D2}"/>
              </a:ext>
            </a:extLst>
          </p:cNvPr>
          <p:cNvSpPr txBox="1"/>
          <p:nvPr/>
        </p:nvSpPr>
        <p:spPr>
          <a:xfrm>
            <a:off x="2991013" y="2377974"/>
            <a:ext cx="282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5</a:t>
            </a:r>
            <a:endParaRPr kumimoji="1" lang="zh-CN" altLang="en-US" sz="1200"/>
          </a:p>
        </p:txBody>
      </p:sp>
      <p:sp>
        <p:nvSpPr>
          <p:cNvPr id="28" name="右箭头 27">
            <a:extLst>
              <a:ext uri="{FF2B5EF4-FFF2-40B4-BE49-F238E27FC236}">
                <a16:creationId xmlns:a16="http://schemas.microsoft.com/office/drawing/2014/main" id="{647E4E22-B6CF-CF41-B4C7-324B3C256CD4}"/>
              </a:ext>
            </a:extLst>
          </p:cNvPr>
          <p:cNvSpPr/>
          <p:nvPr/>
        </p:nvSpPr>
        <p:spPr>
          <a:xfrm>
            <a:off x="1075331" y="2879151"/>
            <a:ext cx="287667" cy="8166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ABBDC9E-D234-EF4C-8FB5-086F617AA616}"/>
              </a:ext>
            </a:extLst>
          </p:cNvPr>
          <p:cNvSpPr txBox="1"/>
          <p:nvPr/>
        </p:nvSpPr>
        <p:spPr>
          <a:xfrm>
            <a:off x="1088438" y="2631324"/>
            <a:ext cx="282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7</a:t>
            </a:r>
            <a:endParaRPr kumimoji="1" lang="zh-CN" altLang="en-US" sz="120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ABAE3BC-78C9-DA4A-A85D-87E1F99A346B}"/>
              </a:ext>
            </a:extLst>
          </p:cNvPr>
          <p:cNvSpPr txBox="1"/>
          <p:nvPr/>
        </p:nvSpPr>
        <p:spPr>
          <a:xfrm>
            <a:off x="195831" y="2140377"/>
            <a:ext cx="940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/>
              <a:t>启动代价：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BB97BBB-250C-C841-97CA-D6D9F6E592D4}"/>
              </a:ext>
            </a:extLst>
          </p:cNvPr>
          <p:cNvSpPr txBox="1"/>
          <p:nvPr/>
        </p:nvSpPr>
        <p:spPr>
          <a:xfrm>
            <a:off x="210944" y="2638360"/>
            <a:ext cx="940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/>
              <a:t>运行代价：</a:t>
            </a: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1A6ECCFD-2A15-DE42-B351-5567CDC72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034383"/>
              </p:ext>
            </p:extLst>
          </p:nvPr>
        </p:nvGraphicFramePr>
        <p:xfrm>
          <a:off x="3289348" y="215569"/>
          <a:ext cx="77768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685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249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CPU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sp>
        <p:nvSpPr>
          <p:cNvPr id="37" name="右箭头 36">
            <a:extLst>
              <a:ext uri="{FF2B5EF4-FFF2-40B4-BE49-F238E27FC236}">
                <a16:creationId xmlns:a16="http://schemas.microsoft.com/office/drawing/2014/main" id="{604B185F-63D6-954A-8044-37ECB71E60C7}"/>
              </a:ext>
            </a:extLst>
          </p:cNvPr>
          <p:cNvSpPr/>
          <p:nvPr/>
        </p:nvSpPr>
        <p:spPr>
          <a:xfrm>
            <a:off x="1078291" y="2367488"/>
            <a:ext cx="287667" cy="8166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9EE182C-606E-E840-8726-B47828397F4B}"/>
              </a:ext>
            </a:extLst>
          </p:cNvPr>
          <p:cNvSpPr txBox="1"/>
          <p:nvPr/>
        </p:nvSpPr>
        <p:spPr>
          <a:xfrm>
            <a:off x="1088438" y="2112370"/>
            <a:ext cx="282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6</a:t>
            </a:r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2525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389B1B-8BC6-E246-A39E-D0553663D8B1}"/>
              </a:ext>
            </a:extLst>
          </p:cNvPr>
          <p:cNvSpPr txBox="1"/>
          <p:nvPr/>
        </p:nvSpPr>
        <p:spPr>
          <a:xfrm>
            <a:off x="0" y="21693"/>
            <a:ext cx="1578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/>
              <a:t>整体架构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81E14F8-6E6F-FC4D-833A-296428956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354915"/>
              </p:ext>
            </p:extLst>
          </p:nvPr>
        </p:nvGraphicFramePr>
        <p:xfrm>
          <a:off x="324570" y="855793"/>
          <a:ext cx="100209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096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CPU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9EA2001-31D3-5A42-9BF5-964A69531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269187"/>
              </p:ext>
            </p:extLst>
          </p:nvPr>
        </p:nvGraphicFramePr>
        <p:xfrm>
          <a:off x="324570" y="1456443"/>
          <a:ext cx="100209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096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内存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949E735-8FCF-AA43-84D9-DD0D2BB6A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467476"/>
              </p:ext>
            </p:extLst>
          </p:nvPr>
        </p:nvGraphicFramePr>
        <p:xfrm>
          <a:off x="324570" y="2079859"/>
          <a:ext cx="100209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096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外存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3F9F0C3-DE2C-E547-9526-B969C1578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650690"/>
              </p:ext>
            </p:extLst>
          </p:nvPr>
        </p:nvGraphicFramePr>
        <p:xfrm>
          <a:off x="10119104" y="3011176"/>
          <a:ext cx="1417867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867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进程架构 </a:t>
                      </a:r>
                      <a:r>
                        <a:rPr lang="en-US" altLang="zh-CN" sz="1200"/>
                        <a:t>&amp;1.1.1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E012FE1-3F70-7E47-9D9D-C85067143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876349"/>
              </p:ext>
            </p:extLst>
          </p:nvPr>
        </p:nvGraphicFramePr>
        <p:xfrm>
          <a:off x="10119104" y="3585232"/>
          <a:ext cx="1417867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867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内存架构 </a:t>
                      </a:r>
                      <a:r>
                        <a:rPr lang="en-US" altLang="zh-CN" sz="1200"/>
                        <a:t>&amp;1.1.2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5F9FE9E-2C86-F948-ACA5-92D6D13E5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16813"/>
              </p:ext>
            </p:extLst>
          </p:nvPr>
        </p:nvGraphicFramePr>
        <p:xfrm>
          <a:off x="8450222" y="3037202"/>
          <a:ext cx="1417867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867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数据库集簇架构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逻辑结构 </a:t>
                      </a:r>
                      <a:r>
                        <a:rPr lang="en-US" altLang="zh-CN" sz="1200"/>
                        <a:t>&amp;1.1.3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507199"/>
                  </a:ext>
                </a:extLst>
              </a:tr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物理结构 </a:t>
                      </a:r>
                      <a:r>
                        <a:rPr lang="en-US" altLang="zh-CN" sz="1200"/>
                        <a:t>&amp;1.1.4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287922"/>
                  </a:ext>
                </a:extLst>
              </a:tr>
            </a:tbl>
          </a:graphicData>
        </a:graphic>
      </p:graphicFrame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2D746649-24C7-0F4D-B4FF-9C1D91B1E5C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25618" y="1130113"/>
            <a:ext cx="0" cy="32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DE3BD74-FE20-2C4E-8EE1-6F2E56F2912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25618" y="1730763"/>
            <a:ext cx="0" cy="34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71C0655-D3C0-AE45-8CEE-9E42D72081ED}"/>
              </a:ext>
            </a:extLst>
          </p:cNvPr>
          <p:cNvSpPr/>
          <p:nvPr/>
        </p:nvSpPr>
        <p:spPr bwMode="auto">
          <a:xfrm>
            <a:off x="4592126" y="1182750"/>
            <a:ext cx="978910" cy="274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DengXian" panose="02010600030101010101" pitchFamily="2" charset="-122"/>
              </a:rPr>
              <a:t>用户程序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955278A-99F9-064C-95A1-60B424A693CD}"/>
              </a:ext>
            </a:extLst>
          </p:cNvPr>
          <p:cNvSpPr/>
          <p:nvPr/>
        </p:nvSpPr>
        <p:spPr bwMode="auto">
          <a:xfrm>
            <a:off x="5373847" y="1722360"/>
            <a:ext cx="852616" cy="2545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DengXian" panose="02010600030101010101" pitchFamily="2" charset="-122"/>
              </a:rPr>
              <a:t>函数库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0BAFDAC-0CF7-8C46-93EB-7E70AA70F71E}"/>
              </a:ext>
            </a:extLst>
          </p:cNvPr>
          <p:cNvSpPr/>
          <p:nvPr/>
        </p:nvSpPr>
        <p:spPr bwMode="auto">
          <a:xfrm>
            <a:off x="3218834" y="2192796"/>
            <a:ext cx="3736160" cy="274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DengXian" panose="02010600030101010101" pitchFamily="2" charset="-122"/>
              </a:rPr>
              <a:t>系统调用接口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56DC7C0-1C82-2A41-8FBF-83958E756BA9}"/>
              </a:ext>
            </a:extLst>
          </p:cNvPr>
          <p:cNvSpPr/>
          <p:nvPr/>
        </p:nvSpPr>
        <p:spPr bwMode="auto">
          <a:xfrm>
            <a:off x="3246065" y="2676434"/>
            <a:ext cx="1543353" cy="5971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200" b="0">
                <a:solidFill>
                  <a:schemeClr val="bg1"/>
                </a:solidFill>
                <a:ea typeface="DengXian" panose="02010600030101010101" pitchFamily="2" charset="-122"/>
              </a:rPr>
              <a:t>文件子系统</a:t>
            </a: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ea typeface="DengXian" panose="0201060003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FFAF0EE-A611-1849-AE1A-DA934724DA73}"/>
              </a:ext>
            </a:extLst>
          </p:cNvPr>
          <p:cNvSpPr/>
          <p:nvPr/>
        </p:nvSpPr>
        <p:spPr bwMode="auto">
          <a:xfrm>
            <a:off x="3975589" y="3037400"/>
            <a:ext cx="813829" cy="2447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DengXian" panose="02010600030101010101" pitchFamily="2" charset="-122"/>
              </a:rPr>
              <a:t>高速缓冲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2084696-F456-4D4D-A0C2-54A7ABBA60ED}"/>
              </a:ext>
            </a:extLst>
          </p:cNvPr>
          <p:cNvSpPr/>
          <p:nvPr/>
        </p:nvSpPr>
        <p:spPr bwMode="auto">
          <a:xfrm>
            <a:off x="3206478" y="3470149"/>
            <a:ext cx="771677" cy="274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DengXian" panose="02010600030101010101" pitchFamily="2" charset="-122"/>
              </a:rPr>
              <a:t>字符设备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8776D99-F2D9-9D46-8C75-0D467985596D}"/>
              </a:ext>
            </a:extLst>
          </p:cNvPr>
          <p:cNvSpPr/>
          <p:nvPr/>
        </p:nvSpPr>
        <p:spPr bwMode="auto">
          <a:xfrm>
            <a:off x="3982608" y="3462367"/>
            <a:ext cx="771677" cy="2654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DengXian" panose="02010600030101010101" pitchFamily="2" charset="-122"/>
              </a:rPr>
              <a:t>块设备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DB325FB-5C21-D94A-8EE6-2DC4D373D205}"/>
              </a:ext>
            </a:extLst>
          </p:cNvPr>
          <p:cNvSpPr/>
          <p:nvPr/>
        </p:nvSpPr>
        <p:spPr bwMode="auto">
          <a:xfrm>
            <a:off x="3206478" y="3744786"/>
            <a:ext cx="1543353" cy="274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DengXian" panose="02010600030101010101" pitchFamily="2" charset="-122"/>
              </a:rPr>
              <a:t>设备驱动程序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D684923-2A41-4647-BC30-340B2104D0FA}"/>
              </a:ext>
            </a:extLst>
          </p:cNvPr>
          <p:cNvSpPr/>
          <p:nvPr/>
        </p:nvSpPr>
        <p:spPr bwMode="auto">
          <a:xfrm>
            <a:off x="5040433" y="2661716"/>
            <a:ext cx="1909228" cy="13577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ea typeface="DengXian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zh-CN" sz="1200" b="0">
              <a:solidFill>
                <a:schemeClr val="bg1"/>
              </a:solidFill>
              <a:ea typeface="DengXian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DengXian" panose="02010600030101010101" pitchFamily="2" charset="-122"/>
              </a:rPr>
              <a:t>进程控制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ea typeface="DengXian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DengXian" panose="02010600030101010101" pitchFamily="2" charset="-122"/>
              </a:rPr>
              <a:t>子系统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3C534D3-0403-8C46-9126-186EC8F68DE1}"/>
              </a:ext>
            </a:extLst>
          </p:cNvPr>
          <p:cNvSpPr/>
          <p:nvPr/>
        </p:nvSpPr>
        <p:spPr bwMode="auto">
          <a:xfrm>
            <a:off x="5842560" y="2798695"/>
            <a:ext cx="1047508" cy="2575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DengXian" panose="02010600030101010101" pitchFamily="2" charset="-122"/>
              </a:rPr>
              <a:t>进程间通信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ED8DD00-908B-4B44-91CB-B0509525DBFF}"/>
              </a:ext>
            </a:extLst>
          </p:cNvPr>
          <p:cNvSpPr/>
          <p:nvPr/>
        </p:nvSpPr>
        <p:spPr bwMode="auto">
          <a:xfrm>
            <a:off x="5800155" y="3585232"/>
            <a:ext cx="1142483" cy="4341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DengXian" panose="02010600030101010101" pitchFamily="2" charset="-122"/>
              </a:rPr>
              <a:t>内存管理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AD95492-B0B6-CD47-A999-4F5F17906261}"/>
              </a:ext>
            </a:extLst>
          </p:cNvPr>
          <p:cNvSpPr/>
          <p:nvPr/>
        </p:nvSpPr>
        <p:spPr bwMode="auto">
          <a:xfrm>
            <a:off x="5847642" y="3185497"/>
            <a:ext cx="1047508" cy="2575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DengXian" panose="02010600030101010101" pitchFamily="2" charset="-122"/>
              </a:rPr>
              <a:t>调度程序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31C87B8-E854-B04C-822C-4A6F87274098}"/>
              </a:ext>
            </a:extLst>
          </p:cNvPr>
          <p:cNvSpPr/>
          <p:nvPr/>
        </p:nvSpPr>
        <p:spPr bwMode="auto">
          <a:xfrm>
            <a:off x="3206478" y="4227072"/>
            <a:ext cx="3736160" cy="274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DengXian" panose="02010600030101010101" pitchFamily="2" charset="-122"/>
              </a:rPr>
              <a:t>硬件控制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23B9367-8D2B-7845-A6CB-C3D84A6A7A5C}"/>
              </a:ext>
            </a:extLst>
          </p:cNvPr>
          <p:cNvSpPr/>
          <p:nvPr/>
        </p:nvSpPr>
        <p:spPr bwMode="auto">
          <a:xfrm>
            <a:off x="3213501" y="4724903"/>
            <a:ext cx="3736160" cy="274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DengXian" panose="02010600030101010101" pitchFamily="2" charset="-122"/>
              </a:rPr>
              <a:t>硬件</a:t>
            </a:r>
          </a:p>
        </p:txBody>
      </p:sp>
      <p:cxnSp>
        <p:nvCxnSpPr>
          <p:cNvPr id="44" name="直接连接符 38">
            <a:extLst>
              <a:ext uri="{FF2B5EF4-FFF2-40B4-BE49-F238E27FC236}">
                <a16:creationId xmlns:a16="http://schemas.microsoft.com/office/drawing/2014/main" id="{4DF3CC03-36AC-F445-A8D2-077D0CEBFD91}"/>
              </a:ext>
            </a:extLst>
          </p:cNvPr>
          <p:cNvCxnSpPr>
            <a:cxnSpLocks/>
          </p:cNvCxnSpPr>
          <p:nvPr/>
        </p:nvCxnSpPr>
        <p:spPr bwMode="auto">
          <a:xfrm>
            <a:off x="2970457" y="4597775"/>
            <a:ext cx="460575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39">
            <a:extLst>
              <a:ext uri="{FF2B5EF4-FFF2-40B4-BE49-F238E27FC236}">
                <a16:creationId xmlns:a16="http://schemas.microsoft.com/office/drawing/2014/main" id="{C05E7310-40B3-7F42-9336-964DB3741CAB}"/>
              </a:ext>
            </a:extLst>
          </p:cNvPr>
          <p:cNvCxnSpPr>
            <a:cxnSpLocks/>
          </p:cNvCxnSpPr>
          <p:nvPr/>
        </p:nvCxnSpPr>
        <p:spPr bwMode="auto">
          <a:xfrm>
            <a:off x="3052715" y="2079859"/>
            <a:ext cx="4523501" cy="2216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箭头连接符 41">
            <a:extLst>
              <a:ext uri="{FF2B5EF4-FFF2-40B4-BE49-F238E27FC236}">
                <a16:creationId xmlns:a16="http://schemas.microsoft.com/office/drawing/2014/main" id="{EE379029-28FC-3E43-8C7F-2FFD51D922CF}"/>
              </a:ext>
            </a:extLst>
          </p:cNvPr>
          <p:cNvCxnSpPr>
            <a:stCxn id="30" idx="2"/>
            <a:endCxn id="32" idx="0"/>
          </p:cNvCxnSpPr>
          <p:nvPr/>
        </p:nvCxnSpPr>
        <p:spPr bwMode="auto">
          <a:xfrm>
            <a:off x="5081581" y="1457387"/>
            <a:ext cx="5333" cy="7354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直接箭头连接符 43">
            <a:extLst>
              <a:ext uri="{FF2B5EF4-FFF2-40B4-BE49-F238E27FC236}">
                <a16:creationId xmlns:a16="http://schemas.microsoft.com/office/drawing/2014/main" id="{EF17AE96-8D63-0E4E-88D4-A9AB1856EB12}"/>
              </a:ext>
            </a:extLst>
          </p:cNvPr>
          <p:cNvCxnSpPr>
            <a:cxnSpLocks/>
          </p:cNvCxnSpPr>
          <p:nvPr/>
        </p:nvCxnSpPr>
        <p:spPr bwMode="auto">
          <a:xfrm>
            <a:off x="5478880" y="1457387"/>
            <a:ext cx="0" cy="255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直接箭头连接符 45">
            <a:extLst>
              <a:ext uri="{FF2B5EF4-FFF2-40B4-BE49-F238E27FC236}">
                <a16:creationId xmlns:a16="http://schemas.microsoft.com/office/drawing/2014/main" id="{FC534718-F359-A94D-9F57-4C57522D681F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4017742" y="2479212"/>
            <a:ext cx="4120" cy="1972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直接箭头连接符 46">
            <a:extLst>
              <a:ext uri="{FF2B5EF4-FFF2-40B4-BE49-F238E27FC236}">
                <a16:creationId xmlns:a16="http://schemas.microsoft.com/office/drawing/2014/main" id="{4632DCF7-220C-C940-8847-FE7423D962E1}"/>
              </a:ext>
            </a:extLst>
          </p:cNvPr>
          <p:cNvCxnSpPr>
            <a:cxnSpLocks/>
            <a:stCxn id="31" idx="2"/>
          </p:cNvCxnSpPr>
          <p:nvPr/>
        </p:nvCxnSpPr>
        <p:spPr bwMode="auto">
          <a:xfrm>
            <a:off x="5800155" y="1976888"/>
            <a:ext cx="0" cy="2502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直接箭头连接符 47">
            <a:extLst>
              <a:ext uri="{FF2B5EF4-FFF2-40B4-BE49-F238E27FC236}">
                <a16:creationId xmlns:a16="http://schemas.microsoft.com/office/drawing/2014/main" id="{7FB0D033-E4AF-BF49-A5A1-F03C70A88612}"/>
              </a:ext>
            </a:extLst>
          </p:cNvPr>
          <p:cNvCxnSpPr>
            <a:cxnSpLocks/>
          </p:cNvCxnSpPr>
          <p:nvPr/>
        </p:nvCxnSpPr>
        <p:spPr bwMode="auto">
          <a:xfrm>
            <a:off x="6363115" y="4016822"/>
            <a:ext cx="0" cy="2102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直接箭头连接符 49">
            <a:extLst>
              <a:ext uri="{FF2B5EF4-FFF2-40B4-BE49-F238E27FC236}">
                <a16:creationId xmlns:a16="http://schemas.microsoft.com/office/drawing/2014/main" id="{14F289F7-790C-B846-90EA-B2FDE6627E75}"/>
              </a:ext>
            </a:extLst>
          </p:cNvPr>
          <p:cNvCxnSpPr>
            <a:cxnSpLocks/>
          </p:cNvCxnSpPr>
          <p:nvPr/>
        </p:nvCxnSpPr>
        <p:spPr bwMode="auto">
          <a:xfrm>
            <a:off x="5567837" y="4016822"/>
            <a:ext cx="3199" cy="2102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直接箭头连接符 50">
            <a:extLst>
              <a:ext uri="{FF2B5EF4-FFF2-40B4-BE49-F238E27FC236}">
                <a16:creationId xmlns:a16="http://schemas.microsoft.com/office/drawing/2014/main" id="{46C13895-FDB8-E149-9BEF-2CE2B3218AED}"/>
              </a:ext>
            </a:extLst>
          </p:cNvPr>
          <p:cNvCxnSpPr>
            <a:cxnSpLocks/>
          </p:cNvCxnSpPr>
          <p:nvPr/>
        </p:nvCxnSpPr>
        <p:spPr bwMode="auto">
          <a:xfrm>
            <a:off x="3987311" y="4019423"/>
            <a:ext cx="7319" cy="207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直接箭头连接符 51">
            <a:extLst>
              <a:ext uri="{FF2B5EF4-FFF2-40B4-BE49-F238E27FC236}">
                <a16:creationId xmlns:a16="http://schemas.microsoft.com/office/drawing/2014/main" id="{771A0DA3-F55A-FB46-89B8-2B31D07D10ED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 bwMode="auto">
          <a:xfrm flipH="1">
            <a:off x="4368447" y="3282194"/>
            <a:ext cx="14057" cy="1801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直接箭头连接符 52">
            <a:extLst>
              <a:ext uri="{FF2B5EF4-FFF2-40B4-BE49-F238E27FC236}">
                <a16:creationId xmlns:a16="http://schemas.microsoft.com/office/drawing/2014/main" id="{54E7FF23-285D-6743-9744-4C6C21BBEBFC}"/>
              </a:ext>
            </a:extLst>
          </p:cNvPr>
          <p:cNvCxnSpPr>
            <a:cxnSpLocks/>
          </p:cNvCxnSpPr>
          <p:nvPr/>
        </p:nvCxnSpPr>
        <p:spPr bwMode="auto">
          <a:xfrm>
            <a:off x="3548404" y="3251637"/>
            <a:ext cx="0" cy="2276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直接箭头连接符 55">
            <a:extLst>
              <a:ext uri="{FF2B5EF4-FFF2-40B4-BE49-F238E27FC236}">
                <a16:creationId xmlns:a16="http://schemas.microsoft.com/office/drawing/2014/main" id="{87186BEE-E97A-7945-A0CA-9F66B03911DD}"/>
              </a:ext>
            </a:extLst>
          </p:cNvPr>
          <p:cNvCxnSpPr>
            <a:cxnSpLocks/>
          </p:cNvCxnSpPr>
          <p:nvPr/>
        </p:nvCxnSpPr>
        <p:spPr bwMode="auto">
          <a:xfrm>
            <a:off x="5040433" y="4497796"/>
            <a:ext cx="0" cy="255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直接箭头连接符 56">
            <a:extLst>
              <a:ext uri="{FF2B5EF4-FFF2-40B4-BE49-F238E27FC236}">
                <a16:creationId xmlns:a16="http://schemas.microsoft.com/office/drawing/2014/main" id="{07323572-8F31-D543-A8A3-6584AB6533E2}"/>
              </a:ext>
            </a:extLst>
          </p:cNvPr>
          <p:cNvCxnSpPr>
            <a:cxnSpLocks/>
          </p:cNvCxnSpPr>
          <p:nvPr/>
        </p:nvCxnSpPr>
        <p:spPr bwMode="auto">
          <a:xfrm flipH="1">
            <a:off x="4789418" y="2868301"/>
            <a:ext cx="2510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C3AA7873-EF79-684C-8F3D-C8FE3E6244A9}"/>
              </a:ext>
            </a:extLst>
          </p:cNvPr>
          <p:cNvSpPr txBox="1"/>
          <p:nvPr/>
        </p:nvSpPr>
        <p:spPr>
          <a:xfrm>
            <a:off x="7046054" y="1782334"/>
            <a:ext cx="686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ea typeface="DengXian" panose="02010600030101010101" pitchFamily="2" charset="-122"/>
              </a:rPr>
              <a:t>用户级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AC436B9-2B3B-2443-BF27-51860CF753F0}"/>
              </a:ext>
            </a:extLst>
          </p:cNvPr>
          <p:cNvSpPr txBox="1"/>
          <p:nvPr/>
        </p:nvSpPr>
        <p:spPr>
          <a:xfrm>
            <a:off x="7046054" y="3263003"/>
            <a:ext cx="686148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ea typeface="DengXian" panose="02010600030101010101" pitchFamily="2" charset="-122"/>
              </a:rPr>
              <a:t>内核级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090DF33-C80E-A14F-A552-8A8BFF54FCAB}"/>
              </a:ext>
            </a:extLst>
          </p:cNvPr>
          <p:cNvSpPr txBox="1"/>
          <p:nvPr/>
        </p:nvSpPr>
        <p:spPr>
          <a:xfrm>
            <a:off x="7046054" y="4798668"/>
            <a:ext cx="691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tx1"/>
                </a:solidFill>
                <a:ea typeface="DengXian" panose="02010600030101010101" pitchFamily="2" charset="-122"/>
              </a:rPr>
              <a:t>硬件级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830CA2F-6050-F64D-89D0-FD10229F7F87}"/>
              </a:ext>
            </a:extLst>
          </p:cNvPr>
          <p:cNvSpPr txBox="1"/>
          <p:nvPr/>
        </p:nvSpPr>
        <p:spPr>
          <a:xfrm>
            <a:off x="4480742" y="5460418"/>
            <a:ext cx="174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>
                <a:ea typeface="DengXian" panose="02010600030101010101" pitchFamily="2" charset="-122"/>
              </a:rPr>
              <a:t>(1)</a:t>
            </a:r>
            <a:r>
              <a:rPr kumimoji="1" lang="zh-CN" altLang="en-US" sz="1200">
                <a:ea typeface="DengXian" panose="02010600030101010101" pitchFamily="2" charset="-122"/>
              </a:rPr>
              <a:t> </a:t>
            </a:r>
            <a:r>
              <a:rPr kumimoji="1" lang="en-US" altLang="zh-CN" sz="1200">
                <a:ea typeface="DengXian" panose="02010600030101010101" pitchFamily="2" charset="-122"/>
              </a:rPr>
              <a:t>Linux</a:t>
            </a:r>
            <a:r>
              <a:rPr kumimoji="1" lang="zh-CN" altLang="en-US" sz="1200">
                <a:ea typeface="DengXian" panose="02010600030101010101" pitchFamily="2" charset="-122"/>
              </a:rPr>
              <a:t>体系结构</a:t>
            </a:r>
          </a:p>
        </p:txBody>
      </p:sp>
      <p:cxnSp>
        <p:nvCxnSpPr>
          <p:cNvPr id="84" name="直接箭头连接符 47">
            <a:extLst>
              <a:ext uri="{FF2B5EF4-FFF2-40B4-BE49-F238E27FC236}">
                <a16:creationId xmlns:a16="http://schemas.microsoft.com/office/drawing/2014/main" id="{A0B713A9-9F5C-7946-ABCE-696E3E39F715}"/>
              </a:ext>
            </a:extLst>
          </p:cNvPr>
          <p:cNvCxnSpPr>
            <a:cxnSpLocks/>
            <a:stCxn id="7" idx="1"/>
          </p:cNvCxnSpPr>
          <p:nvPr/>
        </p:nvCxnSpPr>
        <p:spPr bwMode="auto">
          <a:xfrm flipH="1">
            <a:off x="9868089" y="3148336"/>
            <a:ext cx="2510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8" name="直接箭头连接符 47">
            <a:extLst>
              <a:ext uri="{FF2B5EF4-FFF2-40B4-BE49-F238E27FC236}">
                <a16:creationId xmlns:a16="http://schemas.microsoft.com/office/drawing/2014/main" id="{F995FDA1-D1B2-9841-9961-8CAFC25BB7A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 bwMode="auto">
          <a:xfrm>
            <a:off x="10828037" y="3285496"/>
            <a:ext cx="0" cy="2997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7B39A305-350C-2F45-A5A4-B56221A7D099}"/>
              </a:ext>
            </a:extLst>
          </p:cNvPr>
          <p:cNvSpPr txBox="1"/>
          <p:nvPr/>
        </p:nvSpPr>
        <p:spPr>
          <a:xfrm>
            <a:off x="9410171" y="5431094"/>
            <a:ext cx="1577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(2)</a:t>
            </a:r>
            <a:r>
              <a:rPr kumimoji="1" lang="zh-CN" altLang="en-US" sz="1200"/>
              <a:t> </a:t>
            </a:r>
            <a:r>
              <a:rPr kumimoji="1" lang="en-US" altLang="zh-CN" sz="1200"/>
              <a:t>PostgreSQL</a:t>
            </a:r>
            <a:r>
              <a:rPr kumimoji="1" lang="zh-CN" altLang="en-US" sz="1200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199075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2554865-0BCF-CD48-B913-D4E817721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138189"/>
              </p:ext>
            </p:extLst>
          </p:nvPr>
        </p:nvGraphicFramePr>
        <p:xfrm>
          <a:off x="5265539" y="1907849"/>
          <a:ext cx="142074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0740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PostgreSQL</a:t>
                      </a:r>
                      <a:r>
                        <a:rPr lang="zh-CN" altLang="en-US" sz="1200"/>
                        <a:t>进程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96FD163-B326-9747-AED6-BF586CCB3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821452"/>
              </p:ext>
            </p:extLst>
          </p:nvPr>
        </p:nvGraphicFramePr>
        <p:xfrm>
          <a:off x="3104888" y="2943798"/>
          <a:ext cx="1692409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2409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后端进程（</a:t>
                      </a:r>
                      <a:r>
                        <a:rPr lang="en-US" altLang="zh-CN" sz="1200"/>
                        <a:t>TCP</a:t>
                      </a:r>
                      <a:r>
                        <a:rPr lang="zh-CN" altLang="en-US" sz="1200"/>
                        <a:t>连接）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513A968-F559-DD4F-907B-658AD9719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147821"/>
              </p:ext>
            </p:extLst>
          </p:nvPr>
        </p:nvGraphicFramePr>
        <p:xfrm>
          <a:off x="5265539" y="2943798"/>
          <a:ext cx="1420739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0739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后台进程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8FECB9F-3BD4-7E42-80B0-8DBAA3DED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149912"/>
              </p:ext>
            </p:extLst>
          </p:nvPr>
        </p:nvGraphicFramePr>
        <p:xfrm>
          <a:off x="7716634" y="2943798"/>
          <a:ext cx="1420739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0739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复制相关进程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3CBB6D4-EA7E-1D44-89F2-750DB1850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723896"/>
              </p:ext>
            </p:extLst>
          </p:nvPr>
        </p:nvGraphicFramePr>
        <p:xfrm>
          <a:off x="9777347" y="2943798"/>
          <a:ext cx="1420739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0739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后台工作进程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6CA79F2-D85B-2049-9056-1B3AE6565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984727"/>
              </p:ext>
            </p:extLst>
          </p:nvPr>
        </p:nvGraphicFramePr>
        <p:xfrm>
          <a:off x="1313088" y="4506347"/>
          <a:ext cx="180616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6166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将共享缓冲池中的脏页刷入持久化存储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109BE5E-ACB8-9843-BC41-B11871186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183296"/>
              </p:ext>
            </p:extLst>
          </p:nvPr>
        </p:nvGraphicFramePr>
        <p:xfrm>
          <a:off x="3393681" y="4506347"/>
          <a:ext cx="70236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362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处理检查点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84557CC-8793-5C4B-B6E3-0DC5CDD2E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221200"/>
              </p:ext>
            </p:extLst>
          </p:nvPr>
        </p:nvGraphicFramePr>
        <p:xfrm>
          <a:off x="4412847" y="4506347"/>
          <a:ext cx="85876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8768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自动清理工作进程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CA661F3-DFB3-BA46-A1A8-9F974FFF9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091598"/>
              </p:ext>
            </p:extLst>
          </p:nvPr>
        </p:nvGraphicFramePr>
        <p:xfrm>
          <a:off x="5589533" y="4501220"/>
          <a:ext cx="171753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7536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将</a:t>
                      </a:r>
                      <a:r>
                        <a:rPr lang="en-US" altLang="zh-CN" sz="1200"/>
                        <a:t>WAL</a:t>
                      </a:r>
                      <a:r>
                        <a:rPr lang="zh-CN" altLang="en-US" sz="1200"/>
                        <a:t>缓冲区中的</a:t>
                      </a:r>
                      <a:r>
                        <a:rPr lang="en-US" altLang="zh-CN" sz="1200"/>
                        <a:t>WAL</a:t>
                      </a:r>
                      <a:r>
                        <a:rPr lang="zh-CN" altLang="en-US" sz="1200"/>
                        <a:t>数据刷入持久化存储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CFE0BCE-BE54-E746-8C3F-F6D62745E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62094"/>
              </p:ext>
            </p:extLst>
          </p:nvPr>
        </p:nvGraphicFramePr>
        <p:xfrm>
          <a:off x="7561486" y="4501220"/>
          <a:ext cx="71037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372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收集统计信息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C5D775B-7E9A-2446-AD0B-ACC6B659A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62886"/>
              </p:ext>
            </p:extLst>
          </p:nvPr>
        </p:nvGraphicFramePr>
        <p:xfrm>
          <a:off x="8526274" y="4501220"/>
          <a:ext cx="1251073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1073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将错误消息写入日志文件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5ADCC57-F76D-3B47-ACF7-1B99C7003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110176"/>
              </p:ext>
            </p:extLst>
          </p:nvPr>
        </p:nvGraphicFramePr>
        <p:xfrm>
          <a:off x="10084772" y="4501220"/>
          <a:ext cx="662741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741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将日志归档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cxnSp>
        <p:nvCxnSpPr>
          <p:cNvPr id="14" name="肘形连接符 13">
            <a:extLst>
              <a:ext uri="{FF2B5EF4-FFF2-40B4-BE49-F238E27FC236}">
                <a16:creationId xmlns:a16="http://schemas.microsoft.com/office/drawing/2014/main" id="{D2F708E1-A6E1-0B42-8B7D-F427BD0904F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3451926" y="1982364"/>
            <a:ext cx="1288229" cy="3759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43EDE72C-3753-D84C-A02A-216B85636700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5400000">
            <a:off x="4216271" y="2746709"/>
            <a:ext cx="1288229" cy="22310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244AE6A2-F5B8-4542-BF28-1053E81AECBE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5400000">
            <a:off x="4764956" y="3295394"/>
            <a:ext cx="1288229" cy="11336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22C4DEA5-DE9A-2646-B3F2-CE6A8DDF1FFD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5570553" y="3623472"/>
            <a:ext cx="1283102" cy="4723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肘形连接符 26">
            <a:extLst>
              <a:ext uri="{FF2B5EF4-FFF2-40B4-BE49-F238E27FC236}">
                <a16:creationId xmlns:a16="http://schemas.microsoft.com/office/drawing/2014/main" id="{3751192B-3688-E141-AEFE-E92C897FDF83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16200000" flipH="1">
            <a:off x="6304739" y="2889287"/>
            <a:ext cx="1283102" cy="19407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肘形连接符 29">
            <a:extLst>
              <a:ext uri="{FF2B5EF4-FFF2-40B4-BE49-F238E27FC236}">
                <a16:creationId xmlns:a16="http://schemas.microsoft.com/office/drawing/2014/main" id="{9DE9FC26-6592-3B4D-A6CC-201F666C9D90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6922308" y="2271718"/>
            <a:ext cx="1283102" cy="31759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肘形连接符 32">
            <a:extLst>
              <a:ext uri="{FF2B5EF4-FFF2-40B4-BE49-F238E27FC236}">
                <a16:creationId xmlns:a16="http://schemas.microsoft.com/office/drawing/2014/main" id="{1412F095-CD7D-404D-B4F3-D764E0562B63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rot="16200000" flipH="1">
            <a:off x="7554474" y="1639552"/>
            <a:ext cx="1283102" cy="44402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C5CC63FA-9BE4-2047-9D29-7CA6BA644D29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4582687" y="1550575"/>
            <a:ext cx="761629" cy="2024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F1E17E67-7823-3542-ACA0-93EFC25C2DEB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5400000">
            <a:off x="5595095" y="2562983"/>
            <a:ext cx="76162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肘形连接符 55">
            <a:extLst>
              <a:ext uri="{FF2B5EF4-FFF2-40B4-BE49-F238E27FC236}">
                <a16:creationId xmlns:a16="http://schemas.microsoft.com/office/drawing/2014/main" id="{1E3753F3-87E7-7B48-8C16-59254E755DE4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16200000" flipH="1">
            <a:off x="6820642" y="1337436"/>
            <a:ext cx="761629" cy="24510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肘形连接符 58">
            <a:extLst>
              <a:ext uri="{FF2B5EF4-FFF2-40B4-BE49-F238E27FC236}">
                <a16:creationId xmlns:a16="http://schemas.microsoft.com/office/drawing/2014/main" id="{B5591A93-36F7-A14F-AD73-2D96F65B7B8D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7850998" y="307079"/>
            <a:ext cx="761629" cy="45118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39DC56D8-6DDA-AD4F-BC88-153BA57A9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732718"/>
              </p:ext>
            </p:extLst>
          </p:nvPr>
        </p:nvGraphicFramePr>
        <p:xfrm>
          <a:off x="720047" y="2943797"/>
          <a:ext cx="1717536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8768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  <a:gridCol w="858768">
                  <a:extLst>
                    <a:ext uri="{9D8B030D-6E8A-4147-A177-3AD203B41FA5}">
                      <a16:colId xmlns:a16="http://schemas.microsoft.com/office/drawing/2014/main" val="3617182566"/>
                    </a:ext>
                  </a:extLst>
                </a:gridCol>
              </a:tblGrid>
              <a:tr h="265045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服务进程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监听端口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5432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046014"/>
                  </a:ext>
                </a:extLst>
              </a:tr>
            </a:tbl>
          </a:graphicData>
        </a:graphic>
      </p:graphicFrame>
      <p:cxnSp>
        <p:nvCxnSpPr>
          <p:cNvPr id="78" name="肘形连接符 77">
            <a:extLst>
              <a:ext uri="{FF2B5EF4-FFF2-40B4-BE49-F238E27FC236}">
                <a16:creationId xmlns:a16="http://schemas.microsoft.com/office/drawing/2014/main" id="{B2ACE2F0-B3D9-FF4D-90D4-645B88E016FA}"/>
              </a:ext>
            </a:extLst>
          </p:cNvPr>
          <p:cNvCxnSpPr>
            <a:cxnSpLocks/>
            <a:stCxn id="2" idx="2"/>
            <a:endCxn id="66" idx="0"/>
          </p:cNvCxnSpPr>
          <p:nvPr/>
        </p:nvCxnSpPr>
        <p:spPr>
          <a:xfrm rot="5400000">
            <a:off x="3396548" y="364436"/>
            <a:ext cx="761628" cy="43970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15B11FC9-0E31-114D-9911-79598F389418}"/>
              </a:ext>
            </a:extLst>
          </p:cNvPr>
          <p:cNvSpPr txBox="1"/>
          <p:nvPr/>
        </p:nvSpPr>
        <p:spPr>
          <a:xfrm>
            <a:off x="0" y="21693"/>
            <a:ext cx="1578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/>
              <a:t>内存架构：进程架构</a:t>
            </a:r>
          </a:p>
        </p:txBody>
      </p:sp>
    </p:spTree>
    <p:extLst>
      <p:ext uri="{BB962C8B-B14F-4D97-AF65-F5344CB8AC3E}">
        <p14:creationId xmlns:p14="http://schemas.microsoft.com/office/powerpoint/2010/main" val="420567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128C51-71DA-134D-BA0B-FB6A3AA7352D}"/>
              </a:ext>
            </a:extLst>
          </p:cNvPr>
          <p:cNvSpPr txBox="1"/>
          <p:nvPr/>
        </p:nvSpPr>
        <p:spPr>
          <a:xfrm>
            <a:off x="0" y="21693"/>
            <a:ext cx="1558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/>
              <a:t>内存架构：内存架构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B958971-7389-5C4F-996A-F1445B037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414021"/>
              </p:ext>
            </p:extLst>
          </p:nvPr>
        </p:nvGraphicFramePr>
        <p:xfrm>
          <a:off x="5712681" y="2048822"/>
          <a:ext cx="142074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0740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内存空间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8AF041D-85FA-A245-A600-9FF7AD459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39117"/>
              </p:ext>
            </p:extLst>
          </p:nvPr>
        </p:nvGraphicFramePr>
        <p:xfrm>
          <a:off x="7418244" y="2891858"/>
          <a:ext cx="1155139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5139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本地内存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后端进程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82304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68FC4B7-602F-6A4C-A677-E0008FE22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182087"/>
              </p:ext>
            </p:extLst>
          </p:nvPr>
        </p:nvGraphicFramePr>
        <p:xfrm>
          <a:off x="3440608" y="2880360"/>
          <a:ext cx="1254664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4664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共享内存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所有进程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3215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7DE5AB3-0312-B449-9378-633C03180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277941"/>
              </p:ext>
            </p:extLst>
          </p:nvPr>
        </p:nvGraphicFramePr>
        <p:xfrm>
          <a:off x="8805309" y="3856429"/>
          <a:ext cx="103806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069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对元组进行排序和连接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DB64C84-1C5E-B547-8B9F-5C1818AAC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52678"/>
              </p:ext>
            </p:extLst>
          </p:nvPr>
        </p:nvGraphicFramePr>
        <p:xfrm>
          <a:off x="6614273" y="3861995"/>
          <a:ext cx="57204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044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维护操作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81353A7-71DF-504D-9A85-0259D94B9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9877"/>
              </p:ext>
            </p:extLst>
          </p:nvPr>
        </p:nvGraphicFramePr>
        <p:xfrm>
          <a:off x="7541927" y="3860670"/>
          <a:ext cx="90777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772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执行器存储临时表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DB2CB3A-BE19-B94C-8897-D5C2F52E1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50239"/>
              </p:ext>
            </p:extLst>
          </p:nvPr>
        </p:nvGraphicFramePr>
        <p:xfrm>
          <a:off x="1051903" y="3845330"/>
          <a:ext cx="1558773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8773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从持久化存储中加载表和索引的页面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E843B68-40B1-2D43-BD33-BED932BBE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522523"/>
              </p:ext>
            </p:extLst>
          </p:nvPr>
        </p:nvGraphicFramePr>
        <p:xfrm>
          <a:off x="2869678" y="3845331"/>
          <a:ext cx="104856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8568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WAL</a:t>
                      </a:r>
                      <a:r>
                        <a:rPr lang="zh-CN" altLang="en-US" sz="1200"/>
                        <a:t>事务日志缓冲区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A7BFD39-0387-2F47-9ED9-B01850354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164801"/>
              </p:ext>
            </p:extLst>
          </p:nvPr>
        </p:nvGraphicFramePr>
        <p:xfrm>
          <a:off x="4221718" y="3845330"/>
          <a:ext cx="103806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069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CLOG</a:t>
                      </a:r>
                      <a:r>
                        <a:rPr lang="zh-CN" altLang="en-US" sz="1200"/>
                        <a:t>提交日志缓冲区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3FD912C9-996E-BD44-8B28-7F12ADE9E51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966887" y="1424196"/>
            <a:ext cx="557218" cy="2355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F430AFFE-AFDE-1F43-BFCA-61902298E81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6925074" y="1821119"/>
            <a:ext cx="568716" cy="15727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56334F6F-97CC-4E4F-91BE-C765134AA9C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2741450" y="2518840"/>
            <a:ext cx="416330" cy="22366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肘形连接符 21">
            <a:extLst>
              <a:ext uri="{FF2B5EF4-FFF2-40B4-BE49-F238E27FC236}">
                <a16:creationId xmlns:a16="http://schemas.microsoft.com/office/drawing/2014/main" id="{7F700F65-2136-4541-BBA5-5F4CAAD301E5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5400000">
            <a:off x="3522786" y="3300176"/>
            <a:ext cx="416331" cy="6739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肘形连接符 24">
            <a:extLst>
              <a:ext uri="{FF2B5EF4-FFF2-40B4-BE49-F238E27FC236}">
                <a16:creationId xmlns:a16="http://schemas.microsoft.com/office/drawing/2014/main" id="{DD950957-3BEB-7C4F-8E8A-B6E00CC36C75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4196181" y="3300759"/>
            <a:ext cx="416330" cy="6728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肘形连接符 35">
            <a:extLst>
              <a:ext uri="{FF2B5EF4-FFF2-40B4-BE49-F238E27FC236}">
                <a16:creationId xmlns:a16="http://schemas.microsoft.com/office/drawing/2014/main" id="{4ED31ECD-5CBD-324E-BA63-338FB30A78A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8452113" y="2984198"/>
            <a:ext cx="415931" cy="13285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肘形连接符 38">
            <a:extLst>
              <a:ext uri="{FF2B5EF4-FFF2-40B4-BE49-F238E27FC236}">
                <a16:creationId xmlns:a16="http://schemas.microsoft.com/office/drawing/2014/main" id="{6F412ED4-6159-B64D-80E3-A877B6BAFA4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7237306" y="3103487"/>
            <a:ext cx="421497" cy="10955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68662B7E-C7F1-B648-BD86-6CFEA696284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7785727" y="3650584"/>
            <a:ext cx="42017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8A99F6A3-914F-8B42-9E19-3B0030A76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050407"/>
              </p:ext>
            </p:extLst>
          </p:nvPr>
        </p:nvGraphicFramePr>
        <p:xfrm>
          <a:off x="5582341" y="3856195"/>
          <a:ext cx="681659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659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子区域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36FCB8A2-31B2-5C46-BC35-3E4C39E19904}"/>
              </a:ext>
            </a:extLst>
          </p:cNvPr>
          <p:cNvCxnSpPr>
            <a:cxnSpLocks/>
            <a:stCxn id="6" idx="2"/>
            <a:endCxn id="53" idx="0"/>
          </p:cNvCxnSpPr>
          <p:nvPr/>
        </p:nvCxnSpPr>
        <p:spPr>
          <a:xfrm rot="16200000" flipH="1">
            <a:off x="4781958" y="2714982"/>
            <a:ext cx="427195" cy="18552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7F1FCE6B-CCE7-E345-A470-C53F8E7AE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96622"/>
              </p:ext>
            </p:extLst>
          </p:nvPr>
        </p:nvGraphicFramePr>
        <p:xfrm>
          <a:off x="3744922" y="4872052"/>
          <a:ext cx="13753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320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3447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用于访问控制的信号量、锁等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1C79A0B7-F95F-D842-A463-935A55947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618663"/>
              </p:ext>
            </p:extLst>
          </p:nvPr>
        </p:nvGraphicFramePr>
        <p:xfrm>
          <a:off x="5375450" y="4872052"/>
          <a:ext cx="108226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268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3447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各种后台进程子区域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7D1D6E9A-7CE7-A547-BF05-7A0EEB761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189192"/>
              </p:ext>
            </p:extLst>
          </p:nvPr>
        </p:nvGraphicFramePr>
        <p:xfrm>
          <a:off x="6726179" y="4872052"/>
          <a:ext cx="126328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3284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3447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用于事务处理的检查点等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cxnSp>
        <p:nvCxnSpPr>
          <p:cNvPr id="115" name="肘形连接符 114">
            <a:extLst>
              <a:ext uri="{FF2B5EF4-FFF2-40B4-BE49-F238E27FC236}">
                <a16:creationId xmlns:a16="http://schemas.microsoft.com/office/drawing/2014/main" id="{A375C52B-6F07-B84A-9EEE-9211DE549AA4}"/>
              </a:ext>
            </a:extLst>
          </p:cNvPr>
          <p:cNvCxnSpPr>
            <a:cxnSpLocks/>
            <a:stCxn id="53" idx="2"/>
            <a:endCxn id="62" idx="0"/>
          </p:cNvCxnSpPr>
          <p:nvPr/>
        </p:nvCxnSpPr>
        <p:spPr>
          <a:xfrm rot="5400000">
            <a:off x="4807108" y="3755989"/>
            <a:ext cx="741537" cy="1490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8" name="肘形连接符 117">
            <a:extLst>
              <a:ext uri="{FF2B5EF4-FFF2-40B4-BE49-F238E27FC236}">
                <a16:creationId xmlns:a16="http://schemas.microsoft.com/office/drawing/2014/main" id="{BC3AEC2B-2092-C34C-856A-B4283E68C715}"/>
              </a:ext>
            </a:extLst>
          </p:cNvPr>
          <p:cNvCxnSpPr>
            <a:cxnSpLocks/>
            <a:stCxn id="53" idx="2"/>
            <a:endCxn id="63" idx="0"/>
          </p:cNvCxnSpPr>
          <p:nvPr/>
        </p:nvCxnSpPr>
        <p:spPr>
          <a:xfrm rot="5400000">
            <a:off x="5549109" y="4497990"/>
            <a:ext cx="741537" cy="6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1" name="肘形连接符 120">
            <a:extLst>
              <a:ext uri="{FF2B5EF4-FFF2-40B4-BE49-F238E27FC236}">
                <a16:creationId xmlns:a16="http://schemas.microsoft.com/office/drawing/2014/main" id="{23A9CAC6-6DD6-BD4C-8413-13C27716EEFD}"/>
              </a:ext>
            </a:extLst>
          </p:cNvPr>
          <p:cNvCxnSpPr>
            <a:cxnSpLocks/>
            <a:stCxn id="53" idx="2"/>
            <a:endCxn id="64" idx="0"/>
          </p:cNvCxnSpPr>
          <p:nvPr/>
        </p:nvCxnSpPr>
        <p:spPr>
          <a:xfrm rot="16200000" flipH="1">
            <a:off x="6269727" y="3783957"/>
            <a:ext cx="741537" cy="14346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2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5B6FE1-4D18-FA43-AC6D-1CF4F4AF4069}"/>
              </a:ext>
            </a:extLst>
          </p:cNvPr>
          <p:cNvSpPr txBox="1"/>
          <p:nvPr/>
        </p:nvSpPr>
        <p:spPr>
          <a:xfrm>
            <a:off x="0" y="21693"/>
            <a:ext cx="1558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/>
              <a:t>功能模块：后端进程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27DD2D7-7B75-964F-9AF3-9F3555C82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718654"/>
              </p:ext>
            </p:extLst>
          </p:nvPr>
        </p:nvGraphicFramePr>
        <p:xfrm>
          <a:off x="1932474" y="1770178"/>
          <a:ext cx="221545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7728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  <a:gridCol w="1107728">
                  <a:extLst>
                    <a:ext uri="{9D8B030D-6E8A-4147-A177-3AD203B41FA5}">
                      <a16:colId xmlns:a16="http://schemas.microsoft.com/office/drawing/2014/main" val="1594147903"/>
                    </a:ext>
                  </a:extLst>
                </a:gridCol>
              </a:tblGrid>
              <a:tr h="2716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解析器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语法解析树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993F2BB-9C3D-A749-8EC1-A1A4B2856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25830"/>
              </p:ext>
            </p:extLst>
          </p:nvPr>
        </p:nvGraphicFramePr>
        <p:xfrm>
          <a:off x="1932474" y="2446213"/>
          <a:ext cx="221545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7728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  <a:gridCol w="1107728">
                  <a:extLst>
                    <a:ext uri="{9D8B030D-6E8A-4147-A177-3AD203B41FA5}">
                      <a16:colId xmlns:a16="http://schemas.microsoft.com/office/drawing/2014/main" val="2321498875"/>
                    </a:ext>
                  </a:extLst>
                </a:gridCol>
              </a:tblGrid>
              <a:tr h="163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分析器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查询树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942684D-E3AD-7B49-B81D-9DAF40FF4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33400"/>
              </p:ext>
            </p:extLst>
          </p:nvPr>
        </p:nvGraphicFramePr>
        <p:xfrm>
          <a:off x="1932474" y="3148753"/>
          <a:ext cx="221545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7728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  <a:gridCol w="1107728">
                  <a:extLst>
                    <a:ext uri="{9D8B030D-6E8A-4147-A177-3AD203B41FA5}">
                      <a16:colId xmlns:a16="http://schemas.microsoft.com/office/drawing/2014/main" val="797853303"/>
                    </a:ext>
                  </a:extLst>
                </a:gridCol>
              </a:tblGrid>
              <a:tr h="163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重写器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重写查询树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33DBB66-1828-CF47-84C0-5F20730BF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153959"/>
              </p:ext>
            </p:extLst>
          </p:nvPr>
        </p:nvGraphicFramePr>
        <p:xfrm>
          <a:off x="1932474" y="3788254"/>
          <a:ext cx="2215456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7728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  <a:gridCol w="1107728">
                  <a:extLst>
                    <a:ext uri="{9D8B030D-6E8A-4147-A177-3AD203B41FA5}">
                      <a16:colId xmlns:a16="http://schemas.microsoft.com/office/drawing/2014/main" val="1664999282"/>
                    </a:ext>
                  </a:extLst>
                </a:gridCol>
              </a:tblGrid>
              <a:tr h="163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计划器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计划树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  <a:tr h="16302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预处理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604131"/>
                  </a:ext>
                </a:extLst>
              </a:tr>
              <a:tr h="16302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找到最小的访问路径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569408"/>
                  </a:ext>
                </a:extLst>
              </a:tr>
              <a:tr h="16302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根据路径创建计划树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882"/>
                  </a:ext>
                </a:extLst>
              </a:tr>
              <a:tr h="16302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嵌套循环连接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40268"/>
                  </a:ext>
                </a:extLst>
              </a:tr>
              <a:tr h="163020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归并连接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243519"/>
                  </a:ext>
                </a:extLst>
              </a:tr>
              <a:tr h="163020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散列连接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80807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43885F2-BEBD-8D4C-BE18-08632F7A8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930540"/>
              </p:ext>
            </p:extLst>
          </p:nvPr>
        </p:nvGraphicFramePr>
        <p:xfrm>
          <a:off x="1932474" y="6105119"/>
          <a:ext cx="221545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7728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  <a:gridCol w="1107728">
                  <a:extLst>
                    <a:ext uri="{9D8B030D-6E8A-4147-A177-3AD203B41FA5}">
                      <a16:colId xmlns:a16="http://schemas.microsoft.com/office/drawing/2014/main" val="3747150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执行器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访问表和索引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2B7B2F6-F4B1-B14E-BF5A-97C702E72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676603"/>
              </p:ext>
            </p:extLst>
          </p:nvPr>
        </p:nvGraphicFramePr>
        <p:xfrm>
          <a:off x="1935811" y="1313990"/>
          <a:ext cx="142074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0740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SQL</a:t>
                      </a:r>
                      <a:r>
                        <a:rPr lang="zh-CN" altLang="en-US" sz="1200"/>
                        <a:t>语句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7D46C0E-3026-A347-BD15-206D65A56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235378"/>
              </p:ext>
            </p:extLst>
          </p:nvPr>
        </p:nvGraphicFramePr>
        <p:xfrm>
          <a:off x="7471410" y="2006138"/>
          <a:ext cx="106580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806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SelectStmt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871D6C7-2CA5-D546-A9B1-DFA5DC034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816114"/>
              </p:ext>
            </p:extLst>
          </p:nvPr>
        </p:nvGraphicFramePr>
        <p:xfrm>
          <a:off x="5281985" y="1313990"/>
          <a:ext cx="437885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8850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SELECT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id,data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FROM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tab_a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WHERE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id&lt;300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ORDER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BY</a:t>
                      </a:r>
                      <a:r>
                        <a:rPr lang="zh-CN" altLang="en-US" sz="1200"/>
                        <a:t> </a:t>
                      </a:r>
                      <a:r>
                        <a:rPr lang="en-US" altLang="zh-CN" sz="1200"/>
                        <a:t>data</a:t>
                      </a:r>
                      <a:r>
                        <a:rPr lang="zh-CN" altLang="en-US" sz="120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A668342-18C0-B746-9411-190FE1BE0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282250"/>
              </p:ext>
            </p:extLst>
          </p:nvPr>
        </p:nvGraphicFramePr>
        <p:xfrm>
          <a:off x="4837043" y="2531165"/>
          <a:ext cx="142074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1105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  <a:gridCol w="399635">
                  <a:extLst>
                    <a:ext uri="{9D8B030D-6E8A-4147-A177-3AD203B41FA5}">
                      <a16:colId xmlns:a16="http://schemas.microsoft.com/office/drawing/2014/main" val="3646321951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*</a:t>
                      </a:r>
                      <a:r>
                        <a:rPr lang="en-US" altLang="zh-CN" sz="1200"/>
                        <a:t>targetList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List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CB109D3-601E-8249-84C8-CEB3322A9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525411"/>
              </p:ext>
            </p:extLst>
          </p:nvPr>
        </p:nvGraphicFramePr>
        <p:xfrm>
          <a:off x="6506817" y="2532563"/>
          <a:ext cx="1510748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6679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  <a:gridCol w="424069">
                  <a:extLst>
                    <a:ext uri="{9D8B030D-6E8A-4147-A177-3AD203B41FA5}">
                      <a16:colId xmlns:a16="http://schemas.microsoft.com/office/drawing/2014/main" val="175561460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*</a:t>
                      </a:r>
                      <a:r>
                        <a:rPr lang="en-US" altLang="zh-CN" sz="1200"/>
                        <a:t>fromClause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List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C03E102-9DDE-A445-B0CA-38553B1AF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35487"/>
              </p:ext>
            </p:extLst>
          </p:nvPr>
        </p:nvGraphicFramePr>
        <p:xfrm>
          <a:off x="8266599" y="2531165"/>
          <a:ext cx="169898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2635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  <a:gridCol w="596348">
                  <a:extLst>
                    <a:ext uri="{9D8B030D-6E8A-4147-A177-3AD203B41FA5}">
                      <a16:colId xmlns:a16="http://schemas.microsoft.com/office/drawing/2014/main" val="1463506503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*</a:t>
                      </a:r>
                      <a:r>
                        <a:rPr lang="en-US" altLang="zh-CN" sz="1200"/>
                        <a:t>whereClause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Node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50B690C-3ABA-4341-9E20-079F104B6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215085"/>
              </p:ext>
            </p:extLst>
          </p:nvPr>
        </p:nvGraphicFramePr>
        <p:xfrm>
          <a:off x="10214615" y="2519274"/>
          <a:ext cx="169898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733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  <a:gridCol w="649250">
                  <a:extLst>
                    <a:ext uri="{9D8B030D-6E8A-4147-A177-3AD203B41FA5}">
                      <a16:colId xmlns:a16="http://schemas.microsoft.com/office/drawing/2014/main" val="2999822495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*</a:t>
                      </a:r>
                      <a:r>
                        <a:rPr lang="en-US" altLang="zh-CN" sz="1200"/>
                        <a:t>sortClause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List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01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28A4029-2D3D-7641-958B-DB1AA1F6E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729408"/>
              </p:ext>
            </p:extLst>
          </p:nvPr>
        </p:nvGraphicFramePr>
        <p:xfrm>
          <a:off x="5429489" y="2547918"/>
          <a:ext cx="55769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695">
                  <a:extLst>
                    <a:ext uri="{9D8B030D-6E8A-4147-A177-3AD203B41FA5}">
                      <a16:colId xmlns:a16="http://schemas.microsoft.com/office/drawing/2014/main" val="2927535449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AF3C4B7-E529-6D4E-AF03-7F4D3F0DB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009704"/>
              </p:ext>
            </p:extLst>
          </p:nvPr>
        </p:nvGraphicFramePr>
        <p:xfrm>
          <a:off x="2414620" y="2552308"/>
          <a:ext cx="2721148" cy="876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969">
                  <a:extLst>
                    <a:ext uri="{9D8B030D-6E8A-4147-A177-3AD203B41FA5}">
                      <a16:colId xmlns:a16="http://schemas.microsoft.com/office/drawing/2014/main" val="1613733776"/>
                    </a:ext>
                  </a:extLst>
                </a:gridCol>
                <a:gridCol w="1131715">
                  <a:extLst>
                    <a:ext uri="{9D8B030D-6E8A-4147-A177-3AD203B41FA5}">
                      <a16:colId xmlns:a16="http://schemas.microsoft.com/office/drawing/2014/main" val="2927535449"/>
                    </a:ext>
                  </a:extLst>
                </a:gridCol>
                <a:gridCol w="994464">
                  <a:extLst>
                    <a:ext uri="{9D8B030D-6E8A-4147-A177-3AD203B41FA5}">
                      <a16:colId xmlns:a16="http://schemas.microsoft.com/office/drawing/2014/main" val="4057397387"/>
                    </a:ext>
                  </a:extLst>
                </a:gridCol>
              </a:tblGrid>
              <a:tr h="180711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堆表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  <a:tr h="3011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1.1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pg_database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数据库</a:t>
                      </a:r>
                      <a:r>
                        <a:rPr lang="en-US" altLang="zh-CN" sz="1200"/>
                        <a:t>oid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150304"/>
                  </a:ext>
                </a:extLst>
              </a:tr>
              <a:tr h="3011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1.1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pg_class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堆表</a:t>
                      </a:r>
                      <a:r>
                        <a:rPr lang="en-US" altLang="zh-CN" sz="1200"/>
                        <a:t>oid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845381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CBB404B-E5C5-E042-AF17-FE7DABC0F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309122"/>
              </p:ext>
            </p:extLst>
          </p:nvPr>
        </p:nvGraphicFramePr>
        <p:xfrm>
          <a:off x="6150640" y="2546598"/>
          <a:ext cx="55769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695">
                  <a:extLst>
                    <a:ext uri="{9D8B030D-6E8A-4147-A177-3AD203B41FA5}">
                      <a16:colId xmlns:a16="http://schemas.microsoft.com/office/drawing/2014/main" val="2927535449"/>
                    </a:ext>
                  </a:extLst>
                </a:gridCol>
              </a:tblGrid>
              <a:tr h="1631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视图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5DEBD96-0DB3-D941-8F58-0DC0D7F90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605565"/>
              </p:ext>
            </p:extLst>
          </p:nvPr>
        </p:nvGraphicFramePr>
        <p:xfrm>
          <a:off x="6871791" y="2546598"/>
          <a:ext cx="55769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695">
                  <a:extLst>
                    <a:ext uri="{9D8B030D-6E8A-4147-A177-3AD203B41FA5}">
                      <a16:colId xmlns:a16="http://schemas.microsoft.com/office/drawing/2014/main" val="2927535449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AF74621-21AD-A440-81C0-68250D72B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20586"/>
              </p:ext>
            </p:extLst>
          </p:nvPr>
        </p:nvGraphicFramePr>
        <p:xfrm>
          <a:off x="7592942" y="2546598"/>
          <a:ext cx="55769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695">
                  <a:extLst>
                    <a:ext uri="{9D8B030D-6E8A-4147-A177-3AD203B41FA5}">
                      <a16:colId xmlns:a16="http://schemas.microsoft.com/office/drawing/2014/main" val="2927535449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序列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535542E-BDE9-F34C-9BE0-42FF40DB4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877703"/>
              </p:ext>
            </p:extLst>
          </p:nvPr>
        </p:nvGraphicFramePr>
        <p:xfrm>
          <a:off x="5516735" y="1722436"/>
          <a:ext cx="1420739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0739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系统数据库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588B13C-81A3-2144-B81E-2C00794BA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130954"/>
              </p:ext>
            </p:extLst>
          </p:nvPr>
        </p:nvGraphicFramePr>
        <p:xfrm>
          <a:off x="8877875" y="1717971"/>
          <a:ext cx="1021521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1521">
                  <a:extLst>
                    <a:ext uri="{9D8B030D-6E8A-4147-A177-3AD203B41FA5}">
                      <a16:colId xmlns:a16="http://schemas.microsoft.com/office/drawing/2014/main" val="1217593809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用户数据库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C5332BE4-EB21-094C-83FE-1A9AC1666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92446"/>
              </p:ext>
            </p:extLst>
          </p:nvPr>
        </p:nvGraphicFramePr>
        <p:xfrm>
          <a:off x="7429486" y="987884"/>
          <a:ext cx="1129742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9742">
                  <a:extLst>
                    <a:ext uri="{9D8B030D-6E8A-4147-A177-3AD203B41FA5}">
                      <a16:colId xmlns:a16="http://schemas.microsoft.com/office/drawing/2014/main" val="1217593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数据库集簇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F130838D-7006-A348-A9CC-7E9D02EC0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373515"/>
              </p:ext>
            </p:extLst>
          </p:nvPr>
        </p:nvGraphicFramePr>
        <p:xfrm>
          <a:off x="408062" y="576404"/>
          <a:ext cx="1129742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9742">
                  <a:extLst>
                    <a:ext uri="{9D8B030D-6E8A-4147-A177-3AD203B41FA5}">
                      <a16:colId xmlns:a16="http://schemas.microsoft.com/office/drawing/2014/main" val="1217593809"/>
                    </a:ext>
                  </a:extLst>
                </a:gridCol>
              </a:tblGrid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数据库集簇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数据库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6167"/>
                  </a:ext>
                </a:extLst>
              </a:tr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数据库对象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141101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002B75DA-4AC5-124F-A884-A95590178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983621"/>
              </p:ext>
            </p:extLst>
          </p:nvPr>
        </p:nvGraphicFramePr>
        <p:xfrm>
          <a:off x="3952985" y="4035763"/>
          <a:ext cx="1753188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040">
                  <a:extLst>
                    <a:ext uri="{9D8B030D-6E8A-4147-A177-3AD203B41FA5}">
                      <a16:colId xmlns:a16="http://schemas.microsoft.com/office/drawing/2014/main" val="1613733776"/>
                    </a:ext>
                  </a:extLst>
                </a:gridCol>
                <a:gridCol w="901148">
                  <a:extLst>
                    <a:ext uri="{9D8B030D-6E8A-4147-A177-3AD203B41FA5}">
                      <a16:colId xmlns:a16="http://schemas.microsoft.com/office/drawing/2014/main" val="2927535449"/>
                    </a:ext>
                  </a:extLst>
                </a:gridCol>
              </a:tblGrid>
              <a:tr h="13716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pg_class</a:t>
                      </a:r>
                      <a:endParaRPr lang="zh-CN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oid</a:t>
                      </a:r>
                      <a:r>
                        <a:rPr lang="zh-CN" altLang="en-US" sz="12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relname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150304"/>
                  </a:ext>
                </a:extLst>
              </a:tr>
              <a:tr h="150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uint32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873728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33389C5F-E783-F443-9F22-99F0DF2FD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26887"/>
              </p:ext>
            </p:extLst>
          </p:nvPr>
        </p:nvGraphicFramePr>
        <p:xfrm>
          <a:off x="1832844" y="4016361"/>
          <a:ext cx="1753188" cy="876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040">
                  <a:extLst>
                    <a:ext uri="{9D8B030D-6E8A-4147-A177-3AD203B41FA5}">
                      <a16:colId xmlns:a16="http://schemas.microsoft.com/office/drawing/2014/main" val="1613733776"/>
                    </a:ext>
                  </a:extLst>
                </a:gridCol>
                <a:gridCol w="901148">
                  <a:extLst>
                    <a:ext uri="{9D8B030D-6E8A-4147-A177-3AD203B41FA5}">
                      <a16:colId xmlns:a16="http://schemas.microsoft.com/office/drawing/2014/main" val="2927535449"/>
                    </a:ext>
                  </a:extLst>
                </a:gridCol>
              </a:tblGrid>
              <a:tr h="1807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pg_database</a:t>
                      </a:r>
                      <a:endParaRPr lang="zh-CN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  <a:tr h="3011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oid</a:t>
                      </a:r>
                      <a:r>
                        <a:rPr lang="zh-CN" altLang="en-US" sz="12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datname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150304"/>
                  </a:ext>
                </a:extLst>
              </a:tr>
              <a:tr h="3011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uint32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873728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E0F04FC7-7200-8C42-808F-29948C6DF798}"/>
              </a:ext>
            </a:extLst>
          </p:cNvPr>
          <p:cNvSpPr txBox="1"/>
          <p:nvPr/>
        </p:nvSpPr>
        <p:spPr>
          <a:xfrm>
            <a:off x="0" y="21693"/>
            <a:ext cx="2709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/>
              <a:t>外存架构：数据库集簇逻辑结构</a:t>
            </a:r>
          </a:p>
        </p:txBody>
      </p: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D0EBD565-CD37-1945-BAD7-A0BD71A1FCD6}"/>
              </a:ext>
            </a:extLst>
          </p:cNvPr>
          <p:cNvCxnSpPr>
            <a:cxnSpLocks/>
            <a:stCxn id="23" idx="2"/>
            <a:endCxn id="19" idx="0"/>
          </p:cNvCxnSpPr>
          <p:nvPr/>
        </p:nvCxnSpPr>
        <p:spPr>
          <a:xfrm rot="5400000">
            <a:off x="6880615" y="608694"/>
            <a:ext cx="460232" cy="176725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肘形连接符 29">
            <a:extLst>
              <a:ext uri="{FF2B5EF4-FFF2-40B4-BE49-F238E27FC236}">
                <a16:creationId xmlns:a16="http://schemas.microsoft.com/office/drawing/2014/main" id="{D547C39F-39C4-3D49-98A8-03DE14546CAF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 rot="16200000" flipH="1">
            <a:off x="8463613" y="792948"/>
            <a:ext cx="455767" cy="139427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9F66CE9C-F9BF-3949-9F01-05415D7A33FE}"/>
              </a:ext>
            </a:extLst>
          </p:cNvPr>
          <p:cNvCxnSpPr>
            <a:cxnSpLocks/>
            <a:stCxn id="19" idx="2"/>
            <a:endCxn id="11" idx="0"/>
          </p:cNvCxnSpPr>
          <p:nvPr/>
        </p:nvCxnSpPr>
        <p:spPr>
          <a:xfrm rot="5400000">
            <a:off x="4723373" y="1048577"/>
            <a:ext cx="555552" cy="24519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肘形连接符 44">
            <a:extLst>
              <a:ext uri="{FF2B5EF4-FFF2-40B4-BE49-F238E27FC236}">
                <a16:creationId xmlns:a16="http://schemas.microsoft.com/office/drawing/2014/main" id="{7BDA3007-E39A-F14C-A52B-65785B508F89}"/>
              </a:ext>
            </a:extLst>
          </p:cNvPr>
          <p:cNvCxnSpPr>
            <a:cxnSpLocks/>
            <a:stCxn id="19" idx="2"/>
            <a:endCxn id="10" idx="0"/>
          </p:cNvCxnSpPr>
          <p:nvPr/>
        </p:nvCxnSpPr>
        <p:spPr>
          <a:xfrm rot="5400000">
            <a:off x="5692139" y="2012953"/>
            <a:ext cx="551162" cy="5187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9889AC94-C8CC-474E-B54E-0058C91CAB26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 rot="16200000" flipH="1">
            <a:off x="6053374" y="2170485"/>
            <a:ext cx="549842" cy="2023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肘形连接符 50">
            <a:extLst>
              <a:ext uri="{FF2B5EF4-FFF2-40B4-BE49-F238E27FC236}">
                <a16:creationId xmlns:a16="http://schemas.microsoft.com/office/drawing/2014/main" id="{F5D84989-C517-E14B-84D5-B13526112E99}"/>
              </a:ext>
            </a:extLst>
          </p:cNvPr>
          <p:cNvCxnSpPr>
            <a:cxnSpLocks/>
            <a:stCxn id="19" idx="2"/>
            <a:endCxn id="13" idx="0"/>
          </p:cNvCxnSpPr>
          <p:nvPr/>
        </p:nvCxnSpPr>
        <p:spPr>
          <a:xfrm rot="16200000" flipH="1">
            <a:off x="6413950" y="1809910"/>
            <a:ext cx="549842" cy="9235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23850A02-CC76-F447-9E9E-989295F75DDB}"/>
              </a:ext>
            </a:extLst>
          </p:cNvPr>
          <p:cNvCxnSpPr>
            <a:cxnSpLocks/>
            <a:stCxn id="19" idx="2"/>
            <a:endCxn id="14" idx="0"/>
          </p:cNvCxnSpPr>
          <p:nvPr/>
        </p:nvCxnSpPr>
        <p:spPr>
          <a:xfrm rot="16200000" flipH="1">
            <a:off x="6774525" y="1449334"/>
            <a:ext cx="549842" cy="16446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79FB66D3-D6D5-9E48-AB87-E84589447C7A}"/>
              </a:ext>
            </a:extLst>
          </p:cNvPr>
          <p:cNvCxnSpPr>
            <a:cxnSpLocks/>
            <a:stCxn id="11" idx="2"/>
            <a:endCxn id="26" idx="0"/>
          </p:cNvCxnSpPr>
          <p:nvPr/>
        </p:nvCxnSpPr>
        <p:spPr>
          <a:xfrm rot="5400000">
            <a:off x="2948636" y="3189802"/>
            <a:ext cx="587361" cy="10657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1835072B-FD15-E648-97CD-3547CEDB063A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 rot="16200000" flipH="1">
            <a:off x="3999005" y="3205188"/>
            <a:ext cx="606763" cy="10543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A5AE67A-FBDF-F747-89DD-8AD0791998A7}"/>
              </a:ext>
            </a:extLst>
          </p:cNvPr>
          <p:cNvSpPr txBox="1"/>
          <p:nvPr/>
        </p:nvSpPr>
        <p:spPr>
          <a:xfrm>
            <a:off x="0" y="21693"/>
            <a:ext cx="2451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/>
              <a:t>外存架构：数据库集簇物理结构</a:t>
            </a:r>
          </a:p>
        </p:txBody>
      </p:sp>
    </p:spTree>
    <p:extLst>
      <p:ext uri="{BB962C8B-B14F-4D97-AF65-F5344CB8AC3E}">
        <p14:creationId xmlns:p14="http://schemas.microsoft.com/office/powerpoint/2010/main" val="40855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F95504-3378-5E47-9CA2-5040E622D329}"/>
              </a:ext>
            </a:extLst>
          </p:cNvPr>
          <p:cNvSpPr txBox="1"/>
          <p:nvPr/>
        </p:nvSpPr>
        <p:spPr>
          <a:xfrm>
            <a:off x="0" y="21693"/>
            <a:ext cx="940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/>
              <a:t>源码架构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A8904BF-2EEF-7544-B141-750DAA185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891649"/>
              </p:ext>
            </p:extLst>
          </p:nvPr>
        </p:nvGraphicFramePr>
        <p:xfrm>
          <a:off x="9634334" y="915824"/>
          <a:ext cx="2484154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538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  <a:gridCol w="1288616">
                  <a:extLst>
                    <a:ext uri="{9D8B030D-6E8A-4147-A177-3AD203B41FA5}">
                      <a16:colId xmlns:a16="http://schemas.microsoft.com/office/drawing/2014/main" val="159414790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其他一级目录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20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aclocal.m4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部分配置文件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configure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06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configure.in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49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contrib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contribution</a:t>
                      </a:r>
                      <a:r>
                        <a:rPr lang="zh-CN" altLang="en-US" sz="1200"/>
                        <a:t>程序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40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COPYRIGHT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版权信息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442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GNUmakefile.in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makefile</a:t>
                      </a:r>
                      <a:r>
                        <a:rPr lang="zh-CN" altLang="en-US" sz="1200"/>
                        <a:t>雏形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413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HISTORY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修改历史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490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INSTALL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65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makefile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94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README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git</a:t>
                      </a:r>
                      <a:r>
                        <a:rPr lang="zh-CN" altLang="en-US" sz="120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684706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8B0406CE-955B-8E49-B631-E5487DB5F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249689"/>
              </p:ext>
            </p:extLst>
          </p:nvPr>
        </p:nvGraphicFramePr>
        <p:xfrm>
          <a:off x="2769929" y="915112"/>
          <a:ext cx="916124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124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doc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文档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5326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CB140825-FFBC-824C-82E6-CAADCE4D5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48925"/>
              </p:ext>
            </p:extLst>
          </p:nvPr>
        </p:nvGraphicFramePr>
        <p:xfrm>
          <a:off x="282538" y="915112"/>
          <a:ext cx="850808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0808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243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config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配置文件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5326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A3BEEC81-376B-9941-B388-F6B959508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004728"/>
              </p:ext>
            </p:extLst>
          </p:nvPr>
        </p:nvGraphicFramePr>
        <p:xfrm>
          <a:off x="6965855" y="915112"/>
          <a:ext cx="916124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124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src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源码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5326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861AECAC-DFA0-D741-B4C3-FF521858E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927844"/>
              </p:ext>
            </p:extLst>
          </p:nvPr>
        </p:nvGraphicFramePr>
        <p:xfrm>
          <a:off x="189284" y="2710757"/>
          <a:ext cx="916124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124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backend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后端进程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5326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DAC28B53-4D88-7A4C-ADB7-6618D582B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02977"/>
              </p:ext>
            </p:extLst>
          </p:nvPr>
        </p:nvGraphicFramePr>
        <p:xfrm>
          <a:off x="6974545" y="2716453"/>
          <a:ext cx="248415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2082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  <a:gridCol w="1052072">
                  <a:extLst>
                    <a:ext uri="{9D8B030D-6E8A-4147-A177-3AD203B41FA5}">
                      <a16:colId xmlns:a16="http://schemas.microsoft.com/office/drawing/2014/main" val="159414790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其他</a:t>
                      </a:r>
                      <a:r>
                        <a:rPr lang="en-US" altLang="zh-CN" sz="1200"/>
                        <a:t>src</a:t>
                      </a:r>
                      <a:r>
                        <a:rPr lang="zh-CN" altLang="en-US" sz="1200"/>
                        <a:t>二级目录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20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bcc32.mak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DEVELOPERS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06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Makefile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49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Makefile.gloabl.in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40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Makefile.shlib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442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nls-gloable.nk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413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win32.mak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490313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C0BB82DD-64EF-3A4F-910C-67DEF9291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952164"/>
              </p:ext>
            </p:extLst>
          </p:nvPr>
        </p:nvGraphicFramePr>
        <p:xfrm>
          <a:off x="1329111" y="2710757"/>
          <a:ext cx="916124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124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bin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  <a:tr h="265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后端进程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5326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E4E1DDC9-35C3-9341-8B27-26F67CCF6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314053"/>
              </p:ext>
            </p:extLst>
          </p:nvPr>
        </p:nvGraphicFramePr>
        <p:xfrm>
          <a:off x="2405266" y="2710757"/>
          <a:ext cx="916124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124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  <a:tr h="265045"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5326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C05F58E1-B302-8D49-BE8E-643C4C5F3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689664"/>
              </p:ext>
            </p:extLst>
          </p:nvPr>
        </p:nvGraphicFramePr>
        <p:xfrm>
          <a:off x="2083532" y="4353906"/>
          <a:ext cx="916124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124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  <a:tr h="265045"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5326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C45936EC-505B-6D47-BE4B-0C5C6F673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4137"/>
              </p:ext>
            </p:extLst>
          </p:nvPr>
        </p:nvGraphicFramePr>
        <p:xfrm>
          <a:off x="3321390" y="4911013"/>
          <a:ext cx="916124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124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  <a:tr h="265045"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5326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AF969C48-F183-0143-9216-856E9F21F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957126"/>
              </p:ext>
            </p:extLst>
          </p:nvPr>
        </p:nvGraphicFramePr>
        <p:xfrm>
          <a:off x="5331072" y="5538624"/>
          <a:ext cx="916124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124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  <a:tr h="265045"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5326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FC7EE3D8-AEA7-0140-B708-60733F990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101325"/>
              </p:ext>
            </p:extLst>
          </p:nvPr>
        </p:nvGraphicFramePr>
        <p:xfrm>
          <a:off x="5795980" y="2687493"/>
          <a:ext cx="916124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124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  <a:tr h="265045"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5326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866B10C7-D4B3-514F-B40C-5EF0977D4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760068"/>
              </p:ext>
            </p:extLst>
          </p:nvPr>
        </p:nvGraphicFramePr>
        <p:xfrm>
          <a:off x="4685975" y="2696229"/>
          <a:ext cx="916124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124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  <a:tr h="265045"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5326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A564004B-3A31-514C-BE3E-571267F18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88894"/>
              </p:ext>
            </p:extLst>
          </p:nvPr>
        </p:nvGraphicFramePr>
        <p:xfrm>
          <a:off x="3548574" y="2710757"/>
          <a:ext cx="916124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124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  <a:tr h="265045"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5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61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5AE12F5-ED9F-3F43-AF0E-0DE9F2B96C47}"/>
              </a:ext>
            </a:extLst>
          </p:cNvPr>
          <p:cNvSpPr txBox="1"/>
          <p:nvPr/>
        </p:nvSpPr>
        <p:spPr>
          <a:xfrm>
            <a:off x="0" y="21693"/>
            <a:ext cx="940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/>
              <a:t>回收站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9AAF889-A7C0-4D4E-AA29-C4CC3047A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215922"/>
              </p:ext>
            </p:extLst>
          </p:nvPr>
        </p:nvGraphicFramePr>
        <p:xfrm>
          <a:off x="549623" y="1498100"/>
          <a:ext cx="176606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8475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  <a:gridCol w="1157591">
                  <a:extLst>
                    <a:ext uri="{9D8B030D-6E8A-4147-A177-3AD203B41FA5}">
                      <a16:colId xmlns:a16="http://schemas.microsoft.com/office/drawing/2014/main" val="1594147903"/>
                    </a:ext>
                  </a:extLst>
                </a:gridCol>
              </a:tblGrid>
              <a:tr h="1435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config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config</a:t>
                      </a:r>
                      <a:r>
                        <a:rPr lang="zh-CN" altLang="en-US" sz="1200"/>
                        <a:t>文件目录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7F29BD2-F7EA-F448-B951-4AFAD2C0C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987137"/>
              </p:ext>
            </p:extLst>
          </p:nvPr>
        </p:nvGraphicFramePr>
        <p:xfrm>
          <a:off x="549623" y="1969047"/>
          <a:ext cx="176606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072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  <a:gridCol w="1146994">
                  <a:extLst>
                    <a:ext uri="{9D8B030D-6E8A-4147-A177-3AD203B41FA5}">
                      <a16:colId xmlns:a16="http://schemas.microsoft.com/office/drawing/2014/main" val="1594147903"/>
                    </a:ext>
                  </a:extLst>
                </a:gridCol>
              </a:tblGrid>
              <a:tr h="1435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configure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0AEFA34-D8D1-6040-A646-6D1839149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300867"/>
              </p:ext>
            </p:extLst>
          </p:nvPr>
        </p:nvGraphicFramePr>
        <p:xfrm>
          <a:off x="549621" y="2439994"/>
          <a:ext cx="176606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669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  <a:gridCol w="1136397">
                  <a:extLst>
                    <a:ext uri="{9D8B030D-6E8A-4147-A177-3AD203B41FA5}">
                      <a16:colId xmlns:a16="http://schemas.microsoft.com/office/drawing/2014/main" val="1594147903"/>
                    </a:ext>
                  </a:extLst>
                </a:gridCol>
              </a:tblGrid>
              <a:tr h="1435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configure.in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F7170A6-0CA4-FC45-AA9B-3630BAF42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637419"/>
              </p:ext>
            </p:extLst>
          </p:nvPr>
        </p:nvGraphicFramePr>
        <p:xfrm>
          <a:off x="549623" y="2910941"/>
          <a:ext cx="176606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669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  <a:gridCol w="1136397">
                  <a:extLst>
                    <a:ext uri="{9D8B030D-6E8A-4147-A177-3AD203B41FA5}">
                      <a16:colId xmlns:a16="http://schemas.microsoft.com/office/drawing/2014/main" val="1594147903"/>
                    </a:ext>
                  </a:extLst>
                </a:gridCol>
              </a:tblGrid>
              <a:tr h="1435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contrib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contribution</a:t>
                      </a:r>
                      <a:r>
                        <a:rPr lang="zh-CN" altLang="en-US" sz="1200"/>
                        <a:t>程序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D21F278-CF33-4941-8321-7A1C891D8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766149"/>
              </p:ext>
            </p:extLst>
          </p:nvPr>
        </p:nvGraphicFramePr>
        <p:xfrm>
          <a:off x="549623" y="3291586"/>
          <a:ext cx="176606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669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  <a:gridCol w="1136397">
                  <a:extLst>
                    <a:ext uri="{9D8B030D-6E8A-4147-A177-3AD203B41FA5}">
                      <a16:colId xmlns:a16="http://schemas.microsoft.com/office/drawing/2014/main" val="1594147903"/>
                    </a:ext>
                  </a:extLst>
                </a:gridCol>
              </a:tblGrid>
              <a:tr h="1435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COPYRIGHT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版权信息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2E1D4C3-EA5C-3C4A-B156-64007977F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095131"/>
              </p:ext>
            </p:extLst>
          </p:nvPr>
        </p:nvGraphicFramePr>
        <p:xfrm>
          <a:off x="549623" y="3693013"/>
          <a:ext cx="176606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669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  <a:gridCol w="1136397">
                  <a:extLst>
                    <a:ext uri="{9D8B030D-6E8A-4147-A177-3AD203B41FA5}">
                      <a16:colId xmlns:a16="http://schemas.microsoft.com/office/drawing/2014/main" val="1594147903"/>
                    </a:ext>
                  </a:extLst>
                </a:gridCol>
              </a:tblGrid>
              <a:tr h="1435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doc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文档目录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5344821-AB47-474E-9E53-07A72E444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57770"/>
              </p:ext>
            </p:extLst>
          </p:nvPr>
        </p:nvGraphicFramePr>
        <p:xfrm>
          <a:off x="549623" y="4094440"/>
          <a:ext cx="176606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669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  <a:gridCol w="1136397">
                  <a:extLst>
                    <a:ext uri="{9D8B030D-6E8A-4147-A177-3AD203B41FA5}">
                      <a16:colId xmlns:a16="http://schemas.microsoft.com/office/drawing/2014/main" val="1594147903"/>
                    </a:ext>
                  </a:extLst>
                </a:gridCol>
              </a:tblGrid>
              <a:tr h="1435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GNUmakefile.in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makefile</a:t>
                      </a:r>
                      <a:r>
                        <a:rPr lang="zh-CN" altLang="en-US" sz="1200"/>
                        <a:t>雏形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26025CD-3175-AF4E-8A39-E50C0CE80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816920"/>
              </p:ext>
            </p:extLst>
          </p:nvPr>
        </p:nvGraphicFramePr>
        <p:xfrm>
          <a:off x="549622" y="4495867"/>
          <a:ext cx="176606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669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  <a:gridCol w="1136397">
                  <a:extLst>
                    <a:ext uri="{9D8B030D-6E8A-4147-A177-3AD203B41FA5}">
                      <a16:colId xmlns:a16="http://schemas.microsoft.com/office/drawing/2014/main" val="1594147903"/>
                    </a:ext>
                  </a:extLst>
                </a:gridCol>
              </a:tblGrid>
              <a:tr h="1435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HISTORY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修改历史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AC1A77A-A438-0342-9C29-08232A0FA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396264"/>
              </p:ext>
            </p:extLst>
          </p:nvPr>
        </p:nvGraphicFramePr>
        <p:xfrm>
          <a:off x="549622" y="4908894"/>
          <a:ext cx="176606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669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  <a:gridCol w="1136397">
                  <a:extLst>
                    <a:ext uri="{9D8B030D-6E8A-4147-A177-3AD203B41FA5}">
                      <a16:colId xmlns:a16="http://schemas.microsoft.com/office/drawing/2014/main" val="1594147903"/>
                    </a:ext>
                  </a:extLst>
                </a:gridCol>
              </a:tblGrid>
              <a:tr h="1435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INSTALL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00EA646-2DE0-C64F-8DC9-C8A70CDF3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733056"/>
              </p:ext>
            </p:extLst>
          </p:nvPr>
        </p:nvGraphicFramePr>
        <p:xfrm>
          <a:off x="549621" y="5337303"/>
          <a:ext cx="176606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669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  <a:gridCol w="1136397">
                  <a:extLst>
                    <a:ext uri="{9D8B030D-6E8A-4147-A177-3AD203B41FA5}">
                      <a16:colId xmlns:a16="http://schemas.microsoft.com/office/drawing/2014/main" val="1594147903"/>
                    </a:ext>
                  </a:extLst>
                </a:gridCol>
              </a:tblGrid>
              <a:tr h="1435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Makefile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9D547C7-7E9F-8D49-A09E-C29B93607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517882"/>
              </p:ext>
            </p:extLst>
          </p:nvPr>
        </p:nvGraphicFramePr>
        <p:xfrm>
          <a:off x="549621" y="5762688"/>
          <a:ext cx="176606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669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  <a:gridCol w="1136397">
                  <a:extLst>
                    <a:ext uri="{9D8B030D-6E8A-4147-A177-3AD203B41FA5}">
                      <a16:colId xmlns:a16="http://schemas.microsoft.com/office/drawing/2014/main" val="1594147903"/>
                    </a:ext>
                  </a:extLst>
                </a:gridCol>
              </a:tblGrid>
              <a:tr h="1435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README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git</a:t>
                      </a:r>
                      <a:r>
                        <a:rPr lang="zh-CN" altLang="en-US" sz="120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3DDFE5E-5AE3-614A-8396-C182D4B48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556556"/>
              </p:ext>
            </p:extLst>
          </p:nvPr>
        </p:nvGraphicFramePr>
        <p:xfrm>
          <a:off x="549621" y="6188073"/>
          <a:ext cx="176606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9669">
                  <a:extLst>
                    <a:ext uri="{9D8B030D-6E8A-4147-A177-3AD203B41FA5}">
                      <a16:colId xmlns:a16="http://schemas.microsoft.com/office/drawing/2014/main" val="3748030837"/>
                    </a:ext>
                  </a:extLst>
                </a:gridCol>
                <a:gridCol w="1136397">
                  <a:extLst>
                    <a:ext uri="{9D8B030D-6E8A-4147-A177-3AD203B41FA5}">
                      <a16:colId xmlns:a16="http://schemas.microsoft.com/office/drawing/2014/main" val="15941479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src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源码目录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3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39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7344</TotalTime>
  <Words>554</Words>
  <Application>Microsoft Macintosh PowerPoint</Application>
  <PresentationFormat>宽屏</PresentationFormat>
  <Paragraphs>215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swain swain</dc:creator>
  <cp:lastModifiedBy>swain swain</cp:lastModifiedBy>
  <cp:revision>35</cp:revision>
  <dcterms:created xsi:type="dcterms:W3CDTF">2020-06-11T14:46:33Z</dcterms:created>
  <dcterms:modified xsi:type="dcterms:W3CDTF">2020-07-03T06:32:32Z</dcterms:modified>
</cp:coreProperties>
</file>