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115"/>
    <p:restoredTop sz="94648"/>
  </p:normalViewPr>
  <p:slideViewPr>
    <p:cSldViewPr snapToGrid="0" snapToObjects="1">
      <p:cViewPr>
        <p:scale>
          <a:sx n="73" d="100"/>
          <a:sy n="73" d="100"/>
        </p:scale>
        <p:origin x="-128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2BD87-2BAB-004C-BDA1-28EB8E82A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8BA5B5-9BC2-2C46-B4C6-E882B0D15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BC9F7-B8F1-2645-A51D-82321495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2021/1/1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15A7C-4CF1-EB4E-8AD1-6D4AFA0B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A726C-4777-9B46-BA2F-C1D0D9BC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851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14E0F-9E9A-2E4C-8A3C-356792A3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DE3D9B-EB91-D04B-8A43-8C1073C8A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79CA8-1D35-CD40-BC3F-3A9ABD6A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2021/1/1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00033-7B44-5745-8E34-5818D416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A85A6-F59E-5E4D-A557-57E46A22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34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CFBECE-863C-4543-AD20-32904745B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FBE855-6C69-0843-9DD5-DD2E8AFBC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A591D-6EE2-BC43-AF39-0B4389F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2021/1/1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9ADAE-8E71-144C-9020-902AA616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A90B1-3BC7-1446-A68C-57A6E967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6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9D4E9-A10C-2A49-BC8A-31C41D6F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30986-3757-F24F-87C7-38E1A50C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48B93-E01A-E34A-87B3-F787AC5E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2021/1/1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248CB-8ACF-6B44-A01F-FCB49B8A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310C9-BF79-E749-9F72-44D860B1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761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E13D0-55C5-0646-BB50-19D1644D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E0537A-1552-AD4D-AF07-A1D65D4CA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5BDB9-F91F-C841-B91B-5FC9467E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2021/1/1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7AE71-E9EC-404E-91BE-A6ADDCD2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55E79-6490-864E-9297-3433D3EC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56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5F0B0-65BA-1540-A3C5-BD05546B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141A9-F151-A348-98A8-A8BA89E9F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686853-3621-0D4D-9020-85AE9C6DE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B1400-0CA2-6646-AAC4-6F950C2D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2021/1/1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BE9A5-8E71-4B49-9343-F3B7F5B8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61C8F9-55C6-CC48-ADB8-8113907C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6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CAA9C-3F85-EA40-B66C-087771A3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01D6F-FBA4-D24B-B291-5B24BEDE4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EECC21-DD81-FE49-A85D-DE508B3D5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2C4708-37F6-CC48-99D7-7D36D55F9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40CC0A-B17C-A04F-B720-196F559C0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1B9275-F913-3740-A3D8-7784A7F2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2021/1/1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2E10F9-C5CF-DB43-AC63-0C2F55D5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7F8A85-BBC2-4D46-AABD-FD41ECAE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40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693EC-5BE8-924D-9C60-17112EF1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521EE4-BA5F-BB42-9345-427DBD5F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2021/1/1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F3425E-8F47-9547-99E4-AABA0B84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1A5E72-64E9-7A43-AF65-F81D8BE6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59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8A35DB-8201-FF46-9551-9F499897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2021/1/1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EED10F-3F77-1C44-B4AF-A0495932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1BAC5-E2C5-CC42-BFDB-31D13F45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862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065E2-7CFB-6A42-BE8C-4366E27A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8BCB7-D157-394C-B695-BBD22ABF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897D9B-782F-C94E-96C7-83262D456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33B5C-25A8-3844-BFAC-4DD08CCC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2021/1/1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3F6282-5958-0641-BD32-5A27768C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0718E-8053-E947-9F93-6D686C30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814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27437-6C6B-1A49-BC75-46DAF872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0E6592-BD1D-3A43-883A-112D7C171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F2ADB4-CEE6-CE4C-A0A3-0A0A6C954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AD5000-CAC8-614B-8F05-F54A79A1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1AF-1968-6646-9A49-B22EF7857A67}" type="datetimeFigureOut">
              <a:t>2021/1/1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F145B6-B135-8F45-9C64-02DACD06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74DD0D-F18D-7747-876E-8BCF6758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51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943EAC-F963-D74A-B045-215B6F82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D4647-42BB-7649-B3F1-EF1F1F005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42341B-353E-B742-A455-9262270A9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41AF-1968-6646-9A49-B22EF7857A67}" type="datetimeFigureOut">
              <a:t>2021/1/1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5EC00-D6A0-FB43-B8FB-94521EED1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63279-3DC2-D448-90EE-62D447142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26E0-1106-8B4C-8E12-F6B7C802E0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11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926E37E-3ACE-7143-B1EB-71F95B55809F}"/>
              </a:ext>
            </a:extLst>
          </p:cNvPr>
          <p:cNvSpPr/>
          <p:nvPr/>
        </p:nvSpPr>
        <p:spPr>
          <a:xfrm>
            <a:off x="7821316" y="483187"/>
            <a:ext cx="1328057" cy="359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有限状态自动机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43F335D-D4ED-0C45-87D7-0E7AF2194B64}"/>
              </a:ext>
            </a:extLst>
          </p:cNvPr>
          <p:cNvGrpSpPr/>
          <p:nvPr/>
        </p:nvGrpSpPr>
        <p:grpSpPr>
          <a:xfrm>
            <a:off x="1001482" y="1611078"/>
            <a:ext cx="1480457" cy="261262"/>
            <a:chOff x="4027715" y="1839683"/>
            <a:chExt cx="1480457" cy="26126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F10C67-EC99-1147-8541-7A29C8CB60E4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CMK</a:t>
              </a:r>
              <a:endParaRPr kumimoji="1" lang="zh-CN" altLang="en-US" sz="12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C55ADF3-9164-F94F-A410-3132E6955518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CREATE</a:t>
              </a:r>
              <a:endParaRPr kumimoji="1" lang="zh-CN" altLang="en-US" sz="120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146C88D-AB88-6745-8A2B-BE6BB808A9FF}"/>
              </a:ext>
            </a:extLst>
          </p:cNvPr>
          <p:cNvGrpSpPr/>
          <p:nvPr/>
        </p:nvGrpSpPr>
        <p:grpSpPr>
          <a:xfrm>
            <a:off x="1001483" y="2492829"/>
            <a:ext cx="1480457" cy="261262"/>
            <a:chOff x="4027715" y="1839683"/>
            <a:chExt cx="1480457" cy="26126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A4A5B1B-C339-DB41-9F61-610F71021974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CEK</a:t>
              </a:r>
              <a:endParaRPr kumimoji="1" lang="zh-CN" altLang="en-US" sz="12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524321B-C85C-C340-A7AB-B00CE9C56FCC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CREATE</a:t>
              </a:r>
              <a:endParaRPr kumimoji="1" lang="zh-CN" altLang="en-US" sz="120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AA70220-0BC4-2C43-B47C-1DF441528912}"/>
              </a:ext>
            </a:extLst>
          </p:cNvPr>
          <p:cNvGrpSpPr/>
          <p:nvPr/>
        </p:nvGrpSpPr>
        <p:grpSpPr>
          <a:xfrm>
            <a:off x="1001483" y="3233052"/>
            <a:ext cx="1480457" cy="261262"/>
            <a:chOff x="4027715" y="1839683"/>
            <a:chExt cx="1480457" cy="26126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292FD95-B5D6-5347-B783-D68C4622EB63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TABLE</a:t>
              </a:r>
              <a:endParaRPr kumimoji="1" lang="zh-CN" altLang="en-US" sz="12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F5D7536-6B7C-3046-9AE4-9DAF98A6A2DF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CREATE</a:t>
              </a:r>
              <a:endParaRPr kumimoji="1" lang="zh-CN" altLang="en-US" sz="120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CB21C4C-D55F-7D46-9066-FD34B585F284}"/>
              </a:ext>
            </a:extLst>
          </p:cNvPr>
          <p:cNvGrpSpPr/>
          <p:nvPr/>
        </p:nvGrpSpPr>
        <p:grpSpPr>
          <a:xfrm>
            <a:off x="1001482" y="3973279"/>
            <a:ext cx="1480457" cy="261262"/>
            <a:chOff x="4027715" y="1839683"/>
            <a:chExt cx="1480457" cy="26126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0BF4D23-3A7A-6047-80AA-7E9A09DA9C34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COL</a:t>
              </a:r>
              <a:endParaRPr kumimoji="1" lang="zh-CN" altLang="en-US" sz="12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F4BE47A-E76E-F049-9554-7DAA1DB3BC6A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INSERT</a:t>
              </a:r>
              <a:endParaRPr kumimoji="1" lang="zh-CN" altLang="en-US" sz="120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813015D-F639-7D4E-9213-C460BAFC257B}"/>
              </a:ext>
            </a:extLst>
          </p:cNvPr>
          <p:cNvGrpSpPr/>
          <p:nvPr/>
        </p:nvGrpSpPr>
        <p:grpSpPr>
          <a:xfrm>
            <a:off x="1904999" y="5214253"/>
            <a:ext cx="1480457" cy="261262"/>
            <a:chOff x="4027715" y="1839683"/>
            <a:chExt cx="1480457" cy="26126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30A64B4-789A-7747-9DF2-A4B117256403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TABLE</a:t>
              </a:r>
              <a:endParaRPr kumimoji="1"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828E33B-2CCA-F946-BCB4-D0231D0EA23C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SELECT</a:t>
              </a:r>
              <a:endParaRPr kumimoji="1" lang="zh-CN" altLang="en-US" sz="1200"/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1EAAAFAA-E2AF-7F48-97D9-53FE36059B35}"/>
              </a:ext>
            </a:extLst>
          </p:cNvPr>
          <p:cNvSpPr/>
          <p:nvPr/>
        </p:nvSpPr>
        <p:spPr>
          <a:xfrm>
            <a:off x="2656114" y="1110343"/>
            <a:ext cx="522514" cy="402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s1</a:t>
            </a:r>
            <a:endParaRPr kumimoji="1" lang="zh-CN" altLang="en-US" sz="120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E7EA331-1541-4D45-AC1F-876BE38D6CC3}"/>
              </a:ext>
            </a:extLst>
          </p:cNvPr>
          <p:cNvSpPr/>
          <p:nvPr/>
        </p:nvSpPr>
        <p:spPr>
          <a:xfrm>
            <a:off x="2656114" y="2024737"/>
            <a:ext cx="522514" cy="402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s2</a:t>
            </a:r>
            <a:endParaRPr kumimoji="1" lang="zh-CN" altLang="en-US" sz="120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4896017-E4BD-1E41-B12E-CAE1F377871C}"/>
              </a:ext>
            </a:extLst>
          </p:cNvPr>
          <p:cNvSpPr/>
          <p:nvPr/>
        </p:nvSpPr>
        <p:spPr>
          <a:xfrm>
            <a:off x="2656114" y="2830280"/>
            <a:ext cx="522514" cy="402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s3</a:t>
            </a:r>
            <a:endParaRPr kumimoji="1" lang="zh-CN" altLang="en-US" sz="120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A12E6E0-073E-A041-B448-ACE50A0C1379}"/>
              </a:ext>
            </a:extLst>
          </p:cNvPr>
          <p:cNvSpPr/>
          <p:nvPr/>
        </p:nvSpPr>
        <p:spPr>
          <a:xfrm>
            <a:off x="2645228" y="3581401"/>
            <a:ext cx="522514" cy="402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s4</a:t>
            </a:r>
            <a:endParaRPr kumimoji="1" lang="zh-CN" altLang="en-US" sz="120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B3AD944-8700-244F-8788-F12DC4858215}"/>
              </a:ext>
            </a:extLst>
          </p:cNvPr>
          <p:cNvSpPr/>
          <p:nvPr/>
        </p:nvSpPr>
        <p:spPr>
          <a:xfrm>
            <a:off x="2645228" y="4430491"/>
            <a:ext cx="522514" cy="402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s5</a:t>
            </a:r>
            <a:endParaRPr kumimoji="1" lang="zh-CN" altLang="en-US" sz="1200"/>
          </a:p>
        </p:txBody>
      </p: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68302214-6CC0-0A43-A075-7E8F91F6012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rot="5400000">
            <a:off x="2417838" y="1768926"/>
            <a:ext cx="629592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>
            <a:extLst>
              <a:ext uri="{FF2B5EF4-FFF2-40B4-BE49-F238E27FC236}">
                <a16:creationId xmlns:a16="http://schemas.microsoft.com/office/drawing/2014/main" id="{764AD9DE-B210-B94F-A2D9-45F003823B92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rot="5400000">
            <a:off x="2472264" y="2628894"/>
            <a:ext cx="52074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0B3956B2-5B56-B449-B01E-E4436B990F5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rot="5400000">
            <a:off x="2494032" y="3401783"/>
            <a:ext cx="466319" cy="108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643C0F81-F2CB-E746-8A7A-915A18B9060B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rot="5400000">
            <a:off x="2439604" y="4207332"/>
            <a:ext cx="56428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>
            <a:extLst>
              <a:ext uri="{FF2B5EF4-FFF2-40B4-BE49-F238E27FC236}">
                <a16:creationId xmlns:a16="http://schemas.microsoft.com/office/drawing/2014/main" id="{93F01164-87AE-2440-933D-EEEE646A45DE}"/>
              </a:ext>
            </a:extLst>
          </p:cNvPr>
          <p:cNvCxnSpPr>
            <a:cxnSpLocks/>
            <a:stCxn id="25" idx="3"/>
            <a:endCxn id="25" idx="5"/>
          </p:cNvCxnSpPr>
          <p:nvPr/>
        </p:nvCxnSpPr>
        <p:spPr>
          <a:xfrm rot="16200000" flipH="1">
            <a:off x="2906485" y="4589541"/>
            <a:ext cx="12700" cy="369474"/>
          </a:xfrm>
          <a:prstGeom prst="curvedConnector3">
            <a:avLst>
              <a:gd name="adj1" fmla="val 2264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2CF0FAEC-F05E-9F4E-AAE9-14CA63FAC129}"/>
              </a:ext>
            </a:extLst>
          </p:cNvPr>
          <p:cNvSpPr/>
          <p:nvPr/>
        </p:nvSpPr>
        <p:spPr>
          <a:xfrm>
            <a:off x="4819358" y="4408720"/>
            <a:ext cx="637398" cy="402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s5.1</a:t>
            </a:r>
            <a:endParaRPr kumimoji="1" lang="zh-CN" altLang="en-US" sz="1200"/>
          </a:p>
        </p:txBody>
      </p: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421AD1F9-4CC1-4E41-8A9E-37D07E2A34CB}"/>
              </a:ext>
            </a:extLst>
          </p:cNvPr>
          <p:cNvCxnSpPr>
            <a:cxnSpLocks/>
            <a:stCxn id="25" idx="7"/>
            <a:endCxn id="57" idx="1"/>
          </p:cNvCxnSpPr>
          <p:nvPr/>
        </p:nvCxnSpPr>
        <p:spPr>
          <a:xfrm rot="5400000" flipH="1" flipV="1">
            <a:off x="3991077" y="3567851"/>
            <a:ext cx="21771" cy="1821481"/>
          </a:xfrm>
          <a:prstGeom prst="curvedConnector3">
            <a:avLst>
              <a:gd name="adj1" fmla="val 1420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FAC7785-71BC-8C4D-B95A-2E6FC68FF6F1}"/>
              </a:ext>
            </a:extLst>
          </p:cNvPr>
          <p:cNvGrpSpPr/>
          <p:nvPr/>
        </p:nvGrpSpPr>
        <p:grpSpPr>
          <a:xfrm>
            <a:off x="3701786" y="3800907"/>
            <a:ext cx="1480457" cy="261262"/>
            <a:chOff x="4027715" y="1839683"/>
            <a:chExt cx="1480457" cy="261262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6D5D9D9-0461-AA4B-9309-0D8ACB5D1187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COL</a:t>
              </a:r>
              <a:endParaRPr kumimoji="1" lang="zh-CN" altLang="en-US" sz="120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544AC39-8944-054F-8B4F-7F8FB85D9491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INSERT</a:t>
              </a:r>
              <a:endParaRPr kumimoji="1" lang="zh-CN" altLang="en-US" sz="1200"/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:a16="http://schemas.microsoft.com/office/drawing/2014/main" id="{D14B0B81-A338-9749-8826-6A05DE9392B8}"/>
              </a:ext>
            </a:extLst>
          </p:cNvPr>
          <p:cNvSpPr/>
          <p:nvPr/>
        </p:nvSpPr>
        <p:spPr>
          <a:xfrm>
            <a:off x="6621222" y="4365156"/>
            <a:ext cx="637398" cy="402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s5.1</a:t>
            </a:r>
            <a:endParaRPr kumimoji="1" lang="zh-CN" altLang="en-US" sz="120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9425D9B-994A-2442-B44D-93D71DDAA17B}"/>
              </a:ext>
            </a:extLst>
          </p:cNvPr>
          <p:cNvGrpSpPr/>
          <p:nvPr/>
        </p:nvGrpSpPr>
        <p:grpSpPr>
          <a:xfrm>
            <a:off x="5778163" y="3782787"/>
            <a:ext cx="1480457" cy="261262"/>
            <a:chOff x="4027715" y="1839683"/>
            <a:chExt cx="1480457" cy="261262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9838F2B-3926-7747-9B14-63A2539D551D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COL</a:t>
              </a:r>
              <a:endParaRPr kumimoji="1" lang="zh-CN" altLang="en-US" sz="120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ACA0C9D-9A31-0549-89DD-EB18480460C7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INSERT</a:t>
              </a:r>
              <a:endParaRPr kumimoji="1" lang="zh-CN" altLang="en-US" sz="1200"/>
            </a:p>
          </p:txBody>
        </p:sp>
      </p:grpSp>
      <p:cxnSp>
        <p:nvCxnSpPr>
          <p:cNvPr id="69" name="曲线连接符 68">
            <a:extLst>
              <a:ext uri="{FF2B5EF4-FFF2-40B4-BE49-F238E27FC236}">
                <a16:creationId xmlns:a16="http://schemas.microsoft.com/office/drawing/2014/main" id="{F76CE2A9-D577-3F4D-B8E9-09FA82167D6B}"/>
              </a:ext>
            </a:extLst>
          </p:cNvPr>
          <p:cNvCxnSpPr>
            <a:cxnSpLocks/>
            <a:stCxn id="57" idx="7"/>
            <a:endCxn id="65" idx="1"/>
          </p:cNvCxnSpPr>
          <p:nvPr/>
        </p:nvCxnSpPr>
        <p:spPr>
          <a:xfrm rot="5400000" flipH="1" flipV="1">
            <a:off x="6017207" y="3770345"/>
            <a:ext cx="43564" cy="1351156"/>
          </a:xfrm>
          <a:prstGeom prst="curvedConnector3">
            <a:avLst>
              <a:gd name="adj1" fmla="val 760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>
            <a:extLst>
              <a:ext uri="{FF2B5EF4-FFF2-40B4-BE49-F238E27FC236}">
                <a16:creationId xmlns:a16="http://schemas.microsoft.com/office/drawing/2014/main" id="{26793BAE-7B63-2843-91B7-09FDD7E9A8FB}"/>
              </a:ext>
            </a:extLst>
          </p:cNvPr>
          <p:cNvCxnSpPr>
            <a:cxnSpLocks/>
            <a:stCxn id="65" idx="3"/>
            <a:endCxn id="57" idx="5"/>
          </p:cNvCxnSpPr>
          <p:nvPr/>
        </p:nvCxnSpPr>
        <p:spPr>
          <a:xfrm rot="5400000">
            <a:off x="6017207" y="4055147"/>
            <a:ext cx="43564" cy="1351156"/>
          </a:xfrm>
          <a:prstGeom prst="curvedConnector3">
            <a:avLst>
              <a:gd name="adj1" fmla="val 760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>
            <a:extLst>
              <a:ext uri="{FF2B5EF4-FFF2-40B4-BE49-F238E27FC236}">
                <a16:creationId xmlns:a16="http://schemas.microsoft.com/office/drawing/2014/main" id="{D9D97DBD-39C6-9F44-A2EB-B44D21E19266}"/>
              </a:ext>
            </a:extLst>
          </p:cNvPr>
          <p:cNvCxnSpPr>
            <a:cxnSpLocks/>
            <a:stCxn id="57" idx="3"/>
            <a:endCxn id="25" idx="5"/>
          </p:cNvCxnSpPr>
          <p:nvPr/>
        </p:nvCxnSpPr>
        <p:spPr>
          <a:xfrm rot="5400000">
            <a:off x="3991078" y="3852652"/>
            <a:ext cx="21771" cy="1821481"/>
          </a:xfrm>
          <a:prstGeom prst="curvedConnector3">
            <a:avLst>
              <a:gd name="adj1" fmla="val 1420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6D9FADE-1BC6-A744-BA7B-0FB8205AF11D}"/>
              </a:ext>
            </a:extLst>
          </p:cNvPr>
          <p:cNvGrpSpPr/>
          <p:nvPr/>
        </p:nvGrpSpPr>
        <p:grpSpPr>
          <a:xfrm>
            <a:off x="3657600" y="5118071"/>
            <a:ext cx="1480457" cy="261262"/>
            <a:chOff x="4027715" y="1839683"/>
            <a:chExt cx="1480457" cy="261262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C152652-36B3-1B48-A158-B85D5360C6F7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COL</a:t>
              </a:r>
              <a:endParaRPr kumimoji="1" lang="zh-CN" altLang="en-US" sz="120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C938F5E-F4A9-2E41-90AB-B15992C1A218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DELETE</a:t>
              </a:r>
              <a:endParaRPr kumimoji="1" lang="zh-CN" altLang="en-US" sz="120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9EE5FCC-D6CD-3E43-8053-72FC2F5E36B3}"/>
              </a:ext>
            </a:extLst>
          </p:cNvPr>
          <p:cNvGrpSpPr/>
          <p:nvPr/>
        </p:nvGrpSpPr>
        <p:grpSpPr>
          <a:xfrm>
            <a:off x="5725885" y="5148020"/>
            <a:ext cx="1480457" cy="261262"/>
            <a:chOff x="4027715" y="1839683"/>
            <a:chExt cx="1480457" cy="261262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713924D-297C-7E4E-852F-E42F8EBCB652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COL</a:t>
              </a:r>
              <a:endParaRPr kumimoji="1" lang="zh-CN" altLang="en-US" sz="120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04F8211-9E8E-394F-AE24-A911065F4020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DELETE</a:t>
              </a:r>
              <a:endParaRPr kumimoji="1" lang="zh-CN" altLang="en-US" sz="1200"/>
            </a:p>
          </p:txBody>
        </p:sp>
      </p:grpSp>
      <p:cxnSp>
        <p:nvCxnSpPr>
          <p:cNvPr id="89" name="曲线连接符 88">
            <a:extLst>
              <a:ext uri="{FF2B5EF4-FFF2-40B4-BE49-F238E27FC236}">
                <a16:creationId xmlns:a16="http://schemas.microsoft.com/office/drawing/2014/main" id="{A9316486-3DBB-0B42-9A7C-1EE3F43EB0EA}"/>
              </a:ext>
            </a:extLst>
          </p:cNvPr>
          <p:cNvCxnSpPr>
            <a:cxnSpLocks/>
            <a:stCxn id="22" idx="7"/>
            <a:endCxn id="21" idx="5"/>
          </p:cNvCxnSpPr>
          <p:nvPr/>
        </p:nvCxnSpPr>
        <p:spPr>
          <a:xfrm rot="5400000" flipH="1" flipV="1">
            <a:off x="2787312" y="1768926"/>
            <a:ext cx="629592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55FBC23-7137-EA4E-B534-93781F0C342B}"/>
              </a:ext>
            </a:extLst>
          </p:cNvPr>
          <p:cNvGrpSpPr/>
          <p:nvPr/>
        </p:nvGrpSpPr>
        <p:grpSpPr>
          <a:xfrm>
            <a:off x="3261733" y="1643745"/>
            <a:ext cx="1480457" cy="261262"/>
            <a:chOff x="4027715" y="1839683"/>
            <a:chExt cx="1480457" cy="261262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2F4C3B6-9CAB-4447-90EF-99D06ADA5BD2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CMK</a:t>
              </a:r>
              <a:endParaRPr kumimoji="1" lang="zh-CN" altLang="en-US" sz="120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3864187-1A87-EC41-8651-5EE5B291223A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DROP</a:t>
              </a:r>
              <a:endParaRPr kumimoji="1" lang="zh-CN" altLang="en-US" sz="1200"/>
            </a:p>
          </p:txBody>
        </p:sp>
      </p:grpSp>
      <p:cxnSp>
        <p:nvCxnSpPr>
          <p:cNvPr id="97" name="曲线连接符 96">
            <a:extLst>
              <a:ext uri="{FF2B5EF4-FFF2-40B4-BE49-F238E27FC236}">
                <a16:creationId xmlns:a16="http://schemas.microsoft.com/office/drawing/2014/main" id="{44A68C81-984D-364D-B0C0-08C5DC978247}"/>
              </a:ext>
            </a:extLst>
          </p:cNvPr>
          <p:cNvCxnSpPr>
            <a:cxnSpLocks/>
            <a:stCxn id="23" idx="7"/>
            <a:endCxn id="22" idx="5"/>
          </p:cNvCxnSpPr>
          <p:nvPr/>
        </p:nvCxnSpPr>
        <p:spPr>
          <a:xfrm rot="5400000" flipH="1" flipV="1">
            <a:off x="2841738" y="2628895"/>
            <a:ext cx="52074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4FA2333C-C948-974F-80A3-92317635F62C}"/>
              </a:ext>
            </a:extLst>
          </p:cNvPr>
          <p:cNvGrpSpPr/>
          <p:nvPr/>
        </p:nvGrpSpPr>
        <p:grpSpPr>
          <a:xfrm>
            <a:off x="3287485" y="2519547"/>
            <a:ext cx="1480457" cy="261262"/>
            <a:chOff x="4027715" y="1839683"/>
            <a:chExt cx="1480457" cy="261262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B36264A-7ADD-0549-BD4C-C672FB0A9A0A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CEK</a:t>
              </a:r>
              <a:endParaRPr kumimoji="1" lang="zh-CN" altLang="en-US" sz="120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F5EB0DA-F238-6945-93ED-A9E38ACDF24D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DROP</a:t>
              </a:r>
              <a:endParaRPr kumimoji="1" lang="zh-CN" altLang="en-US" sz="1200"/>
            </a:p>
          </p:txBody>
        </p:sp>
      </p:grpSp>
      <p:cxnSp>
        <p:nvCxnSpPr>
          <p:cNvPr id="103" name="曲线连接符 102">
            <a:extLst>
              <a:ext uri="{FF2B5EF4-FFF2-40B4-BE49-F238E27FC236}">
                <a16:creationId xmlns:a16="http://schemas.microsoft.com/office/drawing/2014/main" id="{1F955803-C6F0-3046-9492-C4E0F1FCE884}"/>
              </a:ext>
            </a:extLst>
          </p:cNvPr>
          <p:cNvCxnSpPr>
            <a:cxnSpLocks/>
            <a:stCxn id="24" idx="7"/>
            <a:endCxn id="23" idx="5"/>
          </p:cNvCxnSpPr>
          <p:nvPr/>
        </p:nvCxnSpPr>
        <p:spPr>
          <a:xfrm rot="5400000" flipH="1" flipV="1">
            <a:off x="2863506" y="3401784"/>
            <a:ext cx="466319" cy="108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D2802560-F031-2F40-83E4-98CA8F04528B}"/>
              </a:ext>
            </a:extLst>
          </p:cNvPr>
          <p:cNvGrpSpPr/>
          <p:nvPr/>
        </p:nvGrpSpPr>
        <p:grpSpPr>
          <a:xfrm>
            <a:off x="3287485" y="3218519"/>
            <a:ext cx="1480457" cy="261262"/>
            <a:chOff x="4027715" y="1839683"/>
            <a:chExt cx="1480457" cy="261262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118ABF0-FE90-6149-9BCF-1A529EB0A43F}"/>
                </a:ext>
              </a:extLst>
            </p:cNvPr>
            <p:cNvSpPr/>
            <p:nvPr/>
          </p:nvSpPr>
          <p:spPr>
            <a:xfrm>
              <a:off x="4767944" y="1839684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TABLE</a:t>
              </a:r>
              <a:endParaRPr kumimoji="1" lang="zh-CN" altLang="en-US" sz="120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3D9AF3B-5432-414E-9D26-79F8F0D2181B}"/>
                </a:ext>
              </a:extLst>
            </p:cNvPr>
            <p:cNvSpPr/>
            <p:nvPr/>
          </p:nvSpPr>
          <p:spPr>
            <a:xfrm>
              <a:off x="4027715" y="1839683"/>
              <a:ext cx="740228" cy="261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/>
                <a:t>DROP</a:t>
              </a:r>
              <a:endParaRPr kumimoji="1" lang="zh-CN" altLang="en-US" sz="1200"/>
            </a:p>
          </p:txBody>
        </p:sp>
      </p:grp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5EC23EE5-50A2-4041-B521-DB348FC96C45}"/>
              </a:ext>
            </a:extLst>
          </p:cNvPr>
          <p:cNvCxnSpPr>
            <a:cxnSpLocks/>
            <a:stCxn id="25" idx="7"/>
            <a:endCxn id="24" idx="5"/>
          </p:cNvCxnSpPr>
          <p:nvPr/>
        </p:nvCxnSpPr>
        <p:spPr>
          <a:xfrm rot="5400000" flipH="1" flipV="1">
            <a:off x="2809078" y="4207332"/>
            <a:ext cx="56428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4200714-B616-364C-A2CB-B585F309A660}"/>
              </a:ext>
            </a:extLst>
          </p:cNvPr>
          <p:cNvSpPr txBox="1"/>
          <p:nvPr/>
        </p:nvSpPr>
        <p:spPr>
          <a:xfrm>
            <a:off x="5244320" y="2529916"/>
            <a:ext cx="4082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/>
              <a:t>复杂场景覆盖问题：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844A018-EA16-C14B-8256-42B4D7B58E91}"/>
              </a:ext>
            </a:extLst>
          </p:cNvPr>
          <p:cNvSpPr txBox="1"/>
          <p:nvPr/>
        </p:nvSpPr>
        <p:spPr>
          <a:xfrm>
            <a:off x="3015342" y="1143587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/>
              <a:t>状态树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FEA3D11-8AC6-B449-8974-FC017142A7CF}"/>
              </a:ext>
            </a:extLst>
          </p:cNvPr>
          <p:cNvSpPr txBox="1"/>
          <p:nvPr/>
        </p:nvSpPr>
        <p:spPr>
          <a:xfrm>
            <a:off x="7616773" y="4549795"/>
            <a:ext cx="4237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/>
              <a:t>效率问题：确定状态之后，不必浪费时间看中间结果，只看最终结果</a:t>
            </a:r>
            <a:endParaRPr kumimoji="1" lang="en-US" altLang="zh-CN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/>
              <a:t>重复构造场景问题：给定状态</a:t>
            </a:r>
            <a:r>
              <a:rPr kumimoji="1" lang="en-US" altLang="zh-CN" sz="1200"/>
              <a:t>0-&gt;n</a:t>
            </a:r>
            <a:r>
              <a:rPr kumimoji="1" lang="zh-CN" altLang="en-US" sz="1200"/>
              <a:t>，即可自动完成场景构造</a:t>
            </a:r>
            <a:endParaRPr kumimoji="1" lang="en-US" altLang="zh-CN" sz="1200"/>
          </a:p>
        </p:txBody>
      </p:sp>
      <p:cxnSp>
        <p:nvCxnSpPr>
          <p:cNvPr id="70" name="曲线连接符 69">
            <a:extLst>
              <a:ext uri="{FF2B5EF4-FFF2-40B4-BE49-F238E27FC236}">
                <a16:creationId xmlns:a16="http://schemas.microsoft.com/office/drawing/2014/main" id="{F327E54C-15C5-1444-A24E-8BFB7195EEF3}"/>
              </a:ext>
            </a:extLst>
          </p:cNvPr>
          <p:cNvCxnSpPr>
            <a:cxnSpLocks/>
            <a:stCxn id="25" idx="4"/>
            <a:endCxn id="65" idx="4"/>
          </p:cNvCxnSpPr>
          <p:nvPr/>
        </p:nvCxnSpPr>
        <p:spPr>
          <a:xfrm rot="5400000" flipH="1" flipV="1">
            <a:off x="4890535" y="2783878"/>
            <a:ext cx="65335" cy="4033436"/>
          </a:xfrm>
          <a:prstGeom prst="curvedConnector3">
            <a:avLst>
              <a:gd name="adj1" fmla="val -1366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1C45F70-A8BA-D84B-AEF0-B532C2B307B4}"/>
              </a:ext>
            </a:extLst>
          </p:cNvPr>
          <p:cNvSpPr/>
          <p:nvPr/>
        </p:nvSpPr>
        <p:spPr>
          <a:xfrm>
            <a:off x="4819358" y="3233070"/>
            <a:ext cx="4371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测试用例的局限：只考虑单向的状态迁移，而不考虑反向的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CC67966-7997-E942-86CB-6744B698C24F}"/>
              </a:ext>
            </a:extLst>
          </p:cNvPr>
          <p:cNvSpPr/>
          <p:nvPr/>
        </p:nvSpPr>
        <p:spPr>
          <a:xfrm>
            <a:off x="3385456" y="5842988"/>
            <a:ext cx="3127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场景问题：考虑多种方法到达同一个状态</a:t>
            </a:r>
          </a:p>
        </p:txBody>
      </p:sp>
      <p:cxnSp>
        <p:nvCxnSpPr>
          <p:cNvPr id="73" name="曲线连接符 72">
            <a:extLst>
              <a:ext uri="{FF2B5EF4-FFF2-40B4-BE49-F238E27FC236}">
                <a16:creationId xmlns:a16="http://schemas.microsoft.com/office/drawing/2014/main" id="{98C99ECB-5D2B-7145-9D33-1221B2ACAE36}"/>
              </a:ext>
            </a:extLst>
          </p:cNvPr>
          <p:cNvCxnSpPr>
            <a:cxnSpLocks/>
            <a:stCxn id="21" idx="0"/>
            <a:endCxn id="21" idx="2"/>
          </p:cNvCxnSpPr>
          <p:nvPr/>
        </p:nvCxnSpPr>
        <p:spPr>
          <a:xfrm rot="16200000" flipH="1" flipV="1">
            <a:off x="2686050" y="1080407"/>
            <a:ext cx="201386" cy="261257"/>
          </a:xfrm>
          <a:prstGeom prst="curvedConnector4">
            <a:avLst>
              <a:gd name="adj1" fmla="val -113513"/>
              <a:gd name="adj2" fmla="val 187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04977371-A554-3946-831E-876A7456A37A}"/>
              </a:ext>
            </a:extLst>
          </p:cNvPr>
          <p:cNvSpPr/>
          <p:nvPr/>
        </p:nvSpPr>
        <p:spPr>
          <a:xfrm>
            <a:off x="1003373" y="292672"/>
            <a:ext cx="5743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效率问题：异常场景下，状态不会迁移，可批量测试异常场景，再确定最终状态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3F1F62E-8A3F-2C4B-911D-3C54A0840822}"/>
              </a:ext>
            </a:extLst>
          </p:cNvPr>
          <p:cNvSpPr/>
          <p:nvPr/>
        </p:nvSpPr>
        <p:spPr>
          <a:xfrm>
            <a:off x="5244320" y="2090072"/>
            <a:ext cx="6205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多客户端，多服务器场景下：各主体独立维护自己的状态</a:t>
            </a:r>
            <a:endParaRPr kumimoji="1" lang="en-US" altLang="zh-CN" sz="120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不同主体之间的状态互相影响：发送指令让对方执行，或者改变共享的内容，如一张表</a:t>
            </a:r>
            <a:endParaRPr kumimoji="1" lang="en-US" altLang="zh-CN" sz="1200">
              <a:solidFill>
                <a:prstClr val="black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5634D7E-FCB8-DF41-BD85-A041497E9B4B}"/>
              </a:ext>
            </a:extLst>
          </p:cNvPr>
          <p:cNvSpPr/>
          <p:nvPr/>
        </p:nvSpPr>
        <p:spPr>
          <a:xfrm>
            <a:off x="1023900" y="54789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效率问题：历史测试用例不必每次都重新初始化状态：如每次都创建</a:t>
            </a:r>
            <a:r>
              <a:rPr kumimoji="1" lang="en-US" altLang="zh-CN" sz="1200">
                <a:solidFill>
                  <a:prstClr val="black"/>
                </a:solidFill>
              </a:rPr>
              <a:t>CMK</a:t>
            </a:r>
            <a:r>
              <a:rPr kumimoji="1" lang="zh-CN" altLang="en-US" sz="1200">
                <a:solidFill>
                  <a:prstClr val="black"/>
                </a:solidFill>
              </a:rPr>
              <a:t>，</a:t>
            </a:r>
            <a:r>
              <a:rPr kumimoji="1" lang="en-US" altLang="zh-CN" sz="1200">
                <a:solidFill>
                  <a:prstClr val="black"/>
                </a:solidFill>
              </a:rPr>
              <a:t>CEK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6430450-A443-E74A-B5CD-7DD86C66FE3E}"/>
              </a:ext>
            </a:extLst>
          </p:cNvPr>
          <p:cNvSpPr txBox="1"/>
          <p:nvPr/>
        </p:nvSpPr>
        <p:spPr>
          <a:xfrm>
            <a:off x="5244319" y="2780808"/>
            <a:ext cx="6278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/>
              <a:t>门禁用例横向覆盖问题：</a:t>
            </a:r>
            <a:endParaRPr kumimoji="1" lang="en-US" altLang="zh-CN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/>
              <a:t>按照属性为状态分类：方便管理；方便自动化测试；</a:t>
            </a:r>
            <a:r>
              <a:rPr kumimoji="1" lang="en-US" altLang="zh-CN" sz="1200"/>
              <a:t>CREATE</a:t>
            </a:r>
            <a:r>
              <a:rPr kumimoji="1" lang="zh-CN" altLang="en-US" sz="1200"/>
              <a:t> </a:t>
            </a:r>
            <a:r>
              <a:rPr kumimoji="1" lang="en-US" altLang="zh-CN" sz="1200"/>
              <a:t>TABLE</a:t>
            </a:r>
            <a:r>
              <a:rPr kumimoji="1" lang="zh-CN" altLang="en-US" sz="1200"/>
              <a:t>时覆盖所有数据类型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6ADE1F7-7895-E143-B885-B99E0AA4C02B}"/>
              </a:ext>
            </a:extLst>
          </p:cNvPr>
          <p:cNvSpPr/>
          <p:nvPr/>
        </p:nvSpPr>
        <p:spPr>
          <a:xfrm>
            <a:off x="6621222" y="5701575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非法第三方插入问题：引入其他实体来强制改变状态</a:t>
            </a:r>
            <a:endParaRPr kumimoji="1" lang="en-US" altLang="zh-CN" sz="120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改变状态后：状态检测机制，状态恢复机制</a:t>
            </a:r>
          </a:p>
        </p:txBody>
      </p:sp>
    </p:spTree>
    <p:extLst>
      <p:ext uri="{BB962C8B-B14F-4D97-AF65-F5344CB8AC3E}">
        <p14:creationId xmlns:p14="http://schemas.microsoft.com/office/powerpoint/2010/main" val="123548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84D94E7-FE36-E941-AE1B-FBECBCC43950}"/>
              </a:ext>
            </a:extLst>
          </p:cNvPr>
          <p:cNvSpPr/>
          <p:nvPr/>
        </p:nvSpPr>
        <p:spPr>
          <a:xfrm>
            <a:off x="4850748" y="1815410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master</a:t>
            </a:r>
            <a:endParaRPr kumimoji="1" lang="zh-CN" altLang="en-US" sz="1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E2A1A5-559F-104D-839D-ECCC7D6BCF9C}"/>
              </a:ext>
            </a:extLst>
          </p:cNvPr>
          <p:cNvSpPr/>
          <p:nvPr/>
        </p:nvSpPr>
        <p:spPr>
          <a:xfrm>
            <a:off x="6426446" y="999879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puppet</a:t>
            </a:r>
            <a:endParaRPr kumimoji="1" lang="zh-CN" altLang="en-US" sz="1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95DFA-BFED-234B-B696-E89576B8D3BB}"/>
              </a:ext>
            </a:extLst>
          </p:cNvPr>
          <p:cNvSpPr/>
          <p:nvPr/>
        </p:nvSpPr>
        <p:spPr>
          <a:xfrm>
            <a:off x="6414548" y="2594998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puppet</a:t>
            </a:r>
            <a:endParaRPr kumimoji="1"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59440D-7444-5D44-BD42-FA98BD4ED554}"/>
              </a:ext>
            </a:extLst>
          </p:cNvPr>
          <p:cNvSpPr/>
          <p:nvPr/>
        </p:nvSpPr>
        <p:spPr>
          <a:xfrm>
            <a:off x="8214780" y="1828112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server</a:t>
            </a:r>
            <a:endParaRPr kumimoji="1"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A617D6-54BA-8644-88BD-A63CE3381674}"/>
              </a:ext>
            </a:extLst>
          </p:cNvPr>
          <p:cNvSpPr/>
          <p:nvPr/>
        </p:nvSpPr>
        <p:spPr>
          <a:xfrm>
            <a:off x="3120263" y="1815411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user</a:t>
            </a:r>
            <a:endParaRPr kumimoji="1" lang="zh-CN" altLang="en-US" sz="120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8291232-D825-B645-8124-6DE36134B8B0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3860491" y="1946041"/>
            <a:ext cx="9902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曲线连接符 14">
            <a:extLst>
              <a:ext uri="{FF2B5EF4-FFF2-40B4-BE49-F238E27FC236}">
                <a16:creationId xmlns:a16="http://schemas.microsoft.com/office/drawing/2014/main" id="{9A3A2D86-609E-624E-9863-EEDDE79C2FA2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5590976" y="1946041"/>
            <a:ext cx="2623804" cy="127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51DCF24A-97F8-714A-9823-8A51A2D7A65D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5590976" y="1130510"/>
            <a:ext cx="835470" cy="815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45477120-0033-FA49-AD02-DB0247BE459C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590976" y="1946041"/>
            <a:ext cx="823572" cy="779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肘形连接符 57">
            <a:extLst>
              <a:ext uri="{FF2B5EF4-FFF2-40B4-BE49-F238E27FC236}">
                <a16:creationId xmlns:a16="http://schemas.microsoft.com/office/drawing/2014/main" id="{055590CE-151A-4D42-90E6-EE2FD5136A89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7166674" y="1130510"/>
            <a:ext cx="1048106" cy="828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5331AFDF-5417-F942-AD65-03500FD89F3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154776" y="1958743"/>
            <a:ext cx="1060004" cy="766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55BB6182-4824-B94F-884D-B63786958205}"/>
              </a:ext>
            </a:extLst>
          </p:cNvPr>
          <p:cNvSpPr txBox="1"/>
          <p:nvPr/>
        </p:nvSpPr>
        <p:spPr>
          <a:xfrm>
            <a:off x="3890761" y="1631004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endParaRPr kumimoji="1" lang="zh-CN" altLang="en-US" sz="120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EB4CF5D-0982-3140-95F7-5FE7230E96DD}"/>
              </a:ext>
            </a:extLst>
          </p:cNvPr>
          <p:cNvSpPr txBox="1"/>
          <p:nvPr/>
        </p:nvSpPr>
        <p:spPr>
          <a:xfrm>
            <a:off x="5571442" y="788855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endParaRPr kumimoji="1" lang="zh-CN" altLang="en-US" sz="120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91986ED-D97A-E84F-903D-2DAD1B4719B3}"/>
              </a:ext>
            </a:extLst>
          </p:cNvPr>
          <p:cNvSpPr txBox="1"/>
          <p:nvPr/>
        </p:nvSpPr>
        <p:spPr>
          <a:xfrm>
            <a:off x="7684778" y="1713721"/>
            <a:ext cx="633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endParaRPr kumimoji="1" lang="zh-CN" altLang="en-US" sz="120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038C265-1CA2-2044-9B47-FC8738BF12CD}"/>
              </a:ext>
            </a:extLst>
          </p:cNvPr>
          <p:cNvSpPr txBox="1"/>
          <p:nvPr/>
        </p:nvSpPr>
        <p:spPr>
          <a:xfrm>
            <a:off x="5531104" y="2744830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endParaRPr kumimoji="1" lang="zh-CN" altLang="en-US" sz="1200"/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6F53B8EE-E8A1-F34B-ACB4-7C938444B0F9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6784662" y="1261140"/>
            <a:ext cx="11898" cy="13338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A7F07BB4-D580-5F45-BAFE-4F2E9E5A6F1F}"/>
              </a:ext>
            </a:extLst>
          </p:cNvPr>
          <p:cNvSpPr/>
          <p:nvPr/>
        </p:nvSpPr>
        <p:spPr>
          <a:xfrm>
            <a:off x="0" y="119107"/>
            <a:ext cx="2050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部署模型（分布式架构）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0B42F20-E71B-D54B-884B-C3584989565E}"/>
              </a:ext>
            </a:extLst>
          </p:cNvPr>
          <p:cNvSpPr/>
          <p:nvPr/>
        </p:nvSpPr>
        <p:spPr>
          <a:xfrm>
            <a:off x="1111213" y="1730508"/>
            <a:ext cx="11925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zh-CN" altLang="en-US" sz="1200">
                <a:solidFill>
                  <a:prstClr val="black"/>
                </a:solidFill>
              </a:rPr>
              <a:t>一主多从模型</a:t>
            </a:r>
            <a:endParaRPr kumimoji="1" lang="en-US" altLang="zh-CN" sz="1200">
              <a:solidFill>
                <a:prstClr val="black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7530BE2-13E2-A843-86F4-03C4E2E34A83}"/>
              </a:ext>
            </a:extLst>
          </p:cNvPr>
          <p:cNvSpPr/>
          <p:nvPr/>
        </p:nvSpPr>
        <p:spPr>
          <a:xfrm>
            <a:off x="4768960" y="5019622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master</a:t>
            </a:r>
            <a:endParaRPr kumimoji="1" lang="zh-CN" altLang="en-US" sz="120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897EE3C-5B02-6045-8CD4-D704761DAD15}"/>
              </a:ext>
            </a:extLst>
          </p:cNvPr>
          <p:cNvSpPr/>
          <p:nvPr/>
        </p:nvSpPr>
        <p:spPr>
          <a:xfrm>
            <a:off x="6045663" y="4140757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master</a:t>
            </a:r>
            <a:endParaRPr kumimoji="1" lang="zh-CN" altLang="en-US" sz="120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DED328F-D4EB-BA49-B53D-4B1CAFA05A7B}"/>
              </a:ext>
            </a:extLst>
          </p:cNvPr>
          <p:cNvSpPr/>
          <p:nvPr/>
        </p:nvSpPr>
        <p:spPr>
          <a:xfrm>
            <a:off x="6045664" y="5983192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master</a:t>
            </a:r>
            <a:endParaRPr kumimoji="1" lang="zh-CN" altLang="en-US" sz="120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361E2781-6F34-DD45-B863-9973F2BFDBD9}"/>
              </a:ext>
            </a:extLst>
          </p:cNvPr>
          <p:cNvSpPr/>
          <p:nvPr/>
        </p:nvSpPr>
        <p:spPr>
          <a:xfrm>
            <a:off x="6018405" y="5014364"/>
            <a:ext cx="794745" cy="266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server</a:t>
            </a:r>
            <a:endParaRPr kumimoji="1" lang="zh-CN" altLang="en-US" sz="120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8262719-01C9-574C-A980-AA2332A1C964}"/>
              </a:ext>
            </a:extLst>
          </p:cNvPr>
          <p:cNvSpPr/>
          <p:nvPr/>
        </p:nvSpPr>
        <p:spPr>
          <a:xfrm>
            <a:off x="2952293" y="5016992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user</a:t>
            </a:r>
            <a:endParaRPr kumimoji="1" lang="zh-CN" altLang="en-US" sz="1200"/>
          </a:p>
        </p:txBody>
      </p: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7B787AAD-F2A1-0D4E-B3F4-EDA4259C5B51}"/>
              </a:ext>
            </a:extLst>
          </p:cNvPr>
          <p:cNvCxnSpPr>
            <a:stCxn id="115" idx="3"/>
            <a:endCxn id="111" idx="1"/>
          </p:cNvCxnSpPr>
          <p:nvPr/>
        </p:nvCxnSpPr>
        <p:spPr>
          <a:xfrm>
            <a:off x="3692521" y="5147623"/>
            <a:ext cx="1076439" cy="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C4962B4-B560-D842-88F6-0E73BE22662A}"/>
              </a:ext>
            </a:extLst>
          </p:cNvPr>
          <p:cNvSpPr txBox="1"/>
          <p:nvPr/>
        </p:nvSpPr>
        <p:spPr>
          <a:xfrm>
            <a:off x="3747038" y="4829919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endParaRPr kumimoji="1" lang="zh-CN" altLang="en-US" sz="120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C42C488-0E7A-D54E-9483-716D15080225}"/>
              </a:ext>
            </a:extLst>
          </p:cNvPr>
          <p:cNvSpPr txBox="1"/>
          <p:nvPr/>
        </p:nvSpPr>
        <p:spPr>
          <a:xfrm>
            <a:off x="4991804" y="4271387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endParaRPr kumimoji="1" lang="zh-CN" altLang="en-US" sz="120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7735F47-DEE4-A041-A956-B59CC178C2DB}"/>
              </a:ext>
            </a:extLst>
          </p:cNvPr>
          <p:cNvSpPr txBox="1"/>
          <p:nvPr/>
        </p:nvSpPr>
        <p:spPr>
          <a:xfrm>
            <a:off x="4940764" y="5806854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endParaRPr kumimoji="1" lang="zh-CN" altLang="en-US" sz="120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589E2237-4965-BD42-9D4C-0979A43071F7}"/>
              </a:ext>
            </a:extLst>
          </p:cNvPr>
          <p:cNvSpPr/>
          <p:nvPr/>
        </p:nvSpPr>
        <p:spPr>
          <a:xfrm>
            <a:off x="1382701" y="4953310"/>
            <a:ext cx="8599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zh-CN" altLang="en-US" sz="1200">
                <a:solidFill>
                  <a:prstClr val="black"/>
                </a:solidFill>
              </a:rPr>
              <a:t>多主模型</a:t>
            </a:r>
            <a:endParaRPr kumimoji="1" lang="en-US" altLang="zh-CN" sz="1200">
              <a:solidFill>
                <a:prstClr val="black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8518243-ABFE-4B4B-8AE5-E17506928913}"/>
              </a:ext>
            </a:extLst>
          </p:cNvPr>
          <p:cNvSpPr txBox="1"/>
          <p:nvPr/>
        </p:nvSpPr>
        <p:spPr>
          <a:xfrm>
            <a:off x="7354809" y="4401385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endParaRPr kumimoji="1" lang="zh-CN" altLang="en-US" sz="1200"/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E2D24AB1-6FDB-4743-841E-EA345123D98A}"/>
              </a:ext>
            </a:extLst>
          </p:cNvPr>
          <p:cNvCxnSpPr>
            <a:cxnSpLocks/>
            <a:stCxn id="111" idx="0"/>
            <a:endCxn id="112" idx="1"/>
          </p:cNvCxnSpPr>
          <p:nvPr/>
        </p:nvCxnSpPr>
        <p:spPr>
          <a:xfrm flipV="1">
            <a:off x="5139074" y="4271388"/>
            <a:ext cx="906589" cy="7482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A8CB68C2-0E36-1C4A-BB92-46A15343C0AC}"/>
              </a:ext>
            </a:extLst>
          </p:cNvPr>
          <p:cNvCxnSpPr>
            <a:cxnSpLocks/>
            <a:stCxn id="111" idx="2"/>
            <a:endCxn id="113" idx="1"/>
          </p:cNvCxnSpPr>
          <p:nvPr/>
        </p:nvCxnSpPr>
        <p:spPr>
          <a:xfrm>
            <a:off x="5139074" y="5280883"/>
            <a:ext cx="906590" cy="832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7E787618-2AE9-4048-9472-365D8F27852C}"/>
              </a:ext>
            </a:extLst>
          </p:cNvPr>
          <p:cNvCxnSpPr>
            <a:cxnSpLocks/>
            <a:stCxn id="112" idx="3"/>
            <a:endCxn id="161" idx="0"/>
          </p:cNvCxnSpPr>
          <p:nvPr/>
        </p:nvCxnSpPr>
        <p:spPr>
          <a:xfrm>
            <a:off x="6785891" y="4271388"/>
            <a:ext cx="896824" cy="7482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B478474-96C1-2345-BC0A-37CEC1147D24}"/>
              </a:ext>
            </a:extLst>
          </p:cNvPr>
          <p:cNvCxnSpPr>
            <a:cxnSpLocks/>
            <a:stCxn id="112" idx="2"/>
            <a:endCxn id="114" idx="0"/>
          </p:cNvCxnSpPr>
          <p:nvPr/>
        </p:nvCxnSpPr>
        <p:spPr>
          <a:xfrm>
            <a:off x="6415777" y="4402018"/>
            <a:ext cx="1" cy="61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1" name="矩形 160">
            <a:extLst>
              <a:ext uri="{FF2B5EF4-FFF2-40B4-BE49-F238E27FC236}">
                <a16:creationId xmlns:a16="http://schemas.microsoft.com/office/drawing/2014/main" id="{AE850218-6B19-1945-B995-3B59B30617F8}"/>
              </a:ext>
            </a:extLst>
          </p:cNvPr>
          <p:cNvSpPr/>
          <p:nvPr/>
        </p:nvSpPr>
        <p:spPr>
          <a:xfrm>
            <a:off x="7312601" y="5019622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master</a:t>
            </a:r>
            <a:endParaRPr kumimoji="1" lang="zh-CN" altLang="en-US" sz="1200"/>
          </a:p>
        </p:txBody>
      </p: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BF3324D3-2CDE-AF47-BBA8-5132D5F31846}"/>
              </a:ext>
            </a:extLst>
          </p:cNvPr>
          <p:cNvCxnSpPr>
            <a:cxnSpLocks/>
            <a:stCxn id="113" idx="3"/>
            <a:endCxn id="161" idx="2"/>
          </p:cNvCxnSpPr>
          <p:nvPr/>
        </p:nvCxnSpPr>
        <p:spPr>
          <a:xfrm flipV="1">
            <a:off x="6785892" y="5280883"/>
            <a:ext cx="896823" cy="832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6F589C7C-05ED-D945-90AA-CAA29A93C880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5509188" y="5147624"/>
            <a:ext cx="509217" cy="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48EF59DF-F6CC-C947-ABEA-AB1ABCF66339}"/>
              </a:ext>
            </a:extLst>
          </p:cNvPr>
          <p:cNvCxnSpPr>
            <a:cxnSpLocks/>
            <a:stCxn id="113" idx="0"/>
            <a:endCxn id="114" idx="2"/>
          </p:cNvCxnSpPr>
          <p:nvPr/>
        </p:nvCxnSpPr>
        <p:spPr>
          <a:xfrm flipV="1">
            <a:off x="6415778" y="5280883"/>
            <a:ext cx="0" cy="70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" name="直线箭头连接符 174">
            <a:extLst>
              <a:ext uri="{FF2B5EF4-FFF2-40B4-BE49-F238E27FC236}">
                <a16:creationId xmlns:a16="http://schemas.microsoft.com/office/drawing/2014/main" id="{C991A503-659D-DB44-9DDD-E186718D4E9A}"/>
              </a:ext>
            </a:extLst>
          </p:cNvPr>
          <p:cNvCxnSpPr>
            <a:cxnSpLocks/>
            <a:stCxn id="161" idx="1"/>
            <a:endCxn id="114" idx="3"/>
          </p:cNvCxnSpPr>
          <p:nvPr/>
        </p:nvCxnSpPr>
        <p:spPr>
          <a:xfrm flipH="1" flipV="1">
            <a:off x="6813150" y="5147624"/>
            <a:ext cx="499451" cy="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8DC914FC-2A20-CF4C-96BF-B630B6C49298}"/>
              </a:ext>
            </a:extLst>
          </p:cNvPr>
          <p:cNvSpPr txBox="1"/>
          <p:nvPr/>
        </p:nvSpPr>
        <p:spPr>
          <a:xfrm>
            <a:off x="7320574" y="5664551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endParaRPr kumimoji="1" lang="zh-CN" altLang="en-US" sz="1200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DCE81C3C-729B-5A4C-8F19-E4A64997900B}"/>
              </a:ext>
            </a:extLst>
          </p:cNvPr>
          <p:cNvSpPr/>
          <p:nvPr/>
        </p:nvSpPr>
        <p:spPr>
          <a:xfrm>
            <a:off x="9178662" y="1575221"/>
            <a:ext cx="296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zh-CN" altLang="en-US" sz="1200">
                <a:solidFill>
                  <a:prstClr val="black"/>
                </a:solidFill>
              </a:rPr>
              <a:t>局限：</a:t>
            </a:r>
            <a:endParaRPr kumimoji="1" lang="en-US" altLang="zh-CN" sz="120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性能：只有</a:t>
            </a:r>
            <a:r>
              <a:rPr kumimoji="1" lang="en-US" altLang="zh-CN" sz="1200">
                <a:solidFill>
                  <a:prstClr val="black"/>
                </a:solidFill>
              </a:rPr>
              <a:t>master</a:t>
            </a:r>
            <a:r>
              <a:rPr kumimoji="1" lang="zh-CN" altLang="en-US" sz="1200">
                <a:solidFill>
                  <a:prstClr val="black"/>
                </a:solidFill>
              </a:rPr>
              <a:t>能读取</a:t>
            </a:r>
            <a:r>
              <a:rPr kumimoji="1" lang="en-US" altLang="zh-CN" sz="1200">
                <a:solidFill>
                  <a:prstClr val="black"/>
                </a:solidFill>
              </a:rPr>
              <a:t>order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实现：分别实现</a:t>
            </a:r>
            <a:r>
              <a:rPr kumimoji="1" lang="en-US" altLang="zh-CN" sz="1200">
                <a:solidFill>
                  <a:prstClr val="black"/>
                </a:solidFill>
              </a:rPr>
              <a:t>master</a:t>
            </a:r>
            <a:r>
              <a:rPr kumimoji="1" lang="zh-CN" altLang="en-US" sz="1200">
                <a:solidFill>
                  <a:prstClr val="black"/>
                </a:solidFill>
              </a:rPr>
              <a:t>和</a:t>
            </a:r>
            <a:r>
              <a:rPr kumimoji="1" lang="en-US" altLang="zh-CN" sz="1200">
                <a:solidFill>
                  <a:prstClr val="black"/>
                </a:solidFill>
              </a:rPr>
              <a:t>puppet</a:t>
            </a:r>
            <a:r>
              <a:rPr kumimoji="1" lang="zh-CN" altLang="en-US" sz="1200">
                <a:solidFill>
                  <a:prstClr val="black"/>
                </a:solidFill>
              </a:rPr>
              <a:t>程序</a:t>
            </a:r>
            <a:endParaRPr kumimoji="1" lang="en-US" altLang="zh-CN" sz="120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部署：按职责分别部署</a:t>
            </a:r>
            <a:r>
              <a:rPr kumimoji="1" lang="en-US" altLang="zh-CN" sz="1200">
                <a:solidFill>
                  <a:prstClr val="black"/>
                </a:solidFill>
              </a:rPr>
              <a:t>master</a:t>
            </a:r>
            <a:r>
              <a:rPr kumimoji="1" lang="zh-CN" altLang="en-US" sz="1200">
                <a:solidFill>
                  <a:prstClr val="black"/>
                </a:solidFill>
              </a:rPr>
              <a:t>和</a:t>
            </a:r>
            <a:r>
              <a:rPr kumimoji="1" lang="en-US" altLang="zh-CN" sz="1200">
                <a:solidFill>
                  <a:prstClr val="black"/>
                </a:solidFill>
              </a:rPr>
              <a:t>puppet</a:t>
            </a: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060F6891-E76B-664B-BFD3-D0F9320B3A27}"/>
              </a:ext>
            </a:extLst>
          </p:cNvPr>
          <p:cNvSpPr/>
          <p:nvPr/>
        </p:nvSpPr>
        <p:spPr>
          <a:xfrm>
            <a:off x="9377442" y="5016992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user</a:t>
            </a:r>
            <a:endParaRPr kumimoji="1" lang="zh-CN" altLang="en-US" sz="1200"/>
          </a:p>
        </p:txBody>
      </p:sp>
      <p:cxnSp>
        <p:nvCxnSpPr>
          <p:cNvPr id="202" name="直线箭头连接符 201">
            <a:extLst>
              <a:ext uri="{FF2B5EF4-FFF2-40B4-BE49-F238E27FC236}">
                <a16:creationId xmlns:a16="http://schemas.microsoft.com/office/drawing/2014/main" id="{3E8C2CB3-BFB5-8745-A534-3158AEEABFFB}"/>
              </a:ext>
            </a:extLst>
          </p:cNvPr>
          <p:cNvCxnSpPr>
            <a:cxnSpLocks/>
            <a:stCxn id="201" idx="1"/>
            <a:endCxn id="161" idx="3"/>
          </p:cNvCxnSpPr>
          <p:nvPr/>
        </p:nvCxnSpPr>
        <p:spPr>
          <a:xfrm flipH="1">
            <a:off x="8052829" y="5147623"/>
            <a:ext cx="1324613" cy="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315DEE78-9369-BF4A-BB08-6B942F1B089A}"/>
              </a:ext>
            </a:extLst>
          </p:cNvPr>
          <p:cNvSpPr txBox="1"/>
          <p:nvPr/>
        </p:nvSpPr>
        <p:spPr>
          <a:xfrm>
            <a:off x="8318691" y="4846230"/>
            <a:ext cx="859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endParaRPr kumimoji="1" lang="zh-CN" altLang="en-US" sz="120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0D044188-ADB5-4249-A179-22B1349DA77A}"/>
              </a:ext>
            </a:extLst>
          </p:cNvPr>
          <p:cNvSpPr/>
          <p:nvPr/>
        </p:nvSpPr>
        <p:spPr>
          <a:xfrm>
            <a:off x="3673827" y="5878503"/>
            <a:ext cx="740228" cy="261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gui</a:t>
            </a:r>
            <a:endParaRPr kumimoji="1" lang="zh-CN" altLang="en-US" sz="120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E04F9685-DD40-A34D-909D-5584CDD2230C}"/>
              </a:ext>
            </a:extLst>
          </p:cNvPr>
          <p:cNvSpPr/>
          <p:nvPr/>
        </p:nvSpPr>
        <p:spPr>
          <a:xfrm>
            <a:off x="3548813" y="6239691"/>
            <a:ext cx="9902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zh-CN" altLang="en-US" sz="1200">
                <a:solidFill>
                  <a:prstClr val="black"/>
                </a:solidFill>
              </a:rPr>
              <a:t>本地可视化</a:t>
            </a:r>
            <a:endParaRPr kumimoji="1" lang="en-US" altLang="zh-CN" sz="1200">
              <a:solidFill>
                <a:prstClr val="black"/>
              </a:solidFill>
            </a:endParaRPr>
          </a:p>
        </p:txBody>
      </p:sp>
      <p:sp>
        <p:nvSpPr>
          <p:cNvPr id="215" name="右箭头 214">
            <a:extLst>
              <a:ext uri="{FF2B5EF4-FFF2-40B4-BE49-F238E27FC236}">
                <a16:creationId xmlns:a16="http://schemas.microsoft.com/office/drawing/2014/main" id="{9E016D3F-0049-464D-A8E6-9F7235F7CECB}"/>
              </a:ext>
            </a:extLst>
          </p:cNvPr>
          <p:cNvSpPr/>
          <p:nvPr/>
        </p:nvSpPr>
        <p:spPr>
          <a:xfrm rot="18715808">
            <a:off x="4459589" y="5479013"/>
            <a:ext cx="363307" cy="19828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6" name="右箭头 215">
            <a:extLst>
              <a:ext uri="{FF2B5EF4-FFF2-40B4-BE49-F238E27FC236}">
                <a16:creationId xmlns:a16="http://schemas.microsoft.com/office/drawing/2014/main" id="{F7F06897-297F-DB4B-8ACC-BCFE5972F48B}"/>
              </a:ext>
            </a:extLst>
          </p:cNvPr>
          <p:cNvSpPr/>
          <p:nvPr/>
        </p:nvSpPr>
        <p:spPr>
          <a:xfrm rot="3193076">
            <a:off x="3288888" y="5516348"/>
            <a:ext cx="363307" cy="19828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22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CDE8DF-E58F-E649-B522-BD606001891B}"/>
              </a:ext>
            </a:extLst>
          </p:cNvPr>
          <p:cNvSpPr/>
          <p:nvPr/>
        </p:nvSpPr>
        <p:spPr>
          <a:xfrm>
            <a:off x="0" y="82169"/>
            <a:ext cx="9801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线程模型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9DF4C4-0A2F-FD4D-AA23-794DD8CB3B45}"/>
              </a:ext>
            </a:extLst>
          </p:cNvPr>
          <p:cNvSpPr/>
          <p:nvPr/>
        </p:nvSpPr>
        <p:spPr>
          <a:xfrm>
            <a:off x="7960907" y="1354604"/>
            <a:ext cx="7547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thread</a:t>
            </a:r>
            <a:r>
              <a:rPr kumimoji="1" lang="zh-CN" altLang="en-US" sz="1200"/>
              <a:t> </a:t>
            </a:r>
            <a:r>
              <a:rPr kumimoji="1" lang="en-US" altLang="zh-CN" sz="1200"/>
              <a:t>1</a:t>
            </a:r>
            <a:endParaRPr kumimoji="1"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6AE57F-360C-B246-B790-2E732B6269CD}"/>
              </a:ext>
            </a:extLst>
          </p:cNvPr>
          <p:cNvSpPr/>
          <p:nvPr/>
        </p:nvSpPr>
        <p:spPr>
          <a:xfrm>
            <a:off x="7960906" y="1635465"/>
            <a:ext cx="7547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thread</a:t>
            </a:r>
            <a:r>
              <a:rPr kumimoji="1" lang="zh-CN" altLang="en-US" sz="1200"/>
              <a:t> 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14BE7C-796D-554B-B98B-03BAB4872304}"/>
              </a:ext>
            </a:extLst>
          </p:cNvPr>
          <p:cNvSpPr/>
          <p:nvPr/>
        </p:nvSpPr>
        <p:spPr>
          <a:xfrm>
            <a:off x="7960905" y="1904358"/>
            <a:ext cx="7547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thread</a:t>
            </a:r>
            <a:r>
              <a:rPr kumimoji="1" lang="zh-CN" altLang="en-US" sz="1200"/>
              <a:t> </a:t>
            </a:r>
            <a:r>
              <a:rPr kumimoji="1" lang="en-US" altLang="zh-CN" sz="1200"/>
              <a:t>3</a:t>
            </a:r>
            <a:endParaRPr kumimoji="1"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35BC1C-8354-4646-ABFD-F9E852DDD332}"/>
              </a:ext>
            </a:extLst>
          </p:cNvPr>
          <p:cNvSpPr/>
          <p:nvPr/>
        </p:nvSpPr>
        <p:spPr>
          <a:xfrm>
            <a:off x="7960907" y="1076980"/>
            <a:ext cx="7547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thread</a:t>
            </a:r>
            <a:r>
              <a:rPr kumimoji="1" lang="zh-CN" altLang="en-US" sz="1200"/>
              <a:t> </a:t>
            </a:r>
            <a:r>
              <a:rPr kumimoji="1" lang="en-US" altLang="zh-CN" sz="1200"/>
              <a:t>0</a:t>
            </a:r>
            <a:endParaRPr kumimoji="1" lang="zh-CN" altLang="en-US" sz="1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E461EB-4C8B-F541-BC3D-E0079973BC22}"/>
              </a:ext>
            </a:extLst>
          </p:cNvPr>
          <p:cNvSpPr txBox="1"/>
          <p:nvPr/>
        </p:nvSpPr>
        <p:spPr>
          <a:xfrm>
            <a:off x="4591968" y="1657878"/>
            <a:ext cx="96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con</a:t>
            </a:r>
            <a:r>
              <a:rPr kumimoji="1" lang="zh-CN" altLang="en-US" sz="1200"/>
              <a:t> </a:t>
            </a:r>
            <a:r>
              <a:rPr kumimoji="1" lang="en-US" altLang="zh-CN" sz="1200"/>
              <a:t>request</a:t>
            </a:r>
            <a:endParaRPr kumimoji="1"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2A957C-F446-244E-AE72-A639ACFA477A}"/>
              </a:ext>
            </a:extLst>
          </p:cNvPr>
          <p:cNvSpPr/>
          <p:nvPr/>
        </p:nvSpPr>
        <p:spPr>
          <a:xfrm>
            <a:off x="6150262" y="2767693"/>
            <a:ext cx="1186923" cy="294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log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4C653D-C61B-BC4B-8D0E-C21903D16E23}"/>
              </a:ext>
            </a:extLst>
          </p:cNvPr>
          <p:cNvSpPr/>
          <p:nvPr/>
        </p:nvSpPr>
        <p:spPr>
          <a:xfrm>
            <a:off x="6061072" y="510170"/>
            <a:ext cx="121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monitor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4B02DD-E094-4544-977B-3C8DED8DCBA0}"/>
              </a:ext>
            </a:extLst>
          </p:cNvPr>
          <p:cNvSpPr/>
          <p:nvPr/>
        </p:nvSpPr>
        <p:spPr>
          <a:xfrm>
            <a:off x="6096839" y="1504665"/>
            <a:ext cx="1240354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listen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6C6EDB-156A-8D43-BA8E-886A90B8A53A}"/>
              </a:ext>
            </a:extLst>
          </p:cNvPr>
          <p:cNvSpPr/>
          <p:nvPr/>
        </p:nvSpPr>
        <p:spPr>
          <a:xfrm>
            <a:off x="601408" y="1433385"/>
            <a:ext cx="20227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>
                <a:solidFill>
                  <a:prstClr val="black"/>
                </a:solidFill>
              </a:rPr>
              <a:t>阻塞模型</a:t>
            </a:r>
            <a:endParaRPr kumimoji="1" lang="en-US" altLang="zh-CN" sz="1200">
              <a:solidFill>
                <a:prstClr val="black"/>
              </a:solidFill>
            </a:endParaRPr>
          </a:p>
          <a:p>
            <a:pPr lvl="1"/>
            <a:r>
              <a:rPr kumimoji="1" lang="zh-CN" altLang="en-US" sz="1200">
                <a:solidFill>
                  <a:prstClr val="black"/>
                </a:solidFill>
              </a:rPr>
              <a:t>主体：连接：线程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FA4780-E898-7E4A-B5F3-2AB49EB5B412}"/>
              </a:ext>
            </a:extLst>
          </p:cNvPr>
          <p:cNvSpPr/>
          <p:nvPr/>
        </p:nvSpPr>
        <p:spPr>
          <a:xfrm>
            <a:off x="6021227" y="5245519"/>
            <a:ext cx="125133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parser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A0F0F7-C146-8345-B00E-40D99FAD2C20}"/>
              </a:ext>
            </a:extLst>
          </p:cNvPr>
          <p:cNvSpPr/>
          <p:nvPr/>
        </p:nvSpPr>
        <p:spPr>
          <a:xfrm>
            <a:off x="9143749" y="5092142"/>
            <a:ext cx="7547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thread</a:t>
            </a:r>
            <a:r>
              <a:rPr kumimoji="1" lang="zh-CN" altLang="en-US" sz="1200"/>
              <a:t> </a:t>
            </a:r>
            <a:r>
              <a:rPr kumimoji="1" lang="en-US" altLang="zh-CN" sz="1200"/>
              <a:t>1</a:t>
            </a:r>
            <a:endParaRPr kumimoji="1"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88996C-DCB0-F547-9E79-212CA1704963}"/>
              </a:ext>
            </a:extLst>
          </p:cNvPr>
          <p:cNvSpPr/>
          <p:nvPr/>
        </p:nvSpPr>
        <p:spPr>
          <a:xfrm>
            <a:off x="9143748" y="5369141"/>
            <a:ext cx="7547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thread</a:t>
            </a:r>
            <a:r>
              <a:rPr kumimoji="1" lang="zh-CN" altLang="en-US" sz="1200"/>
              <a:t> </a:t>
            </a:r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745BDD-C725-9F42-9757-367C3FB54298}"/>
              </a:ext>
            </a:extLst>
          </p:cNvPr>
          <p:cNvSpPr/>
          <p:nvPr/>
        </p:nvSpPr>
        <p:spPr>
          <a:xfrm>
            <a:off x="9143747" y="5614292"/>
            <a:ext cx="7547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thread</a:t>
            </a:r>
            <a:r>
              <a:rPr kumimoji="1" lang="zh-CN" altLang="en-US" sz="1200"/>
              <a:t> </a:t>
            </a:r>
            <a:r>
              <a:rPr kumimoji="1" lang="en-US" altLang="zh-CN" sz="1200"/>
              <a:t>3</a:t>
            </a:r>
            <a:endParaRPr kumimoji="1"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D758C9-26F3-BB44-A1FD-4B05345721B8}"/>
              </a:ext>
            </a:extLst>
          </p:cNvPr>
          <p:cNvSpPr/>
          <p:nvPr/>
        </p:nvSpPr>
        <p:spPr>
          <a:xfrm>
            <a:off x="9143749" y="4815143"/>
            <a:ext cx="75471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thread</a:t>
            </a:r>
            <a:r>
              <a:rPr kumimoji="1" lang="zh-CN" altLang="en-US" sz="1200"/>
              <a:t> </a:t>
            </a:r>
            <a:r>
              <a:rPr kumimoji="1" lang="en-US" altLang="zh-CN" sz="1200"/>
              <a:t>0</a:t>
            </a:r>
            <a:endParaRPr kumimoji="1"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3D11E0-EDD5-4C49-B00F-516DA7C452C1}"/>
              </a:ext>
            </a:extLst>
          </p:cNvPr>
          <p:cNvSpPr/>
          <p:nvPr/>
        </p:nvSpPr>
        <p:spPr>
          <a:xfrm>
            <a:off x="6021229" y="6362919"/>
            <a:ext cx="12513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log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E53FCD-F84B-C346-9429-8E08B8941935}"/>
              </a:ext>
            </a:extLst>
          </p:cNvPr>
          <p:cNvSpPr/>
          <p:nvPr/>
        </p:nvSpPr>
        <p:spPr>
          <a:xfrm>
            <a:off x="6021228" y="4200503"/>
            <a:ext cx="120526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monitor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740E21-AFE2-7449-9F17-7EE7ED23FED3}"/>
              </a:ext>
            </a:extLst>
          </p:cNvPr>
          <p:cNvSpPr/>
          <p:nvPr/>
        </p:nvSpPr>
        <p:spPr>
          <a:xfrm>
            <a:off x="4289231" y="4871785"/>
            <a:ext cx="120526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listen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5DC4EC07-7368-CF49-8211-5E9FBC608A57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7337193" y="1215480"/>
            <a:ext cx="623714" cy="4166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DDC2EB44-3615-924F-B8EC-357F2F34A41A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7337193" y="1632162"/>
            <a:ext cx="623712" cy="4106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C4933928-6D10-C84D-9BE7-DFF8B242602F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7337193" y="1493104"/>
            <a:ext cx="623714" cy="1390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074491E8-AEE2-5F41-9F46-CAC57873A3F9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337193" y="1632162"/>
            <a:ext cx="623713" cy="1418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92F4CD6-3E1D-AF4F-9E95-240F25CDA29E}"/>
              </a:ext>
            </a:extLst>
          </p:cNvPr>
          <p:cNvSpPr/>
          <p:nvPr/>
        </p:nvSpPr>
        <p:spPr>
          <a:xfrm>
            <a:off x="10705803" y="1479357"/>
            <a:ext cx="859369" cy="276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db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7701E606-02F8-6F4C-8DA8-8B8CA39AF7F6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8715622" y="1215480"/>
            <a:ext cx="1990181" cy="4023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B703AFF4-EEFF-9049-97E2-5ABBFDA62E89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8715622" y="1493104"/>
            <a:ext cx="1990181" cy="124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37556FE8-A4FF-8942-A153-8EA72F92D175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 flipV="1">
            <a:off x="8715621" y="1617856"/>
            <a:ext cx="1990182" cy="1561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67B29BB4-B959-6C42-880C-CC81EECE10AA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8715620" y="1617856"/>
            <a:ext cx="1990183" cy="4250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37CE69A-C59C-234F-925E-C79F96E9E758}"/>
              </a:ext>
            </a:extLst>
          </p:cNvPr>
          <p:cNvSpPr txBox="1"/>
          <p:nvPr/>
        </p:nvSpPr>
        <p:spPr>
          <a:xfrm>
            <a:off x="5451902" y="909288"/>
            <a:ext cx="96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endParaRPr kumimoji="1"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D8E1DA3-CD21-8141-AD62-AD4AD57739FF}"/>
              </a:ext>
            </a:extLst>
          </p:cNvPr>
          <p:cNvSpPr/>
          <p:nvPr/>
        </p:nvSpPr>
        <p:spPr>
          <a:xfrm>
            <a:off x="2697003" y="1501361"/>
            <a:ext cx="1104897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master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3A8CDF4-AABA-904D-8D1A-28BF035665CF}"/>
              </a:ext>
            </a:extLst>
          </p:cNvPr>
          <p:cNvCxnSpPr>
            <a:cxnSpLocks/>
            <a:stCxn id="56" idx="3"/>
            <a:endCxn id="13" idx="1"/>
          </p:cNvCxnSpPr>
          <p:nvPr/>
        </p:nvCxnSpPr>
        <p:spPr>
          <a:xfrm>
            <a:off x="3801900" y="1628858"/>
            <a:ext cx="2294939" cy="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FD22B772-3AD3-0641-819F-CD9F78D70A61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5462239" y="-997306"/>
            <a:ext cx="285881" cy="47114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922EBE27-2309-AA4A-8849-5BD45FC29585}"/>
              </a:ext>
            </a:extLst>
          </p:cNvPr>
          <p:cNvSpPr txBox="1"/>
          <p:nvPr/>
        </p:nvSpPr>
        <p:spPr>
          <a:xfrm>
            <a:off x="12852400" y="-1257300"/>
            <a:ext cx="184731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B77A204-72C3-7B4A-AB71-ED8CFF6D891F}"/>
              </a:ext>
            </a:extLst>
          </p:cNvPr>
          <p:cNvSpPr txBox="1"/>
          <p:nvPr/>
        </p:nvSpPr>
        <p:spPr>
          <a:xfrm>
            <a:off x="7857525" y="742366"/>
            <a:ext cx="96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thread</a:t>
            </a:r>
            <a:r>
              <a:rPr kumimoji="1" lang="zh-CN" altLang="en-US" sz="1200"/>
              <a:t> </a:t>
            </a:r>
            <a:r>
              <a:rPr kumimoji="1" lang="en-US" altLang="zh-CN" sz="1200"/>
              <a:t>pool</a:t>
            </a:r>
            <a:endParaRPr kumimoji="1" lang="zh-CN" altLang="en-US" sz="120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EDB447-7626-8648-9512-9E9595335FDA}"/>
              </a:ext>
            </a:extLst>
          </p:cNvPr>
          <p:cNvSpPr/>
          <p:nvPr/>
        </p:nvSpPr>
        <p:spPr>
          <a:xfrm>
            <a:off x="601408" y="4698749"/>
            <a:ext cx="20227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zh-CN" altLang="en-US" sz="1200">
                <a:solidFill>
                  <a:prstClr val="black"/>
                </a:solidFill>
              </a:rPr>
              <a:t>非阻塞模型</a:t>
            </a:r>
            <a:endParaRPr kumimoji="1" lang="en-US" altLang="zh-CN" sz="1200">
              <a:solidFill>
                <a:prstClr val="black"/>
              </a:solidFill>
            </a:endParaRPr>
          </a:p>
          <a:p>
            <a:pPr lvl="1"/>
            <a:r>
              <a:rPr kumimoji="1" lang="zh-CN" altLang="en-US" sz="1200">
                <a:solidFill>
                  <a:prstClr val="black"/>
                </a:solidFill>
              </a:rPr>
              <a:t>事件驱动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7F533FD-CABB-514E-859D-BB9A372F7CC2}"/>
              </a:ext>
            </a:extLst>
          </p:cNvPr>
          <p:cNvSpPr/>
          <p:nvPr/>
        </p:nvSpPr>
        <p:spPr>
          <a:xfrm>
            <a:off x="2631885" y="4882788"/>
            <a:ext cx="1104897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conn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sp>
        <p:nvSpPr>
          <p:cNvPr id="82" name="圆柱体 81">
            <a:extLst>
              <a:ext uri="{FF2B5EF4-FFF2-40B4-BE49-F238E27FC236}">
                <a16:creationId xmlns:a16="http://schemas.microsoft.com/office/drawing/2014/main" id="{74D685B6-FD57-A540-8E4B-FC2AB98442B6}"/>
              </a:ext>
            </a:extLst>
          </p:cNvPr>
          <p:cNvSpPr/>
          <p:nvPr/>
        </p:nvSpPr>
        <p:spPr>
          <a:xfrm rot="5400000">
            <a:off x="4752120" y="4196718"/>
            <a:ext cx="276999" cy="85936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FA57591-6F73-A34C-8498-2E758FEFC6EF}"/>
              </a:ext>
            </a:extLst>
          </p:cNvPr>
          <p:cNvSpPr txBox="1"/>
          <p:nvPr/>
        </p:nvSpPr>
        <p:spPr>
          <a:xfrm>
            <a:off x="4409211" y="4185188"/>
            <a:ext cx="1089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connect</a:t>
            </a:r>
            <a:r>
              <a:rPr kumimoji="1" lang="zh-CN" altLang="en-US" sz="1200"/>
              <a:t> </a:t>
            </a:r>
            <a:r>
              <a:rPr kumimoji="1" lang="en-US" altLang="zh-CN" sz="1200"/>
              <a:t>pool</a:t>
            </a:r>
            <a:endParaRPr kumimoji="1" lang="zh-CN" altLang="en-US" sz="1200"/>
          </a:p>
        </p:txBody>
      </p:sp>
      <p:sp>
        <p:nvSpPr>
          <p:cNvPr id="84" name="圆柱体 83">
            <a:extLst>
              <a:ext uri="{FF2B5EF4-FFF2-40B4-BE49-F238E27FC236}">
                <a16:creationId xmlns:a16="http://schemas.microsoft.com/office/drawing/2014/main" id="{6CB622A9-290A-8F46-89AE-37E7D14BA7F5}"/>
              </a:ext>
            </a:extLst>
          </p:cNvPr>
          <p:cNvSpPr/>
          <p:nvPr/>
        </p:nvSpPr>
        <p:spPr>
          <a:xfrm rot="5400000">
            <a:off x="7912754" y="4942730"/>
            <a:ext cx="276999" cy="85936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417C72B-E4DF-B140-82AD-63981E290E99}"/>
              </a:ext>
            </a:extLst>
          </p:cNvPr>
          <p:cNvSpPr txBox="1"/>
          <p:nvPr/>
        </p:nvSpPr>
        <p:spPr>
          <a:xfrm>
            <a:off x="7667567" y="4915094"/>
            <a:ext cx="1046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event</a:t>
            </a:r>
            <a:r>
              <a:rPr kumimoji="1" lang="zh-CN" altLang="en-US" sz="1200"/>
              <a:t> </a:t>
            </a:r>
            <a:r>
              <a:rPr kumimoji="1" lang="en-US" altLang="zh-CN" sz="1200"/>
              <a:t>pool</a:t>
            </a:r>
            <a:endParaRPr kumimoji="1" lang="zh-CN" altLang="en-US" sz="1200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3C8F0308-22B7-0840-82B3-95227980557D}"/>
              </a:ext>
            </a:extLst>
          </p:cNvPr>
          <p:cNvCxnSpPr>
            <a:cxnSpLocks/>
            <a:stCxn id="81" idx="3"/>
            <a:endCxn id="22" idx="1"/>
          </p:cNvCxnSpPr>
          <p:nvPr/>
        </p:nvCxnSpPr>
        <p:spPr>
          <a:xfrm>
            <a:off x="3736782" y="5010285"/>
            <a:ext cx="552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8AB7089-DA14-8B4C-836A-1DFD840BDD5D}"/>
              </a:ext>
            </a:extLst>
          </p:cNvPr>
          <p:cNvCxnSpPr>
            <a:cxnSpLocks/>
            <a:stCxn id="15" idx="3"/>
            <a:endCxn id="84" idx="3"/>
          </p:cNvCxnSpPr>
          <p:nvPr/>
        </p:nvCxnSpPr>
        <p:spPr>
          <a:xfrm flipV="1">
            <a:off x="7272558" y="5372415"/>
            <a:ext cx="349011" cy="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DF4D521A-8399-534C-AB66-7008D09E2C44}"/>
              </a:ext>
            </a:extLst>
          </p:cNvPr>
          <p:cNvCxnSpPr>
            <a:cxnSpLocks/>
            <a:stCxn id="84" idx="1"/>
            <a:endCxn id="19" idx="1"/>
          </p:cNvCxnSpPr>
          <p:nvPr/>
        </p:nvCxnSpPr>
        <p:spPr>
          <a:xfrm flipV="1">
            <a:off x="8480938" y="4953643"/>
            <a:ext cx="662811" cy="4187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曲线连接符 111">
            <a:extLst>
              <a:ext uri="{FF2B5EF4-FFF2-40B4-BE49-F238E27FC236}">
                <a16:creationId xmlns:a16="http://schemas.microsoft.com/office/drawing/2014/main" id="{955EF55E-8EF8-824E-BB5F-251C76F7D8AA}"/>
              </a:ext>
            </a:extLst>
          </p:cNvPr>
          <p:cNvCxnSpPr>
            <a:cxnSpLocks/>
            <a:stCxn id="84" idx="1"/>
            <a:endCxn id="18" idx="1"/>
          </p:cNvCxnSpPr>
          <p:nvPr/>
        </p:nvCxnSpPr>
        <p:spPr>
          <a:xfrm>
            <a:off x="8480938" y="5372415"/>
            <a:ext cx="662809" cy="3803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曲线连接符 114">
            <a:extLst>
              <a:ext uri="{FF2B5EF4-FFF2-40B4-BE49-F238E27FC236}">
                <a16:creationId xmlns:a16="http://schemas.microsoft.com/office/drawing/2014/main" id="{7230AAEA-8747-EA4D-95A4-5C4A9B557C36}"/>
              </a:ext>
            </a:extLst>
          </p:cNvPr>
          <p:cNvCxnSpPr>
            <a:cxnSpLocks/>
            <a:stCxn id="84" idx="1"/>
            <a:endCxn id="16" idx="1"/>
          </p:cNvCxnSpPr>
          <p:nvPr/>
        </p:nvCxnSpPr>
        <p:spPr>
          <a:xfrm flipV="1">
            <a:off x="8480938" y="5230642"/>
            <a:ext cx="662811" cy="1417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曲线连接符 117">
            <a:extLst>
              <a:ext uri="{FF2B5EF4-FFF2-40B4-BE49-F238E27FC236}">
                <a16:creationId xmlns:a16="http://schemas.microsoft.com/office/drawing/2014/main" id="{B92F7D9F-A1B4-EC4E-9523-964B03605467}"/>
              </a:ext>
            </a:extLst>
          </p:cNvPr>
          <p:cNvCxnSpPr>
            <a:cxnSpLocks/>
            <a:stCxn id="84" idx="1"/>
            <a:endCxn id="17" idx="1"/>
          </p:cNvCxnSpPr>
          <p:nvPr/>
        </p:nvCxnSpPr>
        <p:spPr>
          <a:xfrm>
            <a:off x="8480938" y="5372415"/>
            <a:ext cx="662810" cy="1352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2190EC28-7C44-6045-9FE2-7920CF424CA9}"/>
              </a:ext>
            </a:extLst>
          </p:cNvPr>
          <p:cNvSpPr/>
          <p:nvPr/>
        </p:nvSpPr>
        <p:spPr>
          <a:xfrm>
            <a:off x="10716173" y="5244918"/>
            <a:ext cx="859369" cy="276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db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cxnSp>
        <p:nvCxnSpPr>
          <p:cNvPr id="129" name="曲线连接符 128">
            <a:extLst>
              <a:ext uri="{FF2B5EF4-FFF2-40B4-BE49-F238E27FC236}">
                <a16:creationId xmlns:a16="http://schemas.microsoft.com/office/drawing/2014/main" id="{4BC1ED68-9722-CF47-A8F7-052EB9B3A301}"/>
              </a:ext>
            </a:extLst>
          </p:cNvPr>
          <p:cNvCxnSpPr>
            <a:cxnSpLocks/>
            <a:stCxn id="19" idx="3"/>
            <a:endCxn id="128" idx="1"/>
          </p:cNvCxnSpPr>
          <p:nvPr/>
        </p:nvCxnSpPr>
        <p:spPr>
          <a:xfrm>
            <a:off x="9898464" y="4953643"/>
            <a:ext cx="817709" cy="4297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曲线连接符 129">
            <a:extLst>
              <a:ext uri="{FF2B5EF4-FFF2-40B4-BE49-F238E27FC236}">
                <a16:creationId xmlns:a16="http://schemas.microsoft.com/office/drawing/2014/main" id="{747A1EAB-00FF-224F-9A18-74EC0DC5EB0B}"/>
              </a:ext>
            </a:extLst>
          </p:cNvPr>
          <p:cNvCxnSpPr>
            <a:cxnSpLocks/>
            <a:stCxn id="16" idx="3"/>
            <a:endCxn id="128" idx="1"/>
          </p:cNvCxnSpPr>
          <p:nvPr/>
        </p:nvCxnSpPr>
        <p:spPr>
          <a:xfrm>
            <a:off x="9898464" y="5230642"/>
            <a:ext cx="817709" cy="1527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曲线连接符 130">
            <a:extLst>
              <a:ext uri="{FF2B5EF4-FFF2-40B4-BE49-F238E27FC236}">
                <a16:creationId xmlns:a16="http://schemas.microsoft.com/office/drawing/2014/main" id="{D3E9BFF2-4779-9747-ADB9-800F136DA71D}"/>
              </a:ext>
            </a:extLst>
          </p:cNvPr>
          <p:cNvCxnSpPr>
            <a:cxnSpLocks/>
            <a:stCxn id="17" idx="3"/>
            <a:endCxn id="128" idx="1"/>
          </p:cNvCxnSpPr>
          <p:nvPr/>
        </p:nvCxnSpPr>
        <p:spPr>
          <a:xfrm flipV="1">
            <a:off x="9898463" y="5383417"/>
            <a:ext cx="817710" cy="1242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曲线连接符 131">
            <a:extLst>
              <a:ext uri="{FF2B5EF4-FFF2-40B4-BE49-F238E27FC236}">
                <a16:creationId xmlns:a16="http://schemas.microsoft.com/office/drawing/2014/main" id="{0264D8A6-594E-774D-BBC4-C6AF1DFBB5E8}"/>
              </a:ext>
            </a:extLst>
          </p:cNvPr>
          <p:cNvCxnSpPr>
            <a:cxnSpLocks/>
            <a:stCxn id="18" idx="3"/>
            <a:endCxn id="128" idx="1"/>
          </p:cNvCxnSpPr>
          <p:nvPr/>
        </p:nvCxnSpPr>
        <p:spPr>
          <a:xfrm flipV="1">
            <a:off x="9898462" y="5383417"/>
            <a:ext cx="817711" cy="3693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1" name="圆柱体 140">
            <a:extLst>
              <a:ext uri="{FF2B5EF4-FFF2-40B4-BE49-F238E27FC236}">
                <a16:creationId xmlns:a16="http://schemas.microsoft.com/office/drawing/2014/main" id="{EC4CD2CF-5171-CE4E-B5AE-EEB363244C7F}"/>
              </a:ext>
            </a:extLst>
          </p:cNvPr>
          <p:cNvSpPr/>
          <p:nvPr/>
        </p:nvSpPr>
        <p:spPr>
          <a:xfrm rot="5400000">
            <a:off x="6534422" y="2061009"/>
            <a:ext cx="276999" cy="85936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0952ECA7-6633-3C4E-A7D3-232E5EAB85B0}"/>
              </a:ext>
            </a:extLst>
          </p:cNvPr>
          <p:cNvSpPr txBox="1"/>
          <p:nvPr/>
        </p:nvSpPr>
        <p:spPr>
          <a:xfrm>
            <a:off x="6288088" y="2052669"/>
            <a:ext cx="859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log</a:t>
            </a:r>
            <a:r>
              <a:rPr kumimoji="1" lang="zh-CN" altLang="en-US" sz="1200"/>
              <a:t> </a:t>
            </a:r>
            <a:r>
              <a:rPr kumimoji="1" lang="en-US" altLang="zh-CN" sz="1200"/>
              <a:t>pool</a:t>
            </a:r>
            <a:endParaRPr kumimoji="1" lang="zh-CN" altLang="en-US" sz="1200"/>
          </a:p>
        </p:txBody>
      </p:sp>
      <p:sp>
        <p:nvSpPr>
          <p:cNvPr id="143" name="圆柱体 142">
            <a:extLst>
              <a:ext uri="{FF2B5EF4-FFF2-40B4-BE49-F238E27FC236}">
                <a16:creationId xmlns:a16="http://schemas.microsoft.com/office/drawing/2014/main" id="{2AC6153B-C828-3545-9920-31984CAC289F}"/>
              </a:ext>
            </a:extLst>
          </p:cNvPr>
          <p:cNvSpPr/>
          <p:nvPr/>
        </p:nvSpPr>
        <p:spPr>
          <a:xfrm rot="5400000">
            <a:off x="6534422" y="5673547"/>
            <a:ext cx="276999" cy="85936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34104605-FEB1-CB42-BC68-D40FAABC044B}"/>
              </a:ext>
            </a:extLst>
          </p:cNvPr>
          <p:cNvSpPr txBox="1"/>
          <p:nvPr/>
        </p:nvSpPr>
        <p:spPr>
          <a:xfrm>
            <a:off x="6321064" y="5672837"/>
            <a:ext cx="754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log</a:t>
            </a:r>
            <a:r>
              <a:rPr kumimoji="1" lang="zh-CN" altLang="en-US" sz="1200"/>
              <a:t> </a:t>
            </a:r>
            <a:r>
              <a:rPr kumimoji="1" lang="en-US" altLang="zh-CN" sz="1200"/>
              <a:t>pool</a:t>
            </a:r>
            <a:endParaRPr kumimoji="1" lang="zh-CN" altLang="en-US" sz="120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62D4FF4-39CC-EA4C-92C4-D790954C7DF5}"/>
              </a:ext>
            </a:extLst>
          </p:cNvPr>
          <p:cNvSpPr/>
          <p:nvPr/>
        </p:nvSpPr>
        <p:spPr>
          <a:xfrm>
            <a:off x="4289456" y="5524321"/>
            <a:ext cx="1205042" cy="276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conn</a:t>
            </a:r>
            <a:r>
              <a:rPr kumimoji="1" lang="zh-CN" altLang="en-US" sz="1200"/>
              <a:t> </a:t>
            </a:r>
            <a:r>
              <a:rPr kumimoji="1" lang="en-US" altLang="zh-CN" sz="1200"/>
              <a:t>thread</a:t>
            </a:r>
            <a:endParaRPr kumimoji="1" lang="zh-CN" altLang="en-US" sz="1200"/>
          </a:p>
        </p:txBody>
      </p:sp>
      <p:cxnSp>
        <p:nvCxnSpPr>
          <p:cNvPr id="147" name="肘形连接符 146">
            <a:extLst>
              <a:ext uri="{FF2B5EF4-FFF2-40B4-BE49-F238E27FC236}">
                <a16:creationId xmlns:a16="http://schemas.microsoft.com/office/drawing/2014/main" id="{87D6DB46-A85B-0C4E-80E5-66E5A41B11C5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>
            <a:off x="5494498" y="5010285"/>
            <a:ext cx="526729" cy="373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肘形连接符 149">
            <a:extLst>
              <a:ext uri="{FF2B5EF4-FFF2-40B4-BE49-F238E27FC236}">
                <a16:creationId xmlns:a16="http://schemas.microsoft.com/office/drawing/2014/main" id="{5741B682-7EDF-794B-8012-7BE2FC6DBE4C}"/>
              </a:ext>
            </a:extLst>
          </p:cNvPr>
          <p:cNvCxnSpPr>
            <a:cxnSpLocks/>
            <a:stCxn id="146" idx="3"/>
            <a:endCxn id="15" idx="1"/>
          </p:cNvCxnSpPr>
          <p:nvPr/>
        </p:nvCxnSpPr>
        <p:spPr>
          <a:xfrm flipV="1">
            <a:off x="5494498" y="5384019"/>
            <a:ext cx="526729" cy="278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D77D6E71-FE67-1E43-B024-24C7DC52C912}"/>
              </a:ext>
            </a:extLst>
          </p:cNvPr>
          <p:cNvSpPr txBox="1"/>
          <p:nvPr/>
        </p:nvSpPr>
        <p:spPr>
          <a:xfrm>
            <a:off x="2631885" y="5534338"/>
            <a:ext cx="1089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order</a:t>
            </a:r>
            <a:r>
              <a:rPr kumimoji="1" lang="zh-CN" altLang="en-US" sz="1200"/>
              <a:t> </a:t>
            </a:r>
            <a:r>
              <a:rPr kumimoji="1" lang="en-US" altLang="zh-CN" sz="1200"/>
              <a:t>plus</a:t>
            </a:r>
            <a:r>
              <a:rPr kumimoji="1" lang="zh-CN" altLang="en-US" sz="1200"/>
              <a:t> </a:t>
            </a:r>
            <a:r>
              <a:rPr kumimoji="1" lang="en-US" altLang="zh-CN" sz="1200"/>
              <a:t>file</a:t>
            </a:r>
            <a:endParaRPr kumimoji="1" lang="zh-CN" altLang="en-US" sz="1200"/>
          </a:p>
        </p:txBody>
      </p: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E00C9579-1452-044F-B364-FAAA05C025B4}"/>
              </a:ext>
            </a:extLst>
          </p:cNvPr>
          <p:cNvCxnSpPr>
            <a:cxnSpLocks/>
            <a:stCxn id="157" idx="3"/>
            <a:endCxn id="146" idx="1"/>
          </p:cNvCxnSpPr>
          <p:nvPr/>
        </p:nvCxnSpPr>
        <p:spPr>
          <a:xfrm flipV="1">
            <a:off x="3721578" y="5662820"/>
            <a:ext cx="567878" cy="1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E8BDE663-8DC5-6847-8C3D-8319CBC14DFA}"/>
              </a:ext>
            </a:extLst>
          </p:cNvPr>
          <p:cNvCxnSpPr/>
          <p:nvPr/>
        </p:nvCxnSpPr>
        <p:spPr>
          <a:xfrm>
            <a:off x="3995147" y="629069"/>
            <a:ext cx="0" cy="25505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47CFA6D0-D727-3C4B-AD2C-75C0B028AB68}"/>
              </a:ext>
            </a:extLst>
          </p:cNvPr>
          <p:cNvCxnSpPr/>
          <p:nvPr/>
        </p:nvCxnSpPr>
        <p:spPr>
          <a:xfrm>
            <a:off x="10391893" y="546250"/>
            <a:ext cx="0" cy="25505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1147F436-58F2-5D46-8F1C-D66B4BD87E68}"/>
              </a:ext>
            </a:extLst>
          </p:cNvPr>
          <p:cNvCxnSpPr/>
          <p:nvPr/>
        </p:nvCxnSpPr>
        <p:spPr>
          <a:xfrm>
            <a:off x="3988641" y="3979431"/>
            <a:ext cx="0" cy="25505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EB4A0E6-A058-AB4F-A050-191DE0B32585}"/>
              </a:ext>
            </a:extLst>
          </p:cNvPr>
          <p:cNvCxnSpPr/>
          <p:nvPr/>
        </p:nvCxnSpPr>
        <p:spPr>
          <a:xfrm>
            <a:off x="10464349" y="3979431"/>
            <a:ext cx="0" cy="25505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41587177-895E-7A41-A797-B7266556C8B0}"/>
              </a:ext>
            </a:extLst>
          </p:cNvPr>
          <p:cNvSpPr txBox="1"/>
          <p:nvPr/>
        </p:nvSpPr>
        <p:spPr>
          <a:xfrm>
            <a:off x="2864360" y="84576"/>
            <a:ext cx="638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master</a:t>
            </a:r>
            <a:endParaRPr kumimoji="1" lang="zh-CN" altLang="en-US" sz="120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2A06F932-A193-F048-BD7E-91A5C5383367}"/>
              </a:ext>
            </a:extLst>
          </p:cNvPr>
          <p:cNvSpPr txBox="1"/>
          <p:nvPr/>
        </p:nvSpPr>
        <p:spPr>
          <a:xfrm>
            <a:off x="6321064" y="102371"/>
            <a:ext cx="737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puppet</a:t>
            </a:r>
            <a:endParaRPr kumimoji="1" lang="zh-CN" altLang="en-US" sz="120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A09A5304-798D-724D-8A29-0A28D51789C6}"/>
              </a:ext>
            </a:extLst>
          </p:cNvPr>
          <p:cNvSpPr txBox="1"/>
          <p:nvPr/>
        </p:nvSpPr>
        <p:spPr>
          <a:xfrm>
            <a:off x="10838162" y="82169"/>
            <a:ext cx="737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server</a:t>
            </a:r>
            <a:endParaRPr kumimoji="1" lang="zh-CN" altLang="en-US" sz="120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6EC37D67-6A51-8046-946D-2AA3CCD01320}"/>
              </a:ext>
            </a:extLst>
          </p:cNvPr>
          <p:cNvSpPr txBox="1"/>
          <p:nvPr/>
        </p:nvSpPr>
        <p:spPr>
          <a:xfrm>
            <a:off x="2864360" y="3692858"/>
            <a:ext cx="638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master</a:t>
            </a:r>
            <a:endParaRPr kumimoji="1" lang="zh-CN" altLang="en-US" sz="120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9B8DD290-E85B-AA43-871D-9EBE5B08DA95}"/>
              </a:ext>
            </a:extLst>
          </p:cNvPr>
          <p:cNvSpPr txBox="1"/>
          <p:nvPr/>
        </p:nvSpPr>
        <p:spPr>
          <a:xfrm>
            <a:off x="6355182" y="3787347"/>
            <a:ext cx="737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puppet</a:t>
            </a:r>
            <a:endParaRPr kumimoji="1" lang="zh-CN" altLang="en-US" sz="120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FA76656A-AC1A-6B45-AA84-E9CE1FEEEF5A}"/>
              </a:ext>
            </a:extLst>
          </p:cNvPr>
          <p:cNvSpPr txBox="1"/>
          <p:nvPr/>
        </p:nvSpPr>
        <p:spPr>
          <a:xfrm>
            <a:off x="10838162" y="3690451"/>
            <a:ext cx="737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server</a:t>
            </a:r>
            <a:endParaRPr kumimoji="1" lang="zh-CN" altLang="en-US" sz="120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CB333209-DFBE-7141-8F91-DF2874AF28B4}"/>
              </a:ext>
            </a:extLst>
          </p:cNvPr>
          <p:cNvSpPr txBox="1"/>
          <p:nvPr/>
        </p:nvSpPr>
        <p:spPr>
          <a:xfrm>
            <a:off x="9072923" y="4472573"/>
            <a:ext cx="96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thread</a:t>
            </a:r>
            <a:r>
              <a:rPr kumimoji="1" lang="zh-CN" altLang="en-US" sz="1200"/>
              <a:t> </a:t>
            </a:r>
            <a:r>
              <a:rPr kumimoji="1" lang="en-US" altLang="zh-CN" sz="1200"/>
              <a:t>pool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9596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062CF0D-A597-2B48-907B-65533FA23EFF}"/>
              </a:ext>
            </a:extLst>
          </p:cNvPr>
          <p:cNvSpPr/>
          <p:nvPr/>
        </p:nvSpPr>
        <p:spPr>
          <a:xfrm>
            <a:off x="0" y="107882"/>
            <a:ext cx="9733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场景覆盖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D6B838-DEBC-1B4E-B5B1-043C74106236}"/>
              </a:ext>
            </a:extLst>
          </p:cNvPr>
          <p:cNvSpPr/>
          <p:nvPr/>
        </p:nvSpPr>
        <p:spPr>
          <a:xfrm>
            <a:off x="4249733" y="258469"/>
            <a:ext cx="685225" cy="259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client</a:t>
            </a:r>
            <a:r>
              <a:rPr kumimoji="1" lang="zh-CN" altLang="en-US" sz="1200"/>
              <a:t> </a:t>
            </a:r>
            <a:r>
              <a:rPr kumimoji="1" lang="en-US" altLang="zh-CN" sz="1200"/>
              <a:t>b</a:t>
            </a:r>
            <a:endParaRPr kumimoji="1" lang="zh-CN" altLang="en-US" sz="1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E9425D-2A6C-7C4C-B0A3-56933173DB58}"/>
              </a:ext>
            </a:extLst>
          </p:cNvPr>
          <p:cNvSpPr/>
          <p:nvPr/>
        </p:nvSpPr>
        <p:spPr>
          <a:xfrm>
            <a:off x="2655373" y="255227"/>
            <a:ext cx="685225" cy="259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client</a:t>
            </a:r>
            <a:r>
              <a:rPr kumimoji="1" lang="zh-CN" altLang="en-US" sz="1200"/>
              <a:t> </a:t>
            </a:r>
            <a:r>
              <a:rPr kumimoji="1" lang="en-US" altLang="zh-CN" sz="1200"/>
              <a:t>a</a:t>
            </a:r>
            <a:endParaRPr kumimoji="1"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2FACC0-E8FC-014E-B121-AF57D140FDEB}"/>
              </a:ext>
            </a:extLst>
          </p:cNvPr>
          <p:cNvSpPr/>
          <p:nvPr/>
        </p:nvSpPr>
        <p:spPr>
          <a:xfrm>
            <a:off x="5935688" y="255227"/>
            <a:ext cx="685225" cy="259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client</a:t>
            </a:r>
            <a:r>
              <a:rPr kumimoji="1" lang="zh-CN" altLang="en-US" sz="1200"/>
              <a:t> </a:t>
            </a:r>
            <a:r>
              <a:rPr kumimoji="1" lang="en-US" altLang="zh-CN" sz="1200"/>
              <a:t>c</a:t>
            </a:r>
            <a:endParaRPr kumimoji="1"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D8676B-8D8D-CC47-91FA-62BDDAA99A66}"/>
              </a:ext>
            </a:extLst>
          </p:cNvPr>
          <p:cNvSpPr/>
          <p:nvPr/>
        </p:nvSpPr>
        <p:spPr>
          <a:xfrm>
            <a:off x="7674094" y="255227"/>
            <a:ext cx="685225" cy="259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server</a:t>
            </a:r>
            <a:endParaRPr kumimoji="1" lang="zh-CN" altLang="en-US" sz="120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E7065A7-DD4C-224C-B50D-8787E16833E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952637" y="514534"/>
            <a:ext cx="45349" cy="621607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3673B21-7E2E-FD4B-BB76-46C70251A1F7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589291" y="517776"/>
            <a:ext cx="3055" cy="621283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EF2287B-CFC0-ED48-9077-23DC8864E20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278301" y="514534"/>
            <a:ext cx="7525" cy="621607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55AA4D0-F778-BB43-AD34-9B035392794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015536" y="514534"/>
            <a:ext cx="1171" cy="621607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2C9A2FE6-6704-714C-AD2C-26B8F892D501}"/>
              </a:ext>
            </a:extLst>
          </p:cNvPr>
          <p:cNvCxnSpPr>
            <a:cxnSpLocks/>
          </p:cNvCxnSpPr>
          <p:nvPr/>
        </p:nvCxnSpPr>
        <p:spPr>
          <a:xfrm>
            <a:off x="2990824" y="2528432"/>
            <a:ext cx="5038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7EFFC89-14B9-514C-A0B0-04D5F1BF457F}"/>
              </a:ext>
            </a:extLst>
          </p:cNvPr>
          <p:cNvCxnSpPr>
            <a:cxnSpLocks/>
          </p:cNvCxnSpPr>
          <p:nvPr/>
        </p:nvCxnSpPr>
        <p:spPr>
          <a:xfrm flipV="1">
            <a:off x="2990824" y="2787739"/>
            <a:ext cx="5038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F42119A-5DFE-C241-8631-AF24AAB9D979}"/>
              </a:ext>
            </a:extLst>
          </p:cNvPr>
          <p:cNvCxnSpPr>
            <a:cxnSpLocks/>
          </p:cNvCxnSpPr>
          <p:nvPr/>
        </p:nvCxnSpPr>
        <p:spPr>
          <a:xfrm flipV="1">
            <a:off x="2990824" y="3047047"/>
            <a:ext cx="50382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9D038ED-DE16-304C-A5DE-D63D6569DDC8}"/>
              </a:ext>
            </a:extLst>
          </p:cNvPr>
          <p:cNvCxnSpPr>
            <a:cxnSpLocks/>
          </p:cNvCxnSpPr>
          <p:nvPr/>
        </p:nvCxnSpPr>
        <p:spPr>
          <a:xfrm flipV="1">
            <a:off x="4604051" y="3360945"/>
            <a:ext cx="34250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A36C98E-33D8-4844-942D-7F9CD7B8C8B6}"/>
              </a:ext>
            </a:extLst>
          </p:cNvPr>
          <p:cNvCxnSpPr>
            <a:cxnSpLocks/>
          </p:cNvCxnSpPr>
          <p:nvPr/>
        </p:nvCxnSpPr>
        <p:spPr>
          <a:xfrm>
            <a:off x="4604051" y="3661196"/>
            <a:ext cx="3425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15D41B67-0ACB-E24C-834D-DD9D0B2C61E5}"/>
              </a:ext>
            </a:extLst>
          </p:cNvPr>
          <p:cNvCxnSpPr>
            <a:cxnSpLocks/>
          </p:cNvCxnSpPr>
          <p:nvPr/>
        </p:nvCxnSpPr>
        <p:spPr>
          <a:xfrm>
            <a:off x="6290548" y="3961447"/>
            <a:ext cx="173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C45C4FA-16CA-5F42-9EEE-E5940C141BB7}"/>
              </a:ext>
            </a:extLst>
          </p:cNvPr>
          <p:cNvCxnSpPr>
            <a:cxnSpLocks/>
          </p:cNvCxnSpPr>
          <p:nvPr/>
        </p:nvCxnSpPr>
        <p:spPr>
          <a:xfrm>
            <a:off x="6290547" y="4633599"/>
            <a:ext cx="173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A1C0027-1C9C-FE46-9979-8DA4EC77DF57}"/>
              </a:ext>
            </a:extLst>
          </p:cNvPr>
          <p:cNvCxnSpPr>
            <a:cxnSpLocks/>
          </p:cNvCxnSpPr>
          <p:nvPr/>
        </p:nvCxnSpPr>
        <p:spPr>
          <a:xfrm>
            <a:off x="2990823" y="4898971"/>
            <a:ext cx="5038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88DD490-25D6-1641-8AC2-95A0A83715E0}"/>
              </a:ext>
            </a:extLst>
          </p:cNvPr>
          <p:cNvSpPr txBox="1"/>
          <p:nvPr/>
        </p:nvSpPr>
        <p:spPr>
          <a:xfrm>
            <a:off x="3060200" y="2214347"/>
            <a:ext cx="1043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gsql</a:t>
            </a:r>
            <a:r>
              <a:rPr kumimoji="1" lang="zh-CN" altLang="en-US" sz="1200"/>
              <a:t> </a:t>
            </a:r>
            <a:r>
              <a:rPr kumimoji="1" lang="en-US" altLang="zh-CN" sz="1200"/>
              <a:t>–d</a:t>
            </a:r>
            <a:r>
              <a:rPr kumimoji="1" lang="zh-CN" altLang="en-US" sz="1200"/>
              <a:t> </a:t>
            </a:r>
            <a:r>
              <a:rPr kumimoji="1" lang="en-US" altLang="zh-CN" sz="1200"/>
              <a:t>...</a:t>
            </a:r>
            <a:r>
              <a:rPr kumimoji="1" lang="zh-CN" altLang="en-US" sz="1200"/>
              <a:t> </a:t>
            </a:r>
            <a:r>
              <a:rPr kumimoji="1" lang="en-US" altLang="zh-CN" sz="1200"/>
              <a:t>-C</a:t>
            </a:r>
            <a:endParaRPr kumimoji="1" lang="zh-CN" altLang="en-US" sz="12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442B0C5-3FA4-B047-8587-183FAF6F7398}"/>
              </a:ext>
            </a:extLst>
          </p:cNvPr>
          <p:cNvSpPr txBox="1"/>
          <p:nvPr/>
        </p:nvSpPr>
        <p:spPr>
          <a:xfrm>
            <a:off x="3029575" y="2528432"/>
            <a:ext cx="93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CREATE</a:t>
            </a:r>
            <a:r>
              <a:rPr kumimoji="1" lang="zh-CN" altLang="en-US" sz="1200"/>
              <a:t> </a:t>
            </a:r>
            <a:r>
              <a:rPr kumimoji="1" lang="en-US" altLang="zh-CN" sz="1200"/>
              <a:t>tbl</a:t>
            </a:r>
            <a:endParaRPr kumimoji="1" lang="zh-CN" altLang="en-US" sz="120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F05A5AC-3D76-C94A-BD9C-1F37FE35309A}"/>
              </a:ext>
            </a:extLst>
          </p:cNvPr>
          <p:cNvSpPr txBox="1"/>
          <p:nvPr/>
        </p:nvSpPr>
        <p:spPr>
          <a:xfrm>
            <a:off x="3037391" y="2805431"/>
            <a:ext cx="93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INSERT</a:t>
            </a:r>
            <a:r>
              <a:rPr kumimoji="1" lang="zh-CN" altLang="en-US" sz="1200"/>
              <a:t> </a:t>
            </a:r>
            <a:r>
              <a:rPr kumimoji="1" lang="en-US" altLang="zh-CN" sz="1200"/>
              <a:t>tbl</a:t>
            </a:r>
            <a:endParaRPr kumimoji="1" lang="zh-CN" altLang="en-US" sz="12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923A1AB-47F2-B64B-97B5-6621F3BFCCCC}"/>
              </a:ext>
            </a:extLst>
          </p:cNvPr>
          <p:cNvSpPr txBox="1"/>
          <p:nvPr/>
        </p:nvSpPr>
        <p:spPr>
          <a:xfrm>
            <a:off x="4645549" y="3058673"/>
            <a:ext cx="93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gsql</a:t>
            </a:r>
            <a:r>
              <a:rPr kumimoji="1" lang="zh-CN" altLang="en-US" sz="1200"/>
              <a:t> </a:t>
            </a:r>
            <a:r>
              <a:rPr kumimoji="1" lang="en-US" altLang="zh-CN" sz="1200"/>
              <a:t>–d</a:t>
            </a:r>
            <a:r>
              <a:rPr kumimoji="1" lang="zh-CN" altLang="en-US" sz="1200"/>
              <a:t> </a:t>
            </a:r>
            <a:r>
              <a:rPr kumimoji="1" lang="en-US" altLang="zh-CN" sz="1200"/>
              <a:t>...</a:t>
            </a:r>
            <a:endParaRPr kumimoji="1" lang="zh-CN" altLang="en-US" sz="120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6B6A00B-52EC-6648-BAF3-F931A69737BA}"/>
              </a:ext>
            </a:extLst>
          </p:cNvPr>
          <p:cNvSpPr txBox="1"/>
          <p:nvPr/>
        </p:nvSpPr>
        <p:spPr>
          <a:xfrm>
            <a:off x="4645548" y="3403910"/>
            <a:ext cx="93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INSERT</a:t>
            </a:r>
            <a:r>
              <a:rPr kumimoji="1" lang="zh-CN" altLang="en-US" sz="1200"/>
              <a:t> </a:t>
            </a:r>
            <a:r>
              <a:rPr kumimoji="1" lang="en-US" altLang="zh-CN" sz="1200"/>
              <a:t>tbl</a:t>
            </a:r>
            <a:endParaRPr kumimoji="1" lang="zh-CN" altLang="en-US" sz="12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78F3E84-0363-9447-B6E4-9CBF2F1336BC}"/>
              </a:ext>
            </a:extLst>
          </p:cNvPr>
          <p:cNvSpPr txBox="1"/>
          <p:nvPr/>
        </p:nvSpPr>
        <p:spPr>
          <a:xfrm>
            <a:off x="6290547" y="3672822"/>
            <a:ext cx="105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gsql</a:t>
            </a:r>
            <a:r>
              <a:rPr kumimoji="1" lang="zh-CN" altLang="en-US" sz="1200"/>
              <a:t> </a:t>
            </a:r>
            <a:r>
              <a:rPr kumimoji="1" lang="en-US" altLang="zh-CN" sz="1200"/>
              <a:t>–d</a:t>
            </a:r>
            <a:r>
              <a:rPr kumimoji="1" lang="zh-CN" altLang="en-US" sz="1200"/>
              <a:t> </a:t>
            </a:r>
            <a:r>
              <a:rPr kumimoji="1" lang="en-US" altLang="zh-CN" sz="1200"/>
              <a:t>-C...</a:t>
            </a:r>
            <a:endParaRPr kumimoji="1" lang="zh-CN" altLang="en-US" sz="12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C31A6D5-6DC3-9F43-9BF4-3D9AFB113C9E}"/>
              </a:ext>
            </a:extLst>
          </p:cNvPr>
          <p:cNvSpPr txBox="1"/>
          <p:nvPr/>
        </p:nvSpPr>
        <p:spPr>
          <a:xfrm>
            <a:off x="6270369" y="4344973"/>
            <a:ext cx="93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SELECT</a:t>
            </a:r>
            <a:r>
              <a:rPr kumimoji="1" lang="zh-CN" altLang="en-US" sz="1200"/>
              <a:t> </a:t>
            </a:r>
            <a:r>
              <a:rPr kumimoji="1" lang="en-US" altLang="zh-CN" sz="1200"/>
              <a:t>tbl</a:t>
            </a:r>
            <a:endParaRPr kumimoji="1" lang="zh-CN" altLang="en-US" sz="1200"/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A3D2CF8-8F3D-094E-A6EC-9F3F38460C5A}"/>
              </a:ext>
            </a:extLst>
          </p:cNvPr>
          <p:cNvCxnSpPr>
            <a:cxnSpLocks/>
          </p:cNvCxnSpPr>
          <p:nvPr/>
        </p:nvCxnSpPr>
        <p:spPr>
          <a:xfrm>
            <a:off x="6433984" y="4042129"/>
            <a:ext cx="0" cy="23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E160534E-EDBF-2940-ABB7-DACD3CA7406E}"/>
              </a:ext>
            </a:extLst>
          </p:cNvPr>
          <p:cNvSpPr txBox="1"/>
          <p:nvPr/>
        </p:nvSpPr>
        <p:spPr>
          <a:xfrm>
            <a:off x="6577421" y="4042129"/>
            <a:ext cx="1083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DEL</a:t>
            </a:r>
            <a:r>
              <a:rPr kumimoji="1" lang="zh-CN" altLang="en-US" sz="1200"/>
              <a:t> </a:t>
            </a:r>
            <a:r>
              <a:rPr kumimoji="1" lang="en-US" altLang="zh-CN" sz="1200"/>
              <a:t>cmk</a:t>
            </a:r>
            <a:endParaRPr kumimoji="1" lang="zh-CN" altLang="en-US" sz="120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03A171E-652F-DA46-BC9A-B7A8760C5AC8}"/>
              </a:ext>
            </a:extLst>
          </p:cNvPr>
          <p:cNvSpPr txBox="1"/>
          <p:nvPr/>
        </p:nvSpPr>
        <p:spPr>
          <a:xfrm>
            <a:off x="3016068" y="4621972"/>
            <a:ext cx="93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SELECT</a:t>
            </a:r>
            <a:r>
              <a:rPr kumimoji="1" lang="zh-CN" altLang="en-US" sz="1200"/>
              <a:t> </a:t>
            </a:r>
            <a:r>
              <a:rPr kumimoji="1" lang="en-US" altLang="zh-CN" sz="1200"/>
              <a:t>tbl</a:t>
            </a:r>
            <a:endParaRPr kumimoji="1" lang="zh-CN" altLang="en-US" sz="1200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8D36AA50-5083-6A48-990F-41FA149D2DE5}"/>
              </a:ext>
            </a:extLst>
          </p:cNvPr>
          <p:cNvCxnSpPr>
            <a:cxnSpLocks/>
          </p:cNvCxnSpPr>
          <p:nvPr/>
        </p:nvCxnSpPr>
        <p:spPr>
          <a:xfrm>
            <a:off x="3007027" y="931229"/>
            <a:ext cx="1587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84EE8689-6D7F-7848-AB87-F2F900F7260A}"/>
              </a:ext>
            </a:extLst>
          </p:cNvPr>
          <p:cNvCxnSpPr>
            <a:cxnSpLocks/>
          </p:cNvCxnSpPr>
          <p:nvPr/>
        </p:nvCxnSpPr>
        <p:spPr>
          <a:xfrm>
            <a:off x="2990823" y="1229998"/>
            <a:ext cx="3299183" cy="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B4A4B395-AA41-1E48-8A47-56F19A82A41C}"/>
              </a:ext>
            </a:extLst>
          </p:cNvPr>
          <p:cNvCxnSpPr>
            <a:cxnSpLocks/>
          </p:cNvCxnSpPr>
          <p:nvPr/>
        </p:nvCxnSpPr>
        <p:spPr>
          <a:xfrm flipV="1">
            <a:off x="2978200" y="1517548"/>
            <a:ext cx="5038253" cy="3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F37879C9-D799-BC47-9BA7-E170D40FEF07}"/>
              </a:ext>
            </a:extLst>
          </p:cNvPr>
          <p:cNvCxnSpPr>
            <a:cxnSpLocks/>
          </p:cNvCxnSpPr>
          <p:nvPr/>
        </p:nvCxnSpPr>
        <p:spPr>
          <a:xfrm flipV="1">
            <a:off x="2990823" y="1830064"/>
            <a:ext cx="5013008" cy="4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BA9723B-3E1B-F34F-81E9-FA581E662AE8}"/>
              </a:ext>
            </a:extLst>
          </p:cNvPr>
          <p:cNvCxnSpPr>
            <a:cxnSpLocks/>
          </p:cNvCxnSpPr>
          <p:nvPr/>
        </p:nvCxnSpPr>
        <p:spPr>
          <a:xfrm flipH="1">
            <a:off x="2375479" y="2041440"/>
            <a:ext cx="6117286" cy="6242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FE1E5092-17F2-0445-8E8B-5C76B1CB14E8}"/>
              </a:ext>
            </a:extLst>
          </p:cNvPr>
          <p:cNvCxnSpPr>
            <a:cxnSpLocks/>
          </p:cNvCxnSpPr>
          <p:nvPr/>
        </p:nvCxnSpPr>
        <p:spPr>
          <a:xfrm flipH="1">
            <a:off x="2375479" y="5187123"/>
            <a:ext cx="6117286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E6DDA9D2-4AFB-7349-9CDA-D159B1AF9C85}"/>
              </a:ext>
            </a:extLst>
          </p:cNvPr>
          <p:cNvSpPr txBox="1"/>
          <p:nvPr/>
        </p:nvSpPr>
        <p:spPr>
          <a:xfrm>
            <a:off x="3007027" y="654230"/>
            <a:ext cx="1200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UPGRADE</a:t>
            </a:r>
            <a:r>
              <a:rPr kumimoji="1" lang="zh-CN" altLang="en-US" sz="1200"/>
              <a:t> </a:t>
            </a:r>
            <a:r>
              <a:rPr kumimoji="1" lang="en-US" altLang="zh-CN" sz="1200"/>
              <a:t>gsql</a:t>
            </a:r>
            <a:endParaRPr kumimoji="1" lang="zh-CN" altLang="en-US" sz="120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2F17AB5-579E-9D40-A133-C2B91687764F}"/>
              </a:ext>
            </a:extLst>
          </p:cNvPr>
          <p:cNvSpPr txBox="1"/>
          <p:nvPr/>
        </p:nvSpPr>
        <p:spPr>
          <a:xfrm>
            <a:off x="3025089" y="987320"/>
            <a:ext cx="1507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DOWNGRADE</a:t>
            </a:r>
            <a:r>
              <a:rPr kumimoji="1" lang="zh-CN" altLang="en-US" sz="1200"/>
              <a:t> </a:t>
            </a:r>
            <a:r>
              <a:rPr kumimoji="1" lang="en-US" altLang="zh-CN" sz="1200"/>
              <a:t>gsql</a:t>
            </a:r>
            <a:endParaRPr kumimoji="1" lang="zh-CN" altLang="en-US" sz="120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1FA6AB8-0404-9647-BF53-B1057AA592FD}"/>
              </a:ext>
            </a:extLst>
          </p:cNvPr>
          <p:cNvSpPr txBox="1"/>
          <p:nvPr/>
        </p:nvSpPr>
        <p:spPr>
          <a:xfrm>
            <a:off x="3031812" y="1276829"/>
            <a:ext cx="1369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UPGRADE</a:t>
            </a:r>
            <a:r>
              <a:rPr kumimoji="1" lang="zh-CN" altLang="en-US" sz="1200"/>
              <a:t> </a:t>
            </a:r>
            <a:r>
              <a:rPr kumimoji="1" lang="en-US" altLang="zh-CN" sz="1200"/>
              <a:t>server</a:t>
            </a:r>
            <a:endParaRPr kumimoji="1" lang="zh-CN" altLang="en-US" sz="120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DDCAF3C-76DC-F648-A96E-881743DF905A}"/>
              </a:ext>
            </a:extLst>
          </p:cNvPr>
          <p:cNvSpPr txBox="1"/>
          <p:nvPr/>
        </p:nvSpPr>
        <p:spPr>
          <a:xfrm>
            <a:off x="3031812" y="1612938"/>
            <a:ext cx="123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START</a:t>
            </a:r>
            <a:r>
              <a:rPr kumimoji="1" lang="zh-CN" altLang="en-US" sz="1200"/>
              <a:t> </a:t>
            </a:r>
            <a:r>
              <a:rPr kumimoji="1" lang="en-US" altLang="zh-CN" sz="1200"/>
              <a:t>server</a:t>
            </a:r>
            <a:endParaRPr kumimoji="1" lang="zh-CN" altLang="en-US" sz="1200"/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7581C136-B049-5843-BEF3-92E669DAE99E}"/>
              </a:ext>
            </a:extLst>
          </p:cNvPr>
          <p:cNvCxnSpPr>
            <a:cxnSpLocks/>
          </p:cNvCxnSpPr>
          <p:nvPr/>
        </p:nvCxnSpPr>
        <p:spPr>
          <a:xfrm>
            <a:off x="2981375" y="5596873"/>
            <a:ext cx="3295945" cy="1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681B8381-84BF-8B45-9210-94B0B1A750DF}"/>
              </a:ext>
            </a:extLst>
          </p:cNvPr>
          <p:cNvCxnSpPr>
            <a:cxnSpLocks/>
          </p:cNvCxnSpPr>
          <p:nvPr/>
        </p:nvCxnSpPr>
        <p:spPr>
          <a:xfrm flipV="1">
            <a:off x="6269577" y="5924110"/>
            <a:ext cx="17187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4403C70-8AEE-6F40-9644-4A0B94FAAA85}"/>
              </a:ext>
            </a:extLst>
          </p:cNvPr>
          <p:cNvSpPr txBox="1"/>
          <p:nvPr/>
        </p:nvSpPr>
        <p:spPr>
          <a:xfrm>
            <a:off x="2961372" y="5318413"/>
            <a:ext cx="10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EXPORT</a:t>
            </a:r>
            <a:r>
              <a:rPr kumimoji="1" lang="zh-CN" altLang="en-US" sz="1200"/>
              <a:t> </a:t>
            </a:r>
            <a:r>
              <a:rPr kumimoji="1" lang="en-US" altLang="zh-CN" sz="1200"/>
              <a:t>key</a:t>
            </a:r>
            <a:endParaRPr kumimoji="1" lang="zh-CN" altLang="en-US" sz="120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2A268B5-FEC8-5449-8EA5-1833F736CB84}"/>
              </a:ext>
            </a:extLst>
          </p:cNvPr>
          <p:cNvSpPr txBox="1"/>
          <p:nvPr/>
        </p:nvSpPr>
        <p:spPr>
          <a:xfrm>
            <a:off x="6285826" y="5633928"/>
            <a:ext cx="10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SELECT</a:t>
            </a:r>
            <a:r>
              <a:rPr kumimoji="1" lang="zh-CN" altLang="en-US" sz="1200"/>
              <a:t> </a:t>
            </a:r>
            <a:r>
              <a:rPr kumimoji="1" lang="en-US" altLang="zh-CN" sz="1200"/>
              <a:t>tbl</a:t>
            </a:r>
            <a:endParaRPr kumimoji="1" lang="zh-CN" altLang="en-US" sz="120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2512DDA-2786-584B-8921-02A648FCACBE}"/>
              </a:ext>
            </a:extLst>
          </p:cNvPr>
          <p:cNvSpPr txBox="1"/>
          <p:nvPr/>
        </p:nvSpPr>
        <p:spPr>
          <a:xfrm>
            <a:off x="2318269" y="840646"/>
            <a:ext cx="435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/>
              <a:t>自动化部署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DA202FEC-E091-AC45-9A6B-725B5A4B0182}"/>
              </a:ext>
            </a:extLst>
          </p:cNvPr>
          <p:cNvSpPr txBox="1"/>
          <p:nvPr/>
        </p:nvSpPr>
        <p:spPr>
          <a:xfrm>
            <a:off x="2318269" y="3204563"/>
            <a:ext cx="376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/>
              <a:t>复杂场景测试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968E216-BFFE-A046-8BE3-F08C8D1DA55F}"/>
              </a:ext>
            </a:extLst>
          </p:cNvPr>
          <p:cNvSpPr txBox="1"/>
          <p:nvPr/>
        </p:nvSpPr>
        <p:spPr>
          <a:xfrm>
            <a:off x="2306957" y="5187124"/>
            <a:ext cx="349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200"/>
          </a:p>
          <a:p>
            <a:r>
              <a:rPr kumimoji="1" lang="zh-CN" altLang="en-US" sz="1200"/>
              <a:t>特殊场景测试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A445668-2CBD-9743-A98E-C4AFF3BF89BA}"/>
              </a:ext>
            </a:extLst>
          </p:cNvPr>
          <p:cNvSpPr txBox="1"/>
          <p:nvPr/>
        </p:nvSpPr>
        <p:spPr>
          <a:xfrm>
            <a:off x="3228011" y="5961609"/>
            <a:ext cx="10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CHOWN</a:t>
            </a:r>
            <a:r>
              <a:rPr kumimoji="1" lang="zh-CN" altLang="en-US" sz="1200"/>
              <a:t> </a:t>
            </a:r>
            <a:r>
              <a:rPr kumimoji="1" lang="en-US" altLang="zh-CN" sz="1200"/>
              <a:t>key</a:t>
            </a:r>
            <a:endParaRPr kumimoji="1" lang="zh-CN" altLang="en-US" sz="1200"/>
          </a:p>
        </p:txBody>
      </p: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D3CDFAF0-4EBD-D242-B215-2DF8B8472F12}"/>
              </a:ext>
            </a:extLst>
          </p:cNvPr>
          <p:cNvCxnSpPr>
            <a:cxnSpLocks/>
          </p:cNvCxnSpPr>
          <p:nvPr/>
        </p:nvCxnSpPr>
        <p:spPr>
          <a:xfrm>
            <a:off x="3198218" y="5982907"/>
            <a:ext cx="0" cy="248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25B062A2-01A8-2D40-B609-B19CA0C23559}"/>
              </a:ext>
            </a:extLst>
          </p:cNvPr>
          <p:cNvCxnSpPr>
            <a:cxnSpLocks/>
          </p:cNvCxnSpPr>
          <p:nvPr/>
        </p:nvCxnSpPr>
        <p:spPr>
          <a:xfrm flipV="1">
            <a:off x="2943843" y="6589454"/>
            <a:ext cx="5044484" cy="1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9F50259A-EE93-FF44-8C1E-617D94D26CCD}"/>
              </a:ext>
            </a:extLst>
          </p:cNvPr>
          <p:cNvSpPr txBox="1"/>
          <p:nvPr/>
        </p:nvSpPr>
        <p:spPr>
          <a:xfrm>
            <a:off x="2997985" y="6328551"/>
            <a:ext cx="10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SELECT</a:t>
            </a:r>
            <a:r>
              <a:rPr kumimoji="1" lang="zh-CN" altLang="en-US" sz="1200"/>
              <a:t> </a:t>
            </a:r>
            <a:r>
              <a:rPr kumimoji="1" lang="en-US" altLang="zh-CN" sz="1200"/>
              <a:t>tbl</a:t>
            </a:r>
            <a:endParaRPr kumimoji="1" lang="zh-CN" altLang="en-US" sz="120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C3893B5-43CF-6541-B67B-4FE95C376E52}"/>
              </a:ext>
            </a:extLst>
          </p:cNvPr>
          <p:cNvSpPr/>
          <p:nvPr/>
        </p:nvSpPr>
        <p:spPr>
          <a:xfrm>
            <a:off x="9034702" y="2787739"/>
            <a:ext cx="296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尽量涵盖所有能手动测试场景</a:t>
            </a:r>
            <a:endParaRPr kumimoji="1" lang="en-US" altLang="zh-CN" sz="120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kumimoji="1" lang="en-US" altLang="zh-CN" sz="1200">
              <a:solidFill>
                <a:prstClr val="black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特殊场景暂无解决方案：</a:t>
            </a:r>
            <a:endParaRPr kumimoji="1" lang="en-US" altLang="zh-CN" sz="1200">
              <a:solidFill>
                <a:prstClr val="black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交互式输入口令</a:t>
            </a:r>
            <a:endParaRPr kumimoji="1" lang="en-US" altLang="zh-CN" sz="1200">
              <a:solidFill>
                <a:prstClr val="black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kumimoji="1" lang="en-US" altLang="zh-CN" sz="1200">
              <a:solidFill>
                <a:prstClr val="black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特殊场景暂无技术支持</a:t>
            </a:r>
            <a:endParaRPr kumimoji="1" lang="en-US" altLang="zh-CN" sz="1200">
              <a:solidFill>
                <a:prstClr val="black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口令明文存储</a:t>
            </a:r>
            <a:endParaRPr kumimoji="1" lang="en-US" altLang="zh-CN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8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85">
            <a:extLst>
              <a:ext uri="{FF2B5EF4-FFF2-40B4-BE49-F238E27FC236}">
                <a16:creationId xmlns:a16="http://schemas.microsoft.com/office/drawing/2014/main" id="{5AD50CD2-8DC5-C64F-B0FF-D4D13505D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67024"/>
              </p:ext>
            </p:extLst>
          </p:nvPr>
        </p:nvGraphicFramePr>
        <p:xfrm>
          <a:off x="936920" y="2016705"/>
          <a:ext cx="3235771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4843">
                  <a:extLst>
                    <a:ext uri="{9D8B030D-6E8A-4147-A177-3AD203B41FA5}">
                      <a16:colId xmlns:a16="http://schemas.microsoft.com/office/drawing/2014/main" val="2798596600"/>
                    </a:ext>
                  </a:extLst>
                </a:gridCol>
                <a:gridCol w="2270928">
                  <a:extLst>
                    <a:ext uri="{9D8B030D-6E8A-4147-A177-3AD203B41FA5}">
                      <a16:colId xmlns:a16="http://schemas.microsoft.com/office/drawing/2014/main" val="3838777211"/>
                    </a:ext>
                  </a:extLst>
                </a:gridCol>
              </a:tblGrid>
              <a:tr h="17763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order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plus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24269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语法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描述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4921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SQL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sql</a:t>
                      </a:r>
                      <a:r>
                        <a:rPr lang="zh-CN" altLang="en-US" sz="1200"/>
                        <a:t>语法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2805746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SHELL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shell</a:t>
                      </a:r>
                      <a:r>
                        <a:rPr lang="zh-CN" altLang="en-US" sz="1200"/>
                        <a:t>命令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70023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扩展</a:t>
                      </a:r>
                      <a:r>
                        <a:rPr lang="en-US" altLang="zh-CN" sz="1200"/>
                        <a:t>SQL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简化或具有额外功能的</a:t>
                      </a:r>
                      <a:r>
                        <a:rPr lang="en-US" altLang="zh-CN" sz="1200"/>
                        <a:t>sql</a:t>
                      </a:r>
                      <a:r>
                        <a:rPr lang="zh-CN" altLang="en-US" sz="1200"/>
                        <a:t>语法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609930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配置指令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转换为</a:t>
                      </a:r>
                      <a:r>
                        <a:rPr lang="en-US" altLang="zh-CN" sz="1200"/>
                        <a:t>shell</a:t>
                      </a:r>
                      <a:r>
                        <a:rPr lang="zh-CN" altLang="en-US" sz="1200"/>
                        <a:t>命令或代码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26530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特殊指令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转换为</a:t>
                      </a:r>
                      <a:r>
                        <a:rPr lang="en-US" altLang="zh-CN" sz="1200"/>
                        <a:t>shell</a:t>
                      </a:r>
                      <a:r>
                        <a:rPr lang="zh-CN" altLang="en-US" sz="1200"/>
                        <a:t>命令或代码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16612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形式化指令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转换为</a:t>
                      </a:r>
                      <a:r>
                        <a:rPr lang="en-US" altLang="zh-CN" sz="1200"/>
                        <a:t>sql</a:t>
                      </a:r>
                      <a:r>
                        <a:rPr lang="zh-CN" altLang="en-US" sz="1200"/>
                        <a:t>，</a:t>
                      </a:r>
                      <a:r>
                        <a:rPr lang="en-US" altLang="zh-CN" sz="1200"/>
                        <a:t>shell</a:t>
                      </a:r>
                      <a:r>
                        <a:rPr lang="zh-CN" altLang="en-US" sz="1200"/>
                        <a:t>或代码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246794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65E353E-941E-6D4B-8E08-90C3EEEA46F7}"/>
              </a:ext>
            </a:extLst>
          </p:cNvPr>
          <p:cNvSpPr/>
          <p:nvPr/>
        </p:nvSpPr>
        <p:spPr>
          <a:xfrm>
            <a:off x="0" y="107882"/>
            <a:ext cx="1378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en-US" altLang="zh-CN" sz="1200">
                <a:solidFill>
                  <a:prstClr val="black"/>
                </a:solidFill>
              </a:rPr>
              <a:t>order</a:t>
            </a:r>
            <a:r>
              <a:rPr kumimoji="1" lang="zh-CN" altLang="en-US" sz="1200">
                <a:solidFill>
                  <a:prstClr val="black"/>
                </a:solidFill>
              </a:rPr>
              <a:t> </a:t>
            </a:r>
            <a:r>
              <a:rPr kumimoji="1" lang="en-US" altLang="zh-CN" sz="1200">
                <a:solidFill>
                  <a:prstClr val="black"/>
                </a:solidFill>
              </a:rPr>
              <a:t>puls</a:t>
            </a:r>
            <a:r>
              <a:rPr kumimoji="1" lang="zh-CN" altLang="en-US" sz="1200">
                <a:solidFill>
                  <a:prstClr val="black"/>
                </a:solidFill>
              </a:rPr>
              <a:t> 语法</a:t>
            </a:r>
          </a:p>
        </p:txBody>
      </p:sp>
      <p:graphicFrame>
        <p:nvGraphicFramePr>
          <p:cNvPr id="4" name="表格 85">
            <a:extLst>
              <a:ext uri="{FF2B5EF4-FFF2-40B4-BE49-F238E27FC236}">
                <a16:creationId xmlns:a16="http://schemas.microsoft.com/office/drawing/2014/main" id="{CCAFF4E2-6F87-0245-9E21-918A9983C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99616"/>
              </p:ext>
            </p:extLst>
          </p:nvPr>
        </p:nvGraphicFramePr>
        <p:xfrm>
          <a:off x="5914664" y="38759"/>
          <a:ext cx="4150866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9270">
                  <a:extLst>
                    <a:ext uri="{9D8B030D-6E8A-4147-A177-3AD203B41FA5}">
                      <a16:colId xmlns:a16="http://schemas.microsoft.com/office/drawing/2014/main" val="2798596600"/>
                    </a:ext>
                  </a:extLst>
                </a:gridCol>
                <a:gridCol w="2171596">
                  <a:extLst>
                    <a:ext uri="{9D8B030D-6E8A-4147-A177-3AD203B41FA5}">
                      <a16:colId xmlns:a16="http://schemas.microsoft.com/office/drawing/2014/main" val="3838777211"/>
                    </a:ext>
                  </a:extLst>
                </a:gridCol>
              </a:tblGrid>
              <a:tr h="13616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扩展</a:t>
                      </a:r>
                      <a:r>
                        <a:rPr lang="en-US" altLang="zh-CN" sz="1200"/>
                        <a:t>SQL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24269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语法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描述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4921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c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cmk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创建</a:t>
                      </a:r>
                      <a:r>
                        <a:rPr lang="en-US" altLang="zh-CN" sz="1200"/>
                        <a:t>CMK</a:t>
                      </a:r>
                      <a:r>
                        <a:rPr lang="zh-CN" altLang="en-US" sz="1200"/>
                        <a:t>，采用默认参数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2805746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INSERT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tbl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RNADOM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value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插入随机值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480433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SELECT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all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key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查询所有</a:t>
                      </a:r>
                      <a:r>
                        <a:rPr lang="en-US" altLang="zh-CN" sz="1200"/>
                        <a:t>CMK</a:t>
                      </a:r>
                      <a:r>
                        <a:rPr lang="zh-CN" altLang="en-US" sz="1200"/>
                        <a:t>和</a:t>
                      </a:r>
                      <a:r>
                        <a:rPr lang="en-US" altLang="zh-CN" sz="1200"/>
                        <a:t>CEK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70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CLEAR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database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删除所有表、视图、密钥等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246794"/>
                  </a:ext>
                </a:extLst>
              </a:tr>
            </a:tbl>
          </a:graphicData>
        </a:graphic>
      </p:graphicFrame>
      <p:graphicFrame>
        <p:nvGraphicFramePr>
          <p:cNvPr id="5" name="表格 85">
            <a:extLst>
              <a:ext uri="{FF2B5EF4-FFF2-40B4-BE49-F238E27FC236}">
                <a16:creationId xmlns:a16="http://schemas.microsoft.com/office/drawing/2014/main" id="{14D72CA9-1DD0-654C-97E5-F3661A9BD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48490"/>
              </p:ext>
            </p:extLst>
          </p:nvPr>
        </p:nvGraphicFramePr>
        <p:xfrm>
          <a:off x="6821979" y="3582619"/>
          <a:ext cx="4150866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8996">
                  <a:extLst>
                    <a:ext uri="{9D8B030D-6E8A-4147-A177-3AD203B41FA5}">
                      <a16:colId xmlns:a16="http://schemas.microsoft.com/office/drawing/2014/main" val="2798596600"/>
                    </a:ext>
                  </a:extLst>
                </a:gridCol>
                <a:gridCol w="2381870">
                  <a:extLst>
                    <a:ext uri="{9D8B030D-6E8A-4147-A177-3AD203B41FA5}">
                      <a16:colId xmlns:a16="http://schemas.microsoft.com/office/drawing/2014/main" val="3838777211"/>
                    </a:ext>
                  </a:extLst>
                </a:gridCol>
              </a:tblGrid>
              <a:tr h="13616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特殊指令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24269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语法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描述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4921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@subject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switch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to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切换到指定主体执行命令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2805746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undo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撤销上一步操作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08194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timing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计算指令执行的时间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480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log_on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log_off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开启，关闭日志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246794"/>
                  </a:ext>
                </a:extLst>
              </a:tr>
            </a:tbl>
          </a:graphicData>
        </a:graphic>
      </p:graphicFrame>
      <p:graphicFrame>
        <p:nvGraphicFramePr>
          <p:cNvPr id="6" name="表格 85">
            <a:extLst>
              <a:ext uri="{FF2B5EF4-FFF2-40B4-BE49-F238E27FC236}">
                <a16:creationId xmlns:a16="http://schemas.microsoft.com/office/drawing/2014/main" id="{BD9EEBE7-B446-914B-9E71-98642AD14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33927"/>
              </p:ext>
            </p:extLst>
          </p:nvPr>
        </p:nvGraphicFramePr>
        <p:xfrm>
          <a:off x="5104436" y="1791421"/>
          <a:ext cx="4150866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247">
                  <a:extLst>
                    <a:ext uri="{9D8B030D-6E8A-4147-A177-3AD203B41FA5}">
                      <a16:colId xmlns:a16="http://schemas.microsoft.com/office/drawing/2014/main" val="2798596600"/>
                    </a:ext>
                  </a:extLst>
                </a:gridCol>
                <a:gridCol w="2252619">
                  <a:extLst>
                    <a:ext uri="{9D8B030D-6E8A-4147-A177-3AD203B41FA5}">
                      <a16:colId xmlns:a16="http://schemas.microsoft.com/office/drawing/2014/main" val="3838777211"/>
                    </a:ext>
                  </a:extLst>
                </a:gridCol>
              </a:tblGrid>
              <a:tr h="13616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配置指令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24269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语法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描述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4921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-d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postgres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-h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127.0.0.1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配置连接服务器的参数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2805746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server_port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=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19500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配置服务器监听端口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08194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gsql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path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=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/path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配置</a:t>
                      </a:r>
                      <a:r>
                        <a:rPr lang="en-US" altLang="zh-CN" sz="1200"/>
                        <a:t>gql</a:t>
                      </a:r>
                      <a:r>
                        <a:rPr lang="zh-CN" altLang="en-US" sz="1200"/>
                        <a:t>的路径和环境变量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480433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log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path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=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/path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配置日志文件路径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246794"/>
                  </a:ext>
                </a:extLst>
              </a:tr>
            </a:tbl>
          </a:graphicData>
        </a:graphic>
      </p:graphicFrame>
      <p:graphicFrame>
        <p:nvGraphicFramePr>
          <p:cNvPr id="7" name="表格 85">
            <a:extLst>
              <a:ext uri="{FF2B5EF4-FFF2-40B4-BE49-F238E27FC236}">
                <a16:creationId xmlns:a16="http://schemas.microsoft.com/office/drawing/2014/main" id="{0A069192-3AED-0E49-95E6-E5E2379B4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9939"/>
              </p:ext>
            </p:extLst>
          </p:nvPr>
        </p:nvGraphicFramePr>
        <p:xfrm>
          <a:off x="5000263" y="5373817"/>
          <a:ext cx="415086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8996">
                  <a:extLst>
                    <a:ext uri="{9D8B030D-6E8A-4147-A177-3AD203B41FA5}">
                      <a16:colId xmlns:a16="http://schemas.microsoft.com/office/drawing/2014/main" val="2798596600"/>
                    </a:ext>
                  </a:extLst>
                </a:gridCol>
                <a:gridCol w="2381870">
                  <a:extLst>
                    <a:ext uri="{9D8B030D-6E8A-4147-A177-3AD203B41FA5}">
                      <a16:colId xmlns:a16="http://schemas.microsoft.com/office/drawing/2014/main" val="3838777211"/>
                    </a:ext>
                  </a:extLst>
                </a:gridCol>
              </a:tblGrid>
              <a:tr h="13616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形式化指令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24269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语法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描述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4921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S1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切换到状态</a:t>
                      </a:r>
                      <a:r>
                        <a:rPr lang="en-US" altLang="zh-CN" sz="1200"/>
                        <a:t>S1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2805746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f(S1,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S2)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=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c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cmk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定义状态</a:t>
                      </a:r>
                      <a:r>
                        <a:rPr lang="en-US" altLang="zh-CN" sz="1200"/>
                        <a:t>S1</a:t>
                      </a:r>
                      <a:r>
                        <a:rPr lang="zh-CN" altLang="en-US" sz="1200"/>
                        <a:t>到</a:t>
                      </a:r>
                      <a:r>
                        <a:rPr lang="en-US" altLang="zh-CN" sz="1200"/>
                        <a:t>S2</a:t>
                      </a:r>
                      <a:r>
                        <a:rPr lang="zh-CN" altLang="en-US" sz="1200"/>
                        <a:t>的转移函数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08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f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基于当前状态，执行转移函数</a:t>
                      </a:r>
                      <a:r>
                        <a:rPr lang="en-US" altLang="zh-CN" sz="1200"/>
                        <a:t>s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24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37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85">
            <a:extLst>
              <a:ext uri="{FF2B5EF4-FFF2-40B4-BE49-F238E27FC236}">
                <a16:creationId xmlns:a16="http://schemas.microsoft.com/office/drawing/2014/main" id="{E85FDE66-9E6E-3844-8C55-ED5103D79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66805"/>
              </p:ext>
            </p:extLst>
          </p:nvPr>
        </p:nvGraphicFramePr>
        <p:xfrm>
          <a:off x="576295" y="2214816"/>
          <a:ext cx="3812866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567">
                  <a:extLst>
                    <a:ext uri="{9D8B030D-6E8A-4147-A177-3AD203B41FA5}">
                      <a16:colId xmlns:a16="http://schemas.microsoft.com/office/drawing/2014/main" val="27985966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38777211"/>
                    </a:ext>
                  </a:extLst>
                </a:gridCol>
                <a:gridCol w="1716299">
                  <a:extLst>
                    <a:ext uri="{9D8B030D-6E8A-4147-A177-3AD203B41FA5}">
                      <a16:colId xmlns:a16="http://schemas.microsoft.com/office/drawing/2014/main" val="2843972562"/>
                    </a:ext>
                  </a:extLst>
                </a:gridCol>
              </a:tblGrid>
              <a:tr h="136166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Event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24269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属性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描述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属性类型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4921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e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type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事件类型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=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[order,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result]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2805746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start_list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=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[active,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invalid]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70023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timestamp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状态时间戳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[string,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string,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8263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src_obj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来源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/>
                        <a:t>class</a:t>
                      </a:r>
                      <a:r>
                        <a:rPr lang="zh-CN" altLang="en-US" sz="1200" b="1"/>
                        <a:t> </a:t>
                      </a:r>
                      <a:r>
                        <a:rPr lang="en-US" altLang="zh-CN" sz="1200" b="1"/>
                        <a:t>Subject</a:t>
                      </a:r>
                      <a:endParaRPr lang="zh-CN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26530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order_plus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/>
                        <a:t>class</a:t>
                      </a:r>
                      <a:r>
                        <a:rPr lang="zh-CN" altLang="en-US" sz="1200" b="1"/>
                        <a:t> </a:t>
                      </a:r>
                      <a:r>
                        <a:rPr lang="en-US" altLang="zh-CN" sz="1200" b="1"/>
                        <a:t>OrderPlus</a:t>
                      </a:r>
                      <a:endParaRPr lang="zh-CN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16612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result_list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执行结果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246794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1322BEEE-4D1D-DB4B-A112-29545DD98288}"/>
              </a:ext>
            </a:extLst>
          </p:cNvPr>
          <p:cNvSpPr/>
          <p:nvPr/>
        </p:nvSpPr>
        <p:spPr>
          <a:xfrm>
            <a:off x="0" y="135177"/>
            <a:ext cx="1071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en-US" altLang="zh-CN" sz="1200">
                <a:solidFill>
                  <a:prstClr val="black"/>
                </a:solidFill>
              </a:rPr>
              <a:t>event</a:t>
            </a:r>
            <a:r>
              <a:rPr kumimoji="1" lang="zh-CN" altLang="en-US" sz="1200">
                <a:solidFill>
                  <a:prstClr val="black"/>
                </a:solidFill>
              </a:rPr>
              <a:t> 类型</a:t>
            </a:r>
          </a:p>
        </p:txBody>
      </p:sp>
      <p:graphicFrame>
        <p:nvGraphicFramePr>
          <p:cNvPr id="4" name="表格 85">
            <a:extLst>
              <a:ext uri="{FF2B5EF4-FFF2-40B4-BE49-F238E27FC236}">
                <a16:creationId xmlns:a16="http://schemas.microsoft.com/office/drawing/2014/main" id="{14D31BCC-1A3A-6944-AF92-062EDBCC4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913711"/>
              </p:ext>
            </p:extLst>
          </p:nvPr>
        </p:nvGraphicFramePr>
        <p:xfrm>
          <a:off x="5303101" y="842572"/>
          <a:ext cx="2679509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627">
                  <a:extLst>
                    <a:ext uri="{9D8B030D-6E8A-4147-A177-3AD203B41FA5}">
                      <a16:colId xmlns:a16="http://schemas.microsoft.com/office/drawing/2014/main" val="2798596600"/>
                    </a:ext>
                  </a:extLst>
                </a:gridCol>
                <a:gridCol w="886551">
                  <a:extLst>
                    <a:ext uri="{9D8B030D-6E8A-4147-A177-3AD203B41FA5}">
                      <a16:colId xmlns:a16="http://schemas.microsoft.com/office/drawing/2014/main" val="3838777211"/>
                    </a:ext>
                  </a:extLst>
                </a:gridCol>
                <a:gridCol w="1019331">
                  <a:extLst>
                    <a:ext uri="{9D8B030D-6E8A-4147-A177-3AD203B41FA5}">
                      <a16:colId xmlns:a16="http://schemas.microsoft.com/office/drawing/2014/main" val="2843972562"/>
                    </a:ext>
                  </a:extLst>
                </a:gridCol>
              </a:tblGrid>
              <a:tr h="136166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Subject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24269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属性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描述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属性类型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4921"/>
                  </a:ext>
                </a:extLst>
              </a:tr>
              <a:tr h="270153">
                <a:tc>
                  <a:txBody>
                    <a:bodyPr/>
                    <a:lstStyle/>
                    <a:p>
                      <a:r>
                        <a:rPr lang="en-US" altLang="zh-CN" sz="1200"/>
                        <a:t>name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主体名称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2805746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ip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26530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port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int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16612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sock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套接字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socket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246794"/>
                  </a:ext>
                </a:extLst>
              </a:tr>
            </a:tbl>
          </a:graphicData>
        </a:graphic>
      </p:graphicFrame>
      <p:graphicFrame>
        <p:nvGraphicFramePr>
          <p:cNvPr id="5" name="表格 85">
            <a:extLst>
              <a:ext uri="{FF2B5EF4-FFF2-40B4-BE49-F238E27FC236}">
                <a16:creationId xmlns:a16="http://schemas.microsoft.com/office/drawing/2014/main" id="{15E56F02-F103-E540-B6C8-253A9D425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15149"/>
              </p:ext>
            </p:extLst>
          </p:nvPr>
        </p:nvGraphicFramePr>
        <p:xfrm>
          <a:off x="4737350" y="3272228"/>
          <a:ext cx="4213219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665">
                  <a:extLst>
                    <a:ext uri="{9D8B030D-6E8A-4147-A177-3AD203B41FA5}">
                      <a16:colId xmlns:a16="http://schemas.microsoft.com/office/drawing/2014/main" val="2798596600"/>
                    </a:ext>
                  </a:extLst>
                </a:gridCol>
                <a:gridCol w="1213339">
                  <a:extLst>
                    <a:ext uri="{9D8B030D-6E8A-4147-A177-3AD203B41FA5}">
                      <a16:colId xmlns:a16="http://schemas.microsoft.com/office/drawing/2014/main" val="3838777211"/>
                    </a:ext>
                  </a:extLst>
                </a:gridCol>
                <a:gridCol w="1811215">
                  <a:extLst>
                    <a:ext uri="{9D8B030D-6E8A-4147-A177-3AD203B41FA5}">
                      <a16:colId xmlns:a16="http://schemas.microsoft.com/office/drawing/2014/main" val="2843972562"/>
                    </a:ext>
                  </a:extLst>
                </a:gridCol>
              </a:tblGrid>
              <a:tr h="136166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OrderPlus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24269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属性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描述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属性类型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4921"/>
                  </a:ext>
                </a:extLst>
              </a:tr>
              <a:tr h="270153">
                <a:tc>
                  <a:txBody>
                    <a:bodyPr/>
                    <a:lstStyle/>
                    <a:p>
                      <a:r>
                        <a:rPr lang="en-US" altLang="zh-CN" sz="1200"/>
                        <a:t>exec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client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客户端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2805746"/>
                  </a:ext>
                </a:extLst>
              </a:tr>
              <a:tr h="270153">
                <a:tc>
                  <a:txBody>
                    <a:bodyPr/>
                    <a:lstStyle/>
                    <a:p>
                      <a:r>
                        <a:rPr lang="en-US" altLang="zh-CN" sz="1200"/>
                        <a:t>type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=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[sh,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sql,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my_sh]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475628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order_list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指令列表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[string,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]</a:t>
                      </a:r>
                      <a:r>
                        <a:rPr lang="zh-CN" altLang="en-US" sz="120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26530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tans_order_list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翻译后的指令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[[string,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],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25155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gsql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path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gql</a:t>
                      </a:r>
                      <a:r>
                        <a:rPr lang="zh-CN" altLang="en-US" sz="1200"/>
                        <a:t>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16612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gsql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arg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gsql</a:t>
                      </a:r>
                      <a:r>
                        <a:rPr lang="zh-CN" altLang="en-US" sz="1200"/>
                        <a:t>参数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/>
                        <a:t>class</a:t>
                      </a:r>
                      <a:r>
                        <a:rPr lang="zh-CN" altLang="en-US" sz="1200" b="1"/>
                        <a:t> </a:t>
                      </a:r>
                      <a:r>
                        <a:rPr lang="en-US" altLang="zh-CN" sz="1200" b="1"/>
                        <a:t>GsqlArg</a:t>
                      </a:r>
                      <a:endParaRPr lang="zh-CN" altLang="en-US" sz="1200" b="1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246794"/>
                  </a:ext>
                </a:extLst>
              </a:tr>
            </a:tbl>
          </a:graphicData>
        </a:graphic>
      </p:graphicFrame>
      <p:graphicFrame>
        <p:nvGraphicFramePr>
          <p:cNvPr id="6" name="表格 85">
            <a:extLst>
              <a:ext uri="{FF2B5EF4-FFF2-40B4-BE49-F238E27FC236}">
                <a16:creationId xmlns:a16="http://schemas.microsoft.com/office/drawing/2014/main" id="{B2CFCA28-D29E-EA4D-8DEE-63C73659D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59075"/>
              </p:ext>
            </p:extLst>
          </p:nvPr>
        </p:nvGraphicFramePr>
        <p:xfrm>
          <a:off x="9121341" y="3765703"/>
          <a:ext cx="273113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229">
                  <a:extLst>
                    <a:ext uri="{9D8B030D-6E8A-4147-A177-3AD203B41FA5}">
                      <a16:colId xmlns:a16="http://schemas.microsoft.com/office/drawing/2014/main" val="2798596600"/>
                    </a:ext>
                  </a:extLst>
                </a:gridCol>
                <a:gridCol w="896229">
                  <a:extLst>
                    <a:ext uri="{9D8B030D-6E8A-4147-A177-3AD203B41FA5}">
                      <a16:colId xmlns:a16="http://schemas.microsoft.com/office/drawing/2014/main" val="3838777211"/>
                    </a:ext>
                  </a:extLst>
                </a:gridCol>
                <a:gridCol w="879676">
                  <a:extLst>
                    <a:ext uri="{9D8B030D-6E8A-4147-A177-3AD203B41FA5}">
                      <a16:colId xmlns:a16="http://schemas.microsoft.com/office/drawing/2014/main" val="284397256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GsqlArg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24269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属性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描述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属性类型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4921"/>
                  </a:ext>
                </a:extLst>
              </a:tr>
              <a:tr h="270153">
                <a:tc>
                  <a:txBody>
                    <a:bodyPr/>
                    <a:lstStyle/>
                    <a:p>
                      <a:r>
                        <a:rPr lang="en-US" altLang="zh-CN" sz="1200"/>
                        <a:t>host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地址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2805746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port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int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26530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db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16612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user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694005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passwd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口令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69271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en-US" altLang="zh-CN" sz="1200"/>
                        <a:t>client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crypt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是否密态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bool</a:t>
                      </a:r>
                      <a:endParaRPr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24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2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9A124D46-198E-8843-9C0B-187FAB7CB61D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 flipV="1">
            <a:off x="4850621" y="397652"/>
            <a:ext cx="1007466" cy="14684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C4459C8-70D7-F942-A46C-C43C692B650F}"/>
              </a:ext>
            </a:extLst>
          </p:cNvPr>
          <p:cNvSpPr/>
          <p:nvPr/>
        </p:nvSpPr>
        <p:spPr>
          <a:xfrm>
            <a:off x="5858087" y="270155"/>
            <a:ext cx="1104897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文件读写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90EF52B-BFB1-8246-AB14-1D026136B543}"/>
              </a:ext>
            </a:extLst>
          </p:cNvPr>
          <p:cNvSpPr/>
          <p:nvPr/>
        </p:nvSpPr>
        <p:spPr>
          <a:xfrm>
            <a:off x="5842882" y="1398751"/>
            <a:ext cx="1104897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连接管理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E6AEC8-78B9-ED46-BD30-A07ACB3E8755}"/>
              </a:ext>
            </a:extLst>
          </p:cNvPr>
          <p:cNvSpPr/>
          <p:nvPr/>
        </p:nvSpPr>
        <p:spPr>
          <a:xfrm>
            <a:off x="5842879" y="1944476"/>
            <a:ext cx="1104897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命令解析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C443C8D-FFB6-1440-995E-EB0312232AD3}"/>
              </a:ext>
            </a:extLst>
          </p:cNvPr>
          <p:cNvSpPr/>
          <p:nvPr/>
        </p:nvSpPr>
        <p:spPr>
          <a:xfrm>
            <a:off x="5858086" y="888363"/>
            <a:ext cx="1104897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日志模块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91C0FFC-BC88-374D-BC10-F4A724148942}"/>
              </a:ext>
            </a:extLst>
          </p:cNvPr>
          <p:cNvSpPr/>
          <p:nvPr/>
        </p:nvSpPr>
        <p:spPr>
          <a:xfrm>
            <a:off x="3963058" y="1738610"/>
            <a:ext cx="887563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线程管理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EE8C6DE-4D17-A247-AF11-B726645929C4}"/>
              </a:ext>
            </a:extLst>
          </p:cNvPr>
          <p:cNvSpPr/>
          <p:nvPr/>
        </p:nvSpPr>
        <p:spPr>
          <a:xfrm>
            <a:off x="5842875" y="3465530"/>
            <a:ext cx="1104897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监控模块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3F533B3-33AF-F346-824A-2917CF7D722B}"/>
              </a:ext>
            </a:extLst>
          </p:cNvPr>
          <p:cNvSpPr/>
          <p:nvPr/>
        </p:nvSpPr>
        <p:spPr>
          <a:xfrm>
            <a:off x="5842878" y="2455265"/>
            <a:ext cx="1104897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命令执行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49268A6-54DD-5349-9A67-A4D9CAABA8B6}"/>
              </a:ext>
            </a:extLst>
          </p:cNvPr>
          <p:cNvSpPr/>
          <p:nvPr/>
        </p:nvSpPr>
        <p:spPr>
          <a:xfrm>
            <a:off x="5842876" y="3000990"/>
            <a:ext cx="1104897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线程池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1D1B397-C35D-7C46-81EF-02B353847101}"/>
              </a:ext>
            </a:extLst>
          </p:cNvPr>
          <p:cNvSpPr/>
          <p:nvPr/>
        </p:nvSpPr>
        <p:spPr>
          <a:xfrm>
            <a:off x="8640658" y="1841543"/>
            <a:ext cx="887563" cy="25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类型定义</a:t>
            </a:r>
          </a:p>
        </p:txBody>
      </p: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DD8C9384-0563-B648-8E0F-995EC5F40D58}"/>
              </a:ext>
            </a:extLst>
          </p:cNvPr>
          <p:cNvCxnSpPr>
            <a:cxnSpLocks/>
            <a:stCxn id="45" idx="3"/>
            <a:endCxn id="44" idx="1"/>
          </p:cNvCxnSpPr>
          <p:nvPr/>
        </p:nvCxnSpPr>
        <p:spPr>
          <a:xfrm flipV="1">
            <a:off x="4850621" y="1015860"/>
            <a:ext cx="1007465" cy="8502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3482CA9D-0D37-DA42-95AA-AAA8EF7DAE42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 flipV="1">
            <a:off x="4850621" y="1526248"/>
            <a:ext cx="992261" cy="3398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8817E101-54E3-7746-B9CD-64D025A2BB33}"/>
              </a:ext>
            </a:extLst>
          </p:cNvPr>
          <p:cNvCxnSpPr>
            <a:cxnSpLocks/>
            <a:stCxn id="45" idx="3"/>
            <a:endCxn id="42" idx="1"/>
          </p:cNvCxnSpPr>
          <p:nvPr/>
        </p:nvCxnSpPr>
        <p:spPr>
          <a:xfrm>
            <a:off x="4850621" y="1866107"/>
            <a:ext cx="992258" cy="2058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曲线连接符 60">
            <a:extLst>
              <a:ext uri="{FF2B5EF4-FFF2-40B4-BE49-F238E27FC236}">
                <a16:creationId xmlns:a16="http://schemas.microsoft.com/office/drawing/2014/main" id="{2023F158-5A7C-2D46-AAC1-3DEAD96575E2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4850621" y="1866107"/>
            <a:ext cx="992257" cy="7166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曲线连接符 63">
            <a:extLst>
              <a:ext uri="{FF2B5EF4-FFF2-40B4-BE49-F238E27FC236}">
                <a16:creationId xmlns:a16="http://schemas.microsoft.com/office/drawing/2014/main" id="{141ECBB3-77B8-DB47-8D30-7FE0A0E4B1B6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4850621" y="1866107"/>
            <a:ext cx="992255" cy="12623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曲线连接符 67">
            <a:extLst>
              <a:ext uri="{FF2B5EF4-FFF2-40B4-BE49-F238E27FC236}">
                <a16:creationId xmlns:a16="http://schemas.microsoft.com/office/drawing/2014/main" id="{EDAD7B78-2EB0-6945-885F-A3ED25B6979F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4850621" y="1866107"/>
            <a:ext cx="992254" cy="17269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右大括号 74">
            <a:extLst>
              <a:ext uri="{FF2B5EF4-FFF2-40B4-BE49-F238E27FC236}">
                <a16:creationId xmlns:a16="http://schemas.microsoft.com/office/drawing/2014/main" id="{52F2093E-892B-6741-8E09-72E265EC9E74}"/>
              </a:ext>
            </a:extLst>
          </p:cNvPr>
          <p:cNvSpPr/>
          <p:nvPr/>
        </p:nvSpPr>
        <p:spPr>
          <a:xfrm>
            <a:off x="8262961" y="270155"/>
            <a:ext cx="168938" cy="34304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808F883-093B-0C48-B696-7A656294190C}"/>
              </a:ext>
            </a:extLst>
          </p:cNvPr>
          <p:cNvSpPr txBox="1"/>
          <p:nvPr/>
        </p:nvSpPr>
        <p:spPr>
          <a:xfrm>
            <a:off x="2891689" y="2037673"/>
            <a:ext cx="70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gui.py</a:t>
            </a:r>
            <a:endParaRPr kumimoji="1" lang="zh-CN" altLang="en-US" sz="120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42FD7A9-3B9B-644D-A8F9-230D0E1B3FCD}"/>
              </a:ext>
            </a:extLst>
          </p:cNvPr>
          <p:cNvSpPr/>
          <p:nvPr/>
        </p:nvSpPr>
        <p:spPr>
          <a:xfrm>
            <a:off x="2673745" y="1723994"/>
            <a:ext cx="1019990" cy="269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图像化界面</a:t>
            </a:r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6060DAA-8DEC-BC4A-9523-DF3F28E707BE}"/>
              </a:ext>
            </a:extLst>
          </p:cNvPr>
          <p:cNvCxnSpPr>
            <a:cxnSpLocks/>
            <a:stCxn id="89" idx="3"/>
            <a:endCxn id="45" idx="1"/>
          </p:cNvCxnSpPr>
          <p:nvPr/>
        </p:nvCxnSpPr>
        <p:spPr>
          <a:xfrm>
            <a:off x="3693735" y="1858799"/>
            <a:ext cx="269323" cy="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2311350E-043F-2B43-ADE0-02FE229A34E5}"/>
              </a:ext>
            </a:extLst>
          </p:cNvPr>
          <p:cNvSpPr/>
          <p:nvPr/>
        </p:nvSpPr>
        <p:spPr>
          <a:xfrm>
            <a:off x="0" y="135177"/>
            <a:ext cx="9733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文件清单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32DBEF7-9F13-0E4A-822B-C97CE4E60D3B}"/>
              </a:ext>
            </a:extLst>
          </p:cNvPr>
          <p:cNvSpPr txBox="1"/>
          <p:nvPr/>
        </p:nvSpPr>
        <p:spPr>
          <a:xfrm>
            <a:off x="3704349" y="2037674"/>
            <a:ext cx="1404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main_console.py</a:t>
            </a:r>
            <a:endParaRPr kumimoji="1" lang="zh-CN" altLang="en-US" sz="120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1618554-3EB6-C742-A95F-9BAFB002A5C5}"/>
              </a:ext>
            </a:extLst>
          </p:cNvPr>
          <p:cNvSpPr txBox="1"/>
          <p:nvPr/>
        </p:nvSpPr>
        <p:spPr>
          <a:xfrm>
            <a:off x="7113349" y="248150"/>
            <a:ext cx="606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file.py</a:t>
            </a:r>
            <a:endParaRPr kumimoji="1" lang="zh-CN" altLang="en-US" sz="120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159BF00-A069-554B-BE88-052DA957A04C}"/>
              </a:ext>
            </a:extLst>
          </p:cNvPr>
          <p:cNvSpPr txBox="1"/>
          <p:nvPr/>
        </p:nvSpPr>
        <p:spPr>
          <a:xfrm>
            <a:off x="7166641" y="888363"/>
            <a:ext cx="606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log.py</a:t>
            </a:r>
            <a:endParaRPr kumimoji="1" lang="zh-CN" altLang="en-US" sz="120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7A1854F-33AD-E84B-872B-C43A14309266}"/>
              </a:ext>
            </a:extLst>
          </p:cNvPr>
          <p:cNvSpPr txBox="1"/>
          <p:nvPr/>
        </p:nvSpPr>
        <p:spPr>
          <a:xfrm>
            <a:off x="7166641" y="1387748"/>
            <a:ext cx="606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net.py</a:t>
            </a:r>
            <a:endParaRPr kumimoji="1" lang="zh-CN" altLang="en-US" sz="120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B19D1C7B-CA33-4540-835B-E1A732E743CC}"/>
              </a:ext>
            </a:extLst>
          </p:cNvPr>
          <p:cNvSpPr txBox="1"/>
          <p:nvPr/>
        </p:nvSpPr>
        <p:spPr>
          <a:xfrm>
            <a:off x="7166641" y="1917008"/>
            <a:ext cx="750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parse.py</a:t>
            </a:r>
            <a:endParaRPr kumimoji="1" lang="zh-CN" altLang="en-US" sz="120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9B2FD84-2DFF-1C4D-A630-B59CC81C2D1F}"/>
              </a:ext>
            </a:extLst>
          </p:cNvPr>
          <p:cNvSpPr txBox="1"/>
          <p:nvPr/>
        </p:nvSpPr>
        <p:spPr>
          <a:xfrm>
            <a:off x="7183886" y="2464781"/>
            <a:ext cx="750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exec.py</a:t>
            </a:r>
            <a:endParaRPr kumimoji="1" lang="zh-CN" altLang="en-US" sz="120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F48CF5F5-D056-8E43-AB6F-11F4DE157A79}"/>
              </a:ext>
            </a:extLst>
          </p:cNvPr>
          <p:cNvSpPr txBox="1"/>
          <p:nvPr/>
        </p:nvSpPr>
        <p:spPr>
          <a:xfrm>
            <a:off x="7166639" y="2997635"/>
            <a:ext cx="1104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threadpool.py</a:t>
            </a:r>
            <a:endParaRPr kumimoji="1" lang="zh-CN" altLang="en-US" sz="120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CCA9112-0728-5145-8574-A39219D87BCA}"/>
              </a:ext>
            </a:extLst>
          </p:cNvPr>
          <p:cNvSpPr txBox="1"/>
          <p:nvPr/>
        </p:nvSpPr>
        <p:spPr>
          <a:xfrm>
            <a:off x="7166638" y="3465530"/>
            <a:ext cx="1104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monitior.py</a:t>
            </a:r>
            <a:endParaRPr kumimoji="1" lang="zh-CN" altLang="en-US" sz="120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EF5D532E-AB5B-AE4A-8340-BBFC79B81AB8}"/>
              </a:ext>
            </a:extLst>
          </p:cNvPr>
          <p:cNvSpPr txBox="1"/>
          <p:nvPr/>
        </p:nvSpPr>
        <p:spPr>
          <a:xfrm>
            <a:off x="8731478" y="2164703"/>
            <a:ext cx="750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type.py</a:t>
            </a:r>
            <a:endParaRPr kumimoji="1" lang="zh-CN" altLang="en-US" sz="1200"/>
          </a:p>
        </p:txBody>
      </p:sp>
      <p:graphicFrame>
        <p:nvGraphicFramePr>
          <p:cNvPr id="130" name="表格 85">
            <a:extLst>
              <a:ext uri="{FF2B5EF4-FFF2-40B4-BE49-F238E27FC236}">
                <a16:creationId xmlns:a16="http://schemas.microsoft.com/office/drawing/2014/main" id="{94089803-A22D-B942-BE55-40A8C0564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633004"/>
              </p:ext>
            </p:extLst>
          </p:nvPr>
        </p:nvGraphicFramePr>
        <p:xfrm>
          <a:off x="3739424" y="4121084"/>
          <a:ext cx="3776712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954">
                  <a:extLst>
                    <a:ext uri="{9D8B030D-6E8A-4147-A177-3AD203B41FA5}">
                      <a16:colId xmlns:a16="http://schemas.microsoft.com/office/drawing/2014/main" val="2798596600"/>
                    </a:ext>
                  </a:extLst>
                </a:gridCol>
                <a:gridCol w="2442758">
                  <a:extLst>
                    <a:ext uri="{9D8B030D-6E8A-4147-A177-3AD203B41FA5}">
                      <a16:colId xmlns:a16="http://schemas.microsoft.com/office/drawing/2014/main" val="2843972562"/>
                    </a:ext>
                  </a:extLst>
                </a:gridCol>
              </a:tblGrid>
              <a:tr h="13616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依赖文件清单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24269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r>
                        <a:rPr lang="zh-CN" altLang="en-US" sz="1200"/>
                        <a:t>文件类型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文件名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764921"/>
                  </a:ext>
                </a:extLst>
              </a:tr>
              <a:tr h="270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/>
                        <a:t>order</a:t>
                      </a:r>
                      <a:r>
                        <a:rPr kumimoji="1" lang="zh-CN" altLang="en-US" sz="1200"/>
                        <a:t> </a:t>
                      </a:r>
                      <a:r>
                        <a:rPr kumimoji="1" lang="en-US" altLang="zh-CN" sz="1200"/>
                        <a:t>plus</a:t>
                      </a:r>
                      <a:r>
                        <a:rPr kumimoji="1" lang="zh-CN" altLang="en-US" sz="1200"/>
                        <a:t> 文件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/>
                        <a:t>ordr_plus.op</a:t>
                      </a:r>
                      <a:endParaRPr kumimoji="1" lang="zh-CN" alt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2805746"/>
                  </a:ext>
                </a:extLst>
              </a:tr>
              <a:tr h="270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/>
                        <a:t>results</a:t>
                      </a:r>
                      <a:r>
                        <a:rPr kumimoji="1" lang="zh-CN" altLang="en-US" sz="1200"/>
                        <a:t> 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/>
                        <a:t>output.out</a:t>
                      </a:r>
                      <a:endParaRPr kumimoji="1"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475628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200"/>
                        <a:t>指令翻译词典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/>
                        <a:t>order.trans</a:t>
                      </a:r>
                      <a:endParaRPr kumimoji="1"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26530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200"/>
                        <a:t>脚本文件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/>
                        <a:t>envfile,</a:t>
                      </a:r>
                      <a:r>
                        <a:rPr kumimoji="1" lang="zh-CN" altLang="en-US" sz="1200"/>
                        <a:t> </a:t>
                      </a:r>
                      <a:r>
                        <a:rPr kumimoji="1" lang="en-US" altLang="zh-CN" sz="1200"/>
                        <a:t>pre_install.sh,</a:t>
                      </a:r>
                      <a:r>
                        <a:rPr kumimoji="1" lang="zh-CN" altLang="en-US" sz="1200"/>
                        <a:t> </a:t>
                      </a:r>
                      <a:r>
                        <a:rPr kumimoji="1" lang="en-US" altLang="zh-CN" sz="1200"/>
                        <a:t>...</a:t>
                      </a:r>
                      <a:endParaRPr kumimoji="1"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43278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200"/>
                        <a:t>配置文件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/>
                        <a:t>config.ini</a:t>
                      </a:r>
                      <a:endParaRPr kumimoji="1"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16612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200"/>
                        <a:t>日志文件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/>
                        <a:t>log.log</a:t>
                      </a:r>
                      <a:endParaRPr kumimoji="1"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46794"/>
                  </a:ext>
                </a:extLst>
              </a:tr>
              <a:tr h="136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/>
                        <a:t>gaussdb</a:t>
                      </a:r>
                      <a:r>
                        <a:rPr kumimoji="1" lang="zh-CN" altLang="en-US" sz="1200"/>
                        <a:t>安装包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200"/>
                        <a:t>gql.tar.gz,</a:t>
                      </a:r>
                      <a:r>
                        <a:rPr kumimoji="1" lang="zh-CN" altLang="en-US" sz="1200"/>
                        <a:t> </a:t>
                      </a:r>
                      <a:r>
                        <a:rPr kumimoji="1" lang="en-US" altLang="zh-CN" sz="1200"/>
                        <a:t>server.tar.gz,</a:t>
                      </a:r>
                      <a:r>
                        <a:rPr kumimoji="1" lang="zh-CN" altLang="en-US" sz="1200"/>
                        <a:t> </a:t>
                      </a:r>
                      <a:r>
                        <a:rPr kumimoji="1" lang="en-US" altLang="zh-CN" sz="1200"/>
                        <a:t>...</a:t>
                      </a:r>
                      <a:endParaRPr kumimoji="1" lang="zh-CN" alt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45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57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586EF3-079C-A94A-8C67-69E509DD211A}"/>
              </a:ext>
            </a:extLst>
          </p:cNvPr>
          <p:cNvSpPr/>
          <p:nvPr/>
        </p:nvSpPr>
        <p:spPr>
          <a:xfrm>
            <a:off x="0" y="135177"/>
            <a:ext cx="1127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子模块设计</a:t>
            </a:r>
          </a:p>
        </p:txBody>
      </p:sp>
    </p:spTree>
    <p:extLst>
      <p:ext uri="{BB962C8B-B14F-4D97-AF65-F5344CB8AC3E}">
        <p14:creationId xmlns:p14="http://schemas.microsoft.com/office/powerpoint/2010/main" val="306322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6D8AB6B-15BC-2F49-9D36-3AFF44EA6CE0}"/>
              </a:ext>
            </a:extLst>
          </p:cNvPr>
          <p:cNvSpPr/>
          <p:nvPr/>
        </p:nvSpPr>
        <p:spPr>
          <a:xfrm>
            <a:off x="0" y="135177"/>
            <a:ext cx="9733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solidFill>
                  <a:prstClr val="black"/>
                </a:solidFill>
              </a:rPr>
              <a:t>执行流程</a:t>
            </a:r>
          </a:p>
        </p:txBody>
      </p:sp>
    </p:spTree>
    <p:extLst>
      <p:ext uri="{BB962C8B-B14F-4D97-AF65-F5344CB8AC3E}">
        <p14:creationId xmlns:p14="http://schemas.microsoft.com/office/powerpoint/2010/main" val="361234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963</Words>
  <Application>Microsoft Macintosh PowerPoint</Application>
  <PresentationFormat>宽屏</PresentationFormat>
  <Paragraphs>331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swain swain</dc:creator>
  <cp:lastModifiedBy>swain swain</cp:lastModifiedBy>
  <cp:revision>35</cp:revision>
  <dcterms:created xsi:type="dcterms:W3CDTF">2020-12-29T15:41:33Z</dcterms:created>
  <dcterms:modified xsi:type="dcterms:W3CDTF">2021-01-01T16:36:22Z</dcterms:modified>
</cp:coreProperties>
</file>