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2BD87-2BAB-004C-BDA1-28EB8E82A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8BA5B5-9BC2-2C46-B4C6-E882B0D15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BC9F7-B8F1-2645-A51D-82321495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41AF-1968-6646-9A49-B22EF7857A67}" type="datetimeFigureOut">
              <a:t>2020/12/30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E15A7C-4CF1-EB4E-8AD1-6D4AFA0B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BA726C-4777-9B46-BA2F-C1D0D9BC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26E0-1106-8B4C-8E12-F6B7C802E0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851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14E0F-9E9A-2E4C-8A3C-356792A3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DE3D9B-EB91-D04B-8A43-8C1073C8A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879CA8-1D35-CD40-BC3F-3A9ABD6A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41AF-1968-6646-9A49-B22EF7857A67}" type="datetimeFigureOut">
              <a:t>2020/12/30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D00033-7B44-5745-8E34-5818D416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CA85A6-F59E-5E4D-A557-57E46A22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26E0-1106-8B4C-8E12-F6B7C802E0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334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CFBECE-863C-4543-AD20-32904745B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FBE855-6C69-0843-9DD5-DD2E8AFBC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3A591D-6EE2-BC43-AF39-0B4389F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41AF-1968-6646-9A49-B22EF7857A67}" type="datetimeFigureOut">
              <a:t>2020/12/30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19ADAE-8E71-144C-9020-902AA6164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A90B1-3BC7-1446-A68C-57A6E967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26E0-1106-8B4C-8E12-F6B7C802E0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26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9D4E9-A10C-2A49-BC8A-31C41D6F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C30986-3757-F24F-87C7-38E1A50CB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648B93-E01A-E34A-87B3-F787AC5E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41AF-1968-6646-9A49-B22EF7857A67}" type="datetimeFigureOut">
              <a:t>2020/12/30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2248CB-8ACF-6B44-A01F-FCB49B8AB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B310C9-BF79-E749-9F72-44D860B1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26E0-1106-8B4C-8E12-F6B7C802E0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761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E13D0-55C5-0646-BB50-19D1644D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E0537A-1552-AD4D-AF07-A1D65D4CA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65BDB9-F91F-C841-B91B-5FC9467E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41AF-1968-6646-9A49-B22EF7857A67}" type="datetimeFigureOut">
              <a:t>2020/12/30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97AE71-E9EC-404E-91BE-A6ADDCD2B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755E79-6490-864E-9297-3433D3EC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26E0-1106-8B4C-8E12-F6B7C802E0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2560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5F0B0-65BA-1540-A3C5-BD05546B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141A9-F151-A348-98A8-A8BA89E9F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686853-3621-0D4D-9020-85AE9C6DE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6B1400-0CA2-6646-AAC4-6F950C2D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41AF-1968-6646-9A49-B22EF7857A67}" type="datetimeFigureOut">
              <a:t>2020/12/30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5BE9A5-8E71-4B49-9343-F3B7F5B85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61C8F9-55C6-CC48-ADB8-8113907C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26E0-1106-8B4C-8E12-F6B7C802E0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60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CAA9C-3F85-EA40-B66C-087771A3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F01D6F-FBA4-D24B-B291-5B24BEDE4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EECC21-DD81-FE49-A85D-DE508B3D5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2C4708-37F6-CC48-99D7-7D36D55F9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40CC0A-B17C-A04F-B720-196F559C0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1B9275-F913-3740-A3D8-7784A7F26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41AF-1968-6646-9A49-B22EF7857A67}" type="datetimeFigureOut">
              <a:t>2020/12/30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2E10F9-C5CF-DB43-AC63-0C2F55D5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7F8A85-BBC2-4D46-AABD-FD41ECAE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26E0-1106-8B4C-8E12-F6B7C802E0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340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693EC-5BE8-924D-9C60-17112EF19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521EE4-BA5F-BB42-9345-427DBD5FD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41AF-1968-6646-9A49-B22EF7857A67}" type="datetimeFigureOut">
              <a:t>2020/12/30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F3425E-8F47-9547-99E4-AABA0B84F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1A5E72-64E9-7A43-AF65-F81D8BE6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26E0-1106-8B4C-8E12-F6B7C802E0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59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8A35DB-8201-FF46-9551-9F4998979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41AF-1968-6646-9A49-B22EF7857A67}" type="datetimeFigureOut">
              <a:t>2020/12/30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EED10F-3F77-1C44-B4AF-A0495932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21BAC5-E2C5-CC42-BFDB-31D13F45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26E0-1106-8B4C-8E12-F6B7C802E0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8628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065E2-7CFB-6A42-BE8C-4366E27A9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8BCB7-D157-394C-B695-BBD22ABF0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897D9B-782F-C94E-96C7-83262D456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133B5C-25A8-3844-BFAC-4DD08CCC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41AF-1968-6646-9A49-B22EF7857A67}" type="datetimeFigureOut">
              <a:t>2020/12/30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3F6282-5958-0641-BD32-5A27768C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70718E-8053-E947-9F93-6D686C30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26E0-1106-8B4C-8E12-F6B7C802E0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814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27437-6C6B-1A49-BC75-46DAF872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0E6592-BD1D-3A43-883A-112D7C171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F2ADB4-CEE6-CE4C-A0A3-0A0A6C954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AD5000-CAC8-614B-8F05-F54A79A1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41AF-1968-6646-9A49-B22EF7857A67}" type="datetimeFigureOut">
              <a:t>2020/12/30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F145B6-B135-8F45-9C64-02DACD06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74DD0D-F18D-7747-876E-8BCF6758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26E0-1106-8B4C-8E12-F6B7C802E0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651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943EAC-F963-D74A-B045-215B6F82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4D4647-42BB-7649-B3F1-EF1F1F005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42341B-353E-B742-A455-9262270A9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C41AF-1968-6646-9A49-B22EF7857A67}" type="datetimeFigureOut">
              <a:t>2020/12/30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55EC00-D6A0-FB43-B8FB-94521EED1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A63279-3DC2-D448-90EE-62D447142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C26E0-1106-8B4C-8E12-F6B7C802E0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211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926E37E-3ACE-7143-B1EB-71F95B55809F}"/>
              </a:ext>
            </a:extLst>
          </p:cNvPr>
          <p:cNvSpPr/>
          <p:nvPr/>
        </p:nvSpPr>
        <p:spPr>
          <a:xfrm>
            <a:off x="7821316" y="483187"/>
            <a:ext cx="1328057" cy="359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/>
              <a:t>有限状态自动机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43F335D-D4ED-0C45-87D7-0E7AF2194B64}"/>
              </a:ext>
            </a:extLst>
          </p:cNvPr>
          <p:cNvGrpSpPr/>
          <p:nvPr/>
        </p:nvGrpSpPr>
        <p:grpSpPr>
          <a:xfrm>
            <a:off x="1001482" y="1611078"/>
            <a:ext cx="1480457" cy="261262"/>
            <a:chOff x="4027715" y="1839683"/>
            <a:chExt cx="1480457" cy="261262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4F10C67-EC99-1147-8541-7A29C8CB60E4}"/>
                </a:ext>
              </a:extLst>
            </p:cNvPr>
            <p:cNvSpPr/>
            <p:nvPr/>
          </p:nvSpPr>
          <p:spPr>
            <a:xfrm>
              <a:off x="4767944" y="1839684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CMK</a:t>
              </a:r>
              <a:endParaRPr kumimoji="1" lang="zh-CN" altLang="en-US" sz="12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C55ADF3-9164-F94F-A410-3132E6955518}"/>
                </a:ext>
              </a:extLst>
            </p:cNvPr>
            <p:cNvSpPr/>
            <p:nvPr/>
          </p:nvSpPr>
          <p:spPr>
            <a:xfrm>
              <a:off x="4027715" y="1839683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CREATE</a:t>
              </a:r>
              <a:endParaRPr kumimoji="1" lang="zh-CN" altLang="en-US" sz="120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146C88D-AB88-6745-8A2B-BE6BB808A9FF}"/>
              </a:ext>
            </a:extLst>
          </p:cNvPr>
          <p:cNvGrpSpPr/>
          <p:nvPr/>
        </p:nvGrpSpPr>
        <p:grpSpPr>
          <a:xfrm>
            <a:off x="1001483" y="2492829"/>
            <a:ext cx="1480457" cy="261262"/>
            <a:chOff x="4027715" y="1839683"/>
            <a:chExt cx="1480457" cy="26126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A4A5B1B-C339-DB41-9F61-610F71021974}"/>
                </a:ext>
              </a:extLst>
            </p:cNvPr>
            <p:cNvSpPr/>
            <p:nvPr/>
          </p:nvSpPr>
          <p:spPr>
            <a:xfrm>
              <a:off x="4767944" y="1839684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CEK</a:t>
              </a:r>
              <a:endParaRPr kumimoji="1" lang="zh-CN" altLang="en-US" sz="120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524321B-C85C-C340-A7AB-B00CE9C56FCC}"/>
                </a:ext>
              </a:extLst>
            </p:cNvPr>
            <p:cNvSpPr/>
            <p:nvPr/>
          </p:nvSpPr>
          <p:spPr>
            <a:xfrm>
              <a:off x="4027715" y="1839683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CREATE</a:t>
              </a:r>
              <a:endParaRPr kumimoji="1" lang="zh-CN" altLang="en-US" sz="120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AA70220-0BC4-2C43-B47C-1DF441528912}"/>
              </a:ext>
            </a:extLst>
          </p:cNvPr>
          <p:cNvGrpSpPr/>
          <p:nvPr/>
        </p:nvGrpSpPr>
        <p:grpSpPr>
          <a:xfrm>
            <a:off x="1001483" y="3233052"/>
            <a:ext cx="1480457" cy="261262"/>
            <a:chOff x="4027715" y="1839683"/>
            <a:chExt cx="1480457" cy="26126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292FD95-B5D6-5347-B783-D68C4622EB63}"/>
                </a:ext>
              </a:extLst>
            </p:cNvPr>
            <p:cNvSpPr/>
            <p:nvPr/>
          </p:nvSpPr>
          <p:spPr>
            <a:xfrm>
              <a:off x="4767944" y="1839684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TABLE</a:t>
              </a:r>
              <a:endParaRPr kumimoji="1" lang="zh-CN" altLang="en-US" sz="120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F5D7536-6B7C-3046-9AE4-9DAF98A6A2DF}"/>
                </a:ext>
              </a:extLst>
            </p:cNvPr>
            <p:cNvSpPr/>
            <p:nvPr/>
          </p:nvSpPr>
          <p:spPr>
            <a:xfrm>
              <a:off x="4027715" y="1839683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CREATE</a:t>
              </a:r>
              <a:endParaRPr kumimoji="1" lang="zh-CN" altLang="en-US" sz="120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CB21C4C-D55F-7D46-9066-FD34B585F284}"/>
              </a:ext>
            </a:extLst>
          </p:cNvPr>
          <p:cNvGrpSpPr/>
          <p:nvPr/>
        </p:nvGrpSpPr>
        <p:grpSpPr>
          <a:xfrm>
            <a:off x="1001482" y="3973279"/>
            <a:ext cx="1480457" cy="261262"/>
            <a:chOff x="4027715" y="1839683"/>
            <a:chExt cx="1480457" cy="261262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0BF4D23-3A7A-6047-80AA-7E9A09DA9C34}"/>
                </a:ext>
              </a:extLst>
            </p:cNvPr>
            <p:cNvSpPr/>
            <p:nvPr/>
          </p:nvSpPr>
          <p:spPr>
            <a:xfrm>
              <a:off x="4767944" y="1839684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COL</a:t>
              </a:r>
              <a:endParaRPr kumimoji="1" lang="zh-CN" altLang="en-US" sz="120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F4BE47A-E76E-F049-9554-7DAA1DB3BC6A}"/>
                </a:ext>
              </a:extLst>
            </p:cNvPr>
            <p:cNvSpPr/>
            <p:nvPr/>
          </p:nvSpPr>
          <p:spPr>
            <a:xfrm>
              <a:off x="4027715" y="1839683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INSERT</a:t>
              </a:r>
              <a:endParaRPr kumimoji="1" lang="zh-CN" altLang="en-US" sz="120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813015D-F639-7D4E-9213-C460BAFC257B}"/>
              </a:ext>
            </a:extLst>
          </p:cNvPr>
          <p:cNvGrpSpPr/>
          <p:nvPr/>
        </p:nvGrpSpPr>
        <p:grpSpPr>
          <a:xfrm>
            <a:off x="1904999" y="5214253"/>
            <a:ext cx="1480457" cy="261262"/>
            <a:chOff x="4027715" y="1839683"/>
            <a:chExt cx="1480457" cy="261262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30A64B4-789A-7747-9DF2-A4B117256403}"/>
                </a:ext>
              </a:extLst>
            </p:cNvPr>
            <p:cNvSpPr/>
            <p:nvPr/>
          </p:nvSpPr>
          <p:spPr>
            <a:xfrm>
              <a:off x="4767944" y="1839684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TABLE</a:t>
              </a:r>
              <a:endParaRPr kumimoji="1" lang="zh-CN" altLang="en-US" sz="120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828E33B-2CCA-F946-BCB4-D0231D0EA23C}"/>
                </a:ext>
              </a:extLst>
            </p:cNvPr>
            <p:cNvSpPr/>
            <p:nvPr/>
          </p:nvSpPr>
          <p:spPr>
            <a:xfrm>
              <a:off x="4027715" y="1839683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SELECT</a:t>
              </a:r>
              <a:endParaRPr kumimoji="1" lang="zh-CN" altLang="en-US" sz="1200"/>
            </a:p>
          </p:txBody>
        </p:sp>
      </p:grpSp>
      <p:sp>
        <p:nvSpPr>
          <p:cNvPr id="21" name="椭圆 20">
            <a:extLst>
              <a:ext uri="{FF2B5EF4-FFF2-40B4-BE49-F238E27FC236}">
                <a16:creationId xmlns:a16="http://schemas.microsoft.com/office/drawing/2014/main" id="{1EAAAFAA-E2AF-7F48-97D9-53FE36059B35}"/>
              </a:ext>
            </a:extLst>
          </p:cNvPr>
          <p:cNvSpPr/>
          <p:nvPr/>
        </p:nvSpPr>
        <p:spPr>
          <a:xfrm>
            <a:off x="2656114" y="1110343"/>
            <a:ext cx="522514" cy="4027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s1</a:t>
            </a:r>
            <a:endParaRPr kumimoji="1" lang="zh-CN" altLang="en-US" sz="120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E7EA331-1541-4D45-AC1F-876BE38D6CC3}"/>
              </a:ext>
            </a:extLst>
          </p:cNvPr>
          <p:cNvSpPr/>
          <p:nvPr/>
        </p:nvSpPr>
        <p:spPr>
          <a:xfrm>
            <a:off x="2656114" y="2024737"/>
            <a:ext cx="522514" cy="4027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s2</a:t>
            </a:r>
            <a:endParaRPr kumimoji="1" lang="zh-CN" altLang="en-US" sz="120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4896017-E4BD-1E41-B12E-CAE1F377871C}"/>
              </a:ext>
            </a:extLst>
          </p:cNvPr>
          <p:cNvSpPr/>
          <p:nvPr/>
        </p:nvSpPr>
        <p:spPr>
          <a:xfrm>
            <a:off x="2656114" y="2830280"/>
            <a:ext cx="522514" cy="4027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s3</a:t>
            </a:r>
            <a:endParaRPr kumimoji="1" lang="zh-CN" altLang="en-US" sz="120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A12E6E0-073E-A041-B448-ACE50A0C1379}"/>
              </a:ext>
            </a:extLst>
          </p:cNvPr>
          <p:cNvSpPr/>
          <p:nvPr/>
        </p:nvSpPr>
        <p:spPr>
          <a:xfrm>
            <a:off x="2645228" y="3581401"/>
            <a:ext cx="522514" cy="4027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s4</a:t>
            </a:r>
            <a:endParaRPr kumimoji="1" lang="zh-CN" altLang="en-US" sz="120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7B3AD944-8700-244F-8788-F12DC4858215}"/>
              </a:ext>
            </a:extLst>
          </p:cNvPr>
          <p:cNvSpPr/>
          <p:nvPr/>
        </p:nvSpPr>
        <p:spPr>
          <a:xfrm>
            <a:off x="2645228" y="4430491"/>
            <a:ext cx="522514" cy="4027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s5</a:t>
            </a:r>
            <a:endParaRPr kumimoji="1" lang="zh-CN" altLang="en-US" sz="1200"/>
          </a:p>
        </p:txBody>
      </p:sp>
      <p:cxnSp>
        <p:nvCxnSpPr>
          <p:cNvPr id="38" name="曲线连接符 37">
            <a:extLst>
              <a:ext uri="{FF2B5EF4-FFF2-40B4-BE49-F238E27FC236}">
                <a16:creationId xmlns:a16="http://schemas.microsoft.com/office/drawing/2014/main" id="{68302214-6CC0-0A43-A075-7E8F91F6012D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rot="5400000">
            <a:off x="2417838" y="1768926"/>
            <a:ext cx="629592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>
            <a:extLst>
              <a:ext uri="{FF2B5EF4-FFF2-40B4-BE49-F238E27FC236}">
                <a16:creationId xmlns:a16="http://schemas.microsoft.com/office/drawing/2014/main" id="{764AD9DE-B210-B94F-A2D9-45F003823B92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rot="5400000">
            <a:off x="2472264" y="2628894"/>
            <a:ext cx="520741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>
            <a:extLst>
              <a:ext uri="{FF2B5EF4-FFF2-40B4-BE49-F238E27FC236}">
                <a16:creationId xmlns:a16="http://schemas.microsoft.com/office/drawing/2014/main" id="{0B3956B2-5B56-B449-B01E-E4436B990F5D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rot="5400000">
            <a:off x="2494032" y="3401783"/>
            <a:ext cx="466319" cy="108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>
            <a:extLst>
              <a:ext uri="{FF2B5EF4-FFF2-40B4-BE49-F238E27FC236}">
                <a16:creationId xmlns:a16="http://schemas.microsoft.com/office/drawing/2014/main" id="{643C0F81-F2CB-E746-8A7A-915A18B9060B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rot="5400000">
            <a:off x="2439604" y="4207332"/>
            <a:ext cx="56428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93F01164-87AE-2440-933D-EEEE646A45DE}"/>
              </a:ext>
            </a:extLst>
          </p:cNvPr>
          <p:cNvCxnSpPr>
            <a:cxnSpLocks/>
            <a:stCxn id="25" idx="3"/>
            <a:endCxn id="25" idx="5"/>
          </p:cNvCxnSpPr>
          <p:nvPr/>
        </p:nvCxnSpPr>
        <p:spPr>
          <a:xfrm rot="16200000" flipH="1">
            <a:off x="2906485" y="4589541"/>
            <a:ext cx="12700" cy="369474"/>
          </a:xfrm>
          <a:prstGeom prst="curvedConnector3">
            <a:avLst>
              <a:gd name="adj1" fmla="val 22644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2CF0FAEC-F05E-9F4E-AAE9-14CA63FAC129}"/>
              </a:ext>
            </a:extLst>
          </p:cNvPr>
          <p:cNvSpPr/>
          <p:nvPr/>
        </p:nvSpPr>
        <p:spPr>
          <a:xfrm>
            <a:off x="4819358" y="4408720"/>
            <a:ext cx="637398" cy="4027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s5.1</a:t>
            </a:r>
            <a:endParaRPr kumimoji="1" lang="zh-CN" altLang="en-US" sz="1200"/>
          </a:p>
        </p:txBody>
      </p:sp>
      <p:cxnSp>
        <p:nvCxnSpPr>
          <p:cNvPr id="58" name="曲线连接符 57">
            <a:extLst>
              <a:ext uri="{FF2B5EF4-FFF2-40B4-BE49-F238E27FC236}">
                <a16:creationId xmlns:a16="http://schemas.microsoft.com/office/drawing/2014/main" id="{421AD1F9-4CC1-4E41-8A9E-37D07E2A34CB}"/>
              </a:ext>
            </a:extLst>
          </p:cNvPr>
          <p:cNvCxnSpPr>
            <a:cxnSpLocks/>
            <a:stCxn id="25" idx="7"/>
            <a:endCxn id="57" idx="1"/>
          </p:cNvCxnSpPr>
          <p:nvPr/>
        </p:nvCxnSpPr>
        <p:spPr>
          <a:xfrm rot="5400000" flipH="1" flipV="1">
            <a:off x="3991077" y="3567851"/>
            <a:ext cx="21771" cy="1821481"/>
          </a:xfrm>
          <a:prstGeom prst="curvedConnector3">
            <a:avLst>
              <a:gd name="adj1" fmla="val 14209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CFAC7785-71BC-8C4D-B95A-2E6FC68FF6F1}"/>
              </a:ext>
            </a:extLst>
          </p:cNvPr>
          <p:cNvGrpSpPr/>
          <p:nvPr/>
        </p:nvGrpSpPr>
        <p:grpSpPr>
          <a:xfrm>
            <a:off x="3701786" y="3800907"/>
            <a:ext cx="1480457" cy="261262"/>
            <a:chOff x="4027715" y="1839683"/>
            <a:chExt cx="1480457" cy="261262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6D5D9D9-0461-AA4B-9309-0D8ACB5D1187}"/>
                </a:ext>
              </a:extLst>
            </p:cNvPr>
            <p:cNvSpPr/>
            <p:nvPr/>
          </p:nvSpPr>
          <p:spPr>
            <a:xfrm>
              <a:off x="4767944" y="1839684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COL</a:t>
              </a:r>
              <a:endParaRPr kumimoji="1" lang="zh-CN" altLang="en-US" sz="120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544AC39-8944-054F-8B4F-7F8FB85D9491}"/>
                </a:ext>
              </a:extLst>
            </p:cNvPr>
            <p:cNvSpPr/>
            <p:nvPr/>
          </p:nvSpPr>
          <p:spPr>
            <a:xfrm>
              <a:off x="4027715" y="1839683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INSERT</a:t>
              </a:r>
              <a:endParaRPr kumimoji="1" lang="zh-CN" altLang="en-US" sz="1200"/>
            </a:p>
          </p:txBody>
        </p:sp>
      </p:grpSp>
      <p:sp>
        <p:nvSpPr>
          <p:cNvPr id="65" name="椭圆 64">
            <a:extLst>
              <a:ext uri="{FF2B5EF4-FFF2-40B4-BE49-F238E27FC236}">
                <a16:creationId xmlns:a16="http://schemas.microsoft.com/office/drawing/2014/main" id="{D14B0B81-A338-9749-8826-6A05DE9392B8}"/>
              </a:ext>
            </a:extLst>
          </p:cNvPr>
          <p:cNvSpPr/>
          <p:nvPr/>
        </p:nvSpPr>
        <p:spPr>
          <a:xfrm>
            <a:off x="6621222" y="4365156"/>
            <a:ext cx="637398" cy="4027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s5.1</a:t>
            </a:r>
            <a:endParaRPr kumimoji="1" lang="zh-CN" altLang="en-US" sz="1200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29425D9B-994A-2442-B44D-93D71DDAA17B}"/>
              </a:ext>
            </a:extLst>
          </p:cNvPr>
          <p:cNvGrpSpPr/>
          <p:nvPr/>
        </p:nvGrpSpPr>
        <p:grpSpPr>
          <a:xfrm>
            <a:off x="5778163" y="3782787"/>
            <a:ext cx="1480457" cy="261262"/>
            <a:chOff x="4027715" y="1839683"/>
            <a:chExt cx="1480457" cy="261262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9838F2B-3926-7747-9B14-63A2539D551D}"/>
                </a:ext>
              </a:extLst>
            </p:cNvPr>
            <p:cNvSpPr/>
            <p:nvPr/>
          </p:nvSpPr>
          <p:spPr>
            <a:xfrm>
              <a:off x="4767944" y="1839684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COL</a:t>
              </a:r>
              <a:endParaRPr kumimoji="1" lang="zh-CN" altLang="en-US" sz="120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7ACA0C9D-9A31-0549-89DD-EB18480460C7}"/>
                </a:ext>
              </a:extLst>
            </p:cNvPr>
            <p:cNvSpPr/>
            <p:nvPr/>
          </p:nvSpPr>
          <p:spPr>
            <a:xfrm>
              <a:off x="4027715" y="1839683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INSERT</a:t>
              </a:r>
              <a:endParaRPr kumimoji="1" lang="zh-CN" altLang="en-US" sz="1200"/>
            </a:p>
          </p:txBody>
        </p:sp>
      </p:grpSp>
      <p:cxnSp>
        <p:nvCxnSpPr>
          <p:cNvPr id="69" name="曲线连接符 68">
            <a:extLst>
              <a:ext uri="{FF2B5EF4-FFF2-40B4-BE49-F238E27FC236}">
                <a16:creationId xmlns:a16="http://schemas.microsoft.com/office/drawing/2014/main" id="{F76CE2A9-D577-3F4D-B8E9-09FA82167D6B}"/>
              </a:ext>
            </a:extLst>
          </p:cNvPr>
          <p:cNvCxnSpPr>
            <a:cxnSpLocks/>
            <a:stCxn id="57" idx="7"/>
            <a:endCxn id="65" idx="1"/>
          </p:cNvCxnSpPr>
          <p:nvPr/>
        </p:nvCxnSpPr>
        <p:spPr>
          <a:xfrm rot="5400000" flipH="1" flipV="1">
            <a:off x="6017207" y="3770345"/>
            <a:ext cx="43564" cy="1351156"/>
          </a:xfrm>
          <a:prstGeom prst="curvedConnector3">
            <a:avLst>
              <a:gd name="adj1" fmla="val 760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曲线连接符 71">
            <a:extLst>
              <a:ext uri="{FF2B5EF4-FFF2-40B4-BE49-F238E27FC236}">
                <a16:creationId xmlns:a16="http://schemas.microsoft.com/office/drawing/2014/main" id="{26793BAE-7B63-2843-91B7-09FDD7E9A8FB}"/>
              </a:ext>
            </a:extLst>
          </p:cNvPr>
          <p:cNvCxnSpPr>
            <a:cxnSpLocks/>
            <a:stCxn id="65" idx="3"/>
            <a:endCxn id="57" idx="5"/>
          </p:cNvCxnSpPr>
          <p:nvPr/>
        </p:nvCxnSpPr>
        <p:spPr>
          <a:xfrm rot="5400000">
            <a:off x="6017207" y="4055147"/>
            <a:ext cx="43564" cy="1351156"/>
          </a:xfrm>
          <a:prstGeom prst="curvedConnector3">
            <a:avLst>
              <a:gd name="adj1" fmla="val 760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曲线连接符 74">
            <a:extLst>
              <a:ext uri="{FF2B5EF4-FFF2-40B4-BE49-F238E27FC236}">
                <a16:creationId xmlns:a16="http://schemas.microsoft.com/office/drawing/2014/main" id="{D9D97DBD-39C6-9F44-A2EB-B44D21E19266}"/>
              </a:ext>
            </a:extLst>
          </p:cNvPr>
          <p:cNvCxnSpPr>
            <a:cxnSpLocks/>
            <a:stCxn id="57" idx="3"/>
            <a:endCxn id="25" idx="5"/>
          </p:cNvCxnSpPr>
          <p:nvPr/>
        </p:nvCxnSpPr>
        <p:spPr>
          <a:xfrm rot="5400000">
            <a:off x="3991078" y="3852652"/>
            <a:ext cx="21771" cy="1821481"/>
          </a:xfrm>
          <a:prstGeom prst="curvedConnector3">
            <a:avLst>
              <a:gd name="adj1" fmla="val 14209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96D9FADE-1BC6-A744-BA7B-0FB8205AF11D}"/>
              </a:ext>
            </a:extLst>
          </p:cNvPr>
          <p:cNvGrpSpPr/>
          <p:nvPr/>
        </p:nvGrpSpPr>
        <p:grpSpPr>
          <a:xfrm>
            <a:off x="3657600" y="5118071"/>
            <a:ext cx="1480457" cy="261262"/>
            <a:chOff x="4027715" y="1839683"/>
            <a:chExt cx="1480457" cy="261262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7C152652-36B3-1B48-A158-B85D5360C6F7}"/>
                </a:ext>
              </a:extLst>
            </p:cNvPr>
            <p:cNvSpPr/>
            <p:nvPr/>
          </p:nvSpPr>
          <p:spPr>
            <a:xfrm>
              <a:off x="4767944" y="1839684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COL</a:t>
              </a:r>
              <a:endParaRPr kumimoji="1" lang="zh-CN" altLang="en-US" sz="120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DC938F5E-F4A9-2E41-90AB-B15992C1A218}"/>
                </a:ext>
              </a:extLst>
            </p:cNvPr>
            <p:cNvSpPr/>
            <p:nvPr/>
          </p:nvSpPr>
          <p:spPr>
            <a:xfrm>
              <a:off x="4027715" y="1839683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DELETE</a:t>
              </a:r>
              <a:endParaRPr kumimoji="1" lang="zh-CN" altLang="en-US" sz="1200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E9EE5FCC-D6CD-3E43-8053-72FC2F5E36B3}"/>
              </a:ext>
            </a:extLst>
          </p:cNvPr>
          <p:cNvGrpSpPr/>
          <p:nvPr/>
        </p:nvGrpSpPr>
        <p:grpSpPr>
          <a:xfrm>
            <a:off x="5725885" y="5148020"/>
            <a:ext cx="1480457" cy="261262"/>
            <a:chOff x="4027715" y="1839683"/>
            <a:chExt cx="1480457" cy="261262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3713924D-297C-7E4E-852F-E42F8EBCB652}"/>
                </a:ext>
              </a:extLst>
            </p:cNvPr>
            <p:cNvSpPr/>
            <p:nvPr/>
          </p:nvSpPr>
          <p:spPr>
            <a:xfrm>
              <a:off x="4767944" y="1839684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COL</a:t>
              </a:r>
              <a:endParaRPr kumimoji="1" lang="zh-CN" altLang="en-US" sz="1200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604F8211-9E8E-394F-AE24-A911065F4020}"/>
                </a:ext>
              </a:extLst>
            </p:cNvPr>
            <p:cNvSpPr/>
            <p:nvPr/>
          </p:nvSpPr>
          <p:spPr>
            <a:xfrm>
              <a:off x="4027715" y="1839683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DELETE</a:t>
              </a:r>
              <a:endParaRPr kumimoji="1" lang="zh-CN" altLang="en-US" sz="1200"/>
            </a:p>
          </p:txBody>
        </p:sp>
      </p:grpSp>
      <p:cxnSp>
        <p:nvCxnSpPr>
          <p:cNvPr id="89" name="曲线连接符 88">
            <a:extLst>
              <a:ext uri="{FF2B5EF4-FFF2-40B4-BE49-F238E27FC236}">
                <a16:creationId xmlns:a16="http://schemas.microsoft.com/office/drawing/2014/main" id="{A9316486-3DBB-0B42-9A7C-1EE3F43EB0EA}"/>
              </a:ext>
            </a:extLst>
          </p:cNvPr>
          <p:cNvCxnSpPr>
            <a:cxnSpLocks/>
            <a:stCxn id="22" idx="7"/>
            <a:endCxn id="21" idx="5"/>
          </p:cNvCxnSpPr>
          <p:nvPr/>
        </p:nvCxnSpPr>
        <p:spPr>
          <a:xfrm rot="5400000" flipH="1" flipV="1">
            <a:off x="2787312" y="1768926"/>
            <a:ext cx="629592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055FBC23-7137-EA4E-B534-93781F0C342B}"/>
              </a:ext>
            </a:extLst>
          </p:cNvPr>
          <p:cNvGrpSpPr/>
          <p:nvPr/>
        </p:nvGrpSpPr>
        <p:grpSpPr>
          <a:xfrm>
            <a:off x="3261733" y="1643745"/>
            <a:ext cx="1480457" cy="261262"/>
            <a:chOff x="4027715" y="1839683"/>
            <a:chExt cx="1480457" cy="261262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2F4C3B6-9CAB-4447-90EF-99D06ADA5BD2}"/>
                </a:ext>
              </a:extLst>
            </p:cNvPr>
            <p:cNvSpPr/>
            <p:nvPr/>
          </p:nvSpPr>
          <p:spPr>
            <a:xfrm>
              <a:off x="4767944" y="1839684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CMK</a:t>
              </a:r>
              <a:endParaRPr kumimoji="1" lang="zh-CN" altLang="en-US" sz="120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D3864187-1A87-EC41-8651-5EE5B291223A}"/>
                </a:ext>
              </a:extLst>
            </p:cNvPr>
            <p:cNvSpPr/>
            <p:nvPr/>
          </p:nvSpPr>
          <p:spPr>
            <a:xfrm>
              <a:off x="4027715" y="1839683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DROP</a:t>
              </a:r>
              <a:endParaRPr kumimoji="1" lang="zh-CN" altLang="en-US" sz="1200"/>
            </a:p>
          </p:txBody>
        </p:sp>
      </p:grpSp>
      <p:cxnSp>
        <p:nvCxnSpPr>
          <p:cNvPr id="97" name="曲线连接符 96">
            <a:extLst>
              <a:ext uri="{FF2B5EF4-FFF2-40B4-BE49-F238E27FC236}">
                <a16:creationId xmlns:a16="http://schemas.microsoft.com/office/drawing/2014/main" id="{44A68C81-984D-364D-B0C0-08C5DC978247}"/>
              </a:ext>
            </a:extLst>
          </p:cNvPr>
          <p:cNvCxnSpPr>
            <a:cxnSpLocks/>
            <a:stCxn id="23" idx="7"/>
            <a:endCxn id="22" idx="5"/>
          </p:cNvCxnSpPr>
          <p:nvPr/>
        </p:nvCxnSpPr>
        <p:spPr>
          <a:xfrm rot="5400000" flipH="1" flipV="1">
            <a:off x="2841738" y="2628895"/>
            <a:ext cx="520741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4FA2333C-C948-974F-80A3-92317635F62C}"/>
              </a:ext>
            </a:extLst>
          </p:cNvPr>
          <p:cNvGrpSpPr/>
          <p:nvPr/>
        </p:nvGrpSpPr>
        <p:grpSpPr>
          <a:xfrm>
            <a:off x="3287485" y="2519547"/>
            <a:ext cx="1480457" cy="261262"/>
            <a:chOff x="4027715" y="1839683"/>
            <a:chExt cx="1480457" cy="261262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1B36264A-7ADD-0549-BD4C-C672FB0A9A0A}"/>
                </a:ext>
              </a:extLst>
            </p:cNvPr>
            <p:cNvSpPr/>
            <p:nvPr/>
          </p:nvSpPr>
          <p:spPr>
            <a:xfrm>
              <a:off x="4767944" y="1839684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CEK</a:t>
              </a:r>
              <a:endParaRPr kumimoji="1" lang="zh-CN" altLang="en-US" sz="120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FF5EB0DA-F238-6945-93ED-A9E38ACDF24D}"/>
                </a:ext>
              </a:extLst>
            </p:cNvPr>
            <p:cNvSpPr/>
            <p:nvPr/>
          </p:nvSpPr>
          <p:spPr>
            <a:xfrm>
              <a:off x="4027715" y="1839683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DROP</a:t>
              </a:r>
              <a:endParaRPr kumimoji="1" lang="zh-CN" altLang="en-US" sz="1200"/>
            </a:p>
          </p:txBody>
        </p:sp>
      </p:grpSp>
      <p:cxnSp>
        <p:nvCxnSpPr>
          <p:cNvPr id="103" name="曲线连接符 102">
            <a:extLst>
              <a:ext uri="{FF2B5EF4-FFF2-40B4-BE49-F238E27FC236}">
                <a16:creationId xmlns:a16="http://schemas.microsoft.com/office/drawing/2014/main" id="{1F955803-C6F0-3046-9492-C4E0F1FCE884}"/>
              </a:ext>
            </a:extLst>
          </p:cNvPr>
          <p:cNvCxnSpPr>
            <a:cxnSpLocks/>
            <a:stCxn id="24" idx="7"/>
            <a:endCxn id="23" idx="5"/>
          </p:cNvCxnSpPr>
          <p:nvPr/>
        </p:nvCxnSpPr>
        <p:spPr>
          <a:xfrm rot="5400000" flipH="1" flipV="1">
            <a:off x="2863506" y="3401784"/>
            <a:ext cx="466319" cy="108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D2802560-F031-2F40-83E4-98CA8F04528B}"/>
              </a:ext>
            </a:extLst>
          </p:cNvPr>
          <p:cNvGrpSpPr/>
          <p:nvPr/>
        </p:nvGrpSpPr>
        <p:grpSpPr>
          <a:xfrm>
            <a:off x="3287485" y="3218519"/>
            <a:ext cx="1480457" cy="261262"/>
            <a:chOff x="4027715" y="1839683"/>
            <a:chExt cx="1480457" cy="261262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118ABF0-FE90-6149-9BCF-1A529EB0A43F}"/>
                </a:ext>
              </a:extLst>
            </p:cNvPr>
            <p:cNvSpPr/>
            <p:nvPr/>
          </p:nvSpPr>
          <p:spPr>
            <a:xfrm>
              <a:off x="4767944" y="1839684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TABLE</a:t>
              </a:r>
              <a:endParaRPr kumimoji="1" lang="zh-CN" altLang="en-US" sz="120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33D9AF3B-5432-414E-9D26-79F8F0D2181B}"/>
                </a:ext>
              </a:extLst>
            </p:cNvPr>
            <p:cNvSpPr/>
            <p:nvPr/>
          </p:nvSpPr>
          <p:spPr>
            <a:xfrm>
              <a:off x="4027715" y="1839683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DROP</a:t>
              </a:r>
              <a:endParaRPr kumimoji="1" lang="zh-CN" altLang="en-US" sz="1200"/>
            </a:p>
          </p:txBody>
        </p:sp>
      </p:grpSp>
      <p:cxnSp>
        <p:nvCxnSpPr>
          <p:cNvPr id="109" name="曲线连接符 108">
            <a:extLst>
              <a:ext uri="{FF2B5EF4-FFF2-40B4-BE49-F238E27FC236}">
                <a16:creationId xmlns:a16="http://schemas.microsoft.com/office/drawing/2014/main" id="{5EC23EE5-50A2-4041-B521-DB348FC96C45}"/>
              </a:ext>
            </a:extLst>
          </p:cNvPr>
          <p:cNvCxnSpPr>
            <a:cxnSpLocks/>
            <a:stCxn id="25" idx="7"/>
            <a:endCxn id="24" idx="5"/>
          </p:cNvCxnSpPr>
          <p:nvPr/>
        </p:nvCxnSpPr>
        <p:spPr>
          <a:xfrm rot="5400000" flipH="1" flipV="1">
            <a:off x="2809078" y="4207332"/>
            <a:ext cx="56428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4200714-B616-364C-A2CB-B585F309A660}"/>
              </a:ext>
            </a:extLst>
          </p:cNvPr>
          <p:cNvSpPr txBox="1"/>
          <p:nvPr/>
        </p:nvSpPr>
        <p:spPr>
          <a:xfrm>
            <a:off x="5244320" y="2529916"/>
            <a:ext cx="4082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/>
              <a:t>复杂场景覆盖问题：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3844A018-EA16-C14B-8256-42B4D7B58E91}"/>
              </a:ext>
            </a:extLst>
          </p:cNvPr>
          <p:cNvSpPr txBox="1"/>
          <p:nvPr/>
        </p:nvSpPr>
        <p:spPr>
          <a:xfrm>
            <a:off x="3015342" y="1143587"/>
            <a:ext cx="859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/>
              <a:t>状态树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FEA3D11-8AC6-B449-8974-FC017142A7CF}"/>
              </a:ext>
            </a:extLst>
          </p:cNvPr>
          <p:cNvSpPr txBox="1"/>
          <p:nvPr/>
        </p:nvSpPr>
        <p:spPr>
          <a:xfrm>
            <a:off x="7616773" y="4549795"/>
            <a:ext cx="4237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/>
              <a:t>效率问题：确定状态之后，不必浪费时间看中间结果，只看最终结果</a:t>
            </a:r>
            <a:endParaRPr kumimoji="1" lang="en-US" altLang="zh-CN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/>
              <a:t>重复构造场景问题：给定状态</a:t>
            </a:r>
            <a:r>
              <a:rPr kumimoji="1" lang="en-US" altLang="zh-CN" sz="1200"/>
              <a:t>0-&gt;n</a:t>
            </a:r>
            <a:r>
              <a:rPr kumimoji="1" lang="zh-CN" altLang="en-US" sz="1200"/>
              <a:t>，即可自动完成场景构造</a:t>
            </a:r>
            <a:endParaRPr kumimoji="1" lang="en-US" altLang="zh-CN" sz="1200"/>
          </a:p>
        </p:txBody>
      </p:sp>
      <p:cxnSp>
        <p:nvCxnSpPr>
          <p:cNvPr id="70" name="曲线连接符 69">
            <a:extLst>
              <a:ext uri="{FF2B5EF4-FFF2-40B4-BE49-F238E27FC236}">
                <a16:creationId xmlns:a16="http://schemas.microsoft.com/office/drawing/2014/main" id="{F327E54C-15C5-1444-A24E-8BFB7195EEF3}"/>
              </a:ext>
            </a:extLst>
          </p:cNvPr>
          <p:cNvCxnSpPr>
            <a:cxnSpLocks/>
            <a:stCxn id="25" idx="4"/>
            <a:endCxn id="65" idx="4"/>
          </p:cNvCxnSpPr>
          <p:nvPr/>
        </p:nvCxnSpPr>
        <p:spPr>
          <a:xfrm rot="5400000" flipH="1" flipV="1">
            <a:off x="4890535" y="2783878"/>
            <a:ext cx="65335" cy="4033436"/>
          </a:xfrm>
          <a:prstGeom prst="curvedConnector3">
            <a:avLst>
              <a:gd name="adj1" fmla="val -13662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11C45F70-A8BA-D84B-AEF0-B532C2B307B4}"/>
              </a:ext>
            </a:extLst>
          </p:cNvPr>
          <p:cNvSpPr/>
          <p:nvPr/>
        </p:nvSpPr>
        <p:spPr>
          <a:xfrm>
            <a:off x="4819358" y="3233070"/>
            <a:ext cx="43717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测试用例的局限：只考虑单向的状态迁移，而不考虑反向的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CC67966-7997-E942-86CB-6744B698C24F}"/>
              </a:ext>
            </a:extLst>
          </p:cNvPr>
          <p:cNvSpPr/>
          <p:nvPr/>
        </p:nvSpPr>
        <p:spPr>
          <a:xfrm>
            <a:off x="3385456" y="5842988"/>
            <a:ext cx="31277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场景问题：考虑多种方法到达同一个状态</a:t>
            </a:r>
          </a:p>
        </p:txBody>
      </p:sp>
      <p:cxnSp>
        <p:nvCxnSpPr>
          <p:cNvPr id="73" name="曲线连接符 72">
            <a:extLst>
              <a:ext uri="{FF2B5EF4-FFF2-40B4-BE49-F238E27FC236}">
                <a16:creationId xmlns:a16="http://schemas.microsoft.com/office/drawing/2014/main" id="{98C99ECB-5D2B-7145-9D33-1221B2ACAE36}"/>
              </a:ext>
            </a:extLst>
          </p:cNvPr>
          <p:cNvCxnSpPr>
            <a:cxnSpLocks/>
            <a:stCxn id="21" idx="0"/>
            <a:endCxn id="21" idx="2"/>
          </p:cNvCxnSpPr>
          <p:nvPr/>
        </p:nvCxnSpPr>
        <p:spPr>
          <a:xfrm rot="16200000" flipH="1" flipV="1">
            <a:off x="2686050" y="1080407"/>
            <a:ext cx="201386" cy="261257"/>
          </a:xfrm>
          <a:prstGeom prst="curvedConnector4">
            <a:avLst>
              <a:gd name="adj1" fmla="val -113513"/>
              <a:gd name="adj2" fmla="val 187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04977371-A554-3946-831E-876A7456A37A}"/>
              </a:ext>
            </a:extLst>
          </p:cNvPr>
          <p:cNvSpPr/>
          <p:nvPr/>
        </p:nvSpPr>
        <p:spPr>
          <a:xfrm>
            <a:off x="1003373" y="292672"/>
            <a:ext cx="57438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效率问题：异常场景下，状态不会迁移，可批量测试异常场景，再确定最终状态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3F1F62E-8A3F-2C4B-911D-3C54A0840822}"/>
              </a:ext>
            </a:extLst>
          </p:cNvPr>
          <p:cNvSpPr/>
          <p:nvPr/>
        </p:nvSpPr>
        <p:spPr>
          <a:xfrm>
            <a:off x="5244320" y="2090072"/>
            <a:ext cx="6205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多客户端，多服务器场景下：各主体独立维护自己的状态</a:t>
            </a:r>
            <a:endParaRPr kumimoji="1" lang="en-US" altLang="zh-CN" sz="1200">
              <a:solidFill>
                <a:prstClr val="black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不同主体之间的状态互相影响：发送指令让对方执行，或者改变共享的内容，如一张表</a:t>
            </a:r>
            <a:endParaRPr kumimoji="1" lang="en-US" altLang="zh-CN" sz="1200">
              <a:solidFill>
                <a:prstClr val="black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5634D7E-FCB8-DF41-BD85-A041497E9B4B}"/>
              </a:ext>
            </a:extLst>
          </p:cNvPr>
          <p:cNvSpPr/>
          <p:nvPr/>
        </p:nvSpPr>
        <p:spPr>
          <a:xfrm>
            <a:off x="1023900" y="54789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效率问题：历史测试用例不必每次都重新初始化状态：如每次都创建</a:t>
            </a:r>
            <a:r>
              <a:rPr kumimoji="1" lang="en-US" altLang="zh-CN" sz="1200">
                <a:solidFill>
                  <a:prstClr val="black"/>
                </a:solidFill>
              </a:rPr>
              <a:t>CMK</a:t>
            </a:r>
            <a:r>
              <a:rPr kumimoji="1" lang="zh-CN" altLang="en-US" sz="1200">
                <a:solidFill>
                  <a:prstClr val="black"/>
                </a:solidFill>
              </a:rPr>
              <a:t>，</a:t>
            </a:r>
            <a:r>
              <a:rPr kumimoji="1" lang="en-US" altLang="zh-CN" sz="1200">
                <a:solidFill>
                  <a:prstClr val="black"/>
                </a:solidFill>
              </a:rPr>
              <a:t>CEK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6430450-A443-E74A-B5CD-7DD86C66FE3E}"/>
              </a:ext>
            </a:extLst>
          </p:cNvPr>
          <p:cNvSpPr txBox="1"/>
          <p:nvPr/>
        </p:nvSpPr>
        <p:spPr>
          <a:xfrm>
            <a:off x="5244319" y="2780808"/>
            <a:ext cx="6278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/>
              <a:t>门禁用例横向覆盖问题：</a:t>
            </a:r>
            <a:endParaRPr kumimoji="1" lang="en-US" altLang="zh-CN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/>
              <a:t>按照属性为状态分类：方便管理；方便自动化测试；</a:t>
            </a:r>
            <a:r>
              <a:rPr kumimoji="1" lang="en-US" altLang="zh-CN" sz="1200"/>
              <a:t>CREATE</a:t>
            </a:r>
            <a:r>
              <a:rPr kumimoji="1" lang="zh-CN" altLang="en-US" sz="1200"/>
              <a:t> </a:t>
            </a:r>
            <a:r>
              <a:rPr kumimoji="1" lang="en-US" altLang="zh-CN" sz="1200"/>
              <a:t>TABLE</a:t>
            </a:r>
            <a:r>
              <a:rPr kumimoji="1" lang="zh-CN" altLang="en-US" sz="1200"/>
              <a:t>时覆盖所有数据类型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6ADE1F7-7895-E143-B885-B99E0AA4C02B}"/>
              </a:ext>
            </a:extLst>
          </p:cNvPr>
          <p:cNvSpPr/>
          <p:nvPr/>
        </p:nvSpPr>
        <p:spPr>
          <a:xfrm>
            <a:off x="6621222" y="5701575"/>
            <a:ext cx="3897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非法第三方插入问题：引入其他实体来强制改变状态</a:t>
            </a:r>
            <a:endParaRPr kumimoji="1" lang="en-US" altLang="zh-CN" sz="1200">
              <a:solidFill>
                <a:prstClr val="black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改变状态后：状态检测机制，状态恢复机制</a:t>
            </a:r>
          </a:p>
        </p:txBody>
      </p:sp>
    </p:spTree>
    <p:extLst>
      <p:ext uri="{BB962C8B-B14F-4D97-AF65-F5344CB8AC3E}">
        <p14:creationId xmlns:p14="http://schemas.microsoft.com/office/powerpoint/2010/main" val="1235487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236</Words>
  <Application>Microsoft Macintosh PowerPoint</Application>
  <PresentationFormat>宽屏</PresentationFormat>
  <Paragraphs>46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swain swain</dc:creator>
  <cp:lastModifiedBy>swain swain</cp:lastModifiedBy>
  <cp:revision>7</cp:revision>
  <dcterms:created xsi:type="dcterms:W3CDTF">2020-12-29T15:41:33Z</dcterms:created>
  <dcterms:modified xsi:type="dcterms:W3CDTF">2020-12-30T05:15:51Z</dcterms:modified>
</cp:coreProperties>
</file>