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2" r:id="rId6"/>
    <p:sldId id="260" r:id="rId7"/>
    <p:sldId id="262" r:id="rId8"/>
    <p:sldId id="263" r:id="rId9"/>
    <p:sldId id="261" r:id="rId10"/>
    <p:sldId id="265" r:id="rId11"/>
    <p:sldId id="264" r:id="rId12"/>
    <p:sldId id="269" r:id="rId13"/>
    <p:sldId id="266" r:id="rId14"/>
    <p:sldId id="267" r:id="rId15"/>
    <p:sldId id="268"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48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1CB90C-9426-45B4-8FDE-8E5E23C8C12B}" type="datetimeFigureOut">
              <a:rPr lang="en-US" smtClean="0"/>
              <a:t>9/4/2018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F2521-DA68-4237-8227-BAB42E379489}" type="slidenum">
              <a:rPr lang="en-US" smtClean="0"/>
              <a:t>‹#›</a:t>
            </a:fld>
            <a:endParaRPr lang="en-US"/>
          </a:p>
        </p:txBody>
      </p:sp>
    </p:spTree>
    <p:extLst>
      <p:ext uri="{BB962C8B-B14F-4D97-AF65-F5344CB8AC3E}">
        <p14:creationId xmlns:p14="http://schemas.microsoft.com/office/powerpoint/2010/main" val="3616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F2521-DA68-4237-8227-BAB42E379489}" type="slidenum">
              <a:rPr lang="en-US" smtClean="0"/>
              <a:t>16</a:t>
            </a:fld>
            <a:endParaRPr lang="en-US"/>
          </a:p>
        </p:txBody>
      </p:sp>
    </p:spTree>
    <p:extLst>
      <p:ext uri="{BB962C8B-B14F-4D97-AF65-F5344CB8AC3E}">
        <p14:creationId xmlns:p14="http://schemas.microsoft.com/office/powerpoint/2010/main" val="303765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www.mahawalkathon.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ahawalkatho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www.mahawalkathon.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www.mahawalkathon.com/" TargetMode="External"/><Relationship Id="rId5" Type="http://schemas.openxmlformats.org/officeDocument/2006/relationships/image" Target="../media/image14.gif"/><Relationship Id="rId4" Type="http://schemas.openxmlformats.org/officeDocument/2006/relationships/image" Target="../media/image13.gi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csrdiary.com/" TargetMode="External"/><Relationship Id="rId7" Type="http://schemas.openxmlformats.org/officeDocument/2006/relationships/image" Target="../media/image16.png"/><Relationship Id="rId2" Type="http://schemas.openxmlformats.org/officeDocument/2006/relationships/hyperlink" Target="https://transport.maharashtra.gov.in/1035/Hom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jpg"/><Relationship Id="rId4" Type="http://schemas.openxmlformats.org/officeDocument/2006/relationships/hyperlink" Target="http://www.mahawalkathon.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ahawalkathon.co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9150"/>
            <a:ext cx="7772400" cy="3219450"/>
          </a:xfrm>
        </p:spPr>
        <p:txBody>
          <a:bodyPr>
            <a:normAutofit fontScale="90000"/>
          </a:bodyPr>
          <a:lstStyle/>
          <a:p>
            <a:r>
              <a:rPr lang="en-US" dirty="0"/>
              <a:t>Maha Event</a:t>
            </a:r>
            <a:br>
              <a:rPr lang="en-US" dirty="0"/>
            </a:br>
            <a:r>
              <a:rPr lang="en-US" u="sng" dirty="0">
                <a:solidFill>
                  <a:srgbClr val="002060"/>
                </a:solidFill>
                <a:latin typeface="AR ESSENCE" panose="02000000000000000000" pitchFamily="2" charset="0"/>
              </a:rPr>
              <a:t>Maha Walkathon</a:t>
            </a:r>
            <a:r>
              <a:rPr lang="en-US" u="sng" dirty="0">
                <a:latin typeface="AR ESSENCE" panose="02000000000000000000" pitchFamily="2" charset="0"/>
              </a:rPr>
              <a:t> </a:t>
            </a:r>
            <a:br>
              <a:rPr lang="en-US" dirty="0">
                <a:latin typeface="AR ESSENCE" panose="02000000000000000000" pitchFamily="2" charset="0"/>
              </a:rPr>
            </a:br>
            <a:r>
              <a:rPr lang="en-US" dirty="0"/>
              <a:t>Maha Impact</a:t>
            </a:r>
            <a:br>
              <a:rPr lang="en-US" dirty="0"/>
            </a:br>
            <a:r>
              <a:rPr lang="en-US" dirty="0"/>
              <a:t>Maha Scale</a:t>
            </a:r>
            <a:br>
              <a:rPr lang="en-US" dirty="0"/>
            </a:br>
            <a:r>
              <a:rPr lang="en-US" dirty="0"/>
              <a:t>Maha Opportunity</a:t>
            </a:r>
            <a:br>
              <a:rPr lang="en-US" dirty="0"/>
            </a:br>
            <a:br>
              <a:rPr lang="en-US" dirty="0"/>
            </a:br>
            <a:r>
              <a:rPr lang="en-US" b="1" dirty="0"/>
              <a:t>Maharashtra</a:t>
            </a:r>
          </a:p>
        </p:txBody>
      </p:sp>
      <p:sp>
        <p:nvSpPr>
          <p:cNvPr id="3" name="Subtitle 2"/>
          <p:cNvSpPr>
            <a:spLocks noGrp="1"/>
          </p:cNvSpPr>
          <p:nvPr>
            <p:ph type="subTitle" idx="1"/>
          </p:nvPr>
        </p:nvSpPr>
        <p:spPr>
          <a:xfrm>
            <a:off x="1371600" y="4572000"/>
            <a:ext cx="6400800" cy="1752600"/>
          </a:xfrm>
        </p:spPr>
        <p:txBody>
          <a:bodyPr/>
          <a:lstStyle/>
          <a:p>
            <a:r>
              <a:rPr lang="en-US" dirty="0"/>
              <a:t>A Unique Opportunity to showcase your brand across the state</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pic>
        <p:nvPicPr>
          <p:cNvPr id="5" name="Picture 4" descr="Image result for maharashtra"/>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9014" t="13349" r="5110" b="10264"/>
          <a:stretch/>
        </p:blipFill>
        <p:spPr bwMode="auto">
          <a:xfrm>
            <a:off x="7086600" y="623887"/>
            <a:ext cx="1854790" cy="15097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7467" y="5834941"/>
            <a:ext cx="925951" cy="80928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2798" y="5867400"/>
            <a:ext cx="1202002" cy="65347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71817" y="5783289"/>
            <a:ext cx="867383" cy="867487"/>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53000" y="5783288"/>
            <a:ext cx="786217" cy="872852"/>
          </a:xfrm>
          <a:prstGeom prst="rect">
            <a:avLst/>
          </a:prstGeom>
        </p:spPr>
      </p:pic>
      <p:pic>
        <p:nvPicPr>
          <p:cNvPr id="10" name="Picture 9" descr="C:\Users\Mitesh Sheth\Desktop\Mitez Main\CaSI Global - All Projects\No Honking\Maha Walkathon\SOCIAL MEDIA\epwd_logo.jpg"/>
          <p:cNvPicPr/>
          <p:nvPr/>
        </p:nvPicPr>
        <p:blipFill>
          <a:blip r:embed="rId9">
            <a:extLst>
              <a:ext uri="{28A0092B-C50C-407E-A947-70E740481C1C}">
                <a14:useLocalDpi xmlns:a14="http://schemas.microsoft.com/office/drawing/2010/main" val="0"/>
              </a:ext>
            </a:extLst>
          </a:blip>
          <a:srcRect/>
          <a:stretch>
            <a:fillRect/>
          </a:stretch>
        </p:blipFill>
        <p:spPr bwMode="auto">
          <a:xfrm>
            <a:off x="4076075" y="5804217"/>
            <a:ext cx="828675" cy="963295"/>
          </a:xfrm>
          <a:prstGeom prst="rect">
            <a:avLst/>
          </a:prstGeom>
          <a:noFill/>
          <a:ln>
            <a:noFill/>
          </a:ln>
        </p:spPr>
      </p:pic>
    </p:spTree>
    <p:extLst>
      <p:ext uri="{BB962C8B-B14F-4D97-AF65-F5344CB8AC3E}">
        <p14:creationId xmlns:p14="http://schemas.microsoft.com/office/powerpoint/2010/main" val="404647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Showcase </a:t>
            </a:r>
            <a:r>
              <a:rPr lang="en-US" dirty="0" err="1"/>
              <a:t>yOUr</a:t>
            </a:r>
            <a:r>
              <a:rPr lang="en-US" dirty="0"/>
              <a:t> Brand</a:t>
            </a:r>
          </a:p>
        </p:txBody>
      </p:sp>
      <p:sp>
        <p:nvSpPr>
          <p:cNvPr id="5" name="Text Placeholder 4"/>
          <p:cNvSpPr>
            <a:spLocks noGrp="1"/>
          </p:cNvSpPr>
          <p:nvPr>
            <p:ph type="body" idx="1"/>
          </p:nvPr>
        </p:nvSpPr>
        <p:spPr/>
        <p:txBody>
          <a:bodyPr/>
          <a:lstStyle/>
          <a:p>
            <a:r>
              <a:rPr lang="en-US" dirty="0"/>
              <a:t>The Maha Opportunity @ Maha Walkathon </a:t>
            </a:r>
          </a:p>
        </p:txBody>
      </p:sp>
      <p:sp>
        <p:nvSpPr>
          <p:cNvPr id="6" name="TextBox 5"/>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213981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your Brand Benefit?</a:t>
            </a:r>
          </a:p>
        </p:txBody>
      </p:sp>
      <p:sp>
        <p:nvSpPr>
          <p:cNvPr id="3" name="Content Placeholder 2"/>
          <p:cNvSpPr>
            <a:spLocks noGrp="1"/>
          </p:cNvSpPr>
          <p:nvPr>
            <p:ph idx="1"/>
          </p:nvPr>
        </p:nvSpPr>
        <p:spPr>
          <a:xfrm>
            <a:off x="457200" y="1417637"/>
            <a:ext cx="8229600" cy="5056386"/>
          </a:xfrm>
        </p:spPr>
        <p:txBody>
          <a:bodyPr>
            <a:noAutofit/>
          </a:bodyPr>
          <a:lstStyle/>
          <a:p>
            <a:pPr lvl="1"/>
            <a:r>
              <a:rPr lang="en-US" sz="2000" dirty="0"/>
              <a:t>Over 100,000 participants expected</a:t>
            </a:r>
          </a:p>
          <a:p>
            <a:pPr lvl="1"/>
            <a:r>
              <a:rPr lang="en-US" sz="2000" dirty="0"/>
              <a:t>Family Event </a:t>
            </a:r>
          </a:p>
          <a:p>
            <a:pPr lvl="1"/>
            <a:r>
              <a:rPr lang="en-US" sz="2000" dirty="0"/>
              <a:t>Impact / Message delivered to reach over 3 </a:t>
            </a:r>
            <a:r>
              <a:rPr lang="en-US" sz="2000" dirty="0" err="1"/>
              <a:t>crore</a:t>
            </a:r>
            <a:r>
              <a:rPr lang="en-US" sz="2000" dirty="0"/>
              <a:t> people</a:t>
            </a:r>
          </a:p>
          <a:p>
            <a:pPr lvl="2"/>
            <a:r>
              <a:rPr lang="en-US" sz="1800" dirty="0"/>
              <a:t>Making this the biggest event </a:t>
            </a:r>
          </a:p>
          <a:p>
            <a:pPr lvl="1"/>
            <a:r>
              <a:rPr lang="en-US" sz="2000" dirty="0"/>
              <a:t>Official Support of MMVD Traffic department, Government of Maharashtra</a:t>
            </a:r>
          </a:p>
          <a:p>
            <a:pPr lvl="1"/>
            <a:r>
              <a:rPr lang="en-US" sz="2000" dirty="0"/>
              <a:t>100 Plus locations same day same time</a:t>
            </a:r>
          </a:p>
          <a:p>
            <a:pPr lvl="2"/>
            <a:r>
              <a:rPr lang="en-US" sz="1800" dirty="0"/>
              <a:t>Makes this a unique record</a:t>
            </a:r>
          </a:p>
          <a:p>
            <a:pPr lvl="1"/>
            <a:r>
              <a:rPr lang="en-US" sz="2000" dirty="0"/>
              <a:t>200 day* event</a:t>
            </a:r>
          </a:p>
          <a:p>
            <a:pPr lvl="1"/>
            <a:r>
              <a:rPr lang="en-US" sz="2000" dirty="0"/>
              <a:t>2 KM walk makes this a total of 2 lac kilometers*</a:t>
            </a:r>
          </a:p>
          <a:p>
            <a:pPr lvl="2"/>
            <a:r>
              <a:rPr lang="en-US" sz="1800" dirty="0"/>
              <a:t>5 times as much as the earths circumference of 40,075 KM</a:t>
            </a:r>
          </a:p>
          <a:p>
            <a:pPr lvl="1"/>
            <a:r>
              <a:rPr lang="en-US" sz="2000" dirty="0"/>
              <a:t>Grand Finale: Sponsors* will be invited to Grand finale where all winning drawings / essays will be displayed to the department staff (</a:t>
            </a:r>
            <a:r>
              <a:rPr lang="en-US" sz="2000" dirty="0" err="1"/>
              <a:t>GoM</a:t>
            </a:r>
            <a:r>
              <a:rPr lang="en-US" sz="2000" dirty="0"/>
              <a:t>)</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46720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Benefits** continued</a:t>
            </a:r>
          </a:p>
        </p:txBody>
      </p:sp>
      <p:sp>
        <p:nvSpPr>
          <p:cNvPr id="3" name="Content Placeholder 2"/>
          <p:cNvSpPr>
            <a:spLocks noGrp="1"/>
          </p:cNvSpPr>
          <p:nvPr>
            <p:ph idx="1"/>
          </p:nvPr>
        </p:nvSpPr>
        <p:spPr>
          <a:xfrm>
            <a:off x="457200" y="1600200"/>
            <a:ext cx="8229600" cy="4873823"/>
          </a:xfrm>
        </p:spPr>
        <p:txBody>
          <a:bodyPr>
            <a:normAutofit fontScale="47500" lnSpcReduction="20000"/>
          </a:bodyPr>
          <a:lstStyle/>
          <a:p>
            <a:pPr marL="285750" indent="-285750">
              <a:buFont typeface="Wingdings" panose="05000000000000000000" pitchFamily="2" charset="2"/>
              <a:buChar char="ü"/>
            </a:pPr>
            <a:r>
              <a:rPr lang="en-US" dirty="0"/>
              <a:t>Association with Maha Walkathon (Motor Vehicles Department, </a:t>
            </a:r>
            <a:r>
              <a:rPr lang="en-US" dirty="0" err="1"/>
              <a:t>GoM</a:t>
            </a:r>
            <a:r>
              <a:rPr lang="en-US" dirty="0"/>
              <a:t>, CASI, CSR Diary)</a:t>
            </a:r>
          </a:p>
          <a:p>
            <a:pPr marL="285750" indent="-285750">
              <a:buFont typeface="Wingdings" panose="05000000000000000000" pitchFamily="2" charset="2"/>
              <a:buChar char="ü"/>
            </a:pPr>
            <a:r>
              <a:rPr lang="en-US" dirty="0"/>
              <a:t>Branding at all 100+ locations (Banners, standees, </a:t>
            </a:r>
            <a:r>
              <a:rPr lang="en-US" dirty="0" err="1"/>
              <a:t>etc</a:t>
            </a:r>
            <a:r>
              <a:rPr lang="en-US" dirty="0"/>
              <a:t>)</a:t>
            </a:r>
          </a:p>
          <a:p>
            <a:pPr marL="285750" indent="-285750">
              <a:buFont typeface="Wingdings" panose="05000000000000000000" pitchFamily="2" charset="2"/>
              <a:buChar char="ü"/>
            </a:pPr>
            <a:r>
              <a:rPr lang="en-US" dirty="0"/>
              <a:t>Social Media coverage (including Maha Walkathon FB page and FB / </a:t>
            </a:r>
            <a:r>
              <a:rPr lang="en-US" dirty="0" err="1"/>
              <a:t>linkedin</a:t>
            </a:r>
            <a:r>
              <a:rPr lang="en-US" dirty="0"/>
              <a:t> ads)</a:t>
            </a:r>
          </a:p>
          <a:p>
            <a:pPr marL="285750" indent="-285750">
              <a:buFont typeface="Wingdings" panose="05000000000000000000" pitchFamily="2" charset="2"/>
              <a:buChar char="ü"/>
            </a:pPr>
            <a:r>
              <a:rPr lang="en-US" dirty="0"/>
              <a:t>Posters at all covered Educational Institute across Maharashtra</a:t>
            </a:r>
          </a:p>
          <a:p>
            <a:pPr marL="285750" indent="-285750">
              <a:buFont typeface="Wingdings" panose="05000000000000000000" pitchFamily="2" charset="2"/>
              <a:buChar char="ü"/>
            </a:pPr>
            <a:r>
              <a:rPr lang="en-US" dirty="0"/>
              <a:t>Brand association mention on Maha Walkathon official website – </a:t>
            </a:r>
            <a:r>
              <a:rPr lang="en-US" dirty="0">
                <a:hlinkClick r:id="rId2"/>
              </a:rPr>
              <a:t>www.mahawalkathon.com</a:t>
            </a:r>
            <a:endParaRPr lang="en-US" dirty="0"/>
          </a:p>
          <a:p>
            <a:pPr marL="285750" indent="-285750">
              <a:buFont typeface="Wingdings" panose="05000000000000000000" pitchFamily="2" charset="2"/>
              <a:buChar char="ü"/>
            </a:pPr>
            <a:r>
              <a:rPr lang="en-US" dirty="0"/>
              <a:t>Print Media – coverage in a leading newspaper</a:t>
            </a:r>
          </a:p>
          <a:p>
            <a:pPr marL="285750" indent="-285750">
              <a:buFont typeface="Wingdings" panose="05000000000000000000" pitchFamily="2" charset="2"/>
              <a:buChar char="ü"/>
            </a:pPr>
            <a:r>
              <a:rPr lang="en-US" dirty="0"/>
              <a:t>Extensive use of Social media</a:t>
            </a:r>
          </a:p>
          <a:p>
            <a:pPr marL="285750" indent="-285750">
              <a:buFont typeface="Wingdings" panose="05000000000000000000" pitchFamily="2" charset="2"/>
              <a:buChar char="ü"/>
            </a:pPr>
            <a:r>
              <a:rPr lang="en-US" dirty="0"/>
              <a:t>Brand coverage in Coffee Table Book</a:t>
            </a:r>
          </a:p>
          <a:p>
            <a:pPr marL="285750" indent="-285750">
              <a:buFont typeface="Wingdings" panose="05000000000000000000" pitchFamily="2" charset="2"/>
              <a:buChar char="ü"/>
            </a:pPr>
            <a:r>
              <a:rPr lang="en-US" dirty="0"/>
              <a:t>Brand coverage in all participant invitations</a:t>
            </a:r>
          </a:p>
          <a:p>
            <a:pPr marL="285750" indent="-285750">
              <a:buFont typeface="Wingdings" panose="05000000000000000000" pitchFamily="2" charset="2"/>
              <a:buChar char="ü"/>
            </a:pPr>
            <a:r>
              <a:rPr lang="en-US" dirty="0" err="1"/>
              <a:t>Selfie</a:t>
            </a:r>
            <a:r>
              <a:rPr lang="en-US" dirty="0"/>
              <a:t> corner at all locations</a:t>
            </a:r>
          </a:p>
          <a:p>
            <a:pPr marL="285750" indent="-285750">
              <a:buFont typeface="Wingdings" panose="05000000000000000000" pitchFamily="2" charset="2"/>
              <a:buChar char="ü"/>
            </a:pPr>
            <a:r>
              <a:rPr lang="en-US" dirty="0"/>
              <a:t>Brand coverage on all participant certificate</a:t>
            </a:r>
          </a:p>
          <a:p>
            <a:pPr marL="285750" indent="-285750">
              <a:buFont typeface="Wingdings" panose="05000000000000000000" pitchFamily="2" charset="2"/>
              <a:buChar char="ü"/>
            </a:pPr>
            <a:r>
              <a:rPr lang="en-US" dirty="0"/>
              <a:t>Brand coverage on all certificates issued to participating educational institute</a:t>
            </a:r>
          </a:p>
          <a:p>
            <a:pPr marL="285750" indent="-285750">
              <a:buFont typeface="Wingdings" panose="05000000000000000000" pitchFamily="2" charset="2"/>
              <a:buChar char="ü"/>
            </a:pPr>
            <a:r>
              <a:rPr lang="en-US" dirty="0"/>
              <a:t>Opportunity to present Prizes / Medallions</a:t>
            </a:r>
          </a:p>
          <a:p>
            <a:pPr marL="285750" indent="-285750">
              <a:buFont typeface="Wingdings" panose="05000000000000000000" pitchFamily="2" charset="2"/>
              <a:buChar char="ü"/>
            </a:pPr>
            <a:r>
              <a:rPr lang="en-US" dirty="0"/>
              <a:t>Brand coverage on every Medallion</a:t>
            </a:r>
          </a:p>
          <a:p>
            <a:pPr marL="285750" indent="-285750">
              <a:buFont typeface="Wingdings" panose="05000000000000000000" pitchFamily="2" charset="2"/>
              <a:buChar char="ü"/>
            </a:pPr>
            <a:r>
              <a:rPr lang="en-US" dirty="0"/>
              <a:t>Brand coverage on every medallion strap</a:t>
            </a:r>
          </a:p>
          <a:p>
            <a:pPr marL="285750" indent="-285750">
              <a:buFont typeface="Wingdings" panose="05000000000000000000" pitchFamily="2" charset="2"/>
              <a:buChar char="ü"/>
            </a:pPr>
            <a:r>
              <a:rPr lang="en-US" dirty="0"/>
              <a:t>Brand coverage on every participant BIB</a:t>
            </a:r>
          </a:p>
          <a:p>
            <a:pPr marL="285750" indent="-285750">
              <a:buFont typeface="Wingdings" panose="05000000000000000000" pitchFamily="2" charset="2"/>
              <a:buChar char="ü"/>
            </a:pPr>
            <a:r>
              <a:rPr lang="en-US" dirty="0"/>
              <a:t>Brand coverage on every participant T Shirt</a:t>
            </a:r>
          </a:p>
          <a:p>
            <a:pPr marL="285750" indent="-285750">
              <a:buFont typeface="Wingdings" panose="05000000000000000000" pitchFamily="2" charset="2"/>
              <a:buChar char="ü"/>
            </a:pPr>
            <a:r>
              <a:rPr lang="en-US" dirty="0"/>
              <a:t>Brand Coverage on every participant Cap</a:t>
            </a:r>
          </a:p>
          <a:p>
            <a:pPr marL="285750" indent="-285750">
              <a:buFont typeface="Wingdings" panose="05000000000000000000" pitchFamily="2" charset="2"/>
              <a:buChar char="ü"/>
            </a:pPr>
            <a:r>
              <a:rPr lang="en-US" dirty="0"/>
              <a:t>Brand Coverage on every Goodie bag</a:t>
            </a:r>
          </a:p>
          <a:p>
            <a:pPr marL="0" indent="0">
              <a:buNone/>
            </a:pPr>
            <a:r>
              <a:rPr lang="en-US" dirty="0">
                <a:solidFill>
                  <a:srgbClr val="002060"/>
                </a:solidFill>
              </a:rPr>
              <a:t>Refer Attachment on Sponsorship rates and benefits for comprehensive coverage</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61298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Maha Marketing Plan  </a:t>
            </a:r>
            <a:br>
              <a:rPr lang="en-US" dirty="0"/>
            </a:br>
            <a:r>
              <a:rPr lang="en-US" dirty="0"/>
              <a:t>(Simple &amp; Effective)</a:t>
            </a:r>
          </a:p>
        </p:txBody>
      </p:sp>
      <p:sp>
        <p:nvSpPr>
          <p:cNvPr id="3" name="Content Placeholder 2"/>
          <p:cNvSpPr>
            <a:spLocks noGrp="1"/>
          </p:cNvSpPr>
          <p:nvPr>
            <p:ph idx="1"/>
          </p:nvPr>
        </p:nvSpPr>
        <p:spPr/>
        <p:txBody>
          <a:bodyPr>
            <a:normAutofit fontScale="62500" lnSpcReduction="20000"/>
          </a:bodyPr>
          <a:lstStyle/>
          <a:p>
            <a:r>
              <a:rPr lang="en-US" dirty="0"/>
              <a:t>The noise in the market place makes it impossible for a brand to communicate its message effectively. </a:t>
            </a:r>
          </a:p>
          <a:p>
            <a:endParaRPr lang="en-US" dirty="0"/>
          </a:p>
          <a:p>
            <a:r>
              <a:rPr lang="en-US" dirty="0"/>
              <a:t>We believe in reaching out effectively, Keeping it simple yet efficient.</a:t>
            </a:r>
          </a:p>
          <a:p>
            <a:pPr lvl="1"/>
            <a:r>
              <a:rPr lang="en-US" dirty="0"/>
              <a:t>Posters @ Colleges / Schools ensures participation </a:t>
            </a:r>
          </a:p>
          <a:p>
            <a:pPr lvl="1"/>
            <a:r>
              <a:rPr lang="en-US" dirty="0"/>
              <a:t>Drawing competition makes it high impact</a:t>
            </a:r>
          </a:p>
          <a:p>
            <a:pPr lvl="1"/>
            <a:r>
              <a:rPr lang="en-US" dirty="0"/>
              <a:t>Drawing competition ensures high involvement</a:t>
            </a:r>
          </a:p>
          <a:p>
            <a:pPr lvl="1"/>
            <a:r>
              <a:rPr lang="en-US" dirty="0"/>
              <a:t>Family event (small distance) ensures high involvement with decision makers</a:t>
            </a:r>
          </a:p>
          <a:p>
            <a:pPr lvl="1"/>
            <a:r>
              <a:rPr lang="en-US" dirty="0"/>
              <a:t>100 Plus* locations ensures reach </a:t>
            </a:r>
          </a:p>
          <a:p>
            <a:pPr lvl="1"/>
            <a:r>
              <a:rPr lang="en-US" dirty="0"/>
              <a:t>200 day* event ensures high recall</a:t>
            </a:r>
          </a:p>
          <a:p>
            <a:pPr lvl="1"/>
            <a:r>
              <a:rPr lang="en-US" dirty="0"/>
              <a:t>Scale; reach of 3 </a:t>
            </a:r>
            <a:r>
              <a:rPr lang="en-US" dirty="0" err="1"/>
              <a:t>crore</a:t>
            </a:r>
            <a:r>
              <a:rPr lang="en-US" dirty="0"/>
              <a:t>* people ensures a wide audience.</a:t>
            </a:r>
          </a:p>
          <a:p>
            <a:pPr lvl="1"/>
            <a:r>
              <a:rPr lang="en-US" dirty="0"/>
              <a:t>Special recognition for institutes ensures higher participation</a:t>
            </a:r>
          </a:p>
          <a:p>
            <a:pPr lvl="1"/>
            <a:endParaRPr lang="en-US" dirty="0"/>
          </a:p>
          <a:p>
            <a:pPr lvl="1"/>
            <a:r>
              <a:rPr lang="en-US" dirty="0"/>
              <a:t>Coffee Table book at the end of the event </a:t>
            </a:r>
          </a:p>
          <a:p>
            <a:pPr lvl="1"/>
            <a:r>
              <a:rPr lang="en-US" dirty="0"/>
              <a:t>High use of social media to reach masses</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159208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Prologue to the Maha Walkathon</a:t>
            </a:r>
          </a:p>
        </p:txBody>
      </p:sp>
      <p:sp>
        <p:nvSpPr>
          <p:cNvPr id="3" name="Content Placeholder 2"/>
          <p:cNvSpPr>
            <a:spLocks noGrp="1"/>
          </p:cNvSpPr>
          <p:nvPr>
            <p:ph idx="1"/>
          </p:nvPr>
        </p:nvSpPr>
        <p:spPr>
          <a:xfrm>
            <a:off x="457200" y="1295400"/>
            <a:ext cx="8229600" cy="4830763"/>
          </a:xfrm>
        </p:spPr>
        <p:txBody>
          <a:bodyPr>
            <a:noAutofit/>
          </a:bodyPr>
          <a:lstStyle/>
          <a:p>
            <a:pPr marL="0" indent="0" algn="just">
              <a:buNone/>
            </a:pPr>
            <a:r>
              <a:rPr lang="en-US" sz="1500" dirty="0"/>
              <a:t>The causes of “</a:t>
            </a:r>
            <a:r>
              <a:rPr lang="en-US" sz="1500" b="1" dirty="0"/>
              <a:t>Responsible Driving, Road Safety and No Honking</a:t>
            </a:r>
            <a:r>
              <a:rPr lang="en-US" sz="1500" dirty="0"/>
              <a:t>” are gathering strength day by day.  At the inaugural ceremony of our 29</a:t>
            </a:r>
            <a:r>
              <a:rPr lang="en-US" sz="1500" baseline="30000" dirty="0"/>
              <a:t>th</a:t>
            </a:r>
            <a:r>
              <a:rPr lang="en-US" sz="1500" dirty="0"/>
              <a:t> Road Safety Week; launched by our Honorable Chief Minister </a:t>
            </a:r>
            <a:r>
              <a:rPr lang="en-US" sz="1500" dirty="0" err="1"/>
              <a:t>Shri</a:t>
            </a:r>
            <a:r>
              <a:rPr lang="en-US" sz="1500" dirty="0"/>
              <a:t> </a:t>
            </a:r>
            <a:r>
              <a:rPr lang="en-US" sz="1500" dirty="0" err="1"/>
              <a:t>Devendra</a:t>
            </a:r>
            <a:r>
              <a:rPr lang="en-US" sz="1500" dirty="0"/>
              <a:t> </a:t>
            </a:r>
            <a:r>
              <a:rPr lang="en-US" sz="1500" dirty="0" err="1"/>
              <a:t>Fadnavis</a:t>
            </a:r>
            <a:r>
              <a:rPr lang="en-US" sz="1500" dirty="0"/>
              <a:t> the movement has garnered further momentum (23 Apr 2018) </a:t>
            </a:r>
          </a:p>
          <a:p>
            <a:pPr marL="0" indent="0" algn="just">
              <a:buNone/>
            </a:pPr>
            <a:endParaRPr lang="en-US" sz="1500" dirty="0"/>
          </a:p>
          <a:p>
            <a:pPr marL="0" indent="0" algn="just">
              <a:buNone/>
            </a:pPr>
            <a:r>
              <a:rPr lang="en-US" sz="1500" dirty="0"/>
              <a:t>With this backdrop in mind, MMVD, CASI Global &amp; CSR Diary  have organized Maha Walkathon.  This Walkathon will be held across 100 locations – same day; same time. This is a unique event where every education institute, society and corporates are invited to participate. The idea is to reach out to and involve every citizen of Maharashtra and further educate them on perils of noise pollution and encourage </a:t>
            </a:r>
            <a:r>
              <a:rPr lang="en-US" sz="1500" b="1" dirty="0"/>
              <a:t>#</a:t>
            </a:r>
            <a:r>
              <a:rPr lang="en-US" sz="1500" b="1" dirty="0" err="1"/>
              <a:t>ResponsibleDriving</a:t>
            </a:r>
            <a:r>
              <a:rPr lang="en-US" sz="1500" b="1" dirty="0"/>
              <a:t>, #</a:t>
            </a:r>
            <a:r>
              <a:rPr lang="en-US" sz="1500" b="1" dirty="0" err="1"/>
              <a:t>RoadSafety</a:t>
            </a:r>
            <a:r>
              <a:rPr lang="en-US" sz="1500" b="1" dirty="0"/>
              <a:t>, #</a:t>
            </a:r>
            <a:r>
              <a:rPr lang="en-US" sz="1500" b="1" dirty="0" err="1"/>
              <a:t>NoHonking</a:t>
            </a:r>
            <a:endParaRPr lang="en-US" sz="1500" b="1" dirty="0"/>
          </a:p>
          <a:p>
            <a:pPr marL="0" indent="0" algn="just">
              <a:buNone/>
            </a:pPr>
            <a:br>
              <a:rPr lang="en-US" sz="1500" dirty="0"/>
            </a:br>
            <a:r>
              <a:rPr lang="en-US" sz="1500" dirty="0"/>
              <a:t>This is a planned annual event being held this time on 18th November 2018. </a:t>
            </a:r>
          </a:p>
          <a:p>
            <a:pPr marL="0" indent="0" algn="just">
              <a:buNone/>
            </a:pPr>
            <a:endParaRPr lang="en-US" sz="1500" dirty="0"/>
          </a:p>
          <a:p>
            <a:pPr marL="0" indent="0" algn="just">
              <a:buNone/>
            </a:pPr>
            <a:r>
              <a:rPr lang="en-US" sz="1500" dirty="0"/>
              <a:t>MMVD, CASI and CSR Diary are totally committed to the above causes and all our members will reach out to as many institutes  &amp; societies as possible encouraging them to participate. </a:t>
            </a:r>
          </a:p>
          <a:p>
            <a:pPr marL="0" indent="0" algn="just">
              <a:buNone/>
            </a:pPr>
            <a:endParaRPr lang="en-US" sz="1500" dirty="0"/>
          </a:p>
          <a:p>
            <a:pPr marL="0" indent="0" algn="just">
              <a:buNone/>
            </a:pPr>
            <a:r>
              <a:rPr lang="en-US" sz="1500" dirty="0"/>
              <a:t>All Educational Institutes and Corporates have been personally invited by Shri S. B. </a:t>
            </a:r>
            <a:r>
              <a:rPr lang="en-US" sz="1500" dirty="0" err="1"/>
              <a:t>Sahasrabudhe</a:t>
            </a:r>
            <a:r>
              <a:rPr lang="en-US" sz="1500" dirty="0"/>
              <a:t> (Additional Commissioner; Transport) which shows the level of commitment and faith in </a:t>
            </a:r>
            <a:r>
              <a:rPr lang="en-US" sz="1500" dirty="0" err="1"/>
              <a:t>MahaWalkathon</a:t>
            </a:r>
            <a:r>
              <a:rPr lang="en-US" sz="1500" dirty="0"/>
              <a:t> and the benefits that will be derived throughout Maharashtra by every citizen! (letter attached)</a:t>
            </a:r>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2"/>
              </a:rPr>
              <a:t>www.mahawalkathon.com</a:t>
            </a:r>
            <a:r>
              <a:rPr lang="en-US" sz="1400" dirty="0"/>
              <a:t> </a:t>
            </a:r>
          </a:p>
        </p:txBody>
      </p:sp>
    </p:spTree>
    <p:extLst>
      <p:ext uri="{BB962C8B-B14F-4D97-AF65-F5344CB8AC3E}">
        <p14:creationId xmlns:p14="http://schemas.microsoft.com/office/powerpoint/2010/main" val="225917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1424"/>
          <a:stretch/>
        </p:blipFill>
        <p:spPr>
          <a:xfrm>
            <a:off x="3508723" y="461665"/>
            <a:ext cx="5635277" cy="6396335"/>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76" t="18592" r="1" b="34503"/>
          <a:stretch/>
        </p:blipFill>
        <p:spPr>
          <a:xfrm>
            <a:off x="0" y="457200"/>
            <a:ext cx="4427723" cy="2144991"/>
          </a:xfrm>
          <a:prstGeom prst="rect">
            <a:avLst/>
          </a:prstGeom>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5439" t="24094"/>
          <a:stretch/>
        </p:blipFill>
        <p:spPr>
          <a:xfrm>
            <a:off x="1" y="4495801"/>
            <a:ext cx="3508722" cy="2362199"/>
          </a:xfrm>
          <a:prstGeom prst="rect">
            <a:avLst/>
          </a:prstGeom>
        </p:spPr>
      </p:pic>
      <p:sp>
        <p:nvSpPr>
          <p:cNvPr id="8" name="TextBox 7"/>
          <p:cNvSpPr txBox="1"/>
          <p:nvPr/>
        </p:nvSpPr>
        <p:spPr>
          <a:xfrm>
            <a:off x="0" y="0"/>
            <a:ext cx="9132628" cy="461665"/>
          </a:xfrm>
          <a:prstGeom prst="rect">
            <a:avLst/>
          </a:prstGeom>
          <a:noFill/>
        </p:spPr>
        <p:txBody>
          <a:bodyPr wrap="none" rtlCol="0">
            <a:spAutoFit/>
          </a:bodyPr>
          <a:lstStyle/>
          <a:p>
            <a:r>
              <a:rPr lang="en-US" sz="2400" b="1" dirty="0"/>
              <a:t>Glimpses: 29</a:t>
            </a:r>
            <a:r>
              <a:rPr lang="en-US" sz="2400" b="1" baseline="30000" dirty="0"/>
              <a:t>th</a:t>
            </a:r>
            <a:r>
              <a:rPr lang="en-US" sz="2400" b="1" dirty="0"/>
              <a:t> Road Safety Fortnight – Inaugural ceremony (23 Apr 18)</a:t>
            </a:r>
          </a:p>
        </p:txBody>
      </p:sp>
      <p:sp>
        <p:nvSpPr>
          <p:cNvPr id="10" name="TextBox 9"/>
          <p:cNvSpPr txBox="1"/>
          <p:nvPr/>
        </p:nvSpPr>
        <p:spPr>
          <a:xfrm>
            <a:off x="219416" y="2819400"/>
            <a:ext cx="3285784" cy="646331"/>
          </a:xfrm>
          <a:prstGeom prst="rect">
            <a:avLst/>
          </a:prstGeom>
          <a:noFill/>
        </p:spPr>
        <p:txBody>
          <a:bodyPr wrap="square" rtlCol="0">
            <a:spAutoFit/>
          </a:bodyPr>
          <a:lstStyle/>
          <a:p>
            <a:r>
              <a:rPr lang="en-US" dirty="0"/>
              <a:t>Event held at </a:t>
            </a:r>
            <a:r>
              <a:rPr lang="en-US" dirty="0" err="1"/>
              <a:t>Sahyadri</a:t>
            </a:r>
            <a:r>
              <a:rPr lang="en-US" dirty="0"/>
              <a:t> Guest House, Malabar Hill</a:t>
            </a:r>
          </a:p>
        </p:txBody>
      </p:sp>
      <p:pic>
        <p:nvPicPr>
          <p:cNvPr id="5122" name="Picture 2" descr="Image result for sahyadri state guest ho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627437"/>
            <a:ext cx="4038599" cy="186836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2400" y="6474023"/>
            <a:ext cx="2172133" cy="307777"/>
          </a:xfrm>
          <a:prstGeom prst="rect">
            <a:avLst/>
          </a:prstGeom>
          <a:noFill/>
        </p:spPr>
        <p:txBody>
          <a:bodyPr wrap="none" rtlCol="0">
            <a:spAutoFit/>
          </a:bodyPr>
          <a:lstStyle/>
          <a:p>
            <a:r>
              <a:rPr lang="en-US" sz="1400" u="sng" dirty="0">
                <a:solidFill>
                  <a:srgbClr val="FFFF00"/>
                </a:solidFill>
              </a:rPr>
              <a:t>www.mahawalkathon.com</a:t>
            </a:r>
          </a:p>
        </p:txBody>
      </p:sp>
    </p:spTree>
    <p:extLst>
      <p:ext uri="{BB962C8B-B14F-4D97-AF65-F5344CB8AC3E}">
        <p14:creationId xmlns:p14="http://schemas.microsoft.com/office/powerpoint/2010/main" val="349366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result for maharashtra"/>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9014" t="13349" r="5110" b="10264"/>
          <a:stretch/>
        </p:blipFill>
        <p:spPr bwMode="auto">
          <a:xfrm>
            <a:off x="0" y="14287"/>
            <a:ext cx="6553200" cy="533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86400" y="2562523"/>
            <a:ext cx="4267200" cy="2923877"/>
          </a:xfrm>
          <a:prstGeom prst="rect">
            <a:avLst/>
          </a:prstGeom>
        </p:spPr>
        <p:txBody>
          <a:bodyPr wrap="square">
            <a:spAutoFit/>
          </a:bodyPr>
          <a:lstStyle/>
          <a:p>
            <a:r>
              <a:rPr lang="en-US" sz="3600" dirty="0">
                <a:latin typeface="AR ESSENCE" panose="02000000000000000000" pitchFamily="2" charset="0"/>
              </a:rPr>
              <a:t>Maha Event</a:t>
            </a:r>
            <a:br>
              <a:rPr lang="en-US" sz="3600" dirty="0">
                <a:latin typeface="AR ESSENCE" panose="02000000000000000000" pitchFamily="2" charset="0"/>
              </a:rPr>
            </a:br>
            <a:r>
              <a:rPr lang="en-US" sz="4000" dirty="0">
                <a:solidFill>
                  <a:srgbClr val="002060"/>
                </a:solidFill>
                <a:latin typeface="AR ESSENCE" panose="02000000000000000000" pitchFamily="2" charset="0"/>
              </a:rPr>
              <a:t>Maha Walkathon </a:t>
            </a:r>
            <a:br>
              <a:rPr lang="en-US" sz="4000" dirty="0">
                <a:solidFill>
                  <a:srgbClr val="002060"/>
                </a:solidFill>
                <a:latin typeface="AR ESSENCE" panose="02000000000000000000" pitchFamily="2" charset="0"/>
              </a:rPr>
            </a:br>
            <a:r>
              <a:rPr lang="en-US" sz="3600" dirty="0">
                <a:latin typeface="AR ESSENCE" panose="02000000000000000000" pitchFamily="2" charset="0"/>
              </a:rPr>
              <a:t>Maha Impact</a:t>
            </a:r>
            <a:br>
              <a:rPr lang="en-US" sz="3600" dirty="0">
                <a:latin typeface="AR ESSENCE" panose="02000000000000000000" pitchFamily="2" charset="0"/>
              </a:rPr>
            </a:br>
            <a:r>
              <a:rPr lang="en-US" sz="3600" dirty="0">
                <a:latin typeface="AR ESSENCE" panose="02000000000000000000" pitchFamily="2" charset="0"/>
              </a:rPr>
              <a:t>Maha Scale</a:t>
            </a:r>
            <a:br>
              <a:rPr lang="en-US" sz="3600" dirty="0">
                <a:latin typeface="AR ESSENCE" panose="02000000000000000000" pitchFamily="2" charset="0"/>
              </a:rPr>
            </a:br>
            <a:r>
              <a:rPr lang="en-US" sz="3600" dirty="0">
                <a:latin typeface="AR ESSENCE" panose="02000000000000000000" pitchFamily="2" charset="0"/>
              </a:rPr>
              <a:t>Maha Opportunity</a:t>
            </a:r>
          </a:p>
        </p:txBody>
      </p:sp>
      <p:sp>
        <p:nvSpPr>
          <p:cNvPr id="6" name="TextBox 5"/>
          <p:cNvSpPr txBox="1"/>
          <p:nvPr/>
        </p:nvSpPr>
        <p:spPr>
          <a:xfrm>
            <a:off x="152400" y="6477000"/>
            <a:ext cx="4381264" cy="307777"/>
          </a:xfrm>
          <a:prstGeom prst="rect">
            <a:avLst/>
          </a:prstGeom>
          <a:noFill/>
        </p:spPr>
        <p:txBody>
          <a:bodyPr wrap="none" rtlCol="0">
            <a:spAutoFit/>
          </a:bodyPr>
          <a:lstStyle/>
          <a:p>
            <a:r>
              <a:rPr lang="en-US" sz="1400" dirty="0"/>
              <a:t>www.mahawalkathon.com | mahawalkathon@gmail.com</a:t>
            </a:r>
          </a:p>
        </p:txBody>
      </p:sp>
      <p:sp>
        <p:nvSpPr>
          <p:cNvPr id="2" name="Rectangle 1"/>
          <p:cNvSpPr/>
          <p:nvPr/>
        </p:nvSpPr>
        <p:spPr>
          <a:xfrm>
            <a:off x="152400" y="2293441"/>
            <a:ext cx="8839200" cy="4154984"/>
          </a:xfrm>
          <a:prstGeom prst="rect">
            <a:avLst/>
          </a:prstGeom>
        </p:spPr>
        <p:txBody>
          <a:bodyPr wrap="square">
            <a:spAutoFit/>
          </a:bodyPr>
          <a:lstStyle/>
          <a:p>
            <a:r>
              <a:rPr lang="en-US" dirty="0"/>
              <a:t>Contact:</a:t>
            </a:r>
          </a:p>
          <a:p>
            <a:r>
              <a:rPr lang="en-US" dirty="0"/>
              <a:t>	Dr. Mitez Sheth	: +91 9833570282    </a:t>
            </a:r>
          </a:p>
          <a:p>
            <a:r>
              <a:rPr lang="en-US" dirty="0"/>
              <a:t>	Prof. </a:t>
            </a:r>
            <a:r>
              <a:rPr lang="en-US" dirty="0" err="1"/>
              <a:t>Paresh</a:t>
            </a:r>
            <a:r>
              <a:rPr lang="en-US" dirty="0"/>
              <a:t> Sheth	: +91 9820608727</a:t>
            </a:r>
          </a:p>
          <a:p>
            <a:r>
              <a:rPr lang="en-US" dirty="0">
                <a:solidFill>
                  <a:srgbClr val="002060"/>
                </a:solidFill>
              </a:rPr>
              <a:t>	www.facebook.com/mahawalkathon</a:t>
            </a:r>
          </a:p>
          <a:p>
            <a:r>
              <a:rPr lang="en-US" dirty="0">
                <a:solidFill>
                  <a:srgbClr val="002060"/>
                </a:solidFill>
              </a:rPr>
              <a:t>	www.mahawalkathon.com</a:t>
            </a:r>
          </a:p>
          <a:p>
            <a:r>
              <a:rPr lang="en-US" dirty="0">
                <a:solidFill>
                  <a:srgbClr val="002060"/>
                </a:solidFill>
              </a:rPr>
              <a:t>	Mahawalkathon@gmail.com</a:t>
            </a:r>
          </a:p>
          <a:p>
            <a:r>
              <a:rPr lang="en-US" dirty="0">
                <a:solidFill>
                  <a:srgbClr val="002060"/>
                </a:solidFill>
              </a:rPr>
              <a:t>	#</a:t>
            </a:r>
            <a:r>
              <a:rPr lang="en-US" dirty="0" err="1">
                <a:solidFill>
                  <a:srgbClr val="002060"/>
                </a:solidFill>
              </a:rPr>
              <a:t>MahaWalkathon</a:t>
            </a:r>
            <a:endParaRPr lang="en-US" dirty="0">
              <a:solidFill>
                <a:srgbClr val="002060"/>
              </a:solidFill>
            </a:endParaRPr>
          </a:p>
          <a:p>
            <a:endParaRPr lang="en-US" dirty="0"/>
          </a:p>
          <a:p>
            <a:r>
              <a:rPr lang="en-US" dirty="0"/>
              <a:t>Enclosed:</a:t>
            </a:r>
          </a:p>
          <a:p>
            <a:pPr lvl="2"/>
            <a:r>
              <a:rPr lang="en-US" dirty="0"/>
              <a:t>List of Tentative Locations</a:t>
            </a:r>
          </a:p>
          <a:p>
            <a:pPr lvl="2"/>
            <a:r>
              <a:rPr lang="en-US" dirty="0"/>
              <a:t>Sponsorship Rate Card</a:t>
            </a:r>
          </a:p>
          <a:p>
            <a:r>
              <a:rPr lang="en-US" sz="1500" dirty="0"/>
              <a:t>*Refer Terms </a:t>
            </a:r>
          </a:p>
          <a:p>
            <a:r>
              <a:rPr lang="en-US" sz="1500" dirty="0"/>
              <a:t>*Conditions apply *Event subject to change without prior notice</a:t>
            </a:r>
          </a:p>
          <a:p>
            <a:endParaRPr lang="en-US" dirty="0"/>
          </a:p>
          <a:p>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6418" y="5906380"/>
            <a:ext cx="821800" cy="71825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2800" y="5938839"/>
            <a:ext cx="1066800" cy="57996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4181" y="5854728"/>
            <a:ext cx="769819" cy="76991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46234" y="5854727"/>
            <a:ext cx="697783" cy="774673"/>
          </a:xfrm>
          <a:prstGeom prst="rect">
            <a:avLst/>
          </a:prstGeom>
        </p:spPr>
      </p:pic>
      <p:pic>
        <p:nvPicPr>
          <p:cNvPr id="11" name="Picture 10" descr="C:\Users\Mitesh Sheth\Desktop\Mitez Main\CaSI Global - All Projects\No Honking\Maha Walkathon\SOCIAL MEDIA\epwd_logo.jpg"/>
          <p:cNvPicPr/>
          <p:nvPr/>
        </p:nvPicPr>
        <p:blipFill>
          <a:blip r:embed="rId9">
            <a:extLst>
              <a:ext uri="{28A0092B-C50C-407E-A947-70E740481C1C}">
                <a14:useLocalDpi xmlns:a14="http://schemas.microsoft.com/office/drawing/2010/main" val="0"/>
              </a:ext>
            </a:extLst>
          </a:blip>
          <a:srcRect/>
          <a:stretch>
            <a:fillRect/>
          </a:stretch>
        </p:blipFill>
        <p:spPr bwMode="auto">
          <a:xfrm>
            <a:off x="4533664" y="5886451"/>
            <a:ext cx="658761" cy="770648"/>
          </a:xfrm>
          <a:prstGeom prst="rect">
            <a:avLst/>
          </a:prstGeom>
          <a:noFill/>
          <a:ln>
            <a:noFill/>
          </a:ln>
        </p:spPr>
      </p:pic>
    </p:spTree>
    <p:extLst>
      <p:ext uri="{BB962C8B-B14F-4D97-AF65-F5344CB8AC3E}">
        <p14:creationId xmlns:p14="http://schemas.microsoft.com/office/powerpoint/2010/main" val="407989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a:xfrm>
            <a:off x="457200" y="1295400"/>
            <a:ext cx="8229600" cy="4830763"/>
          </a:xfrm>
        </p:spPr>
        <p:txBody>
          <a:bodyPr>
            <a:noAutofit/>
          </a:bodyPr>
          <a:lstStyle/>
          <a:p>
            <a:r>
              <a:rPr lang="en-US" sz="2000" dirty="0"/>
              <a:t>Noise Pollution</a:t>
            </a:r>
          </a:p>
          <a:p>
            <a:pPr lvl="1"/>
            <a:r>
              <a:rPr lang="en-US" sz="1600" dirty="0"/>
              <a:t>Vehicular honking has reached 70% of noise pollution in our environment. Normal acceptable ambient sound levels for humans is 55 decibels, most of Mumbai registers over 70 decibels, much above safe levels for human habitation levels. Most vehicle horns create 110 </a:t>
            </a:r>
            <a:r>
              <a:rPr lang="en-US" sz="1600" dirty="0" err="1"/>
              <a:t>db</a:t>
            </a:r>
            <a:r>
              <a:rPr lang="en-US" sz="1600" dirty="0"/>
              <a:t> of noise. </a:t>
            </a:r>
          </a:p>
          <a:p>
            <a:r>
              <a:rPr lang="en-US" sz="2000" dirty="0"/>
              <a:t>Road Safety</a:t>
            </a:r>
          </a:p>
          <a:p>
            <a:pPr lvl="1"/>
            <a:r>
              <a:rPr lang="en-US" sz="1600" dirty="0"/>
              <a:t>There are more than 1.5 lac deaths by road accidents in India annually and Maharashtra accounts for 15,000 </a:t>
            </a:r>
          </a:p>
          <a:p>
            <a:r>
              <a:rPr lang="en-US" sz="2000" dirty="0"/>
              <a:t>The department is concerned and keen to take measures to reduce the same.</a:t>
            </a:r>
          </a:p>
          <a:p>
            <a:r>
              <a:rPr lang="en-US" sz="2000" dirty="0"/>
              <a:t>The Consumer / Vehicle Owners</a:t>
            </a:r>
          </a:p>
          <a:p>
            <a:pPr lvl="1"/>
            <a:r>
              <a:rPr lang="en-US" sz="1600" dirty="0"/>
              <a:t>Are educated</a:t>
            </a:r>
          </a:p>
          <a:p>
            <a:pPr lvl="1"/>
            <a:r>
              <a:rPr lang="en-US" sz="1600" dirty="0"/>
              <a:t>Are aware of the perils</a:t>
            </a:r>
          </a:p>
          <a:p>
            <a:pPr lvl="1"/>
            <a:r>
              <a:rPr lang="en-US" sz="1600" dirty="0"/>
              <a:t>But still adamant to follow norms.</a:t>
            </a:r>
          </a:p>
          <a:p>
            <a:pPr lvl="2"/>
            <a:r>
              <a:rPr lang="en-US" sz="1400" dirty="0"/>
              <a:t>Inspite of strict laws</a:t>
            </a:r>
          </a:p>
          <a:p>
            <a:r>
              <a:rPr lang="en-US" sz="2000" dirty="0"/>
              <a:t>The real issue is consumer behavior as well as awareness</a:t>
            </a:r>
          </a:p>
        </p:txBody>
      </p:sp>
      <p:pic>
        <p:nvPicPr>
          <p:cNvPr id="6146" name="Picture 2" descr="Image result for kill the noise"/>
          <p:cNvPicPr>
            <a:picLocks noChangeAspect="1" noChangeArrowheads="1"/>
          </p:cNvPicPr>
          <p:nvPr/>
        </p:nvPicPr>
        <p:blipFill>
          <a:blip r:embed="rId2" cstate="print">
            <a:clrChange>
              <a:clrFrom>
                <a:srgbClr val="000000"/>
              </a:clrFrom>
              <a:clrTo>
                <a:srgbClr val="00000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78384" y="3962400"/>
            <a:ext cx="2780434" cy="1981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endParaRPr lang="en-US" sz="1400" dirty="0"/>
          </a:p>
        </p:txBody>
      </p:sp>
    </p:spTree>
    <p:extLst>
      <p:ext uri="{BB962C8B-B14F-4D97-AF65-F5344CB8AC3E}">
        <p14:creationId xmlns:p14="http://schemas.microsoft.com/office/powerpoint/2010/main" val="407974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a Solution </a:t>
            </a:r>
          </a:p>
        </p:txBody>
      </p:sp>
      <p:sp>
        <p:nvSpPr>
          <p:cNvPr id="3" name="Content Placeholder 2"/>
          <p:cNvSpPr>
            <a:spLocks noGrp="1"/>
          </p:cNvSpPr>
          <p:nvPr>
            <p:ph idx="1"/>
          </p:nvPr>
        </p:nvSpPr>
        <p:spPr/>
        <p:txBody>
          <a:bodyPr>
            <a:normAutofit fontScale="77500" lnSpcReduction="20000"/>
          </a:bodyPr>
          <a:lstStyle/>
          <a:p>
            <a:r>
              <a:rPr lang="en-US" dirty="0"/>
              <a:t>A change in consumer behavior / mindset</a:t>
            </a:r>
          </a:p>
          <a:p>
            <a:pPr lvl="1"/>
            <a:r>
              <a:rPr lang="en-US" dirty="0"/>
              <a:t>does not occur overnight, </a:t>
            </a:r>
          </a:p>
          <a:p>
            <a:pPr lvl="1"/>
            <a:r>
              <a:rPr lang="en-US" dirty="0"/>
              <a:t>hence an event like a marathon which is a single day event and only gets one person from a family does not serve our cause.</a:t>
            </a:r>
          </a:p>
          <a:p>
            <a:endParaRPr lang="en-US" dirty="0"/>
          </a:p>
          <a:p>
            <a:endParaRPr lang="en-US" dirty="0"/>
          </a:p>
          <a:p>
            <a:r>
              <a:rPr lang="en-US" dirty="0"/>
              <a:t>To ensure a change in consumer behavior, we need </a:t>
            </a:r>
          </a:p>
          <a:p>
            <a:pPr lvl="1"/>
            <a:r>
              <a:rPr lang="en-US" dirty="0"/>
              <a:t>To Educate the masses</a:t>
            </a:r>
          </a:p>
          <a:p>
            <a:pPr lvl="1"/>
            <a:r>
              <a:rPr lang="en-US" dirty="0"/>
              <a:t>Create awareness</a:t>
            </a:r>
          </a:p>
          <a:p>
            <a:pPr lvl="1"/>
            <a:r>
              <a:rPr lang="en-US" dirty="0"/>
              <a:t>Remind them on a longer time frame and not one day</a:t>
            </a:r>
          </a:p>
          <a:p>
            <a:pPr lvl="1"/>
            <a:r>
              <a:rPr lang="en-US" dirty="0"/>
              <a:t>Involve the Family</a:t>
            </a:r>
          </a:p>
          <a:p>
            <a:pPr lvl="1"/>
            <a:r>
              <a:rPr lang="en-US" dirty="0"/>
              <a:t>Get them to buy the idea and not just try to sell them the idea</a:t>
            </a:r>
          </a:p>
        </p:txBody>
      </p:sp>
      <p:pic>
        <p:nvPicPr>
          <p:cNvPr id="9218" name="Picture 2" descr="Image result for question mark"/>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9375"/>
          <a:stretch/>
        </p:blipFill>
        <p:spPr bwMode="auto">
          <a:xfrm>
            <a:off x="6858000" y="2743200"/>
            <a:ext cx="2209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endParaRPr lang="en-US" sz="1400" dirty="0"/>
          </a:p>
        </p:txBody>
      </p:sp>
    </p:spTree>
    <p:extLst>
      <p:ext uri="{BB962C8B-B14F-4D97-AF65-F5344CB8AC3E}">
        <p14:creationId xmlns:p14="http://schemas.microsoft.com/office/powerpoint/2010/main" val="175719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maharasht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636732"/>
            <a:ext cx="5078268" cy="50782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The Solution Maha Walkathon </a:t>
            </a:r>
          </a:p>
        </p:txBody>
      </p:sp>
      <p:sp>
        <p:nvSpPr>
          <p:cNvPr id="3" name="Content Placeholder 2"/>
          <p:cNvSpPr>
            <a:spLocks noGrp="1"/>
          </p:cNvSpPr>
          <p:nvPr>
            <p:ph idx="1"/>
          </p:nvPr>
        </p:nvSpPr>
        <p:spPr>
          <a:xfrm>
            <a:off x="457200" y="1295400"/>
            <a:ext cx="7924800" cy="4830763"/>
          </a:xfrm>
        </p:spPr>
        <p:txBody>
          <a:bodyPr>
            <a:normAutofit fontScale="92500"/>
          </a:bodyPr>
          <a:lstStyle/>
          <a:p>
            <a:r>
              <a:rPr lang="en-US" dirty="0"/>
              <a:t>Maha Walkathon – Annual event designed to </a:t>
            </a:r>
          </a:p>
          <a:p>
            <a:pPr lvl="1"/>
            <a:r>
              <a:rPr lang="en-US" dirty="0"/>
              <a:t>Educating the masses</a:t>
            </a:r>
          </a:p>
          <a:p>
            <a:pPr lvl="2"/>
            <a:r>
              <a:rPr lang="en-US" dirty="0"/>
              <a:t>Especially vehicle owners</a:t>
            </a:r>
          </a:p>
          <a:p>
            <a:pPr lvl="2"/>
            <a:r>
              <a:rPr lang="en-US" dirty="0"/>
              <a:t>Through their own family </a:t>
            </a:r>
          </a:p>
          <a:p>
            <a:pPr lvl="2"/>
            <a:endParaRPr lang="en-US" dirty="0"/>
          </a:p>
          <a:p>
            <a:pPr lvl="1"/>
            <a:r>
              <a:rPr lang="en-US" dirty="0"/>
              <a:t>An event which is </a:t>
            </a:r>
          </a:p>
          <a:p>
            <a:pPr lvl="2"/>
            <a:r>
              <a:rPr lang="en-US" dirty="0"/>
              <a:t>A high impact event</a:t>
            </a:r>
          </a:p>
          <a:p>
            <a:pPr lvl="2"/>
            <a:r>
              <a:rPr lang="en-US" dirty="0"/>
              <a:t>Across the state and not restricted to a city</a:t>
            </a:r>
          </a:p>
          <a:p>
            <a:pPr lvl="2"/>
            <a:r>
              <a:rPr lang="en-US" dirty="0"/>
              <a:t>A 200 day event to ensure message is retained</a:t>
            </a:r>
          </a:p>
          <a:p>
            <a:pPr lvl="2"/>
            <a:r>
              <a:rPr lang="en-US" dirty="0"/>
              <a:t>Family event ensuring inclusivity </a:t>
            </a:r>
          </a:p>
          <a:p>
            <a:pPr lvl="2"/>
            <a:r>
              <a:rPr lang="en-US" dirty="0"/>
              <a:t>An idea where children sell the idea to parents </a:t>
            </a:r>
          </a:p>
          <a:p>
            <a:endParaRPr lang="en-US" dirty="0"/>
          </a:p>
        </p:txBody>
      </p:sp>
      <p:pic>
        <p:nvPicPr>
          <p:cNvPr id="1026" name="Picture 2" descr="Related image"/>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67400" y="2339174"/>
            <a:ext cx="2971800" cy="24614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6474023"/>
            <a:ext cx="2172133" cy="307777"/>
          </a:xfrm>
          <a:prstGeom prst="rect">
            <a:avLst/>
          </a:prstGeom>
          <a:noFill/>
        </p:spPr>
        <p:txBody>
          <a:bodyPr wrap="none" rtlCol="0">
            <a:spAutoFit/>
          </a:bodyPr>
          <a:lstStyle/>
          <a:p>
            <a:r>
              <a:rPr lang="en-US" sz="1400" dirty="0">
                <a:hlinkClick r:id="rId4"/>
              </a:rPr>
              <a:t>www.mahawalkathon.com</a:t>
            </a:r>
            <a:endParaRPr lang="en-US" sz="1400" dirty="0"/>
          </a:p>
        </p:txBody>
      </p:sp>
    </p:spTree>
    <p:extLst>
      <p:ext uri="{BB962C8B-B14F-4D97-AF65-F5344CB8AC3E}">
        <p14:creationId xmlns:p14="http://schemas.microsoft.com/office/powerpoint/2010/main" val="276624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Causes </a:t>
            </a:r>
          </a:p>
        </p:txBody>
      </p:sp>
      <p:sp>
        <p:nvSpPr>
          <p:cNvPr id="3" name="Content Placeholder 2"/>
          <p:cNvSpPr>
            <a:spLocks noGrp="1"/>
          </p:cNvSpPr>
          <p:nvPr>
            <p:ph idx="1"/>
          </p:nvPr>
        </p:nvSpPr>
        <p:spPr/>
        <p:txBody>
          <a:bodyPr/>
          <a:lstStyle/>
          <a:p>
            <a:r>
              <a:rPr lang="en-US" dirty="0"/>
              <a:t># No Honking</a:t>
            </a:r>
          </a:p>
          <a:p>
            <a:r>
              <a:rPr lang="en-US" dirty="0"/>
              <a:t># Road Safety</a:t>
            </a:r>
          </a:p>
          <a:p>
            <a:r>
              <a:rPr lang="en-US" dirty="0"/>
              <a:t># Responsible Driving </a:t>
            </a:r>
          </a:p>
        </p:txBody>
      </p:sp>
      <p:pic>
        <p:nvPicPr>
          <p:cNvPr id="4" name="Picture 4" descr="Image result for ban the horn"/>
          <p:cNvPicPr>
            <a:picLocks noChangeAspect="1" noChangeArrowheads="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65156" y="3487010"/>
            <a:ext cx="1645044" cy="16224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378806"/>
            <a:ext cx="3502970" cy="217439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wear the helmet a"/>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4558474"/>
            <a:ext cx="2971800" cy="214712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wear the helmet a"/>
          <p:cNvPicPr>
            <a:picLocks noChangeAspect="1" noChangeArrowheads="1"/>
          </p:cNvPicPr>
          <p:nvPr/>
        </p:nvPicPr>
        <p:blipFill rotWithShape="1">
          <a:blip r:embed="rId5">
            <a:clrChange>
              <a:clrFrom>
                <a:srgbClr val="FFCC00"/>
              </a:clrFrom>
              <a:clrTo>
                <a:srgbClr val="FFCC0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4967" r="6681"/>
          <a:stretch/>
        </p:blipFill>
        <p:spPr bwMode="auto">
          <a:xfrm>
            <a:off x="5181600" y="1295400"/>
            <a:ext cx="3338945" cy="20090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400" y="6474023"/>
            <a:ext cx="2172133" cy="307777"/>
          </a:xfrm>
          <a:prstGeom prst="rect">
            <a:avLst/>
          </a:prstGeom>
          <a:noFill/>
        </p:spPr>
        <p:txBody>
          <a:bodyPr wrap="none" rtlCol="0">
            <a:spAutoFit/>
          </a:bodyPr>
          <a:lstStyle/>
          <a:p>
            <a:r>
              <a:rPr lang="en-US" sz="1400" dirty="0">
                <a:hlinkClick r:id="rId6"/>
              </a:rPr>
              <a:t>www.mahawalkathon.com</a:t>
            </a:r>
            <a:r>
              <a:rPr lang="en-US" sz="1400" dirty="0"/>
              <a:t> </a:t>
            </a:r>
          </a:p>
        </p:txBody>
      </p:sp>
    </p:spTree>
    <p:extLst>
      <p:ext uri="{BB962C8B-B14F-4D97-AF65-F5344CB8AC3E}">
        <p14:creationId xmlns:p14="http://schemas.microsoft.com/office/powerpoint/2010/main" val="230790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Event ‘</a:t>
            </a:r>
            <a:r>
              <a:rPr lang="en-US" dirty="0" err="1"/>
              <a:t>Maha</a:t>
            </a:r>
            <a:r>
              <a:rPr lang="en-US" dirty="0"/>
              <a:t> Walkathon’</a:t>
            </a:r>
          </a:p>
        </p:txBody>
      </p:sp>
      <p:sp>
        <p:nvSpPr>
          <p:cNvPr id="3" name="Content Placeholder 2"/>
          <p:cNvSpPr>
            <a:spLocks noGrp="1"/>
          </p:cNvSpPr>
          <p:nvPr>
            <p:ph idx="1"/>
          </p:nvPr>
        </p:nvSpPr>
        <p:spPr>
          <a:xfrm>
            <a:off x="457200" y="1600201"/>
            <a:ext cx="8229600" cy="2819400"/>
          </a:xfrm>
        </p:spPr>
        <p:txBody>
          <a:bodyPr>
            <a:normAutofit fontScale="77500" lnSpcReduction="20000"/>
          </a:bodyPr>
          <a:lstStyle/>
          <a:p>
            <a:r>
              <a:rPr lang="en-US" dirty="0"/>
              <a:t>Jointly Presented by </a:t>
            </a:r>
          </a:p>
          <a:p>
            <a:pPr lvl="1"/>
            <a:r>
              <a:rPr lang="en-US" dirty="0"/>
              <a:t>Motor Vehicles Department, Government of Maharashtra, </a:t>
            </a:r>
            <a:r>
              <a:rPr lang="en-US" dirty="0">
                <a:hlinkClick r:id="rId2"/>
              </a:rPr>
              <a:t>https://transport.maharashtra.gov.in/1035/Home</a:t>
            </a:r>
            <a:r>
              <a:rPr lang="en-US" dirty="0"/>
              <a:t> </a:t>
            </a:r>
          </a:p>
          <a:p>
            <a:pPr lvl="1"/>
            <a:endParaRPr lang="en-US" dirty="0"/>
          </a:p>
          <a:p>
            <a:pPr lvl="1"/>
            <a:r>
              <a:rPr lang="en-US" dirty="0"/>
              <a:t>CASI Global, the largest peer to peer group for CSR &amp; Sustainability</a:t>
            </a:r>
          </a:p>
          <a:p>
            <a:pPr lvl="1"/>
            <a:endParaRPr lang="en-US" dirty="0"/>
          </a:p>
          <a:p>
            <a:pPr lvl="1"/>
            <a:r>
              <a:rPr lang="en-US" dirty="0"/>
              <a:t>CSR Diary, The Volunteering Platform </a:t>
            </a:r>
            <a:r>
              <a:rPr lang="en-US" dirty="0">
                <a:hlinkClick r:id="rId3"/>
              </a:rPr>
              <a:t>www.csrdiary.com</a:t>
            </a:r>
            <a:r>
              <a:rPr lang="en-US" dirty="0"/>
              <a:t> </a:t>
            </a:r>
          </a:p>
          <a:p>
            <a:pPr lvl="1"/>
            <a:endParaRPr lang="en-US" dirty="0"/>
          </a:p>
          <a:p>
            <a:pPr lvl="1"/>
            <a:endParaRPr lang="en-US" dirty="0"/>
          </a:p>
          <a:p>
            <a:pPr lvl="1"/>
            <a:endParaRPr lang="en-US" b="1" dirty="0"/>
          </a:p>
          <a:p>
            <a:pPr lvl="1"/>
            <a:endParaRPr lang="en-US" dirty="0"/>
          </a:p>
          <a:p>
            <a:pPr lvl="1"/>
            <a:endParaRPr lang="en-US" dirty="0"/>
          </a:p>
        </p:txBody>
      </p:sp>
      <p:sp>
        <p:nvSpPr>
          <p:cNvPr id="4" name="TextBox 3"/>
          <p:cNvSpPr txBox="1"/>
          <p:nvPr/>
        </p:nvSpPr>
        <p:spPr>
          <a:xfrm>
            <a:off x="152400" y="6474023"/>
            <a:ext cx="2172133" cy="307777"/>
          </a:xfrm>
          <a:prstGeom prst="rect">
            <a:avLst/>
          </a:prstGeom>
          <a:noFill/>
        </p:spPr>
        <p:txBody>
          <a:bodyPr wrap="none" rtlCol="0">
            <a:spAutoFit/>
          </a:bodyPr>
          <a:lstStyle/>
          <a:p>
            <a:r>
              <a:rPr lang="en-US" sz="1400" dirty="0">
                <a:hlinkClick r:id="rId4"/>
              </a:rPr>
              <a:t>www.mahawalkathon.com</a:t>
            </a:r>
            <a:r>
              <a:rPr lang="en-US" sz="1400" dirty="0"/>
              <a:t> </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4498204"/>
            <a:ext cx="2170711" cy="189721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8200" y="4794085"/>
            <a:ext cx="2401271" cy="1305453"/>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2801" y="4566403"/>
            <a:ext cx="1828800" cy="1829017"/>
          </a:xfrm>
          <a:prstGeom prst="rect">
            <a:avLst/>
          </a:prstGeom>
        </p:spPr>
      </p:pic>
      <p:pic>
        <p:nvPicPr>
          <p:cNvPr id="9" name="Picture 8" descr="C:\Users\Mitesh Sheth\Desktop\Mitez Main\CaSI Global - All Projects\No Honking\Maha Walkathon\SOCIAL MEDIA\epwd_logo.jpg"/>
          <p:cNvPicPr/>
          <p:nvPr/>
        </p:nvPicPr>
        <p:blipFill>
          <a:blip r:embed="rId8">
            <a:extLst>
              <a:ext uri="{28A0092B-C50C-407E-A947-70E740481C1C}">
                <a14:useLocalDpi xmlns:a14="http://schemas.microsoft.com/office/drawing/2010/main" val="0"/>
              </a:ext>
            </a:extLst>
          </a:blip>
          <a:srcRect/>
          <a:stretch>
            <a:fillRect/>
          </a:stretch>
        </p:blipFill>
        <p:spPr bwMode="auto">
          <a:xfrm>
            <a:off x="2819400" y="4611689"/>
            <a:ext cx="1639271" cy="1797058"/>
          </a:xfrm>
          <a:prstGeom prst="rect">
            <a:avLst/>
          </a:prstGeom>
          <a:noFill/>
          <a:ln>
            <a:noFill/>
          </a:ln>
        </p:spPr>
      </p:pic>
    </p:spTree>
    <p:extLst>
      <p:ext uri="{BB962C8B-B14F-4D97-AF65-F5344CB8AC3E}">
        <p14:creationId xmlns:p14="http://schemas.microsoft.com/office/powerpoint/2010/main" val="23427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ommit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14600"/>
            <a:ext cx="4354830"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Two Parts to the Maha Event </a:t>
            </a:r>
          </a:p>
        </p:txBody>
      </p:sp>
      <p:sp>
        <p:nvSpPr>
          <p:cNvPr id="3" name="Content Placeholder 2"/>
          <p:cNvSpPr>
            <a:spLocks noGrp="1"/>
          </p:cNvSpPr>
          <p:nvPr>
            <p:ph idx="1"/>
          </p:nvPr>
        </p:nvSpPr>
        <p:spPr/>
        <p:txBody>
          <a:bodyPr>
            <a:normAutofit fontScale="85000" lnSpcReduction="20000"/>
          </a:bodyPr>
          <a:lstStyle/>
          <a:p>
            <a:pPr marL="0" indent="0">
              <a:buNone/>
            </a:pPr>
            <a:r>
              <a:rPr lang="en-US" u="sng" dirty="0"/>
              <a:t>Part 1</a:t>
            </a:r>
          </a:p>
          <a:p>
            <a:r>
              <a:rPr lang="en-US" dirty="0"/>
              <a:t>A Walkathon at over 100 places same day same time</a:t>
            </a:r>
          </a:p>
          <a:p>
            <a:pPr lvl="1"/>
            <a:r>
              <a:rPr lang="en-US" dirty="0"/>
              <a:t>On 18</a:t>
            </a:r>
            <a:r>
              <a:rPr lang="en-US" baseline="30000" dirty="0"/>
              <a:t>th</a:t>
            </a:r>
            <a:r>
              <a:rPr lang="en-US" dirty="0"/>
              <a:t> November 2018</a:t>
            </a:r>
          </a:p>
          <a:p>
            <a:pPr lvl="1"/>
            <a:r>
              <a:rPr lang="en-US" dirty="0"/>
              <a:t>2 KM walk</a:t>
            </a:r>
          </a:p>
          <a:p>
            <a:pPr marL="457200" lvl="1" indent="0">
              <a:buNone/>
            </a:pPr>
            <a:endParaRPr lang="en-US" dirty="0"/>
          </a:p>
          <a:p>
            <a:pPr lvl="1"/>
            <a:endParaRPr lang="en-US" dirty="0"/>
          </a:p>
          <a:p>
            <a:pPr marL="0" indent="0">
              <a:buNone/>
            </a:pPr>
            <a:r>
              <a:rPr lang="en-US" u="sng" dirty="0"/>
              <a:t>Part 2</a:t>
            </a:r>
          </a:p>
          <a:p>
            <a:r>
              <a:rPr lang="en-US" dirty="0"/>
              <a:t>A drawing &amp; Essay competition for all student participants</a:t>
            </a:r>
          </a:p>
          <a:p>
            <a:pPr lvl="1"/>
            <a:r>
              <a:rPr lang="en-US" dirty="0"/>
              <a:t>At their convenience within these 200 days</a:t>
            </a:r>
          </a:p>
          <a:p>
            <a:pPr lvl="1"/>
            <a:r>
              <a:rPr lang="en-US" dirty="0"/>
              <a:t>Display of these drawings at local traffic signals</a:t>
            </a:r>
          </a:p>
          <a:p>
            <a:pPr lvl="1"/>
            <a:endParaRPr lang="en-US" dirty="0"/>
          </a:p>
        </p:txBody>
      </p:sp>
      <p:sp>
        <p:nvSpPr>
          <p:cNvPr id="5" name="TextBox 4"/>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r>
              <a:rPr lang="en-US" sz="1400" dirty="0"/>
              <a:t> </a:t>
            </a:r>
          </a:p>
        </p:txBody>
      </p:sp>
    </p:spTree>
    <p:extLst>
      <p:ext uri="{BB962C8B-B14F-4D97-AF65-F5344CB8AC3E}">
        <p14:creationId xmlns:p14="http://schemas.microsoft.com/office/powerpoint/2010/main" val="204978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Invitees to the Event </a:t>
            </a:r>
          </a:p>
        </p:txBody>
      </p:sp>
      <p:sp>
        <p:nvSpPr>
          <p:cNvPr id="3" name="Content Placeholder 2"/>
          <p:cNvSpPr>
            <a:spLocks noGrp="1"/>
          </p:cNvSpPr>
          <p:nvPr>
            <p:ph idx="1"/>
          </p:nvPr>
        </p:nvSpPr>
        <p:spPr>
          <a:xfrm>
            <a:off x="457200" y="1524000"/>
            <a:ext cx="8229600" cy="4525963"/>
          </a:xfrm>
        </p:spPr>
        <p:txBody>
          <a:bodyPr/>
          <a:lstStyle/>
          <a:p>
            <a:r>
              <a:rPr lang="en-US" dirty="0"/>
              <a:t>Invitees to the Drawing &amp; Essay Competition </a:t>
            </a:r>
          </a:p>
          <a:p>
            <a:pPr lvl="1"/>
            <a:r>
              <a:rPr lang="en-US" dirty="0"/>
              <a:t>Every Education Institute across the state</a:t>
            </a:r>
          </a:p>
          <a:p>
            <a:pPr lvl="1"/>
            <a:endParaRPr lang="en-US" dirty="0"/>
          </a:p>
          <a:p>
            <a:r>
              <a:rPr lang="en-US" dirty="0"/>
              <a:t>Invitees to the Maha Walkathon</a:t>
            </a:r>
          </a:p>
          <a:p>
            <a:pPr lvl="1"/>
            <a:r>
              <a:rPr lang="en-US" dirty="0"/>
              <a:t>Schools </a:t>
            </a:r>
          </a:p>
          <a:p>
            <a:pPr lvl="1"/>
            <a:r>
              <a:rPr lang="en-US" dirty="0"/>
              <a:t>Colleges</a:t>
            </a:r>
          </a:p>
          <a:p>
            <a:pPr lvl="1"/>
            <a:r>
              <a:rPr lang="en-US" dirty="0"/>
              <a:t>Corporates </a:t>
            </a:r>
          </a:p>
          <a:p>
            <a:pPr lvl="1"/>
            <a:r>
              <a:rPr lang="en-US" dirty="0"/>
              <a:t>Individuals </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810000"/>
            <a:ext cx="4419600" cy="24339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r>
              <a:rPr lang="en-US" sz="1400" dirty="0"/>
              <a:t> </a:t>
            </a:r>
          </a:p>
        </p:txBody>
      </p:sp>
    </p:spTree>
    <p:extLst>
      <p:ext uri="{BB962C8B-B14F-4D97-AF65-F5344CB8AC3E}">
        <p14:creationId xmlns:p14="http://schemas.microsoft.com/office/powerpoint/2010/main" val="368437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ommit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808" y="5105400"/>
            <a:ext cx="1688879" cy="16954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The Plan to Reach the Masses </a:t>
            </a:r>
          </a:p>
        </p:txBody>
      </p:sp>
      <p:sp>
        <p:nvSpPr>
          <p:cNvPr id="3" name="Content Placeholder 2"/>
          <p:cNvSpPr>
            <a:spLocks noGrp="1"/>
          </p:cNvSpPr>
          <p:nvPr>
            <p:ph idx="1"/>
          </p:nvPr>
        </p:nvSpPr>
        <p:spPr>
          <a:xfrm>
            <a:off x="457200" y="1600201"/>
            <a:ext cx="8305800" cy="4038599"/>
          </a:xfrm>
        </p:spPr>
        <p:txBody>
          <a:bodyPr>
            <a:normAutofit fontScale="70000" lnSpcReduction="20000"/>
          </a:bodyPr>
          <a:lstStyle/>
          <a:p>
            <a:r>
              <a:rPr lang="en-US" b="1" dirty="0"/>
              <a:t>The Reach</a:t>
            </a:r>
          </a:p>
          <a:p>
            <a:pPr lvl="1"/>
            <a:r>
              <a:rPr lang="en-US" dirty="0"/>
              <a:t>Schools / Colleges across the state will be invited to participate in </a:t>
            </a:r>
          </a:p>
          <a:p>
            <a:pPr marL="914400" lvl="2" indent="0">
              <a:buNone/>
            </a:pPr>
            <a:r>
              <a:rPr lang="en-US" dirty="0"/>
              <a:t>1) Drawing &amp; Essay Competition </a:t>
            </a:r>
          </a:p>
          <a:p>
            <a:pPr marL="914400" lvl="2" indent="0">
              <a:buNone/>
            </a:pPr>
            <a:r>
              <a:rPr lang="en-US" dirty="0"/>
              <a:t>2) Walkathon </a:t>
            </a:r>
          </a:p>
          <a:p>
            <a:pPr lvl="1"/>
            <a:r>
              <a:rPr lang="en-US" dirty="0"/>
              <a:t>Citizens across the state will be invited though extensive use of social media </a:t>
            </a:r>
          </a:p>
          <a:p>
            <a:pPr marL="457200" lvl="1" indent="0">
              <a:buNone/>
            </a:pPr>
            <a:endParaRPr lang="en-US" dirty="0"/>
          </a:p>
          <a:p>
            <a:r>
              <a:rPr lang="en-US" b="1" dirty="0"/>
              <a:t>The Commitment</a:t>
            </a:r>
          </a:p>
          <a:p>
            <a:pPr lvl="1"/>
            <a:r>
              <a:rPr lang="en-US" dirty="0"/>
              <a:t>MMVD, Traffic Department, Government of Maharashtra, CASI &amp; CSR Diary will deliver the invites personally and also through other channels.</a:t>
            </a:r>
          </a:p>
          <a:p>
            <a:pPr lvl="1"/>
            <a:r>
              <a:rPr lang="en-US" dirty="0"/>
              <a:t>This shows the commitment of the department towards the cause</a:t>
            </a:r>
          </a:p>
        </p:txBody>
      </p:sp>
      <p:sp>
        <p:nvSpPr>
          <p:cNvPr id="5" name="TextBox 4"/>
          <p:cNvSpPr txBox="1"/>
          <p:nvPr/>
        </p:nvSpPr>
        <p:spPr>
          <a:xfrm>
            <a:off x="152400" y="6474023"/>
            <a:ext cx="2172133" cy="307777"/>
          </a:xfrm>
          <a:prstGeom prst="rect">
            <a:avLst/>
          </a:prstGeom>
          <a:noFill/>
        </p:spPr>
        <p:txBody>
          <a:bodyPr wrap="none" rtlCol="0">
            <a:spAutoFit/>
          </a:bodyPr>
          <a:lstStyle/>
          <a:p>
            <a:r>
              <a:rPr lang="en-US" sz="1400" dirty="0">
                <a:hlinkClick r:id="rId3"/>
              </a:rPr>
              <a:t>www.mahawalkathon.com</a:t>
            </a:r>
            <a:r>
              <a:rPr lang="en-US" sz="1400" dirty="0"/>
              <a:t> </a:t>
            </a:r>
          </a:p>
        </p:txBody>
      </p:sp>
    </p:spTree>
    <p:extLst>
      <p:ext uri="{BB962C8B-B14F-4D97-AF65-F5344CB8AC3E}">
        <p14:creationId xmlns:p14="http://schemas.microsoft.com/office/powerpoint/2010/main" val="584197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1147</Words>
  <Application>Microsoft Office PowerPoint</Application>
  <PresentationFormat>On-screen Show (4:3)</PresentationFormat>
  <Paragraphs>174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 ESSENCE</vt:lpstr>
      <vt:lpstr>Arial</vt:lpstr>
      <vt:lpstr>Calibri</vt:lpstr>
      <vt:lpstr>Wingdings</vt:lpstr>
      <vt:lpstr>Office Theme</vt:lpstr>
      <vt:lpstr>Maha Event Maha Walkathon  Maha Impact Maha Scale Maha Opportunity  Maharashtra</vt:lpstr>
      <vt:lpstr>The Problem</vt:lpstr>
      <vt:lpstr>Searching for a Solution </vt:lpstr>
      <vt:lpstr>The Solution Maha Walkathon </vt:lpstr>
      <vt:lpstr>The Causes </vt:lpstr>
      <vt:lpstr>The Event ‘Maha Walkathon’</vt:lpstr>
      <vt:lpstr>Two Parts to the Maha Event </vt:lpstr>
      <vt:lpstr>Invitees to the Event </vt:lpstr>
      <vt:lpstr>The Plan to Reach the Masses </vt:lpstr>
      <vt:lpstr>Showcase yOUr Brand</vt:lpstr>
      <vt:lpstr>How does your Brand Benefit?</vt:lpstr>
      <vt:lpstr>Brand Benefits** continued</vt:lpstr>
      <vt:lpstr>Maha Marketing Plan   (Simple &amp; Effective)</vt:lpstr>
      <vt:lpstr>Prologue to the Maha Walkathon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 Walkathon</dc:title>
  <dc:creator>Paresh</dc:creator>
  <cp:lastModifiedBy>Sachin Waingankar</cp:lastModifiedBy>
  <cp:revision>57</cp:revision>
  <dcterms:created xsi:type="dcterms:W3CDTF">2006-08-16T00:00:00Z</dcterms:created>
  <dcterms:modified xsi:type="dcterms:W3CDTF">2018-09-04T07:24:51Z</dcterms:modified>
</cp:coreProperties>
</file>