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27" r:id="rId4"/>
    <p:sldId id="280" r:id="rId5"/>
    <p:sldId id="282" r:id="rId6"/>
    <p:sldId id="283" r:id="rId7"/>
    <p:sldId id="301" r:id="rId8"/>
    <p:sldId id="284" r:id="rId9"/>
    <p:sldId id="304" r:id="rId10"/>
    <p:sldId id="307" r:id="rId11"/>
    <p:sldId id="308" r:id="rId12"/>
    <p:sldId id="265" r:id="rId13"/>
    <p:sldId id="272" r:id="rId14"/>
    <p:sldId id="268" r:id="rId15"/>
    <p:sldId id="267" r:id="rId16"/>
    <p:sldId id="271" r:id="rId17"/>
    <p:sldId id="305" r:id="rId18"/>
    <p:sldId id="266" r:id="rId19"/>
    <p:sldId id="306" r:id="rId20"/>
    <p:sldId id="273" r:id="rId21"/>
    <p:sldId id="277" r:id="rId22"/>
    <p:sldId id="292" r:id="rId23"/>
    <p:sldId id="286" r:id="rId24"/>
    <p:sldId id="325" r:id="rId25"/>
    <p:sldId id="326" r:id="rId26"/>
    <p:sldId id="278" r:id="rId27"/>
    <p:sldId id="285" r:id="rId28"/>
    <p:sldId id="288" r:id="rId29"/>
    <p:sldId id="309" r:id="rId30"/>
    <p:sldId id="316" r:id="rId31"/>
    <p:sldId id="317" r:id="rId32"/>
    <p:sldId id="319" r:id="rId33"/>
    <p:sldId id="324" r:id="rId34"/>
    <p:sldId id="320" r:id="rId35"/>
    <p:sldId id="322" r:id="rId36"/>
    <p:sldId id="323" r:id="rId37"/>
    <p:sldId id="314" r:id="rId38"/>
    <p:sldId id="310" r:id="rId39"/>
    <p:sldId id="312" r:id="rId40"/>
    <p:sldId id="289" r:id="rId41"/>
    <p:sldId id="311" r:id="rId42"/>
    <p:sldId id="279" r:id="rId43"/>
    <p:sldId id="287" r:id="rId44"/>
    <p:sldId id="313" r:id="rId45"/>
    <p:sldId id="290" r:id="rId46"/>
    <p:sldId id="258" r:id="rId47"/>
    <p:sldId id="298" r:id="rId48"/>
    <p:sldId id="299" r:id="rId49"/>
    <p:sldId id="291" r:id="rId50"/>
    <p:sldId id="259" r:id="rId51"/>
    <p:sldId id="294" r:id="rId52"/>
    <p:sldId id="300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395" autoAdjust="0"/>
  </p:normalViewPr>
  <p:slideViewPr>
    <p:cSldViewPr snapToGrid="0" snapToObjects="1"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1.emf"/><Relationship Id="rId4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5" Type="http://schemas.openxmlformats.org/officeDocument/2006/relationships/image" Target="../media/image18.emf"/><Relationship Id="rId4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F990B-B2F6-4F41-9305-E6427EBEFE8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40D15-9517-9A43-B8B0-C5BE6343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4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1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refresher for </a:t>
            </a:r>
            <a:r>
              <a:rPr lang="en-US" dirty="0" err="1" smtClean="0"/>
              <a:t>backprop</a:t>
            </a:r>
            <a:r>
              <a:rPr lang="en-US" dirty="0" smtClean="0"/>
              <a:t> before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refresher for </a:t>
            </a:r>
            <a:r>
              <a:rPr lang="en-US" dirty="0" err="1" smtClean="0"/>
              <a:t>backprop</a:t>
            </a:r>
            <a:r>
              <a:rPr lang="en-US" dirty="0" smtClean="0"/>
              <a:t> before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0D15-9517-9A43-B8B0-C5BE6343C60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2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3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4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392C-C512-5240-9ECB-D31B10983F0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4392C-C512-5240-9ECB-D31B10983F0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7ABC-3D54-844D-A4A3-9B44C70B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m-unicode.sourceforge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tutorial/lstm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eeplearning.net/tutorial/lst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11.4555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8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4.e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3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1.emf"/><Relationship Id="rId14" Type="http://schemas.openxmlformats.org/officeDocument/2006/relationships/oleObject" Target="../embeddings/oleObject2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3.emf"/><Relationship Id="rId18" Type="http://schemas.openxmlformats.org/officeDocument/2006/relationships/image" Target="../media/image25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33.bin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arunmallya.github.io/writeups/nn/backprop.html" TargetMode="External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10" Type="http://schemas.openxmlformats.org/officeDocument/2006/relationships/oleObject" Target="../embeddings/oleObject32.bin"/><Relationship Id="rId19" Type="http://schemas.openxmlformats.org/officeDocument/2006/relationships/oleObject" Target="../embeddings/oleObject36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1.emf"/><Relationship Id="rId14" Type="http://schemas.openxmlformats.org/officeDocument/2006/relationships/oleObject" Target="../embeddings/oleObject3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29.emf"/><Relationship Id="rId18" Type="http://schemas.openxmlformats.org/officeDocument/2006/relationships/image" Target="../media/image31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41.bin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27.emf"/><Relationship Id="rId14" Type="http://schemas.openxmlformats.org/officeDocument/2006/relationships/oleObject" Target="../embeddings/oleObject4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29.emf"/><Relationship Id="rId18" Type="http://schemas.openxmlformats.org/officeDocument/2006/relationships/image" Target="../media/image31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49.bin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27.emf"/><Relationship Id="rId14" Type="http://schemas.openxmlformats.org/officeDocument/2006/relationships/oleObject" Target="../embeddings/oleObject50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54.bin"/><Relationship Id="rId4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56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5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38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emf"/><Relationship Id="rId11" Type="http://schemas.openxmlformats.org/officeDocument/2006/relationships/hyperlink" Target="http://www.jmlr.org/proceedings/papers/v28/pascanu13.pdf" TargetMode="External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6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6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7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cs.cmu.edu/pdfs/Hochreiter97_lstm.pdf" TargetMode="External"/><Relationship Id="rId2" Type="http://schemas.openxmlformats.org/officeDocument/2006/relationships/hyperlink" Target="http://www.jmlr.org/proceedings/papers/v28/pascanu13.pd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lr.org/proceedings/papers/v28/pascanu13.pdf" TargetMode="External"/><Relationship Id="rId2" Type="http://schemas.openxmlformats.org/officeDocument/2006/relationships/hyperlink" Target="http://deeplearning.cs.cmu.edu/pdfs/Hochreiter97_lstm.pdf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1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47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7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4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arunmallya.github.io/writeups/nn/lstm/index.html#/1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406.1078.pdf" TargetMode="External"/><Relationship Id="rId3" Type="http://schemas.openxmlformats.org/officeDocument/2006/relationships/hyperlink" Target="http://www.cs.toronto.edu/~rgrosse/csc321/lec10.pdf" TargetMode="External"/><Relationship Id="rId7" Type="http://schemas.openxmlformats.org/officeDocument/2006/relationships/hyperlink" Target="https://arxiv.org/pdf/1503.04069.pdf" TargetMode="External"/><Relationship Id="rId2" Type="http://schemas.openxmlformats.org/officeDocument/2006/relationships/hyperlink" Target="http://cs231n.stanford.edu/slides/winter1516_lecture1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tp://ftp.idsia.ch/pub/juergen/TimeCount-IJCNN2000.pdf" TargetMode="External"/><Relationship Id="rId5" Type="http://schemas.openxmlformats.org/officeDocument/2006/relationships/hyperlink" Target="http://web.eecs.utk.edu/~itamar/courses/ECE-692/Bobby_paper1.pdf" TargetMode="External"/><Relationship Id="rId4" Type="http://schemas.openxmlformats.org/officeDocument/2006/relationships/hyperlink" Target="http://www.jmlr.org/proceedings/papers/v28/pascanu13.pdf" TargetMode="External"/><Relationship Id="rId9" Type="http://schemas.openxmlformats.org/officeDocument/2006/relationships/hyperlink" Target="http://jmlr.org/proceedings/papers/v37/jozefowicz15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MU Bright Roman"/>
                <a:cs typeface="CMU Bright Roman"/>
              </a:rPr>
              <a:t>Introduction to RNNs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452587"/>
            <a:ext cx="9144000" cy="40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MU Bright Roman"/>
                <a:cs typeface="CMU Bright Roman"/>
              </a:rPr>
              <a:t>Best viewed with </a:t>
            </a:r>
            <a:r>
              <a:rPr lang="en-US" sz="1800" dirty="0" smtClean="0">
                <a:latin typeface="CMU Bright Roman"/>
                <a:cs typeface="CMU Bright Roman"/>
                <a:hlinkClick r:id="rId2"/>
              </a:rPr>
              <a:t>Computer Modern fonts</a:t>
            </a:r>
            <a:r>
              <a:rPr lang="en-US" sz="1800" dirty="0" smtClean="0">
                <a:latin typeface="CMU Bright Roman"/>
                <a:cs typeface="CMU Bright Roman"/>
              </a:rPr>
              <a:t> installed</a:t>
            </a:r>
            <a:endParaRPr lang="en-US" sz="18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77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Vanilla RNN Forward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64765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9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25539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0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760464" y="1541124"/>
            <a:ext cx="1023307" cy="4484055"/>
            <a:chOff x="760464" y="1306873"/>
            <a:chExt cx="1023307" cy="4484055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3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endCxn id="3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endCxn id="3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  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1" name="Straight Arrow Connector 30"/>
            <p:cNvCxnSpPr>
              <a:stCxn id="164" idx="0"/>
              <a:endCxn id="3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9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0"/>
              <a:endCxn id="50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133502" y="1541125"/>
            <a:ext cx="1023307" cy="4484055"/>
            <a:chOff x="760464" y="1306873"/>
            <a:chExt cx="1023307" cy="4484055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endCxn id="91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468037" y="1541124"/>
            <a:ext cx="1023307" cy="4484055"/>
            <a:chOff x="760464" y="1306873"/>
            <a:chExt cx="1023307" cy="4484055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1430243" y="3476752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2800144" y="3469806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3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701709"/>
              </p:ext>
            </p:extLst>
          </p:nvPr>
        </p:nvGraphicFramePr>
        <p:xfrm>
          <a:off x="5262563" y="2462213"/>
          <a:ext cx="2822575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1" name="Equation" r:id="rId6" imgW="1828800" imgH="1498600" progId="Equation.DSMT4">
                  <p:embed/>
                </p:oleObj>
              </mc:Choice>
              <mc:Fallback>
                <p:oleObj name="Equation" r:id="rId6" imgW="1828800" imgH="149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62563" y="2462213"/>
                        <a:ext cx="2822575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>
            <a:stCxn id="49" idx="3"/>
            <a:endCxn id="86" idx="1"/>
          </p:cNvCxnSpPr>
          <p:nvPr/>
        </p:nvCxnSpPr>
        <p:spPr>
          <a:xfrm>
            <a:off x="1535047" y="1769923"/>
            <a:ext cx="874650" cy="1"/>
          </a:xfrm>
          <a:prstGeom prst="line">
            <a:avLst/>
          </a:prstGeom>
          <a:ln w="28575" cmpd="sng">
            <a:solidFill>
              <a:srgbClr val="FFFF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86" idx="3"/>
            <a:endCxn id="102" idx="1"/>
          </p:cNvCxnSpPr>
          <p:nvPr/>
        </p:nvCxnSpPr>
        <p:spPr>
          <a:xfrm flipV="1">
            <a:off x="2908085" y="1769923"/>
            <a:ext cx="836147" cy="1"/>
          </a:xfrm>
          <a:prstGeom prst="line">
            <a:avLst/>
          </a:prstGeom>
          <a:ln w="28575" cmpd="sng">
            <a:solidFill>
              <a:srgbClr val="FFFF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0" idx="3"/>
            <a:endCxn id="84" idx="1"/>
          </p:cNvCxnSpPr>
          <p:nvPr/>
        </p:nvCxnSpPr>
        <p:spPr>
          <a:xfrm>
            <a:off x="1488719" y="2994161"/>
            <a:ext cx="974085" cy="1"/>
          </a:xfrm>
          <a:prstGeom prst="line">
            <a:avLst/>
          </a:prstGeom>
          <a:ln w="28575" cmpd="sng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84" idx="3"/>
            <a:endCxn id="100" idx="1"/>
          </p:cNvCxnSpPr>
          <p:nvPr/>
        </p:nvCxnSpPr>
        <p:spPr>
          <a:xfrm flipV="1">
            <a:off x="2861757" y="2994161"/>
            <a:ext cx="935582" cy="1"/>
          </a:xfrm>
          <a:prstGeom prst="line">
            <a:avLst/>
          </a:prstGeom>
          <a:ln w="28575" cmpd="sng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2" idx="2"/>
            <a:endCxn id="90" idx="0"/>
          </p:cNvCxnSpPr>
          <p:nvPr/>
        </p:nvCxnSpPr>
        <p:spPr>
          <a:xfrm>
            <a:off x="1783771" y="4739585"/>
            <a:ext cx="349732" cy="1"/>
          </a:xfrm>
          <a:prstGeom prst="line">
            <a:avLst/>
          </a:prstGeom>
          <a:ln w="28575" cmpd="sng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0" idx="2"/>
            <a:endCxn id="106" idx="0"/>
          </p:cNvCxnSpPr>
          <p:nvPr/>
        </p:nvCxnSpPr>
        <p:spPr>
          <a:xfrm flipV="1">
            <a:off x="3156809" y="4739585"/>
            <a:ext cx="311229" cy="1"/>
          </a:xfrm>
          <a:prstGeom prst="line">
            <a:avLst/>
          </a:prstGeom>
          <a:ln w="28575" cmpd="sng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62563" y="5528075"/>
            <a:ext cx="642570" cy="0"/>
          </a:xfrm>
          <a:prstGeom prst="line">
            <a:avLst/>
          </a:prstGeom>
          <a:ln w="2857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15988" y="5321697"/>
            <a:ext cx="254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indicates shared weights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0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Recurrent Neural Networks (RNNs)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Note that the weights are shared over time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Essentially, copies of the RNN cell are made over time (unrolling/unfolding), with different inputs at different time steps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89475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998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Classify a </a:t>
            </a:r>
            <a:br>
              <a:rPr lang="en-US" sz="2400" dirty="0" smtClean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restaurant review from Yelp! OR</a:t>
            </a:r>
            <a:br>
              <a:rPr lang="en-US" sz="2400" dirty="0" smtClean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movie review from IMDB OR</a:t>
            </a:r>
            <a:br>
              <a:rPr lang="en-US" sz="2400" dirty="0" smtClean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…</a:t>
            </a:r>
            <a:br>
              <a:rPr lang="en-US" sz="2400" dirty="0" smtClean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as positive or negative</a:t>
            </a:r>
          </a:p>
          <a:p>
            <a:pPr marL="0" indent="0">
              <a:buNone/>
            </a:pPr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SemiBold"/>
                <a:cs typeface="CMU Bright SemiBold"/>
              </a:rPr>
              <a:t>Inputs:</a:t>
            </a:r>
            <a:r>
              <a:rPr lang="en-US" sz="2400" dirty="0" smtClean="0">
                <a:latin typeface="CMU Bright Roman"/>
                <a:cs typeface="CMU Bright Roman"/>
              </a:rPr>
              <a:t> Multiple words, one or more sentences</a:t>
            </a:r>
          </a:p>
          <a:p>
            <a:r>
              <a:rPr lang="en-US" sz="2400" dirty="0" smtClean="0">
                <a:latin typeface="CMU Bright SemiBold"/>
                <a:cs typeface="CMU Bright SemiBold"/>
              </a:rPr>
              <a:t>Outputs:</a:t>
            </a:r>
            <a:r>
              <a:rPr lang="en-US" sz="2400" dirty="0" smtClean="0">
                <a:latin typeface="CMU Bright Roman"/>
                <a:cs typeface="CMU Bright Roman"/>
              </a:rPr>
              <a:t> Positive / Negative classification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“The food was really good”</a:t>
            </a:r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“The chicken crossed the road because it was uncooked”</a:t>
            </a:r>
          </a:p>
        </p:txBody>
      </p:sp>
    </p:spTree>
    <p:extLst>
      <p:ext uri="{BB962C8B-B14F-4D97-AF65-F5344CB8AC3E}">
        <p14:creationId xmlns:p14="http://schemas.microsoft.com/office/powerpoint/2010/main" val="244057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493948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cxnSp>
        <p:nvCxnSpPr>
          <p:cNvPr id="13" name="Straight Arrow Connector 12"/>
          <p:cNvCxnSpPr>
            <a:stCxn id="98" idx="3"/>
          </p:cNvCxnSpPr>
          <p:nvPr/>
        </p:nvCxnSpPr>
        <p:spPr>
          <a:xfrm>
            <a:off x="2129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28454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6784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493948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8150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627551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5001" y="4939488"/>
            <a:ext cx="68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129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28454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6952" y="42388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4283" y="429637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81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493948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8150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627551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5001" y="4939488"/>
            <a:ext cx="68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129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28454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6952" y="42388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4283" y="429637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07969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7757370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2199" y="4939488"/>
            <a:ext cx="73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6259809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6595" y="4284549"/>
            <a:ext cx="57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n-1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77512" y="423411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45391" y="3437716"/>
            <a:ext cx="44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3" idx="0"/>
          </p:cNvCxnSpPr>
          <p:nvPr/>
        </p:nvCxnSpPr>
        <p:spPr>
          <a:xfrm flipV="1">
            <a:off x="7757370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6463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493948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8150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627551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5001" y="4939488"/>
            <a:ext cx="68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129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28454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6952" y="42388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4283" y="429637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07969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7757370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2199" y="4939488"/>
            <a:ext cx="73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6259809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6595" y="4284549"/>
            <a:ext cx="57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n-1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77512" y="423411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45391" y="3437716"/>
            <a:ext cx="44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07970" y="2645764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3" name="Straight Arrow Connector 32"/>
          <p:cNvCxnSpPr>
            <a:stCxn id="23" idx="0"/>
            <a:endCxn id="32" idx="2"/>
          </p:cNvCxnSpPr>
          <p:nvPr/>
        </p:nvCxnSpPr>
        <p:spPr>
          <a:xfrm flipV="1">
            <a:off x="7757370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79387" y="2004478"/>
            <a:ext cx="1158706" cy="535363"/>
            <a:chOff x="7179387" y="2004478"/>
            <a:chExt cx="1158706" cy="53536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9387" y="2007218"/>
              <a:ext cx="532623" cy="5326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2730" y="2004478"/>
              <a:ext cx="535363" cy="53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54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493948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8150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627551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5001" y="4939488"/>
            <a:ext cx="68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129990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28454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6952" y="42388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4283" y="429637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07969" y="401193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7757370" y="446921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2199" y="4939488"/>
            <a:ext cx="73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6259809" y="424057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6595" y="4284549"/>
            <a:ext cx="57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n-1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77512" y="423411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45391" y="3437716"/>
            <a:ext cx="44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07970" y="2645764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3" name="Straight Arrow Connector 32"/>
          <p:cNvCxnSpPr>
            <a:stCxn id="23" idx="0"/>
            <a:endCxn id="32" idx="2"/>
          </p:cNvCxnSpPr>
          <p:nvPr/>
        </p:nvCxnSpPr>
        <p:spPr>
          <a:xfrm flipV="1">
            <a:off x="7757370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627550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380588" y="3244623"/>
            <a:ext cx="1" cy="7673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877224" y="2629380"/>
            <a:ext cx="1498802" cy="598859"/>
          </a:xfrm>
          <a:prstGeom prst="rect">
            <a:avLst/>
          </a:prstGeom>
          <a:solidFill>
            <a:schemeClr val="accent4">
              <a:lumMod val="75000"/>
              <a:alpha val="33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Ignore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1188" y="2645764"/>
            <a:ext cx="1498802" cy="598859"/>
          </a:xfrm>
          <a:prstGeom prst="rect">
            <a:avLst/>
          </a:prstGeom>
          <a:solidFill>
            <a:schemeClr val="accent4">
              <a:lumMod val="75000"/>
              <a:alpha val="33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Ignore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57294" y="3450766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4871" y="3441136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79387" y="2004478"/>
            <a:ext cx="1158706" cy="535363"/>
            <a:chOff x="7179387" y="2004478"/>
            <a:chExt cx="1158706" cy="53536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9387" y="2007218"/>
              <a:ext cx="532623" cy="53262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2730" y="2004478"/>
              <a:ext cx="535363" cy="53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02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78673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525700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8150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627551" y="478673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5001" y="5257008"/>
            <a:ext cx="68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129990" y="45580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60206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6952" y="45563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4283" y="461389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07969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7757370" y="478673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2199" y="5257008"/>
            <a:ext cx="73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6259809" y="45580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6595" y="4602069"/>
            <a:ext cx="57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n-1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77512" y="455163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64882" y="2992264"/>
            <a:ext cx="1498802" cy="45728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h = Sum(…)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0" name="Straight Arrow Connector 29"/>
          <p:cNvCxnSpPr>
            <a:stCxn id="98" idx="0"/>
            <a:endCxn id="29" idx="2"/>
          </p:cNvCxnSpPr>
          <p:nvPr/>
        </p:nvCxnSpPr>
        <p:spPr>
          <a:xfrm flipV="1">
            <a:off x="1380589" y="3449544"/>
            <a:ext cx="3133694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29" idx="2"/>
          </p:cNvCxnSpPr>
          <p:nvPr/>
        </p:nvCxnSpPr>
        <p:spPr>
          <a:xfrm flipV="1">
            <a:off x="3627551" y="3449544"/>
            <a:ext cx="886732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2"/>
          </p:cNvCxnSpPr>
          <p:nvPr/>
        </p:nvCxnSpPr>
        <p:spPr>
          <a:xfrm flipH="1" flipV="1">
            <a:off x="4514283" y="3449544"/>
            <a:ext cx="3243088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66596" y="3547116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70101" y="3806688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32069" y="3547116"/>
            <a:ext cx="44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1" y="159189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111" y="6414694"/>
            <a:ext cx="438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  <a:hlinkClick r:id="rId2"/>
              </a:rPr>
              <a:t>http://deeplearning.net/tutorial/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lstm.html</a:t>
            </a:r>
            <a:r>
              <a:rPr lang="en-US" dirty="0" smtClean="0">
                <a:latin typeface="CMU Bright Roman"/>
                <a:cs typeface="CMU Bright Roman"/>
              </a:rPr>
              <a:t> 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14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1380589" y="478673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8699" y="5257008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8150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3627551" y="478673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5001" y="5257008"/>
            <a:ext cx="68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food</a:t>
            </a:r>
          </a:p>
        </p:txBody>
      </p:sp>
      <p:cxnSp>
        <p:nvCxnSpPr>
          <p:cNvPr id="13" name="Straight Arrow Connector 12"/>
          <p:cNvCxnSpPr>
            <a:stCxn id="98" idx="3"/>
            <a:endCxn id="10" idx="1"/>
          </p:cNvCxnSpPr>
          <p:nvPr/>
        </p:nvCxnSpPr>
        <p:spPr>
          <a:xfrm>
            <a:off x="2129990" y="45580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3485" y="460206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76952" y="45563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4283" y="461389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07969" y="432945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>
          <a:xfrm flipV="1">
            <a:off x="7757370" y="4786735"/>
            <a:ext cx="0" cy="437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2199" y="5257008"/>
            <a:ext cx="73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good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6259809" y="455809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6595" y="4602069"/>
            <a:ext cx="57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n-1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77512" y="4551630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64882" y="2992264"/>
            <a:ext cx="1498802" cy="45728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h = Sum(…)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0" name="Straight Arrow Connector 29"/>
          <p:cNvCxnSpPr>
            <a:stCxn id="98" idx="0"/>
            <a:endCxn id="29" idx="2"/>
          </p:cNvCxnSpPr>
          <p:nvPr/>
        </p:nvCxnSpPr>
        <p:spPr>
          <a:xfrm flipV="1">
            <a:off x="1380589" y="3449544"/>
            <a:ext cx="3133694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0"/>
            <a:endCxn id="29" idx="2"/>
          </p:cNvCxnSpPr>
          <p:nvPr/>
        </p:nvCxnSpPr>
        <p:spPr>
          <a:xfrm flipV="1">
            <a:off x="3627551" y="3449544"/>
            <a:ext cx="886732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2"/>
          </p:cNvCxnSpPr>
          <p:nvPr/>
        </p:nvCxnSpPr>
        <p:spPr>
          <a:xfrm flipH="1" flipV="1">
            <a:off x="4514283" y="3449544"/>
            <a:ext cx="3243088" cy="8799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66596" y="3547116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70101" y="3806688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32069" y="3547116"/>
            <a:ext cx="44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MU Bright Oblique"/>
                <a:cs typeface="CMU Bright Oblique"/>
              </a:rPr>
              <a:t>h</a:t>
            </a:r>
            <a:r>
              <a:rPr lang="en-US" baseline="-25000" dirty="0" err="1">
                <a:latin typeface="CMU Bright Oblique"/>
                <a:cs typeface="CMU Bright Oblique"/>
              </a:rPr>
              <a:t>n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64882" y="1921171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41" name="Straight Arrow Connector 40"/>
          <p:cNvCxnSpPr>
            <a:stCxn id="29" idx="0"/>
            <a:endCxn id="40" idx="2"/>
          </p:cNvCxnSpPr>
          <p:nvPr/>
        </p:nvCxnSpPr>
        <p:spPr>
          <a:xfrm flipV="1">
            <a:off x="4514283" y="2520030"/>
            <a:ext cx="0" cy="4722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4111" y="159189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Sentiment Classification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111" y="6414694"/>
            <a:ext cx="438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  <a:hlinkClick r:id="rId2"/>
              </a:rPr>
              <a:t>http://deeplearning.net/tutorial/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lstm.html</a:t>
            </a:r>
            <a:r>
              <a:rPr lang="en-US" dirty="0" smtClean="0">
                <a:latin typeface="CMU Bright Roman"/>
                <a:cs typeface="CMU Bright Roman"/>
              </a:rPr>
              <a:t> </a:t>
            </a:r>
            <a:endParaRPr lang="en-US" dirty="0">
              <a:latin typeface="CMU Bright Roman"/>
              <a:cs typeface="CMU Bright Roman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934930" y="1324211"/>
            <a:ext cx="1158706" cy="535363"/>
            <a:chOff x="7179387" y="2004478"/>
            <a:chExt cx="1158706" cy="535363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9387" y="2007218"/>
              <a:ext cx="532623" cy="53262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2730" y="2004478"/>
              <a:ext cx="535363" cy="535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2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Outline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Why Recurrent Neural Networks (RNNs)?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The Vanilla RNN unit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The RNN forward pass</a:t>
            </a:r>
          </a:p>
          <a:p>
            <a:r>
              <a:rPr lang="en-US" sz="2400" dirty="0" err="1" smtClean="0">
                <a:latin typeface="CMU Bright Roman"/>
                <a:cs typeface="CMU Bright Roman"/>
              </a:rPr>
              <a:t>Backpropagation</a:t>
            </a:r>
            <a:r>
              <a:rPr lang="en-US" sz="2400" dirty="0" smtClean="0">
                <a:latin typeface="CMU Bright Roman"/>
                <a:cs typeface="CMU Bright Roman"/>
              </a:rPr>
              <a:t> refresher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The RNN backward pass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Issues with the Vanilla RNN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The Long Short-Term Memory (LSTM) unit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MU Bright Roman"/>
                <a:cs typeface="CMU Bright Roman"/>
              </a:rPr>
              <a:t>The LSTM Forward &amp; Backward pass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MU Bright Roman"/>
                <a:cs typeface="CMU Bright Roman"/>
              </a:rPr>
              <a:t>LSTM variants and tips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MU Bright Roman"/>
                <a:cs typeface="CMU Bright Roman"/>
              </a:rPr>
              <a:t>Peephole LSTM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MU Bright Roman"/>
                <a:cs typeface="CMU Bright Roman"/>
              </a:rPr>
              <a:t>GRU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547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Image Captioning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807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Given an image, produce a sentence describing its contents</a:t>
            </a:r>
          </a:p>
          <a:p>
            <a:pPr marL="0" indent="0">
              <a:buNone/>
            </a:pPr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SemiBold"/>
                <a:cs typeface="CMU Bright SemiBold"/>
              </a:rPr>
              <a:t>Inputs:</a:t>
            </a:r>
            <a:r>
              <a:rPr lang="en-US" sz="2400" dirty="0" smtClean="0">
                <a:latin typeface="CMU Bright Roman"/>
                <a:cs typeface="CMU Bright Roman"/>
              </a:rPr>
              <a:t> Image feature (from a CNN)</a:t>
            </a:r>
          </a:p>
          <a:p>
            <a:r>
              <a:rPr lang="en-US" sz="2400" dirty="0" smtClean="0">
                <a:latin typeface="CMU Bright SemiBold"/>
                <a:cs typeface="CMU Bright SemiBold"/>
              </a:rPr>
              <a:t>Outputs:</a:t>
            </a:r>
            <a:r>
              <a:rPr lang="en-US" sz="2400" dirty="0" smtClean="0">
                <a:latin typeface="CMU Bright Roman"/>
                <a:cs typeface="CMU Bright Roman"/>
              </a:rPr>
              <a:t> Multiple words (let’s consider one sentence)</a:t>
            </a:r>
          </a:p>
          <a:p>
            <a:endParaRPr lang="en-US" sz="2400" dirty="0">
              <a:latin typeface="CMU Bright Roman"/>
              <a:cs typeface="CMU Bright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33" y="3952879"/>
            <a:ext cx="1193512" cy="1193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3585" y="4301414"/>
            <a:ext cx="21167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latin typeface="CMU Bright Roman"/>
                <a:cs typeface="CMU Bright Roman"/>
              </a:rPr>
              <a:t> : The dog is hiding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5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340364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stCxn id="16" idx="0"/>
            <a:endCxn id="98" idx="2"/>
          </p:cNvCxnSpPr>
          <p:nvPr/>
        </p:nvCxnSpPr>
        <p:spPr>
          <a:xfrm flipV="1">
            <a:off x="1380589" y="3860925"/>
            <a:ext cx="0" cy="4576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Image Captioning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33" y="5245023"/>
            <a:ext cx="1193512" cy="11935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1188" y="4318553"/>
            <a:ext cx="1498802" cy="45728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7" name="Straight Arrow Connector 16"/>
          <p:cNvCxnSpPr>
            <a:stCxn id="5" idx="0"/>
            <a:endCxn id="16" idx="2"/>
          </p:cNvCxnSpPr>
          <p:nvPr/>
        </p:nvCxnSpPr>
        <p:spPr>
          <a:xfrm flipV="1">
            <a:off x="1380589" y="4775833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340364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stCxn id="16" idx="0"/>
            <a:endCxn id="98" idx="2"/>
          </p:cNvCxnSpPr>
          <p:nvPr/>
        </p:nvCxnSpPr>
        <p:spPr>
          <a:xfrm flipV="1">
            <a:off x="1380589" y="3860925"/>
            <a:ext cx="0" cy="4576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Image Captioning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33" y="5245023"/>
            <a:ext cx="1193512" cy="11935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1188" y="4318553"/>
            <a:ext cx="1498802" cy="45728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7" name="Straight Arrow Connector 16"/>
          <p:cNvCxnSpPr>
            <a:stCxn id="5" idx="0"/>
            <a:endCxn id="16" idx="2"/>
          </p:cNvCxnSpPr>
          <p:nvPr/>
        </p:nvCxnSpPr>
        <p:spPr>
          <a:xfrm flipV="1">
            <a:off x="1380589" y="4775833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78581" y="340172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8" name="Straight Arrow Connector 17"/>
          <p:cNvCxnSpPr>
            <a:stCxn id="9" idx="3"/>
          </p:cNvCxnSpPr>
          <p:nvPr/>
        </p:nvCxnSpPr>
        <p:spPr>
          <a:xfrm>
            <a:off x="4377383" y="363036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20878" y="367433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29990" y="363036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65228" y="368616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617569" y="2932535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95678" y="1483022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57669" y="299616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78581" y="2333676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617569" y="1864486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0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31188" y="340364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stCxn id="16" idx="0"/>
            <a:endCxn id="98" idx="2"/>
          </p:cNvCxnSpPr>
          <p:nvPr/>
        </p:nvCxnSpPr>
        <p:spPr>
          <a:xfrm flipV="1">
            <a:off x="1380589" y="3860925"/>
            <a:ext cx="0" cy="4576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4111" y="1274373"/>
            <a:ext cx="8183743" cy="44687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Image Captioning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33" y="5245023"/>
            <a:ext cx="1193512" cy="11935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1188" y="4318553"/>
            <a:ext cx="1498802" cy="45728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7" name="Straight Arrow Connector 16"/>
          <p:cNvCxnSpPr>
            <a:stCxn id="5" idx="0"/>
            <a:endCxn id="16" idx="2"/>
          </p:cNvCxnSpPr>
          <p:nvPr/>
        </p:nvCxnSpPr>
        <p:spPr>
          <a:xfrm flipV="1">
            <a:off x="1380589" y="4775833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78581" y="340172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5543" y="3401725"/>
            <a:ext cx="149880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RNN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8" name="Straight Arrow Connector 17"/>
          <p:cNvCxnSpPr>
            <a:stCxn id="9" idx="3"/>
            <a:endCxn id="13" idx="1"/>
          </p:cNvCxnSpPr>
          <p:nvPr/>
        </p:nvCxnSpPr>
        <p:spPr>
          <a:xfrm>
            <a:off x="4377383" y="363036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20878" y="3674339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24345" y="362866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61676" y="368616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3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29990" y="363036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65228" y="368616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1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617569" y="2932535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69875" y="2934455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95678" y="1483022"/>
            <a:ext cx="6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The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65296" y="1483022"/>
            <a:ext cx="6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dog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541798" y="3628665"/>
            <a:ext cx="7481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57669" y="299616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latin typeface="CMU Bright Oblique"/>
                <a:cs typeface="CMU Bright Oblique"/>
              </a:rPr>
              <a:t>2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09975" y="2996160"/>
            <a:ext cx="44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3</a:t>
            </a:r>
            <a:endParaRPr lang="en-US" dirty="0" smtClean="0">
              <a:latin typeface="CMU Bright Oblique"/>
              <a:cs typeface="CMU Bright Obliq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78581" y="2333676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617569" y="1864486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120474" y="2333676"/>
            <a:ext cx="1498802" cy="59885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Linear Classifier</a:t>
            </a:r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859462" y="1864486"/>
            <a:ext cx="0" cy="469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2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RNN Outputs: Image Captions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1411211"/>
            <a:ext cx="8367682" cy="4602761"/>
            <a:chOff x="457200" y="1650043"/>
            <a:chExt cx="8367682" cy="4602761"/>
          </a:xfrm>
        </p:grpSpPr>
        <p:pic>
          <p:nvPicPr>
            <p:cNvPr id="5" name="Picture 4" descr="Screenshot 2017-01-23 17.52.46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309"/>
            <a:stretch/>
          </p:blipFill>
          <p:spPr>
            <a:xfrm>
              <a:off x="457200" y="1650043"/>
              <a:ext cx="5614854" cy="4483347"/>
            </a:xfrm>
            <a:prstGeom prst="rect">
              <a:avLst/>
            </a:prstGeom>
          </p:spPr>
        </p:pic>
        <p:pic>
          <p:nvPicPr>
            <p:cNvPr id="6" name="Picture 5" descr="Screenshot 2017-01-23 17.52.46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532" r="51571"/>
            <a:stretch/>
          </p:blipFill>
          <p:spPr>
            <a:xfrm>
              <a:off x="6137185" y="1758601"/>
              <a:ext cx="2635120" cy="2279667"/>
            </a:xfrm>
            <a:prstGeom prst="rect">
              <a:avLst/>
            </a:prstGeom>
          </p:spPr>
        </p:pic>
        <p:pic>
          <p:nvPicPr>
            <p:cNvPr id="7" name="Picture 6" descr="Screenshot 2017-01-23 17.52.46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91" t="65849"/>
            <a:stretch/>
          </p:blipFill>
          <p:spPr>
            <a:xfrm>
              <a:off x="6072054" y="3994848"/>
              <a:ext cx="2752828" cy="225795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94111" y="6414694"/>
            <a:ext cx="623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  <a:hlinkClick r:id="rId3"/>
              </a:rPr>
              <a:t>Show and Tell: A Neural Image Caption </a:t>
            </a:r>
            <a:r>
              <a:rPr lang="en-US" dirty="0" smtClean="0">
                <a:latin typeface="CMU Bright Roman"/>
                <a:cs typeface="CMU Bright Roman"/>
                <a:hlinkClick r:id="rId3"/>
              </a:rPr>
              <a:t>Generator, CVPR 15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8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RNN Outputs: Language Modeling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111" y="6414694"/>
            <a:ext cx="58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Bright Roman"/>
                <a:cs typeface="CMU Bright Roman"/>
                <a:hlinkClick r:id="rId2"/>
              </a:rPr>
              <a:t>http://karpathy.github.io/2015/05/21/rnn-effectiveness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/</a:t>
            </a:r>
            <a:r>
              <a:rPr lang="en-US" dirty="0" smtClean="0">
                <a:latin typeface="CMU Bright Roman"/>
                <a:cs typeface="CMU Bright Roman"/>
              </a:rPr>
              <a:t> 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985" y="1964856"/>
            <a:ext cx="518077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Bright Roman"/>
                <a:cs typeface="CMU Bright Roman"/>
              </a:rPr>
              <a:t>VIOLA: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Why, Salisbury must find his flesh and thought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That which I am not aps, not a man and in fire,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To show the reining of the raven and the wars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To grace my hand reproach within, and not a fair are hand,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That Caesar and my goodly father's world;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When I was heaven of presence and our fleets,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We spare with hours, but cut thy council I am great,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Murdered and by thy master's ready there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My power to give thee but so much as hell: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Some service in the noble bondman here,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Would show him to her wine.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0987" y="1964855"/>
            <a:ext cx="34075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Bright Roman"/>
                <a:cs typeface="CMU Bright Roman"/>
              </a:rPr>
              <a:t>KING LEAR: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O, if you were a feeble sight, the courtesy of your law,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Your sight and several breath, will wear the gods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With his heads, and my hands are </a:t>
            </a:r>
            <a:r>
              <a:rPr lang="en-US" sz="1600" dirty="0" err="1">
                <a:latin typeface="CMU Bright Roman"/>
                <a:cs typeface="CMU Bright Roman"/>
              </a:rPr>
              <a:t>wonder'd</a:t>
            </a:r>
            <a:r>
              <a:rPr lang="en-US" sz="1600" dirty="0">
                <a:latin typeface="CMU Bright Roman"/>
                <a:cs typeface="CMU Bright Roman"/>
              </a:rPr>
              <a:t> at the deeds,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So drop upon your lordship's head, and your opinion</a:t>
            </a:r>
          </a:p>
          <a:p>
            <a:r>
              <a:rPr lang="en-US" sz="1600" dirty="0">
                <a:latin typeface="CMU Bright Roman"/>
                <a:cs typeface="CMU Bright Roman"/>
              </a:rPr>
              <a:t>Shall be against your </a:t>
            </a:r>
            <a:r>
              <a:rPr lang="en-US" sz="1600" dirty="0" err="1">
                <a:latin typeface="CMU Bright Roman"/>
                <a:cs typeface="CMU Bright Roman"/>
              </a:rPr>
              <a:t>honour</a:t>
            </a:r>
            <a:r>
              <a:rPr lang="en-US" sz="1600" dirty="0">
                <a:latin typeface="CMU Bright Roman"/>
                <a:cs typeface="CMU Bright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7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Input – Output Scenarios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10464" y="1497733"/>
            <a:ext cx="2491833" cy="946494"/>
            <a:chOff x="210464" y="1833229"/>
            <a:chExt cx="2491833" cy="946494"/>
          </a:xfrm>
        </p:grpSpPr>
        <p:grpSp>
          <p:nvGrpSpPr>
            <p:cNvPr id="6" name="Group 5"/>
            <p:cNvGrpSpPr/>
            <p:nvPr/>
          </p:nvGrpSpPr>
          <p:grpSpPr>
            <a:xfrm>
              <a:off x="2370923" y="1833229"/>
              <a:ext cx="331374" cy="946494"/>
              <a:chOff x="2370923" y="1833229"/>
              <a:chExt cx="331374" cy="94649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370923" y="2132713"/>
                <a:ext cx="331374" cy="347526"/>
              </a:xfrm>
              <a:prstGeom prst="rect">
                <a:avLst/>
              </a:prstGeom>
              <a:solidFill>
                <a:srgbClr val="FAC090">
                  <a:alpha val="33000"/>
                </a:srgbClr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536610" y="2480239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2536610" y="1833229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210464" y="2132713"/>
              <a:ext cx="1825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MU Bright Roman"/>
                  <a:cs typeface="CMU Bright Roman"/>
                </a:rPr>
                <a:t>Single - Single</a:t>
              </a:r>
              <a:endParaRPr lang="en-US" dirty="0">
                <a:latin typeface="CMU Bright Roman"/>
                <a:cs typeface="CMU Bright Roman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0464" y="2524852"/>
            <a:ext cx="4379551" cy="946494"/>
            <a:chOff x="210464" y="2860348"/>
            <a:chExt cx="4379551" cy="946494"/>
          </a:xfrm>
        </p:grpSpPr>
        <p:grpSp>
          <p:nvGrpSpPr>
            <p:cNvPr id="7" name="Group 6"/>
            <p:cNvGrpSpPr/>
            <p:nvPr/>
          </p:nvGrpSpPr>
          <p:grpSpPr>
            <a:xfrm>
              <a:off x="2370923" y="2860348"/>
              <a:ext cx="2219092" cy="946494"/>
              <a:chOff x="2370923" y="2860348"/>
              <a:chExt cx="2219092" cy="94649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370923" y="3159832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37" name="Straight Arrow Connector 36"/>
              <p:cNvCxnSpPr>
                <a:endCxn id="27" idx="2"/>
              </p:cNvCxnSpPr>
              <p:nvPr/>
            </p:nvCxnSpPr>
            <p:spPr>
              <a:xfrm flipV="1">
                <a:off x="2536610" y="3507358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7" idx="3"/>
              </p:cNvCxnSpPr>
              <p:nvPr/>
            </p:nvCxnSpPr>
            <p:spPr>
              <a:xfrm>
                <a:off x="2702297" y="3333595"/>
                <a:ext cx="3017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3004049" y="3159832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flipV="1">
                <a:off x="3168223" y="2860348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333911" y="3333595"/>
                <a:ext cx="3017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635663" y="3159832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V="1">
                <a:off x="3799837" y="2860348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956889" y="3333595"/>
                <a:ext cx="3017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4258641" y="3159832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4422815" y="2860348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210464" y="3138026"/>
              <a:ext cx="1825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MU Bright Roman"/>
                  <a:cs typeface="CMU Bright Roman"/>
                </a:rPr>
                <a:t>Single - Multiple</a:t>
              </a:r>
              <a:endParaRPr lang="en-US" dirty="0">
                <a:latin typeface="CMU Bright Roman"/>
                <a:cs typeface="CMU Bright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0464" y="3587858"/>
            <a:ext cx="4378038" cy="946494"/>
            <a:chOff x="210464" y="3923354"/>
            <a:chExt cx="4378038" cy="946494"/>
          </a:xfrm>
        </p:grpSpPr>
        <p:grpSp>
          <p:nvGrpSpPr>
            <p:cNvPr id="10" name="Group 9"/>
            <p:cNvGrpSpPr/>
            <p:nvPr/>
          </p:nvGrpSpPr>
          <p:grpSpPr>
            <a:xfrm>
              <a:off x="2365637" y="3923354"/>
              <a:ext cx="2222865" cy="946494"/>
              <a:chOff x="2365637" y="3923354"/>
              <a:chExt cx="2222865" cy="94649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365637" y="4222838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2536610" y="4570364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2695499" y="4396601"/>
                <a:ext cx="3017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2997251" y="4222838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flipV="1">
                <a:off x="3161425" y="4570364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318477" y="4396601"/>
                <a:ext cx="3017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3620229" y="4222838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flipV="1">
                <a:off x="3784403" y="4570364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4257128" y="4222838"/>
                <a:ext cx="331374" cy="3475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>
                <a:off x="3951603" y="4407174"/>
                <a:ext cx="3017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4422815" y="3923354"/>
                <a:ext cx="0" cy="299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/>
            <p:cNvSpPr txBox="1"/>
            <p:nvPr/>
          </p:nvSpPr>
          <p:spPr>
            <a:xfrm>
              <a:off x="210464" y="4211935"/>
              <a:ext cx="1825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MU Bright Roman"/>
                  <a:cs typeface="CMU Bright Roman"/>
                </a:rPr>
                <a:t>Multiple - Single</a:t>
              </a:r>
              <a:endParaRPr lang="en-US" dirty="0">
                <a:latin typeface="CMU Bright Roman"/>
                <a:cs typeface="CMU Bright Roman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64125" y="4698790"/>
            <a:ext cx="3489437" cy="946494"/>
            <a:chOff x="2364125" y="5034286"/>
            <a:chExt cx="3489437" cy="946494"/>
          </a:xfrm>
        </p:grpSpPr>
        <p:sp>
          <p:nvSpPr>
            <p:cNvPr id="58" name="Rectangle 57"/>
            <p:cNvSpPr/>
            <p:nvPr/>
          </p:nvSpPr>
          <p:spPr>
            <a:xfrm>
              <a:off x="2364125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2536610" y="568129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2693987" y="5507533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2995739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3159913" y="568129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316965" y="5507533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3618717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3782891" y="568129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255616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3950091" y="5518106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421303" y="503428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4887230" y="5344343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4581705" y="5528679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5052917" y="5044859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522188" y="5344343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16663" y="5528679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5687875" y="5044859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10464" y="4979657"/>
            <a:ext cx="215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Multiple - Multiple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62834" y="1797217"/>
            <a:ext cx="298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Feed-forward Network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62834" y="2802530"/>
            <a:ext cx="298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Image Captioning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62834" y="3876439"/>
            <a:ext cx="298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Sentiment Classification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62834" y="4979657"/>
            <a:ext cx="298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Translation</a:t>
            </a:r>
            <a:endParaRPr lang="en-US" dirty="0">
              <a:latin typeface="CMU Bright Roman"/>
              <a:cs typeface="CMU Bright Roman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357772" y="5773765"/>
            <a:ext cx="2222865" cy="946494"/>
            <a:chOff x="2364125" y="5034286"/>
            <a:chExt cx="2222865" cy="946494"/>
          </a:xfrm>
        </p:grpSpPr>
        <p:sp>
          <p:nvSpPr>
            <p:cNvPr id="85" name="Rectangle 84"/>
            <p:cNvSpPr/>
            <p:nvPr/>
          </p:nvSpPr>
          <p:spPr>
            <a:xfrm>
              <a:off x="2364125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2536610" y="568129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2693987" y="5507533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2995739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3159913" y="568129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3316965" y="5507533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3618717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3782891" y="568129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255616" y="5333770"/>
              <a:ext cx="331374" cy="3475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3950091" y="5518106"/>
              <a:ext cx="3017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3166266" y="503428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3782891" y="503428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4427656" y="5034286"/>
              <a:ext cx="0" cy="2994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6162834" y="6051443"/>
            <a:ext cx="298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Image Captioning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289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2" grpId="0"/>
      <p:bldP spid="10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Input – Output Scenarios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0464" y="1533645"/>
            <a:ext cx="8690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MU Bright SemiBold"/>
                <a:cs typeface="CMU Bright SemiBold"/>
              </a:rPr>
              <a:t>Note:</a:t>
            </a:r>
            <a:r>
              <a:rPr lang="en-US" sz="2400" dirty="0" smtClean="0">
                <a:latin typeface="CMU Bright Roman"/>
                <a:cs typeface="CMU Bright Roman"/>
              </a:rPr>
              <a:t> We might deliberately choose to frame our problem as a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 </a:t>
            </a:r>
            <a:r>
              <a:rPr lang="en-US" sz="2400" dirty="0" smtClean="0">
                <a:latin typeface="CMU Bright Roman"/>
                <a:cs typeface="CMU Bright Roman"/>
              </a:rPr>
              <a:t>       particular input-output</a:t>
            </a:r>
            <a:r>
              <a:rPr lang="en-US" sz="2400" dirty="0">
                <a:latin typeface="CMU Bright Roman"/>
                <a:cs typeface="CMU Bright Roman"/>
              </a:rPr>
              <a:t> </a:t>
            </a:r>
            <a:r>
              <a:rPr lang="en-US" sz="2400" dirty="0" smtClean="0">
                <a:latin typeface="CMU Bright Roman"/>
                <a:cs typeface="CMU Bright Roman"/>
              </a:rPr>
              <a:t>scenario for ease of training or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 </a:t>
            </a:r>
            <a:r>
              <a:rPr lang="en-US" sz="2400" dirty="0" smtClean="0">
                <a:latin typeface="CMU Bright Roman"/>
                <a:cs typeface="CMU Bright Roman"/>
              </a:rPr>
              <a:t>       better performance. 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 </a:t>
            </a:r>
            <a:r>
              <a:rPr lang="en-US" sz="2400" dirty="0" smtClean="0">
                <a:latin typeface="CMU Bright Roman"/>
                <a:cs typeface="CMU Bright Roman"/>
              </a:rPr>
              <a:t>       For example, at each time step, provide previous word as</a:t>
            </a:r>
          </a:p>
          <a:p>
            <a:r>
              <a:rPr lang="en-US" sz="2400" dirty="0">
                <a:latin typeface="CMU Bright Roman"/>
                <a:cs typeface="CMU Bright Roman"/>
              </a:rPr>
              <a:t> </a:t>
            </a:r>
            <a:r>
              <a:rPr lang="en-US" sz="2400" dirty="0" smtClean="0">
                <a:latin typeface="CMU Bright Roman"/>
                <a:cs typeface="CMU Bright Roman"/>
              </a:rPr>
              <a:t>       input for image captioning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        (Single-Multiple to Multiple-Multiple).</a:t>
            </a:r>
            <a:endParaRPr lang="en-US" sz="24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57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Vanilla RNN Forward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083980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19972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760464" y="1541124"/>
            <a:ext cx="1023307" cy="4484055"/>
            <a:chOff x="760464" y="1306873"/>
            <a:chExt cx="1023307" cy="4484055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3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endCxn id="3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endCxn id="3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  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1" name="Straight Arrow Connector 30"/>
            <p:cNvCxnSpPr>
              <a:stCxn id="164" idx="0"/>
              <a:endCxn id="3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9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0"/>
              <a:endCxn id="50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133502" y="1541125"/>
            <a:ext cx="1023307" cy="4484055"/>
            <a:chOff x="760464" y="1306873"/>
            <a:chExt cx="1023307" cy="4484055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endCxn id="91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468037" y="1557577"/>
            <a:ext cx="1023307" cy="4484055"/>
            <a:chOff x="760464" y="1306873"/>
            <a:chExt cx="1023307" cy="4484055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1430243" y="3476752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2800144" y="3469806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91030"/>
              </p:ext>
            </p:extLst>
          </p:nvPr>
        </p:nvGraphicFramePr>
        <p:xfrm>
          <a:off x="4712213" y="2169049"/>
          <a:ext cx="213677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" name="Equation" r:id="rId6" imgW="1384300" imgH="1143000" progId="Equation.DSMT4">
                  <p:embed/>
                </p:oleObj>
              </mc:Choice>
              <mc:Fallback>
                <p:oleObj name="Equation" r:id="rId6" imgW="13843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12213" y="2169049"/>
                        <a:ext cx="2136775" cy="176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12213" y="4505200"/>
            <a:ext cx="397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“Unfold” network through time by making copies at each time-step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72200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2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CMU Bright SemiBold"/>
                <a:cs typeface="CMU Bright SemiBold"/>
              </a:rPr>
              <a:t>BackPropagation</a:t>
            </a:r>
            <a:r>
              <a:rPr lang="en-US" sz="4000" dirty="0" smtClean="0">
                <a:latin typeface="CMU Bright SemiBold"/>
                <a:cs typeface="CMU Bright SemiBold"/>
              </a:rPr>
              <a:t> Refresher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8972" y="3778698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H="1" flipV="1">
            <a:off x="3095734" y="4171890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3095734" y="3429949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8850" y="4468586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x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8850" y="3005997"/>
            <a:ext cx="575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6590" y="2711868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48252" y="2254271"/>
            <a:ext cx="498388" cy="45759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endParaRPr lang="en-US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627646"/>
              </p:ext>
            </p:extLst>
          </p:nvPr>
        </p:nvGraphicFramePr>
        <p:xfrm>
          <a:off x="4955606" y="3379736"/>
          <a:ext cx="19621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9" name="Equation" r:id="rId3" imgW="1270000" imgH="749300" progId="Equation.DSMT4">
                  <p:embed/>
                </p:oleObj>
              </mc:Choice>
              <mc:Fallback>
                <p:oleObj name="Equation" r:id="rId3" imgW="1270000" imgH="749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5606" y="3379736"/>
                        <a:ext cx="1962150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204195"/>
              </p:ext>
            </p:extLst>
          </p:nvPr>
        </p:nvGraphicFramePr>
        <p:xfrm>
          <a:off x="4955606" y="4781444"/>
          <a:ext cx="23542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0" name="Equation" r:id="rId5" imgW="1524000" imgH="558800" progId="Equation.DSMT4">
                  <p:embed/>
                </p:oleObj>
              </mc:Choice>
              <mc:Fallback>
                <p:oleObj name="Equation" r:id="rId5" imgW="1524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5606" y="4781444"/>
                        <a:ext cx="2354262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636306"/>
              </p:ext>
            </p:extLst>
          </p:nvPr>
        </p:nvGraphicFramePr>
        <p:xfrm>
          <a:off x="4955606" y="1952625"/>
          <a:ext cx="196056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1" name="Equation" r:id="rId7" imgW="1270000" imgH="533400" progId="Equation.DSMT4">
                  <p:embed/>
                </p:oleObj>
              </mc:Choice>
              <mc:Fallback>
                <p:oleObj name="Equation" r:id="rId7" imgW="1270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5606" y="1952625"/>
                        <a:ext cx="1960562" cy="81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38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Motivation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Not all problems can be converted into one with fixed-length inputs and outputs</a:t>
            </a:r>
            <a:br>
              <a:rPr lang="en-US" sz="2400" dirty="0" smtClean="0">
                <a:latin typeface="CMU Bright Roman"/>
                <a:cs typeface="CMU Bright Roman"/>
              </a:rPr>
            </a:br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Problems such as Speech Recognition or Time-series Prediction require a system to store and use context information</a:t>
            </a:r>
          </a:p>
          <a:p>
            <a:pPr lvl="1"/>
            <a:r>
              <a:rPr lang="en-US" sz="2000" dirty="0" smtClean="0">
                <a:latin typeface="CMU Bright Roman"/>
                <a:cs typeface="CMU Bright Roman"/>
              </a:rPr>
              <a:t>Simple case: Output </a:t>
            </a:r>
            <a:r>
              <a:rPr lang="en-US" sz="2000" dirty="0">
                <a:latin typeface="CMU Bright Roman"/>
                <a:cs typeface="CMU Bright Roman"/>
              </a:rPr>
              <a:t>YES if the </a:t>
            </a:r>
            <a:r>
              <a:rPr lang="en-US" sz="2000" dirty="0" smtClean="0">
                <a:latin typeface="CMU Bright Roman"/>
                <a:cs typeface="CMU Bright Roman"/>
              </a:rPr>
              <a:t>number of </a:t>
            </a:r>
            <a:r>
              <a:rPr lang="en-US" sz="2000" dirty="0">
                <a:latin typeface="CMU Bright Roman"/>
                <a:cs typeface="CMU Bright Roman"/>
              </a:rPr>
              <a:t>1s is </a:t>
            </a:r>
            <a:r>
              <a:rPr lang="en-US" sz="2000" dirty="0" smtClean="0">
                <a:latin typeface="CMU Bright Roman"/>
                <a:cs typeface="CMU Bright Roman"/>
              </a:rPr>
              <a:t>even, else NO</a:t>
            </a:r>
            <a:br>
              <a:rPr lang="en-US" sz="2000" dirty="0" smtClean="0">
                <a:latin typeface="CMU Bright Roman"/>
                <a:cs typeface="CMU Bright Roman"/>
              </a:rPr>
            </a:br>
            <a:r>
              <a:rPr lang="en-US" sz="2000" dirty="0" smtClean="0">
                <a:latin typeface="CMU Bright Roman"/>
                <a:cs typeface="CMU Bright Roman"/>
              </a:rPr>
              <a:t>1000010101 – YES, 100011 – NO, …  </a:t>
            </a:r>
            <a:br>
              <a:rPr lang="en-US" sz="2000" dirty="0" smtClean="0">
                <a:latin typeface="CMU Bright Roman"/>
                <a:cs typeface="CMU Bright Roman"/>
              </a:rPr>
            </a:br>
            <a:endParaRPr lang="en-US" sz="20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Hard/Impossible to choose a fixed context window</a:t>
            </a:r>
          </a:p>
          <a:p>
            <a:pPr lvl="1"/>
            <a:r>
              <a:rPr lang="en-US" sz="2000" dirty="0" smtClean="0">
                <a:latin typeface="CMU Bright Roman"/>
                <a:cs typeface="CMU Bright Roman"/>
              </a:rPr>
              <a:t>There can always be a new sample longer than anything seen</a:t>
            </a:r>
          </a:p>
        </p:txBody>
      </p:sp>
    </p:spTree>
    <p:extLst>
      <p:ext uri="{BB962C8B-B14F-4D97-AF65-F5344CB8AC3E}">
        <p14:creationId xmlns:p14="http://schemas.microsoft.com/office/powerpoint/2010/main" val="341319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Multiple Layers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8972" y="5104152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H="1" flipV="1">
            <a:off x="3095734" y="5497344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3095734" y="4755403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8850" y="5794040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x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8850" y="4331451"/>
            <a:ext cx="575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y</a:t>
            </a:r>
            <a:r>
              <a:rPr lang="en-US" baseline="-25000" dirty="0" smtClean="0">
                <a:latin typeface="CMU Bright Roman"/>
                <a:cs typeface="CMU Bright Roman"/>
              </a:rPr>
              <a:t>1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6590" y="2545444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48252" y="2087847"/>
            <a:ext cx="498388" cy="45759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endParaRPr lang="en-US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529264"/>
              </p:ext>
            </p:extLst>
          </p:nvPr>
        </p:nvGraphicFramePr>
        <p:xfrm>
          <a:off x="4848225" y="3034052"/>
          <a:ext cx="217805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9" name="Equation" r:id="rId4" imgW="1409700" imgH="1346200" progId="Equation.DSMT4">
                  <p:embed/>
                </p:oleObj>
              </mc:Choice>
              <mc:Fallback>
                <p:oleObj name="Equation" r:id="rId4" imgW="1409700" imgH="1346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48225" y="3034052"/>
                        <a:ext cx="2178050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2210684" y="3663638"/>
            <a:ext cx="1773524" cy="393192"/>
          </a:xfrm>
          <a:prstGeom prst="rect">
            <a:avLst/>
          </a:prstGeom>
          <a:solidFill>
            <a:schemeClr val="accent3">
              <a:lumMod val="75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(y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3097446" y="3314889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0562" y="2890937"/>
            <a:ext cx="575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y</a:t>
            </a:r>
            <a:r>
              <a:rPr lang="en-US" baseline="-25000" dirty="0">
                <a:latin typeface="CMU Bright Roman"/>
                <a:cs typeface="CMU Bright Roman"/>
              </a:rPr>
              <a:t>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094022" y="4056830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36814"/>
              </p:ext>
            </p:extLst>
          </p:nvPr>
        </p:nvGraphicFramePr>
        <p:xfrm>
          <a:off x="4897438" y="1331193"/>
          <a:ext cx="2116137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0" name="Equation" r:id="rId6" imgW="1371600" imgH="825500" progId="Equation.DSMT4">
                  <p:embed/>
                </p:oleObj>
              </mc:Choice>
              <mc:Fallback>
                <p:oleObj name="Equation" r:id="rId6" imgW="1371600" imgH="825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97438" y="1331193"/>
                        <a:ext cx="2116137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71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Chain Rule for Gradient Computation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8972" y="5104152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H="1" flipV="1">
            <a:off x="3095734" y="5497344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3095734" y="4755403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8850" y="5794040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x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8850" y="4331451"/>
            <a:ext cx="575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y</a:t>
            </a:r>
            <a:r>
              <a:rPr lang="en-US" baseline="-25000" dirty="0" smtClean="0">
                <a:latin typeface="CMU Bright Roman"/>
                <a:cs typeface="CMU Bright Roman"/>
              </a:rPr>
              <a:t>1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6590" y="2545444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48252" y="2087847"/>
            <a:ext cx="498388" cy="45759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endParaRPr lang="en-US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114330"/>
              </p:ext>
            </p:extLst>
          </p:nvPr>
        </p:nvGraphicFramePr>
        <p:xfrm>
          <a:off x="4946650" y="4612280"/>
          <a:ext cx="24526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2" name="Equation" r:id="rId4" imgW="1587500" imgH="584200" progId="Equation.DSMT4">
                  <p:embed/>
                </p:oleObj>
              </mc:Choice>
              <mc:Fallback>
                <p:oleObj name="Equation" r:id="rId4" imgW="15875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46650" y="4612280"/>
                        <a:ext cx="2452688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2210684" y="3663638"/>
            <a:ext cx="1773524" cy="393192"/>
          </a:xfrm>
          <a:prstGeom prst="rect">
            <a:avLst/>
          </a:prstGeom>
          <a:solidFill>
            <a:schemeClr val="accent3">
              <a:lumMod val="75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(y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3097446" y="3314889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0562" y="2890937"/>
            <a:ext cx="575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y</a:t>
            </a:r>
            <a:r>
              <a:rPr lang="en-US" baseline="-25000" dirty="0">
                <a:latin typeface="CMU Bright Roman"/>
                <a:cs typeface="CMU Bright Roman"/>
              </a:rPr>
              <a:t>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094022" y="4056830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959606"/>
              </p:ext>
            </p:extLst>
          </p:nvPr>
        </p:nvGraphicFramePr>
        <p:xfrm>
          <a:off x="4946650" y="2684463"/>
          <a:ext cx="1884363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3" name="Equation" r:id="rId6" imgW="1219200" imgH="520700" progId="Equation.DSMT4">
                  <p:embed/>
                </p:oleObj>
              </mc:Choice>
              <mc:Fallback>
                <p:oleObj name="Equation" r:id="rId6" imgW="12192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46650" y="2684463"/>
                        <a:ext cx="1884363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161639"/>
              </p:ext>
            </p:extLst>
          </p:nvPr>
        </p:nvGraphicFramePr>
        <p:xfrm>
          <a:off x="4897438" y="3533292"/>
          <a:ext cx="25304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4" name="Equation" r:id="rId8" imgW="1638300" imgH="584200" progId="Equation.DSMT4">
                  <p:embed/>
                </p:oleObj>
              </mc:Choice>
              <mc:Fallback>
                <p:oleObj name="Equation" r:id="rId8" imgW="16383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97438" y="3533292"/>
                        <a:ext cx="253047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43049" y="6456100"/>
            <a:ext cx="3095719" cy="36933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Application of the Chain Rule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029619" y="6502480"/>
            <a:ext cx="1454573" cy="288023"/>
          </a:xfrm>
          <a:custGeom>
            <a:avLst/>
            <a:gdLst>
              <a:gd name="connsiteX0" fmla="*/ 0 w 1454573"/>
              <a:gd name="connsiteY0" fmla="*/ 162834 h 288023"/>
              <a:gd name="connsiteX1" fmla="*/ 824981 w 1454573"/>
              <a:gd name="connsiteY1" fmla="*/ 282245 h 288023"/>
              <a:gd name="connsiteX2" fmla="*/ 1454573 w 1454573"/>
              <a:gd name="connsiteY2" fmla="*/ 0 h 288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4573" h="288023">
                <a:moveTo>
                  <a:pt x="0" y="162834"/>
                </a:moveTo>
                <a:cubicBezTo>
                  <a:pt x="291276" y="236109"/>
                  <a:pt x="582552" y="309384"/>
                  <a:pt x="824981" y="282245"/>
                </a:cubicBezTo>
                <a:cubicBezTo>
                  <a:pt x="1067410" y="255106"/>
                  <a:pt x="1454573" y="0"/>
                  <a:pt x="1454573" y="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073406"/>
              </p:ext>
            </p:extLst>
          </p:nvPr>
        </p:nvGraphicFramePr>
        <p:xfrm>
          <a:off x="4897438" y="1331193"/>
          <a:ext cx="2116137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5" name="Equation" r:id="rId10" imgW="1371600" imgH="825500" progId="Equation.DSMT4">
                  <p:embed/>
                </p:oleObj>
              </mc:Choice>
              <mc:Fallback>
                <p:oleObj name="Equation" r:id="rId10" imgW="1371600" imgH="825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97438" y="1331193"/>
                        <a:ext cx="2116137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797004"/>
              </p:ext>
            </p:extLst>
          </p:nvPr>
        </p:nvGraphicFramePr>
        <p:xfrm>
          <a:off x="5527946" y="5568913"/>
          <a:ext cx="26876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6" name="Equation" r:id="rId12" imgW="1739900" imgH="584200" progId="Equation.DSMT4">
                  <p:embed/>
                </p:oleObj>
              </mc:Choice>
              <mc:Fallback>
                <p:oleObj name="Equation" r:id="rId12" imgW="17399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27946" y="5568913"/>
                        <a:ext cx="2687638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8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Chain Rule for Gradient Computation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280263"/>
              </p:ext>
            </p:extLst>
          </p:nvPr>
        </p:nvGraphicFramePr>
        <p:xfrm>
          <a:off x="3127375" y="3364270"/>
          <a:ext cx="57102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6" name="Equation" r:id="rId4" imgW="3695700" imgH="520700" progId="Equation.DSMT4">
                  <p:embed/>
                </p:oleObj>
              </mc:Choice>
              <mc:Fallback>
                <p:oleObj name="Equation" r:id="rId4" imgW="36957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7375" y="3364270"/>
                        <a:ext cx="5710238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301173"/>
              </p:ext>
            </p:extLst>
          </p:nvPr>
        </p:nvGraphicFramePr>
        <p:xfrm>
          <a:off x="3127375" y="4291881"/>
          <a:ext cx="559276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7" name="Equation" r:id="rId6" imgW="3619500" imgH="520700" progId="Equation.DSMT4">
                  <p:embed/>
                </p:oleObj>
              </mc:Choice>
              <mc:Fallback>
                <p:oleObj name="Equation" r:id="rId6" imgW="36195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7375" y="4291881"/>
                        <a:ext cx="5592762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50897"/>
              </p:ext>
            </p:extLst>
          </p:nvPr>
        </p:nvGraphicFramePr>
        <p:xfrm>
          <a:off x="6056371" y="5353460"/>
          <a:ext cx="24717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8" name="Equation" r:id="rId8" imgW="1600200" imgH="558800" progId="Equation.DSMT4">
                  <p:embed/>
                </p:oleObj>
              </mc:Choice>
              <mc:Fallback>
                <p:oleObj name="Equation" r:id="rId8" imgW="16002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56371" y="5353460"/>
                        <a:ext cx="2471737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957291"/>
              </p:ext>
            </p:extLst>
          </p:nvPr>
        </p:nvGraphicFramePr>
        <p:xfrm>
          <a:off x="3127375" y="5353460"/>
          <a:ext cx="26685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9" name="Equation" r:id="rId10" imgW="1727200" imgH="558800" progId="Equation.DSMT4">
                  <p:embed/>
                </p:oleObj>
              </mc:Choice>
              <mc:Fallback>
                <p:oleObj name="Equation" r:id="rId10" imgW="17272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27375" y="5353460"/>
                        <a:ext cx="2668588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949789" y="3178733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H="1" flipV="1">
            <a:off x="1836551" y="3571925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</p:cNvCxnSpPr>
          <p:nvPr/>
        </p:nvCxnSpPr>
        <p:spPr>
          <a:xfrm flipV="1">
            <a:off x="1836551" y="2829984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49667" y="3868621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x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49667" y="2406032"/>
            <a:ext cx="5754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5993" y="2248194"/>
            <a:ext cx="4045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MU Bright Roman"/>
                <a:cs typeface="CMU Bright Roman"/>
              </a:rPr>
              <a:t>We are interested in computing:</a:t>
            </a:r>
            <a:endParaRPr lang="en-US" sz="2200" dirty="0">
              <a:latin typeface="CMU Bright Roman"/>
              <a:cs typeface="CMU Bright Roman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171708"/>
              </p:ext>
            </p:extLst>
          </p:nvPr>
        </p:nvGraphicFramePr>
        <p:xfrm>
          <a:off x="6978685" y="2078183"/>
          <a:ext cx="16684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0" name="Equation" r:id="rId12" imgW="1079500" imgH="520700" progId="Equation.DSMT4">
                  <p:embed/>
                </p:oleObj>
              </mc:Choice>
              <mc:Fallback>
                <p:oleObj name="Equation" r:id="rId12" imgW="10795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78685" y="2078183"/>
                        <a:ext cx="1668462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995993" y="2829984"/>
            <a:ext cx="31306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MU Bright Roman"/>
                <a:cs typeface="CMU Bright Roman"/>
              </a:rPr>
              <a:t>Intrinsic to the layer are:</a:t>
            </a:r>
            <a:endParaRPr lang="en-US" sz="2200" dirty="0">
              <a:latin typeface="CMU Bright Roman"/>
              <a:cs typeface="CMU Bright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06124" y="1545028"/>
            <a:ext cx="934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MU Bright Roman"/>
                <a:cs typeface="CMU Bright Roman"/>
              </a:rPr>
              <a:t>Given:</a:t>
            </a:r>
            <a:endParaRPr lang="en-US" sz="2200" dirty="0">
              <a:latin typeface="CMU Bright Roman"/>
              <a:cs typeface="CMU Bright Roman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896833"/>
              </p:ext>
            </p:extLst>
          </p:nvPr>
        </p:nvGraphicFramePr>
        <p:xfrm>
          <a:off x="3926362" y="1389063"/>
          <a:ext cx="7858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1" name="Equation" r:id="rId14" imgW="508000" imgH="558800" progId="Equation.DSMT4">
                  <p:embed/>
                </p:oleObj>
              </mc:Choice>
              <mc:Fallback>
                <p:oleObj name="Equation" r:id="rId14" imgW="508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26362" y="1389063"/>
                        <a:ext cx="785813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09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Chain Rule for Gradient Computation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802899"/>
              </p:ext>
            </p:extLst>
          </p:nvPr>
        </p:nvGraphicFramePr>
        <p:xfrm>
          <a:off x="3127375" y="3364270"/>
          <a:ext cx="57102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4" name="Equation" r:id="rId4" imgW="3695700" imgH="520700" progId="Equation.DSMT4">
                  <p:embed/>
                </p:oleObj>
              </mc:Choice>
              <mc:Fallback>
                <p:oleObj name="Equation" r:id="rId4" imgW="36957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7375" y="3364270"/>
                        <a:ext cx="5710238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201391"/>
              </p:ext>
            </p:extLst>
          </p:nvPr>
        </p:nvGraphicFramePr>
        <p:xfrm>
          <a:off x="3127375" y="4291881"/>
          <a:ext cx="559276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5" name="Equation" r:id="rId6" imgW="3619500" imgH="520700" progId="Equation.DSMT4">
                  <p:embed/>
                </p:oleObj>
              </mc:Choice>
              <mc:Fallback>
                <p:oleObj name="Equation" r:id="rId6" imgW="36195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7375" y="4291881"/>
                        <a:ext cx="5592762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865519"/>
              </p:ext>
            </p:extLst>
          </p:nvPr>
        </p:nvGraphicFramePr>
        <p:xfrm>
          <a:off x="6056371" y="5353460"/>
          <a:ext cx="24717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6" name="Equation" r:id="rId8" imgW="1600200" imgH="558800" progId="Equation.DSMT4">
                  <p:embed/>
                </p:oleObj>
              </mc:Choice>
              <mc:Fallback>
                <p:oleObj name="Equation" r:id="rId8" imgW="16002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56371" y="5353460"/>
                        <a:ext cx="2471737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480535"/>
              </p:ext>
            </p:extLst>
          </p:nvPr>
        </p:nvGraphicFramePr>
        <p:xfrm>
          <a:off x="3127375" y="5353460"/>
          <a:ext cx="26685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7" name="Equation" r:id="rId10" imgW="1727200" imgH="558800" progId="Equation.DSMT4">
                  <p:embed/>
                </p:oleObj>
              </mc:Choice>
              <mc:Fallback>
                <p:oleObj name="Equation" r:id="rId10" imgW="17272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27375" y="5353460"/>
                        <a:ext cx="2668588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95993" y="2248194"/>
            <a:ext cx="4045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MU Bright Roman"/>
                <a:cs typeface="CMU Bright Roman"/>
              </a:rPr>
              <a:t>We are interested in computing:</a:t>
            </a:r>
            <a:endParaRPr lang="en-US" sz="2200" dirty="0">
              <a:latin typeface="CMU Bright Roman"/>
              <a:cs typeface="CMU Bright Roman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643438"/>
              </p:ext>
            </p:extLst>
          </p:nvPr>
        </p:nvGraphicFramePr>
        <p:xfrm>
          <a:off x="6978685" y="2078183"/>
          <a:ext cx="16684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8" name="Equation" r:id="rId12" imgW="1079500" imgH="520700" progId="Equation.DSMT4">
                  <p:embed/>
                </p:oleObj>
              </mc:Choice>
              <mc:Fallback>
                <p:oleObj name="Equation" r:id="rId12" imgW="10795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78685" y="2078183"/>
                        <a:ext cx="1668462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995993" y="2829984"/>
            <a:ext cx="31306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MU Bright Roman"/>
                <a:cs typeface="CMU Bright Roman"/>
              </a:rPr>
              <a:t>Intrinsic to the layer are:</a:t>
            </a:r>
            <a:endParaRPr lang="en-US" sz="2200" dirty="0">
              <a:latin typeface="CMU Bright Roman"/>
              <a:cs typeface="CMU Bright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06124" y="1545028"/>
            <a:ext cx="934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MU Bright Roman"/>
                <a:cs typeface="CMU Bright Roman"/>
              </a:rPr>
              <a:t>Given:</a:t>
            </a:r>
            <a:endParaRPr lang="en-US" sz="2200" dirty="0">
              <a:latin typeface="CMU Bright Roman"/>
              <a:cs typeface="CMU Bright Roman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487107"/>
              </p:ext>
            </p:extLst>
          </p:nvPr>
        </p:nvGraphicFramePr>
        <p:xfrm>
          <a:off x="3926362" y="1389063"/>
          <a:ext cx="7858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9" name="Equation" r:id="rId14" imgW="508000" imgH="558800" progId="Equation.DSMT4">
                  <p:embed/>
                </p:oleObj>
              </mc:Choice>
              <mc:Fallback>
                <p:oleObj name="Equation" r:id="rId14" imgW="508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26362" y="1389063"/>
                        <a:ext cx="785813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949789" y="3178733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25" name="Straight Arrow Connector 24"/>
          <p:cNvCxnSpPr>
            <a:endCxn id="24" idx="2"/>
          </p:cNvCxnSpPr>
          <p:nvPr/>
        </p:nvCxnSpPr>
        <p:spPr>
          <a:xfrm flipH="1" flipV="1">
            <a:off x="1836551" y="3571925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0"/>
          </p:cNvCxnSpPr>
          <p:nvPr/>
        </p:nvCxnSpPr>
        <p:spPr>
          <a:xfrm flipV="1">
            <a:off x="1836551" y="2829984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" y="630915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Equations for common layers</a:t>
            </a:r>
            <a:r>
              <a:rPr lang="en-US" dirty="0" smtClean="0">
                <a:latin typeface="CMU Bright Roman"/>
                <a:cs typeface="CMU Bright Roman"/>
              </a:rPr>
              <a:t>: </a:t>
            </a:r>
            <a:r>
              <a:rPr lang="en-US" dirty="0" smtClean="0">
                <a:latin typeface="CMU Bright Roman"/>
                <a:cs typeface="CMU Bright Roman"/>
                <a:hlinkClick r:id="rId16"/>
              </a:rPr>
              <a:t>http</a:t>
            </a:r>
            <a:r>
              <a:rPr lang="en-US" dirty="0">
                <a:latin typeface="CMU Bright Roman"/>
                <a:cs typeface="CMU Bright Roman"/>
                <a:hlinkClick r:id="rId16"/>
              </a:rPr>
              <a:t>://arunmallya.github.io/writeups/nn/</a:t>
            </a:r>
            <a:r>
              <a:rPr lang="en-US" dirty="0" smtClean="0">
                <a:latin typeface="CMU Bright Roman"/>
                <a:cs typeface="CMU Bright Roman"/>
                <a:hlinkClick r:id="rId16"/>
              </a:rPr>
              <a:t>backprop.html</a:t>
            </a:r>
            <a:endParaRPr lang="en-US" dirty="0">
              <a:latin typeface="CMU Bright Roman"/>
              <a:cs typeface="CMU Bright Roman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57084"/>
              </p:ext>
            </p:extLst>
          </p:nvPr>
        </p:nvGraphicFramePr>
        <p:xfrm>
          <a:off x="1445294" y="1971147"/>
          <a:ext cx="7842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0" name="Equation" r:id="rId17" imgW="508000" imgH="558800" progId="Equation.DSMT4">
                  <p:embed/>
                </p:oleObj>
              </mc:Choice>
              <mc:Fallback>
                <p:oleObj name="Equation" r:id="rId17" imgW="508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45294" y="1971147"/>
                        <a:ext cx="784225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673209"/>
              </p:ext>
            </p:extLst>
          </p:nvPr>
        </p:nvGraphicFramePr>
        <p:xfrm>
          <a:off x="1444625" y="3906838"/>
          <a:ext cx="7842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1" name="Equation" r:id="rId19" imgW="508000" imgH="520700" progId="Equation.DSMT4">
                  <p:embed/>
                </p:oleObj>
              </mc:Choice>
              <mc:Fallback>
                <p:oleObj name="Equation" r:id="rId19" imgW="5080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44625" y="3906838"/>
                        <a:ext cx="784225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3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Extension to Computational Graphs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49789" y="3178733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 flipH="1" flipV="1">
            <a:off x="1836551" y="3571925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1836551" y="2829984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29881" y="275757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(y;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H="1" flipV="1">
            <a:off x="4616643" y="315076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0"/>
          </p:cNvCxnSpPr>
          <p:nvPr/>
        </p:nvCxnSpPr>
        <p:spPr>
          <a:xfrm flipV="1">
            <a:off x="4616643" y="240882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19622" y="275757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(y;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H="1" flipV="1">
            <a:off x="6806384" y="315076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6806384" y="240882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24751" y="4954075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flipH="1" flipV="1">
            <a:off x="5711513" y="5347267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H="1" flipV="1">
            <a:off x="4616643" y="4287363"/>
            <a:ext cx="1094870" cy="66671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</p:cNvCxnSpPr>
          <p:nvPr/>
        </p:nvCxnSpPr>
        <p:spPr>
          <a:xfrm flipV="1">
            <a:off x="5711513" y="4287363"/>
            <a:ext cx="1094871" cy="66671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48811" y="3878621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x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48811" y="2388239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23773" y="5653963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x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8903" y="3693955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18644" y="3693955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Bright Roman"/>
                <a:cs typeface="CMU Bright Roman"/>
              </a:rPr>
              <a:t>y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18644" y="1878038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y</a:t>
            </a:r>
            <a:r>
              <a:rPr lang="en-US" baseline="-25000" dirty="0" smtClean="0">
                <a:latin typeface="CMU Bright Roman"/>
                <a:cs typeface="CMU Bright Roman"/>
              </a:rPr>
              <a:t>2</a:t>
            </a:r>
            <a:endParaRPr lang="en-US" baseline="-25000" dirty="0">
              <a:latin typeface="CMU Bright Roman"/>
              <a:cs typeface="CMU Bright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8260" y="1878038"/>
            <a:ext cx="57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y</a:t>
            </a:r>
            <a:r>
              <a:rPr lang="en-US" baseline="-25000" dirty="0">
                <a:latin typeface="CMU Bright Roman"/>
                <a:cs typeface="CMU Bright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139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Extension to Computational Graphs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49789" y="3178733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 flipH="1" flipV="1">
            <a:off x="1836551" y="3571925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1836551" y="2829984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677381"/>
              </p:ext>
            </p:extLst>
          </p:nvPr>
        </p:nvGraphicFramePr>
        <p:xfrm>
          <a:off x="1445294" y="1971147"/>
          <a:ext cx="7842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5" name="Equation" r:id="rId4" imgW="508000" imgH="558800" progId="Equation.DSMT4">
                  <p:embed/>
                </p:oleObj>
              </mc:Choice>
              <mc:Fallback>
                <p:oleObj name="Equation" r:id="rId4" imgW="508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5294" y="1971147"/>
                        <a:ext cx="784225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692189"/>
              </p:ext>
            </p:extLst>
          </p:nvPr>
        </p:nvGraphicFramePr>
        <p:xfrm>
          <a:off x="1444625" y="3906838"/>
          <a:ext cx="7842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6" name="Equation" r:id="rId6" imgW="508000" imgH="520700" progId="Equation.DSMT4">
                  <p:embed/>
                </p:oleObj>
              </mc:Choice>
              <mc:Fallback>
                <p:oleObj name="Equation" r:id="rId6" imgW="5080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4625" y="3906838"/>
                        <a:ext cx="784225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3729881" y="275757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(y;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H="1" flipV="1">
            <a:off x="4616643" y="315076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0"/>
          </p:cNvCxnSpPr>
          <p:nvPr/>
        </p:nvCxnSpPr>
        <p:spPr>
          <a:xfrm flipV="1">
            <a:off x="4616643" y="240882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298369"/>
              </p:ext>
            </p:extLst>
          </p:nvPr>
        </p:nvGraphicFramePr>
        <p:xfrm>
          <a:off x="4186238" y="1530350"/>
          <a:ext cx="863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7" name="Equation" r:id="rId8" imgW="558800" imgH="584200" progId="Equation.DSMT4">
                  <p:embed/>
                </p:oleObj>
              </mc:Choice>
              <mc:Fallback>
                <p:oleObj name="Equation" r:id="rId8" imgW="5588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86238" y="1530350"/>
                        <a:ext cx="86360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090399"/>
              </p:ext>
            </p:extLst>
          </p:nvPr>
        </p:nvGraphicFramePr>
        <p:xfrm>
          <a:off x="4184650" y="3457575"/>
          <a:ext cx="8636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8" name="Equation" r:id="rId10" imgW="558800" imgH="558800" progId="Equation.DSMT4">
                  <p:embed/>
                </p:oleObj>
              </mc:Choice>
              <mc:Fallback>
                <p:oleObj name="Equation" r:id="rId10" imgW="558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84650" y="3457575"/>
                        <a:ext cx="86360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5919622" y="275757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(y;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H="1" flipV="1">
            <a:off x="6806384" y="315076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6806384" y="240882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643366"/>
              </p:ext>
            </p:extLst>
          </p:nvPr>
        </p:nvGraphicFramePr>
        <p:xfrm>
          <a:off x="6365875" y="1530350"/>
          <a:ext cx="8826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9" name="Equation" r:id="rId12" imgW="571500" imgH="584200" progId="Equation.DSMT4">
                  <p:embed/>
                </p:oleObj>
              </mc:Choice>
              <mc:Fallback>
                <p:oleObj name="Equation" r:id="rId12" imgW="5715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65875" y="1530350"/>
                        <a:ext cx="88265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447163"/>
              </p:ext>
            </p:extLst>
          </p:nvPr>
        </p:nvGraphicFramePr>
        <p:xfrm>
          <a:off x="6365875" y="3457575"/>
          <a:ext cx="8826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40" name="Equation" r:id="rId14" imgW="571500" imgH="558800" progId="Equation.DSMT4">
                  <p:embed/>
                </p:oleObj>
              </mc:Choice>
              <mc:Fallback>
                <p:oleObj name="Equation" r:id="rId14" imgW="5715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65875" y="3457575"/>
                        <a:ext cx="88265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4824751" y="4954075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flipH="1" flipV="1">
            <a:off x="5711513" y="5347267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H="1" flipV="1">
            <a:off x="4616643" y="4287363"/>
            <a:ext cx="1094870" cy="66671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180755"/>
              </p:ext>
            </p:extLst>
          </p:nvPr>
        </p:nvGraphicFramePr>
        <p:xfrm>
          <a:off x="5319587" y="5682180"/>
          <a:ext cx="7842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41" name="Equation" r:id="rId16" imgW="508000" imgH="520700" progId="Equation.DSMT4">
                  <p:embed/>
                </p:oleObj>
              </mc:Choice>
              <mc:Fallback>
                <p:oleObj name="Equation" r:id="rId16" imgW="5080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19587" y="5682180"/>
                        <a:ext cx="784225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>
            <a:stCxn id="29" idx="0"/>
          </p:cNvCxnSpPr>
          <p:nvPr/>
        </p:nvCxnSpPr>
        <p:spPr>
          <a:xfrm flipV="1">
            <a:off x="5711513" y="4287363"/>
            <a:ext cx="1094871" cy="66671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611800"/>
              </p:ext>
            </p:extLst>
          </p:nvPr>
        </p:nvGraphicFramePr>
        <p:xfrm>
          <a:off x="5583719" y="4528535"/>
          <a:ext cx="2555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42" name="Equation" r:id="rId17" imgW="165100" imgH="177800" progId="Equation.DSMT4">
                  <p:embed/>
                </p:oleObj>
              </mc:Choice>
              <mc:Fallback>
                <p:oleObj name="Equation" r:id="rId17" imgW="1651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83719" y="4528535"/>
                        <a:ext cx="255588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3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Extension to Computational Graphs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49789" y="3178733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 flipH="1" flipV="1">
            <a:off x="1836551" y="3571925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1836551" y="2829984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112076"/>
              </p:ext>
            </p:extLst>
          </p:nvPr>
        </p:nvGraphicFramePr>
        <p:xfrm>
          <a:off x="1445294" y="1971147"/>
          <a:ext cx="7842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0" name="Equation" r:id="rId4" imgW="508000" imgH="558800" progId="Equation.DSMT4">
                  <p:embed/>
                </p:oleObj>
              </mc:Choice>
              <mc:Fallback>
                <p:oleObj name="Equation" r:id="rId4" imgW="508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5294" y="1971147"/>
                        <a:ext cx="784225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479795"/>
              </p:ext>
            </p:extLst>
          </p:nvPr>
        </p:nvGraphicFramePr>
        <p:xfrm>
          <a:off x="1444625" y="3906838"/>
          <a:ext cx="7842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1" name="Equation" r:id="rId6" imgW="508000" imgH="520700" progId="Equation.DSMT4">
                  <p:embed/>
                </p:oleObj>
              </mc:Choice>
              <mc:Fallback>
                <p:oleObj name="Equation" r:id="rId6" imgW="5080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4625" y="3906838"/>
                        <a:ext cx="784225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3729881" y="275757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(y;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H="1" flipV="1">
            <a:off x="4616643" y="315076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0"/>
          </p:cNvCxnSpPr>
          <p:nvPr/>
        </p:nvCxnSpPr>
        <p:spPr>
          <a:xfrm flipV="1">
            <a:off x="4616643" y="240882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910032"/>
              </p:ext>
            </p:extLst>
          </p:nvPr>
        </p:nvGraphicFramePr>
        <p:xfrm>
          <a:off x="4186238" y="1530350"/>
          <a:ext cx="863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2" name="Equation" r:id="rId8" imgW="558800" imgH="584200" progId="Equation.DSMT4">
                  <p:embed/>
                </p:oleObj>
              </mc:Choice>
              <mc:Fallback>
                <p:oleObj name="Equation" r:id="rId8" imgW="5588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86238" y="1530350"/>
                        <a:ext cx="86360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898032"/>
              </p:ext>
            </p:extLst>
          </p:nvPr>
        </p:nvGraphicFramePr>
        <p:xfrm>
          <a:off x="4184650" y="3457575"/>
          <a:ext cx="8636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3" name="Equation" r:id="rId10" imgW="558800" imgH="558800" progId="Equation.DSMT4">
                  <p:embed/>
                </p:oleObj>
              </mc:Choice>
              <mc:Fallback>
                <p:oleObj name="Equation" r:id="rId10" imgW="558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84650" y="3457575"/>
                        <a:ext cx="86360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5919622" y="275757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(y;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 flipH="1" flipV="1">
            <a:off x="6806384" y="315076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6806384" y="240882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822937"/>
              </p:ext>
            </p:extLst>
          </p:nvPr>
        </p:nvGraphicFramePr>
        <p:xfrm>
          <a:off x="6365875" y="1530350"/>
          <a:ext cx="8826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4" name="Equation" r:id="rId12" imgW="571500" imgH="584200" progId="Equation.DSMT4">
                  <p:embed/>
                </p:oleObj>
              </mc:Choice>
              <mc:Fallback>
                <p:oleObj name="Equation" r:id="rId12" imgW="5715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65875" y="1530350"/>
                        <a:ext cx="88265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92453"/>
              </p:ext>
            </p:extLst>
          </p:nvPr>
        </p:nvGraphicFramePr>
        <p:xfrm>
          <a:off x="6365875" y="3457575"/>
          <a:ext cx="8826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5" name="Equation" r:id="rId14" imgW="571500" imgH="558800" progId="Equation.DSMT4">
                  <p:embed/>
                </p:oleObj>
              </mc:Choice>
              <mc:Fallback>
                <p:oleObj name="Equation" r:id="rId14" imgW="5715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65875" y="3457575"/>
                        <a:ext cx="88265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4824751" y="4954075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f(x</a:t>
            </a:r>
            <a:r>
              <a:rPr lang="en-US" dirty="0">
                <a:solidFill>
                  <a:schemeClr val="tx1"/>
                </a:solidFill>
                <a:latin typeface="CMU Bright Roman"/>
                <a:cs typeface="CMU Bright Roman"/>
              </a:rPr>
              <a:t>;</a:t>
            </a:r>
            <a:r>
              <a:rPr lang="en-US" baseline="-25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MU Bright Roman"/>
                <a:cs typeface="CMU Bright Roman"/>
              </a:rPr>
              <a:t>W)</a:t>
            </a:r>
            <a:endParaRPr lang="en-US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flipH="1" flipV="1">
            <a:off x="5711513" y="5347267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H="1" flipV="1">
            <a:off x="4616643" y="4287363"/>
            <a:ext cx="1094870" cy="66671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85507"/>
              </p:ext>
            </p:extLst>
          </p:nvPr>
        </p:nvGraphicFramePr>
        <p:xfrm>
          <a:off x="5319587" y="5682180"/>
          <a:ext cx="7842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6" name="Equation" r:id="rId16" imgW="508000" imgH="520700" progId="Equation.DSMT4">
                  <p:embed/>
                </p:oleObj>
              </mc:Choice>
              <mc:Fallback>
                <p:oleObj name="Equation" r:id="rId16" imgW="5080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19587" y="5682180"/>
                        <a:ext cx="784225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>
            <a:stCxn id="29" idx="0"/>
          </p:cNvCxnSpPr>
          <p:nvPr/>
        </p:nvCxnSpPr>
        <p:spPr>
          <a:xfrm flipV="1">
            <a:off x="5711513" y="4287363"/>
            <a:ext cx="1094871" cy="66671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92599" y="4466273"/>
            <a:ext cx="2437794" cy="36933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Gradient Accumulation</a:t>
            </a:r>
            <a:endParaRPr lang="en-US" dirty="0">
              <a:latin typeface="CMU Bright Roman"/>
              <a:cs typeface="CMU Bright Roman"/>
            </a:endParaRPr>
          </a:p>
        </p:txBody>
      </p:sp>
      <p:cxnSp>
        <p:nvCxnSpPr>
          <p:cNvPr id="35" name="Straight Arrow Connector 34"/>
          <p:cNvCxnSpPr>
            <a:stCxn id="27" idx="3"/>
            <a:endCxn id="7" idx="1"/>
          </p:cNvCxnSpPr>
          <p:nvPr/>
        </p:nvCxnSpPr>
        <p:spPr>
          <a:xfrm flipV="1">
            <a:off x="5839307" y="4650939"/>
            <a:ext cx="753292" cy="14121"/>
          </a:xfrm>
          <a:prstGeom prst="straightConnector1">
            <a:avLst/>
          </a:prstGeom>
          <a:ln w="28575" cmpd="sng">
            <a:solidFill>
              <a:srgbClr val="F79646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190344"/>
              </p:ext>
            </p:extLst>
          </p:nvPr>
        </p:nvGraphicFramePr>
        <p:xfrm>
          <a:off x="5583719" y="4528535"/>
          <a:ext cx="2555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7" name="Equation" r:id="rId17" imgW="165100" imgH="177800" progId="Equation.DSMT4">
                  <p:embed/>
                </p:oleObj>
              </mc:Choice>
              <mc:Fallback>
                <p:oleObj name="Equation" r:id="rId17" imgW="1651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83719" y="4528535"/>
                        <a:ext cx="255588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6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>
                <a:latin typeface="CMU Bright SemiBold"/>
                <a:cs typeface="CMU Bright SemiBold"/>
              </a:rPr>
              <a:t>BackPropagation</a:t>
            </a:r>
            <a:r>
              <a:rPr lang="en-US" sz="4000" dirty="0" smtClean="0">
                <a:latin typeface="CMU Bright SemiBold"/>
                <a:cs typeface="CMU Bright SemiBold"/>
              </a:rPr>
              <a:t> Through Time (BPTT)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85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One of the methods used to train RNNs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The unfolded network (used during forward pass) is treated as one big feed-forward network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This unfolded network accepts the whole time series as input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The weight updates are computed for each copy in the unfolded network, then summed (or averaged) and then applied to the RNN weights</a:t>
            </a:r>
          </a:p>
        </p:txBody>
      </p:sp>
    </p:spTree>
    <p:extLst>
      <p:ext uri="{BB962C8B-B14F-4D97-AF65-F5344CB8AC3E}">
        <p14:creationId xmlns:p14="http://schemas.microsoft.com/office/powerpoint/2010/main" val="122876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Unfolded Vanilla RNN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181338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1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810752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2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 rot="16200000">
            <a:off x="747435" y="4599945"/>
            <a:ext cx="1049363" cy="1023306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16200000">
            <a:off x="1030235" y="4851557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154355" y="4979278"/>
            <a:ext cx="311489" cy="251615"/>
          </a:xfrm>
          <a:custGeom>
            <a:avLst/>
            <a:gdLst>
              <a:gd name="connsiteX0" fmla="*/ 0 w 515155"/>
              <a:gd name="connsiteY0" fmla="*/ 347468 h 347468"/>
              <a:gd name="connsiteX1" fmla="*/ 227627 w 515155"/>
              <a:gd name="connsiteY1" fmla="*/ 287559 h 347468"/>
              <a:gd name="connsiteX2" fmla="*/ 275548 w 515155"/>
              <a:gd name="connsiteY2" fmla="*/ 47926 h 347468"/>
              <a:gd name="connsiteX3" fmla="*/ 515155 w 515155"/>
              <a:gd name="connsiteY3" fmla="*/ 0 h 347468"/>
              <a:gd name="connsiteX4" fmla="*/ 515155 w 515155"/>
              <a:gd name="connsiteY4" fmla="*/ 0 h 3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33" idx="6"/>
          </p:cNvCxnSpPr>
          <p:nvPr/>
        </p:nvCxnSpPr>
        <p:spPr>
          <a:xfrm rot="16200000">
            <a:off x="971319" y="4533547"/>
            <a:ext cx="634532" cy="1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0" idx="0"/>
            <a:endCxn id="33" idx="1"/>
          </p:cNvCxnSpPr>
          <p:nvPr/>
        </p:nvCxnSpPr>
        <p:spPr>
          <a:xfrm flipV="1">
            <a:off x="1025286" y="5291317"/>
            <a:ext cx="80400" cy="11354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H="1" flipV="1">
            <a:off x="1469995" y="5291318"/>
            <a:ext cx="75452" cy="6900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083030" y="3853840"/>
            <a:ext cx="405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>
                <a:latin typeface="CMU Bright Roman"/>
                <a:cs typeface="CMU Bright Roman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0474" y="6426750"/>
            <a:ext cx="52962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MU Bright Roman"/>
                <a:cs typeface="CMU Bright Roman"/>
              </a:rPr>
              <a:t> x</a:t>
            </a:r>
            <a:r>
              <a:rPr lang="en-US" sz="1600" i="1" baseline="-25000" dirty="0">
                <a:latin typeface="CMU Bright Roman"/>
                <a:cs typeface="CMU Bright Roman"/>
              </a:rPr>
              <a:t>1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r>
              <a:rPr lang="en-US" sz="1600" i="1" dirty="0" smtClean="0">
                <a:latin typeface="CMU Bright Roman"/>
                <a:cs typeface="CMU Bright Roman"/>
              </a:rPr>
              <a:t>   </a:t>
            </a:r>
            <a:r>
              <a:rPr lang="en-US" sz="1600" i="1" dirty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89766" y="3183023"/>
            <a:ext cx="398953" cy="366300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31" name="Straight Arrow Connector 30"/>
          <p:cNvCxnSpPr>
            <a:stCxn id="164" idx="0"/>
            <a:endCxn id="30" idx="2"/>
          </p:cNvCxnSpPr>
          <p:nvPr/>
        </p:nvCxnSpPr>
        <p:spPr>
          <a:xfrm flipV="1">
            <a:off x="1285852" y="3549323"/>
            <a:ext cx="3391" cy="3045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047059" y="1339501"/>
            <a:ext cx="498388" cy="45759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  <a:endParaRPr lang="en-US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93320" y="2011443"/>
            <a:ext cx="39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CMU Bright Roman"/>
                <a:cs typeface="CMU Bright Roman"/>
              </a:rPr>
              <a:t>y</a:t>
            </a:r>
            <a:r>
              <a:rPr lang="en-US" sz="1600" i="1" baseline="-25000" dirty="0">
                <a:latin typeface="CMU Bright Roman"/>
                <a:cs typeface="CMU Bright Roman"/>
              </a:rPr>
              <a:t>1</a:t>
            </a:r>
          </a:p>
        </p:txBody>
      </p:sp>
      <p:cxnSp>
        <p:nvCxnSpPr>
          <p:cNvPr id="51" name="Straight Arrow Connector 50"/>
          <p:cNvCxnSpPr>
            <a:stCxn id="50" idx="0"/>
            <a:endCxn id="49" idx="2"/>
          </p:cNvCxnSpPr>
          <p:nvPr/>
        </p:nvCxnSpPr>
        <p:spPr>
          <a:xfrm flipV="1">
            <a:off x="1290089" y="1797098"/>
            <a:ext cx="6164" cy="21434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0"/>
            <a:endCxn id="50" idx="2"/>
          </p:cNvCxnSpPr>
          <p:nvPr/>
        </p:nvCxnSpPr>
        <p:spPr>
          <a:xfrm flipV="1">
            <a:off x="1289243" y="2349997"/>
            <a:ext cx="846" cy="8330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2133502" y="1339501"/>
            <a:ext cx="1023306" cy="5087249"/>
            <a:chOff x="760464" y="1015453"/>
            <a:chExt cx="1023306" cy="5087249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-155445" y="4163487"/>
              <a:ext cx="2855124" cy="1023306"/>
              <a:chOff x="2968949" y="2449058"/>
              <a:chExt cx="2855124" cy="1023306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64" idx="0"/>
                <a:endCxn id="91" idx="1"/>
              </p:cNvCxnSpPr>
              <p:nvPr/>
            </p:nvCxnSpPr>
            <p:spPr>
              <a:xfrm rot="5400000" flipV="1">
                <a:off x="3611910" y="2019594"/>
                <a:ext cx="131725" cy="14176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01545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3149" y="1685453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473050"/>
              <a:ext cx="4065" cy="212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024007"/>
              <a:ext cx="675" cy="552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468036" y="1339501"/>
            <a:ext cx="1023306" cy="5087249"/>
            <a:chOff x="760463" y="1306873"/>
            <a:chExt cx="1023306" cy="5087249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-301156" y="4309198"/>
              <a:ext cx="3146543" cy="1023306"/>
              <a:chOff x="2677530" y="2449058"/>
              <a:chExt cx="3146543" cy="1023306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stCxn id="65" idx="0"/>
                <a:endCxn id="107" idx="1"/>
              </p:cNvCxnSpPr>
              <p:nvPr/>
            </p:nvCxnSpPr>
            <p:spPr>
              <a:xfrm rot="5400000" flipV="1">
                <a:off x="3474342" y="1882027"/>
                <a:ext cx="115442" cy="17090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1404585" y="3848765"/>
            <a:ext cx="1430243" cy="2289457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2748828" y="3559603"/>
            <a:ext cx="1430243" cy="2256170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58880" y="5951064"/>
            <a:ext cx="102330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0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09697" y="5635520"/>
            <a:ext cx="102330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>
                <a:latin typeface="CMU Bright Roman"/>
                <a:cs typeface="CMU Bright Roman"/>
              </a:rPr>
              <a:t>1</a:t>
            </a: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44391" y="5313071"/>
            <a:ext cx="1023307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>
                <a:latin typeface="CMU Bright Roman"/>
                <a:cs typeface="CMU Bright Roman"/>
              </a:rPr>
              <a:t>2</a:t>
            </a: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82187" y="6426750"/>
            <a:ext cx="52962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MU Bright Roman"/>
                <a:cs typeface="CMU Bright Roman"/>
              </a:rPr>
              <a:t> x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2 </a:t>
            </a:r>
            <a:r>
              <a:rPr lang="en-US" sz="1600" i="1" dirty="0" smtClean="0">
                <a:latin typeface="CMU Bright Roman"/>
                <a:cs typeface="CMU Bright Roman"/>
              </a:rPr>
              <a:t>      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33004" y="6426750"/>
            <a:ext cx="52962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MU Bright Roman"/>
                <a:cs typeface="CMU Bright Roman"/>
              </a:rPr>
              <a:t> x</a:t>
            </a:r>
            <a:r>
              <a:rPr lang="en-US" sz="1600" i="1" baseline="-25000" dirty="0">
                <a:latin typeface="CMU Bright Roman"/>
                <a:cs typeface="CMU Bright Roman"/>
              </a:rPr>
              <a:t>3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 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0142" y="2519592"/>
            <a:ext cx="4028364" cy="3836758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767698" y="2521183"/>
            <a:ext cx="397458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MU Bright Roman"/>
                <a:cs typeface="CMU Bright Roman"/>
              </a:rPr>
              <a:t>Treat the unfolded network as one big feed-forward network!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CMU Bright Roman"/>
              <a:cs typeface="CMU Bright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MU Bright Roman"/>
                <a:cs typeface="CMU Bright Roman"/>
              </a:rPr>
              <a:t>This big network takes in entire sequence as an input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CMU Bright Roman"/>
              <a:cs typeface="CMU Bright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MU Bright Roman"/>
                <a:cs typeface="CMU Bright Roman"/>
              </a:rPr>
              <a:t>Compute gradients through the usual </a:t>
            </a:r>
            <a:r>
              <a:rPr lang="en-US" dirty="0" err="1" smtClean="0">
                <a:latin typeface="CMU Bright Roman"/>
                <a:cs typeface="CMU Bright Roman"/>
              </a:rPr>
              <a:t>backpropagation</a:t>
            </a:r>
            <a:endParaRPr lang="en-US" dirty="0" smtClean="0">
              <a:latin typeface="CMU Bright Roman"/>
              <a:cs typeface="CMU Bright Roman"/>
            </a:endParaRPr>
          </a:p>
          <a:p>
            <a:endParaRPr lang="en-US" dirty="0" smtClean="0">
              <a:latin typeface="CMU Bright Roman"/>
              <a:cs typeface="CMU Bright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MU Bright Roman"/>
                <a:cs typeface="CMU Bright Roman"/>
              </a:rPr>
              <a:t>Update shared weights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148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Unfolded Vanilla RNN Forward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76446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8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749038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9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760464" y="1541124"/>
            <a:ext cx="1023307" cy="4484055"/>
            <a:chOff x="760464" y="1306873"/>
            <a:chExt cx="1023307" cy="4484055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3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endCxn id="3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endCxn id="3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  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1" name="Straight Arrow Connector 30"/>
            <p:cNvCxnSpPr>
              <a:stCxn id="164" idx="0"/>
              <a:endCxn id="3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9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0"/>
              <a:endCxn id="50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133502" y="1541125"/>
            <a:ext cx="1023307" cy="4484055"/>
            <a:chOff x="760464" y="1306873"/>
            <a:chExt cx="1023307" cy="4484055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endCxn id="91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468037" y="1557577"/>
            <a:ext cx="1023307" cy="4484055"/>
            <a:chOff x="760464" y="1306873"/>
            <a:chExt cx="1023307" cy="4484055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1430243" y="3476752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2800144" y="3469806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Recurrent Neural Networks (RNNs)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MU Bright SemiBold"/>
                <a:cs typeface="CMU Bright SemiBold"/>
              </a:rPr>
              <a:t>R</a:t>
            </a:r>
            <a:r>
              <a:rPr lang="en-US" sz="2400" dirty="0" smtClean="0">
                <a:latin typeface="CMU Bright Roman"/>
                <a:cs typeface="CMU Bright Roman"/>
              </a:rPr>
              <a:t>ecurrent </a:t>
            </a:r>
            <a:r>
              <a:rPr lang="en-US" sz="2400" dirty="0" smtClean="0">
                <a:latin typeface="CMU Bright SemiBold"/>
                <a:cs typeface="CMU Bright SemiBold"/>
              </a:rPr>
              <a:t>N</a:t>
            </a:r>
            <a:r>
              <a:rPr lang="en-US" sz="2400" dirty="0" smtClean="0">
                <a:latin typeface="CMU Bright Roman"/>
                <a:cs typeface="CMU Bright Roman"/>
              </a:rPr>
              <a:t>eural </a:t>
            </a:r>
            <a:r>
              <a:rPr lang="en-US" sz="2400" dirty="0" smtClean="0">
                <a:latin typeface="CMU Bright SemiBold"/>
                <a:cs typeface="CMU Bright SemiBold"/>
              </a:rPr>
              <a:t>N</a:t>
            </a:r>
            <a:r>
              <a:rPr lang="en-US" sz="2400" dirty="0" smtClean="0">
                <a:latin typeface="CMU Bright Roman"/>
                <a:cs typeface="CMU Bright Roman"/>
              </a:rPr>
              <a:t>etwork</a:t>
            </a:r>
            <a:r>
              <a:rPr lang="en-US" sz="2400" dirty="0" smtClean="0">
                <a:latin typeface="CMU Bright SemiBold"/>
                <a:cs typeface="CMU Bright SemiBold"/>
              </a:rPr>
              <a:t>s </a:t>
            </a:r>
            <a:r>
              <a:rPr lang="en-US" sz="2400" dirty="0" smtClean="0">
                <a:latin typeface="CMU Bright Roman"/>
                <a:cs typeface="CMU Bright Roman"/>
              </a:rPr>
              <a:t>take the previous output or hidden states as inputs. </a:t>
            </a:r>
            <a:r>
              <a:rPr lang="en-US" sz="2400" dirty="0">
                <a:latin typeface="CMU Bright Roman"/>
                <a:cs typeface="CMU Bright Roman"/>
              </a:rPr>
              <a:t/>
            </a:r>
            <a:br>
              <a:rPr lang="en-US" sz="2400" dirty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The composite input at time </a:t>
            </a:r>
            <a:r>
              <a:rPr lang="en-US" sz="2400" dirty="0" smtClean="0">
                <a:latin typeface="CMU Bright Oblique"/>
                <a:cs typeface="CMU Bright Oblique"/>
              </a:rPr>
              <a:t>t</a:t>
            </a:r>
            <a:r>
              <a:rPr lang="en-US" sz="2400" dirty="0" smtClean="0">
                <a:latin typeface="CMU Bright Roman"/>
                <a:cs typeface="CMU Bright Roman"/>
              </a:rPr>
              <a:t> has some historical information about the happenings at time T &lt; </a:t>
            </a:r>
            <a:r>
              <a:rPr lang="en-US" sz="2400" dirty="0" smtClean="0">
                <a:latin typeface="CMU Bright Oblique"/>
                <a:cs typeface="CMU Bright Oblique"/>
              </a:rPr>
              <a:t>t</a:t>
            </a:r>
          </a:p>
          <a:p>
            <a:endParaRPr lang="en-US" sz="2400" dirty="0">
              <a:latin typeface="CMU Bright Oblique"/>
              <a:cs typeface="CMU Bright Oblique"/>
            </a:endParaRPr>
          </a:p>
          <a:p>
            <a:r>
              <a:rPr lang="en-US" sz="2400" dirty="0">
                <a:latin typeface="CMU Bright Roman"/>
                <a:cs typeface="CMU Bright Roman"/>
              </a:rPr>
              <a:t>RNNs are </a:t>
            </a:r>
            <a:r>
              <a:rPr lang="en-US" sz="2400" dirty="0" smtClean="0">
                <a:latin typeface="CMU Bright Roman"/>
                <a:cs typeface="CMU Bright Roman"/>
              </a:rPr>
              <a:t>useful </a:t>
            </a:r>
            <a:r>
              <a:rPr lang="en-US" sz="2400" dirty="0">
                <a:latin typeface="CMU Bright Roman"/>
                <a:cs typeface="CMU Bright Roman"/>
              </a:rPr>
              <a:t>as their </a:t>
            </a:r>
            <a:r>
              <a:rPr lang="en-US" sz="2400" dirty="0" smtClean="0">
                <a:latin typeface="CMU Bright Roman"/>
                <a:cs typeface="CMU Bright Roman"/>
              </a:rPr>
              <a:t>intermediate values (state) </a:t>
            </a:r>
            <a:r>
              <a:rPr lang="en-US" sz="2400" dirty="0">
                <a:latin typeface="CMU Bright Roman"/>
                <a:cs typeface="CMU Bright Roman"/>
              </a:rPr>
              <a:t>can </a:t>
            </a:r>
            <a:r>
              <a:rPr lang="en-US" sz="2400" dirty="0" smtClean="0">
                <a:latin typeface="CMU Bright Roman"/>
                <a:cs typeface="CMU Bright Roman"/>
              </a:rPr>
              <a:t>store information </a:t>
            </a:r>
            <a:r>
              <a:rPr lang="en-US" sz="2400" dirty="0">
                <a:latin typeface="CMU Bright Roman"/>
                <a:cs typeface="CMU Bright Roman"/>
              </a:rPr>
              <a:t>about past inputs for a time that is not fixed a priori</a:t>
            </a:r>
          </a:p>
          <a:p>
            <a:pPr marL="0" indent="0">
              <a:buNone/>
            </a:pPr>
            <a:endParaRPr lang="en-US" sz="2000" dirty="0" smtClean="0">
              <a:latin typeface="CMU Bright Oblique"/>
              <a:cs typeface="CMU Bright Oblique"/>
            </a:endParaRPr>
          </a:p>
        </p:txBody>
      </p:sp>
    </p:spTree>
    <p:extLst>
      <p:ext uri="{BB962C8B-B14F-4D97-AF65-F5344CB8AC3E}">
        <p14:creationId xmlns:p14="http://schemas.microsoft.com/office/powerpoint/2010/main" val="235767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60464" y="1541124"/>
            <a:ext cx="1023307" cy="4484055"/>
            <a:chOff x="760464" y="1306873"/>
            <a:chExt cx="1023307" cy="4484055"/>
          </a:xfrm>
        </p:grpSpPr>
        <p:grpSp>
          <p:nvGrpSpPr>
            <p:cNvPr id="18" name="Group 17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stCxn id="26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26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6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  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20" name="Straight Arrow Connector 19"/>
            <p:cNvCxnSpPr>
              <a:stCxn id="31" idx="0"/>
              <a:endCxn id="19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23" name="Straight Arrow Connector 22"/>
            <p:cNvCxnSpPr>
              <a:stCxn id="22" idx="0"/>
              <a:endCxn id="21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0"/>
              <a:endCxn id="22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133502" y="1541125"/>
            <a:ext cx="1023307" cy="4484055"/>
            <a:chOff x="760464" y="1306873"/>
            <a:chExt cx="1023307" cy="4484055"/>
          </a:xfrm>
        </p:grpSpPr>
        <p:grpSp>
          <p:nvGrpSpPr>
            <p:cNvPr id="37" name="Group 36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stCxn id="45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endCxn id="45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45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9" name="Straight Arrow Connector 38"/>
            <p:cNvCxnSpPr>
              <a:stCxn id="50" idx="0"/>
              <a:endCxn id="38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42" name="Straight Arrow Connector 41"/>
            <p:cNvCxnSpPr>
              <a:stCxn id="41" idx="0"/>
              <a:endCxn id="40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8" idx="0"/>
              <a:endCxn id="41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468037" y="1557577"/>
            <a:ext cx="1023307" cy="4484055"/>
            <a:chOff x="760464" y="1306873"/>
            <a:chExt cx="1023307" cy="4484055"/>
          </a:xfrm>
        </p:grpSpPr>
        <p:grpSp>
          <p:nvGrpSpPr>
            <p:cNvPr id="53" name="Group 5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>
                <a:stCxn id="6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endCxn id="6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55" name="Straight Arrow Connector 54"/>
            <p:cNvCxnSpPr>
              <a:stCxn id="68" idx="0"/>
              <a:endCxn id="5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58" name="Straight Arrow Connector 57"/>
            <p:cNvCxnSpPr>
              <a:stCxn id="57" idx="0"/>
              <a:endCxn id="56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0"/>
              <a:endCxn id="57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reeform 69"/>
          <p:cNvSpPr/>
          <p:nvPr/>
        </p:nvSpPr>
        <p:spPr>
          <a:xfrm>
            <a:off x="1430243" y="3476752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800144" y="3469806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Unfolded Vanilla RNN Backward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682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Vanilla RNN Backward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60464" y="1541124"/>
            <a:ext cx="1023307" cy="4484055"/>
            <a:chOff x="760464" y="1306873"/>
            <a:chExt cx="1023307" cy="4484055"/>
          </a:xfrm>
        </p:grpSpPr>
        <p:grpSp>
          <p:nvGrpSpPr>
            <p:cNvPr id="18" name="Group 17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stCxn id="26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26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6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  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20" name="Straight Arrow Connector 19"/>
            <p:cNvCxnSpPr>
              <a:stCxn id="31" idx="0"/>
              <a:endCxn id="19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23" name="Straight Arrow Connector 22"/>
            <p:cNvCxnSpPr>
              <a:stCxn id="22" idx="0"/>
              <a:endCxn id="21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0"/>
              <a:endCxn id="22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133502" y="1541125"/>
            <a:ext cx="1023307" cy="4484055"/>
            <a:chOff x="760464" y="1306873"/>
            <a:chExt cx="1023307" cy="4484055"/>
          </a:xfrm>
        </p:grpSpPr>
        <p:grpSp>
          <p:nvGrpSpPr>
            <p:cNvPr id="37" name="Group 36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stCxn id="45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endCxn id="45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45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9" name="Straight Arrow Connector 38"/>
            <p:cNvCxnSpPr>
              <a:stCxn id="50" idx="0"/>
              <a:endCxn id="38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42" name="Straight Arrow Connector 41"/>
            <p:cNvCxnSpPr>
              <a:stCxn id="41" idx="0"/>
              <a:endCxn id="40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8" idx="0"/>
              <a:endCxn id="41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468037" y="1557577"/>
            <a:ext cx="1023307" cy="4484055"/>
            <a:chOff x="760464" y="1306873"/>
            <a:chExt cx="1023307" cy="4484055"/>
          </a:xfrm>
        </p:grpSpPr>
        <p:grpSp>
          <p:nvGrpSpPr>
            <p:cNvPr id="53" name="Group 5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arrow"/>
                <a:tailEnd type="none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>
                <a:stCxn id="6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endCxn id="6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  <a:ln>
                <a:noFill/>
                <a:headEnd type="arrow"/>
                <a:tailEnd type="none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MU Bright Roman"/>
                    <a:cs typeface="CMU Bright Roman"/>
                  </a:rPr>
                  <a:t> 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55" name="Straight Arrow Connector 54"/>
            <p:cNvCxnSpPr>
              <a:stCxn id="68" idx="0"/>
              <a:endCxn id="5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  <a:ln>
              <a:noFill/>
              <a:headEnd type="arrow"/>
              <a:tailEnd type="none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58" name="Straight Arrow Connector 57"/>
            <p:cNvCxnSpPr>
              <a:stCxn id="57" idx="0"/>
              <a:endCxn id="56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0"/>
              <a:endCxn id="57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reeform 69"/>
          <p:cNvSpPr/>
          <p:nvPr/>
        </p:nvSpPr>
        <p:spPr>
          <a:xfrm>
            <a:off x="1430243" y="3476752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800144" y="3469806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622902"/>
              </p:ext>
            </p:extLst>
          </p:nvPr>
        </p:nvGraphicFramePr>
        <p:xfrm>
          <a:off x="4712213" y="1417638"/>
          <a:ext cx="213677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4" name="Equation" r:id="rId4" imgW="1384300" imgH="1143000" progId="Equation.DSMT4">
                  <p:embed/>
                </p:oleObj>
              </mc:Choice>
              <mc:Fallback>
                <p:oleObj name="Equation" r:id="rId4" imgW="13843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2213" y="1417638"/>
                        <a:ext cx="2136775" cy="176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722588"/>
              </p:ext>
            </p:extLst>
          </p:nvPr>
        </p:nvGraphicFramePr>
        <p:xfrm>
          <a:off x="4712213" y="3845013"/>
          <a:ext cx="435133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5" name="Equation" r:id="rId6" imgW="2819400" imgH="1193800" progId="Equation.DSMT4">
                  <p:embed/>
                </p:oleObj>
              </mc:Choice>
              <mc:Fallback>
                <p:oleObj name="Equation" r:id="rId6" imgW="2819400" imgH="119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12213" y="3845013"/>
                        <a:ext cx="4351337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61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Issues with the Vanilla RNNs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85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MU Bright Roman"/>
                <a:cs typeface="CMU Bright Roman"/>
              </a:rPr>
              <a:t>In the same way a product of </a:t>
            </a:r>
            <a:r>
              <a:rPr lang="en-US" sz="2400" dirty="0" smtClean="0">
                <a:latin typeface="CMU Bright Roman"/>
                <a:cs typeface="CMU Bright Roman"/>
              </a:rPr>
              <a:t>k </a:t>
            </a:r>
            <a:r>
              <a:rPr lang="en-US" sz="2400" dirty="0">
                <a:latin typeface="CMU Bright Roman"/>
                <a:cs typeface="CMU Bright Roman"/>
              </a:rPr>
              <a:t>real numbers can shrink to zero or explode to infinity, so </a:t>
            </a:r>
            <a:r>
              <a:rPr lang="en-US" sz="2400" dirty="0" smtClean="0">
                <a:latin typeface="CMU Bright Roman"/>
                <a:cs typeface="CMU Bright Roman"/>
              </a:rPr>
              <a:t>can a </a:t>
            </a:r>
            <a:r>
              <a:rPr lang="en-US" sz="2400" dirty="0">
                <a:latin typeface="CMU Bright Roman"/>
                <a:cs typeface="CMU Bright Roman"/>
              </a:rPr>
              <a:t>product of </a:t>
            </a:r>
            <a:r>
              <a:rPr lang="en-US" sz="2400" dirty="0" smtClean="0">
                <a:latin typeface="CMU Bright Roman"/>
                <a:cs typeface="CMU Bright Roman"/>
              </a:rPr>
              <a:t>matrices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It is sufficient for           , where    is the largest singular value of W, for the </a:t>
            </a:r>
            <a:r>
              <a:rPr lang="en-US" sz="2400" dirty="0" smtClean="0">
                <a:latin typeface="CMU Bright SemiBold"/>
                <a:cs typeface="CMU Bright SemiBold"/>
              </a:rPr>
              <a:t>vanishing gradients</a:t>
            </a:r>
            <a:r>
              <a:rPr lang="en-US" sz="2400" dirty="0" smtClean="0">
                <a:latin typeface="CMU Bright Roman"/>
                <a:cs typeface="CMU Bright Roman"/>
              </a:rPr>
              <a:t> problem to occur and it </a:t>
            </a:r>
            <a:r>
              <a:rPr lang="en-US" sz="2400" dirty="0">
                <a:latin typeface="CMU Bright Roman"/>
                <a:cs typeface="CMU Bright Roman"/>
              </a:rPr>
              <a:t>is </a:t>
            </a:r>
            <a:r>
              <a:rPr lang="en-US" sz="2400" dirty="0" smtClean="0">
                <a:latin typeface="CMU Bright Roman"/>
                <a:cs typeface="CMU Bright Roman"/>
              </a:rPr>
              <a:t>necessary for </a:t>
            </a:r>
            <a:r>
              <a:rPr lang="en-US" sz="2400" dirty="0" smtClean="0">
                <a:latin typeface="CMU Bright SemiBold"/>
                <a:cs typeface="CMU Bright SemiBold"/>
              </a:rPr>
              <a:t>exploding gradients</a:t>
            </a:r>
            <a:r>
              <a:rPr lang="en-US" sz="2400" dirty="0" smtClean="0">
                <a:latin typeface="CMU Bright Roman"/>
                <a:cs typeface="CMU Bright Roman"/>
              </a:rPr>
              <a:t> that          </a:t>
            </a:r>
            <a:r>
              <a:rPr lang="en-US" sz="2400" dirty="0">
                <a:latin typeface="CMU Bright Roman"/>
                <a:cs typeface="CMU Bright Roman"/>
              </a:rPr>
              <a:t>, </a:t>
            </a:r>
            <a:r>
              <a:rPr lang="en-US" sz="2400" dirty="0" smtClean="0">
                <a:latin typeface="CMU Bright Roman"/>
                <a:cs typeface="CMU Bright Roman"/>
              </a:rPr>
              <a:t>where       for the </a:t>
            </a:r>
            <a:r>
              <a:rPr lang="en-US" sz="2400" dirty="0" err="1" smtClean="0">
                <a:latin typeface="CMU Bright Roman"/>
                <a:cs typeface="CMU Bright Roman"/>
              </a:rPr>
              <a:t>tanh</a:t>
            </a:r>
            <a:r>
              <a:rPr lang="en-US" sz="2400" dirty="0" smtClean="0">
                <a:latin typeface="CMU Bright Roman"/>
                <a:cs typeface="CMU Bright Roman"/>
              </a:rPr>
              <a:t> non-linearity and          for the sigmoid non-linearity </a:t>
            </a:r>
            <a:r>
              <a:rPr lang="en-US" sz="2400" baseline="30000" dirty="0" smtClean="0">
                <a:latin typeface="CMU Bright Roman"/>
                <a:cs typeface="CMU Bright Roman"/>
              </a:rPr>
              <a:t>1</a:t>
            </a:r>
          </a:p>
          <a:p>
            <a:endParaRPr lang="en-US" sz="2400" baseline="300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Exploding gradients are often controlled with gradient element-wise or norm clipping</a:t>
            </a:r>
            <a:endParaRPr lang="en-US" sz="2400" dirty="0">
              <a:latin typeface="CMU Bright Roman"/>
              <a:cs typeface="CMU Bright Roman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177055"/>
              </p:ext>
            </p:extLst>
          </p:nvPr>
        </p:nvGraphicFramePr>
        <p:xfrm>
          <a:off x="3181435" y="2936538"/>
          <a:ext cx="1010657" cy="341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8" name="Equation" r:id="rId3" imgW="901700" imgH="304800" progId="Equation.DSMT4">
                  <p:embed/>
                </p:oleObj>
              </mc:Choice>
              <mc:Fallback>
                <p:oleObj name="Equation" r:id="rId3" imgW="901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1435" y="2936538"/>
                        <a:ext cx="1010657" cy="341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627461"/>
              </p:ext>
            </p:extLst>
          </p:nvPr>
        </p:nvGraphicFramePr>
        <p:xfrm>
          <a:off x="5231926" y="2936856"/>
          <a:ext cx="27146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9" name="Equation" r:id="rId5" imgW="241300" imgH="304800" progId="Equation.DSMT4">
                  <p:embed/>
                </p:oleObj>
              </mc:Choice>
              <mc:Fallback>
                <p:oleObj name="Equation" r:id="rId5" imgW="2413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1926" y="2936856"/>
                        <a:ext cx="271463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453336"/>
              </p:ext>
            </p:extLst>
          </p:nvPr>
        </p:nvGraphicFramePr>
        <p:xfrm>
          <a:off x="6983420" y="3668400"/>
          <a:ext cx="1010657" cy="341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0" name="Equation" r:id="rId7" imgW="901700" imgH="304800" progId="Equation.DSMT4">
                  <p:embed/>
                </p:oleObj>
              </mc:Choice>
              <mc:Fallback>
                <p:oleObj name="Equation" r:id="rId7" imgW="901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83420" y="3668400"/>
                        <a:ext cx="1010657" cy="341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928711"/>
              </p:ext>
            </p:extLst>
          </p:nvPr>
        </p:nvGraphicFramePr>
        <p:xfrm>
          <a:off x="1694185" y="4052888"/>
          <a:ext cx="6000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1" name="Equation" r:id="rId9" imgW="533400" imgH="292100" progId="Equation.DSMT4">
                  <p:embed/>
                </p:oleObj>
              </mc:Choice>
              <mc:Fallback>
                <p:oleObj name="Equation" r:id="rId9" imgW="533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4185" y="4052888"/>
                        <a:ext cx="60007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6398745"/>
            <a:ext cx="7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>
                <a:latin typeface="CMU Bright Roman"/>
                <a:cs typeface="CMU Bright Roman"/>
              </a:rPr>
              <a:t>1 </a:t>
            </a:r>
            <a:r>
              <a:rPr lang="en-US" dirty="0" smtClean="0">
                <a:latin typeface="CMU Bright Roman"/>
                <a:cs typeface="CMU Bright Roman"/>
                <a:hlinkClick r:id="rId11"/>
              </a:rPr>
              <a:t>On </a:t>
            </a:r>
            <a:r>
              <a:rPr lang="en-US" dirty="0">
                <a:latin typeface="CMU Bright Roman"/>
                <a:cs typeface="CMU Bright Roman"/>
                <a:hlinkClick r:id="rId11"/>
              </a:rPr>
              <a:t>the difficulty of training recurrent neural networks, </a:t>
            </a:r>
            <a:r>
              <a:rPr lang="en-US" dirty="0" smtClean="0">
                <a:latin typeface="CMU Bright Roman"/>
                <a:cs typeface="CMU Bright Roman"/>
                <a:hlinkClick r:id="rId11"/>
              </a:rPr>
              <a:t>Pascanu </a:t>
            </a:r>
            <a:r>
              <a:rPr lang="en-US" i="1" dirty="0" smtClean="0">
                <a:latin typeface="CMU Bright Roman"/>
                <a:cs typeface="CMU Bright Roman"/>
                <a:hlinkClick r:id="rId11"/>
              </a:rPr>
              <a:t>et al</a:t>
            </a:r>
            <a:r>
              <a:rPr lang="en-US" dirty="0" smtClean="0">
                <a:latin typeface="CMU Bright Roman"/>
                <a:cs typeface="CMU Bright Roman"/>
                <a:hlinkClick r:id="rId11"/>
              </a:rPr>
              <a:t>., 2013</a:t>
            </a:r>
            <a:endParaRPr lang="en-US" baseline="30000" dirty="0">
              <a:latin typeface="CMU Bright Roman"/>
              <a:cs typeface="CMU Bright Roman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582257"/>
              </p:ext>
            </p:extLst>
          </p:nvPr>
        </p:nvGraphicFramePr>
        <p:xfrm>
          <a:off x="6212580" y="4052888"/>
          <a:ext cx="9429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2" name="Equation" r:id="rId12" imgW="838200" imgH="292100" progId="Equation.DSMT4">
                  <p:embed/>
                </p:oleObj>
              </mc:Choice>
              <mc:Fallback>
                <p:oleObj name="Equation" r:id="rId12" imgW="838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12580" y="4052888"/>
                        <a:ext cx="94297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15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Identity Relationship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546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Recall </a:t>
            </a:r>
          </a:p>
          <a:p>
            <a:endParaRPr lang="en-US" sz="2400" dirty="0">
              <a:latin typeface="CMU Bright Roman"/>
              <a:cs typeface="CMU Bright Roman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8804"/>
              </p:ext>
            </p:extLst>
          </p:nvPr>
        </p:nvGraphicFramePr>
        <p:xfrm>
          <a:off x="3633788" y="4240434"/>
          <a:ext cx="18605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" name="Equation" r:id="rId3" imgW="1206500" imgH="254000" progId="Equation.DSMT4">
                  <p:embed/>
                </p:oleObj>
              </mc:Choice>
              <mc:Fallback>
                <p:oleObj name="Equation" r:id="rId3" imgW="1206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3788" y="4240434"/>
                        <a:ext cx="1860550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071083"/>
              </p:ext>
            </p:extLst>
          </p:nvPr>
        </p:nvGraphicFramePr>
        <p:xfrm>
          <a:off x="1925705" y="1497277"/>
          <a:ext cx="435133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3" name="Equation" r:id="rId5" imgW="2819400" imgH="1193800" progId="Equation.DSMT4">
                  <p:embed/>
                </p:oleObj>
              </mc:Choice>
              <mc:Fallback>
                <p:oleObj name="Equation" r:id="rId5" imgW="2819400" imgH="119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5705" y="1497277"/>
                        <a:ext cx="4351337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3400422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CMU Bright Roman"/>
                <a:cs typeface="CMU Bright Roman"/>
              </a:rPr>
              <a:t>Suppose that instead of a matrix multiplication, we had an </a:t>
            </a:r>
            <a:r>
              <a:rPr lang="en-US" sz="2400" dirty="0">
                <a:latin typeface="CMU Bright SemiBold"/>
                <a:cs typeface="CMU Bright SemiBold"/>
              </a:rPr>
              <a:t>identity relationship</a:t>
            </a:r>
            <a:r>
              <a:rPr lang="en-US" sz="2400" dirty="0">
                <a:latin typeface="CMU Bright Roman"/>
                <a:cs typeface="CMU Bright Roman"/>
              </a:rPr>
              <a:t> between the hidden </a:t>
            </a:r>
            <a:r>
              <a:rPr lang="en-US" sz="2400" dirty="0" smtClean="0">
                <a:latin typeface="CMU Bright Roman"/>
                <a:cs typeface="CMU Bright Roman"/>
              </a:rPr>
              <a:t>states</a:t>
            </a:r>
            <a:endParaRPr lang="en-US" sz="2400" dirty="0">
              <a:latin typeface="CMU Bright Roman"/>
              <a:cs typeface="CMU Bright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4504" y="5614394"/>
            <a:ext cx="8102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CMU Bright Roman"/>
                <a:cs typeface="CMU Bright Roman"/>
              </a:rPr>
              <a:t>The gradient does not decay as the error is propagated all the way back aka “Constant Error Flow”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363918"/>
              </p:ext>
            </p:extLst>
          </p:nvPr>
        </p:nvGraphicFramePr>
        <p:xfrm>
          <a:off x="3633788" y="4712694"/>
          <a:ext cx="18605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4" name="Equation" r:id="rId7" imgW="1104900" imgH="584200" progId="Equation.DSMT4">
                  <p:embed/>
                </p:oleObj>
              </mc:Choice>
              <mc:Fallback>
                <p:oleObj name="Equation" r:id="rId7" imgW="11049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3788" y="4712694"/>
                        <a:ext cx="186055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244195"/>
              </p:ext>
            </p:extLst>
          </p:nvPr>
        </p:nvGraphicFramePr>
        <p:xfrm>
          <a:off x="6619875" y="1497277"/>
          <a:ext cx="213677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5" name="Equation" r:id="rId9" imgW="1384300" imgH="1143000" progId="Equation.DSMT4">
                  <p:embed/>
                </p:oleObj>
              </mc:Choice>
              <mc:Fallback>
                <p:oleObj name="Equation" r:id="rId9" imgW="13843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19875" y="1497277"/>
                        <a:ext cx="2136775" cy="176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343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Identity Relationship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546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Recall </a:t>
            </a:r>
          </a:p>
          <a:p>
            <a:endParaRPr lang="en-US" sz="2400" dirty="0">
              <a:latin typeface="CMU Bright Roman"/>
              <a:cs typeface="CMU Bright Roman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349386"/>
              </p:ext>
            </p:extLst>
          </p:nvPr>
        </p:nvGraphicFramePr>
        <p:xfrm>
          <a:off x="3633788" y="4240434"/>
          <a:ext cx="18605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8" name="Equation" r:id="rId3" imgW="1206500" imgH="254000" progId="Equation.DSMT4">
                  <p:embed/>
                </p:oleObj>
              </mc:Choice>
              <mc:Fallback>
                <p:oleObj name="Equation" r:id="rId3" imgW="1206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3788" y="4240434"/>
                        <a:ext cx="1860550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906063"/>
              </p:ext>
            </p:extLst>
          </p:nvPr>
        </p:nvGraphicFramePr>
        <p:xfrm>
          <a:off x="1925705" y="1497277"/>
          <a:ext cx="435133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9" name="Equation" r:id="rId5" imgW="2819400" imgH="1193800" progId="Equation.DSMT4">
                  <p:embed/>
                </p:oleObj>
              </mc:Choice>
              <mc:Fallback>
                <p:oleObj name="Equation" r:id="rId5" imgW="2819400" imgH="119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5705" y="1497277"/>
                        <a:ext cx="4351337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3400422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CMU Bright Roman"/>
                <a:cs typeface="CMU Bright Roman"/>
              </a:rPr>
              <a:t>Suppose that instead of a matrix multiplication, we had an </a:t>
            </a:r>
            <a:r>
              <a:rPr lang="en-US" sz="2400" dirty="0">
                <a:latin typeface="CMU Bright SemiBold"/>
                <a:cs typeface="CMU Bright SemiBold"/>
              </a:rPr>
              <a:t>identity relationship</a:t>
            </a:r>
            <a:r>
              <a:rPr lang="en-US" sz="2400" dirty="0">
                <a:latin typeface="CMU Bright Roman"/>
                <a:cs typeface="CMU Bright Roman"/>
              </a:rPr>
              <a:t> between the hidden </a:t>
            </a:r>
            <a:r>
              <a:rPr lang="en-US" sz="2400" dirty="0" smtClean="0">
                <a:latin typeface="CMU Bright Roman"/>
                <a:cs typeface="CMU Bright Roman"/>
              </a:rPr>
              <a:t>states</a:t>
            </a:r>
            <a:endParaRPr lang="en-US" sz="2400" dirty="0">
              <a:latin typeface="CMU Bright Roman"/>
              <a:cs typeface="CMU Bright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4504" y="5614394"/>
            <a:ext cx="8102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CMU Bright Roman"/>
                <a:cs typeface="CMU Bright Roman"/>
              </a:rPr>
              <a:t>The gradient does not decay as the error is propagated all the way back aka “Constant Error Flow”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051554"/>
              </p:ext>
            </p:extLst>
          </p:nvPr>
        </p:nvGraphicFramePr>
        <p:xfrm>
          <a:off x="3633788" y="4712694"/>
          <a:ext cx="18605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0" name="Equation" r:id="rId7" imgW="1104900" imgH="584200" progId="Equation.DSMT4">
                  <p:embed/>
                </p:oleObj>
              </mc:Choice>
              <mc:Fallback>
                <p:oleObj name="Equation" r:id="rId7" imgW="11049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3788" y="4712694"/>
                        <a:ext cx="186055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195861"/>
              </p:ext>
            </p:extLst>
          </p:nvPr>
        </p:nvGraphicFramePr>
        <p:xfrm>
          <a:off x="6619875" y="1497277"/>
          <a:ext cx="213677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11" name="Equation" r:id="rId9" imgW="1384300" imgH="1143000" progId="Equation.DSMT4">
                  <p:embed/>
                </p:oleObj>
              </mc:Choice>
              <mc:Fallback>
                <p:oleObj name="Equation" r:id="rId9" imgW="13843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19875" y="1497277"/>
                        <a:ext cx="2136775" cy="176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97378" y="4343362"/>
            <a:ext cx="2189422" cy="369332"/>
          </a:xfrm>
          <a:prstGeom prst="rect">
            <a:avLst/>
          </a:prstGeom>
          <a:noFill/>
          <a:ln w="28575" cmpd="sng">
            <a:solidFill>
              <a:srgbClr val="F7964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Remember </a:t>
            </a:r>
            <a:r>
              <a:rPr lang="en-US" dirty="0" err="1" smtClean="0">
                <a:latin typeface="CMU Bright Roman"/>
                <a:cs typeface="CMU Bright Roman"/>
              </a:rPr>
              <a:t>Resnets</a:t>
            </a:r>
            <a:r>
              <a:rPr lang="en-US" dirty="0" smtClean="0">
                <a:latin typeface="CMU Bright Roman"/>
                <a:cs typeface="CMU Bright Roman"/>
              </a:rPr>
              <a:t>?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530439" y="4258942"/>
            <a:ext cx="955878" cy="274370"/>
          </a:xfrm>
          <a:custGeom>
            <a:avLst/>
            <a:gdLst>
              <a:gd name="connsiteX0" fmla="*/ 955878 w 955878"/>
              <a:gd name="connsiteY0" fmla="*/ 274370 h 274370"/>
              <a:gd name="connsiteX1" fmla="*/ 409662 w 955878"/>
              <a:gd name="connsiteY1" fmla="*/ 1279 h 274370"/>
              <a:gd name="connsiteX2" fmla="*/ 0 w 955878"/>
              <a:gd name="connsiteY2" fmla="*/ 165134 h 2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5878" h="274370">
                <a:moveTo>
                  <a:pt x="955878" y="274370"/>
                </a:moveTo>
                <a:cubicBezTo>
                  <a:pt x="762426" y="146927"/>
                  <a:pt x="568975" y="19485"/>
                  <a:pt x="409662" y="1279"/>
                </a:cubicBezTo>
                <a:cubicBezTo>
                  <a:pt x="250349" y="-16927"/>
                  <a:pt x="0" y="165134"/>
                  <a:pt x="0" y="165134"/>
                </a:cubicBezTo>
              </a:path>
            </a:pathLst>
          </a:custGeom>
          <a:ln w="28575" cmpd="sng"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Disclaimer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The explanations in the previous few slides are </a:t>
            </a:r>
            <a:r>
              <a:rPr lang="en-US" sz="2400" dirty="0" err="1" smtClean="0">
                <a:latin typeface="CMU Bright Roman"/>
                <a:cs typeface="CMU Bright Roman"/>
              </a:rPr>
              <a:t>handwavy</a:t>
            </a:r>
            <a:endParaRPr lang="en-US" sz="2400" dirty="0">
              <a:latin typeface="CMU Bright Roman"/>
              <a:cs typeface="CMU Bright Roman"/>
            </a:endParaRP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For rigorous proofs and derivations, please refer to </a:t>
            </a:r>
            <a:br>
              <a:rPr lang="en-US" sz="2400" dirty="0" smtClean="0">
                <a:latin typeface="CMU Bright Roman"/>
                <a:cs typeface="CMU Bright Roman"/>
              </a:rPr>
            </a:br>
            <a:r>
              <a:rPr lang="en-US" sz="1800" dirty="0">
                <a:latin typeface="CMU Bright Roman"/>
                <a:cs typeface="CMU Bright Roman"/>
                <a:hlinkClick r:id="rId2"/>
              </a:rPr>
              <a:t>On the difficulty of training recurrent neural networks, Pascanu </a:t>
            </a:r>
            <a:r>
              <a:rPr lang="en-US" sz="1800" i="1" dirty="0">
                <a:latin typeface="CMU Bright Roman"/>
                <a:cs typeface="CMU Bright Roman"/>
                <a:hlinkClick r:id="rId2"/>
              </a:rPr>
              <a:t>et al</a:t>
            </a:r>
            <a:r>
              <a:rPr lang="en-US" sz="1800" dirty="0">
                <a:latin typeface="CMU Bright Roman"/>
                <a:cs typeface="CMU Bright Roman"/>
                <a:hlinkClick r:id="rId2"/>
              </a:rPr>
              <a:t>., </a:t>
            </a:r>
            <a:r>
              <a:rPr lang="en-US" sz="1800" dirty="0" smtClean="0">
                <a:latin typeface="CMU Bright Roman"/>
                <a:cs typeface="CMU Bright Roman"/>
                <a:hlinkClick r:id="rId2"/>
              </a:rPr>
              <a:t>2013</a:t>
            </a:r>
            <a:r>
              <a:rPr lang="en-US" sz="1800" dirty="0" smtClean="0">
                <a:latin typeface="CMU Bright Roman"/>
                <a:cs typeface="CMU Bright Roman"/>
              </a:rPr>
              <a:t/>
            </a:r>
            <a:br>
              <a:rPr lang="en-US" sz="1800" dirty="0" smtClean="0">
                <a:latin typeface="CMU Bright Roman"/>
                <a:cs typeface="CMU Bright Roman"/>
              </a:rPr>
            </a:br>
            <a:r>
              <a:rPr lang="en-US" sz="1800" dirty="0" smtClean="0">
                <a:latin typeface="CMU Bright Roman"/>
                <a:cs typeface="CMU Bright Roman"/>
                <a:hlinkClick r:id="rId3"/>
              </a:rPr>
              <a:t>Long Short-Term </a:t>
            </a:r>
            <a:r>
              <a:rPr lang="en-US" sz="1800" dirty="0">
                <a:latin typeface="CMU Bright Roman"/>
                <a:cs typeface="CMU Bright Roman"/>
                <a:hlinkClick r:id="rId3"/>
              </a:rPr>
              <a:t>Memory, </a:t>
            </a:r>
            <a:r>
              <a:rPr lang="en-US" sz="1800" dirty="0" smtClean="0">
                <a:latin typeface="CMU Bright Roman"/>
                <a:cs typeface="CMU Bright Roman"/>
                <a:hlinkClick r:id="rId3"/>
              </a:rPr>
              <a:t>Hochreiter </a:t>
            </a:r>
            <a:r>
              <a:rPr lang="en-US" sz="1800" i="1" dirty="0">
                <a:latin typeface="CMU Bright Roman"/>
                <a:cs typeface="CMU Bright Roman"/>
                <a:hlinkClick r:id="rId2"/>
              </a:rPr>
              <a:t>et al</a:t>
            </a:r>
            <a:r>
              <a:rPr lang="en-US" sz="1800" dirty="0" smtClean="0">
                <a:latin typeface="CMU Bright Roman"/>
                <a:cs typeface="CMU Bright Roman"/>
                <a:hlinkClick r:id="rId2"/>
              </a:rPr>
              <a:t>.</a:t>
            </a:r>
            <a:r>
              <a:rPr lang="en-US" sz="1800" dirty="0" smtClean="0">
                <a:latin typeface="CMU Bright Roman"/>
                <a:cs typeface="CMU Bright Roman"/>
                <a:hlinkClick r:id="rId3"/>
              </a:rPr>
              <a:t>, 1997</a:t>
            </a:r>
            <a:r>
              <a:rPr lang="en-US" sz="1800" dirty="0" smtClean="0">
                <a:latin typeface="CMU Bright Roman"/>
                <a:cs typeface="CMU Bright Roman"/>
              </a:rPr>
              <a:t/>
            </a:r>
            <a:br>
              <a:rPr lang="en-US" sz="1800" dirty="0" smtClean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And other sources</a:t>
            </a:r>
          </a:p>
          <a:p>
            <a:pPr marL="0" indent="0">
              <a:buNone/>
            </a:pPr>
            <a:endParaRPr lang="en-US" sz="1800" baseline="30000" dirty="0">
              <a:latin typeface="CMU Bright Roman"/>
              <a:cs typeface="CMU Bright Roman"/>
            </a:endParaRP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endParaRPr lang="en-US" sz="2400" dirty="0" smtClean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71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Long Short-Term Memory (LSTM)</a:t>
            </a:r>
            <a:r>
              <a:rPr lang="en-US" sz="4000" baseline="30000" dirty="0" smtClean="0">
                <a:latin typeface="CMU Bright SemiBold"/>
                <a:cs typeface="CMU Bright SemiBold"/>
              </a:rPr>
              <a:t>1</a:t>
            </a:r>
            <a:endParaRPr lang="en-US" sz="4000" baseline="30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46</a:t>
            </a:fld>
            <a:endParaRPr lang="en-US"/>
          </a:p>
        </p:txBody>
      </p:sp>
      <p:sp>
        <p:nvSpPr>
          <p:cNvPr id="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The LSTM uses this idea of “Constant Error Flow” for RNNs to create a “Constant Error Carousel” (CEC) which ensures that gradients don’t decay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The key component is a memory cell that acts like an accumulator (contains the identity relationship) over time</a:t>
            </a:r>
          </a:p>
          <a:p>
            <a:endParaRPr lang="en-US" sz="2400" dirty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Instead of computing new state as a matrix product with the old state, it rather computes the difference between them. Expressivity is the same, but gradients are better behaved</a:t>
            </a:r>
          </a:p>
          <a:p>
            <a:pPr marL="0" indent="0">
              <a:buNone/>
            </a:pPr>
            <a:endParaRPr lang="en-US" sz="1800" baseline="30000" dirty="0">
              <a:latin typeface="CMU Bright Roman"/>
              <a:cs typeface="CMU Bright Roman"/>
            </a:endParaRP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endParaRPr lang="en-US" sz="2400" dirty="0" smtClean="0">
              <a:latin typeface="CMU Bright Roman"/>
              <a:cs typeface="CMU Bright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398745"/>
            <a:ext cx="52589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>
                <a:latin typeface="CMU Bright Roman"/>
                <a:cs typeface="CMU Bright Roman"/>
              </a:rPr>
              <a:t>1 </a:t>
            </a:r>
            <a:r>
              <a:rPr lang="en-US" dirty="0" smtClean="0">
                <a:latin typeface="CMU Bright Roman"/>
                <a:cs typeface="CMU Bright Roman"/>
                <a:hlinkClick r:id="rId2"/>
              </a:rPr>
              <a:t>Long 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Short-Term Memory, Hochreiter </a:t>
            </a:r>
            <a:r>
              <a:rPr lang="en-US" i="1" dirty="0">
                <a:latin typeface="CMU Bright Roman"/>
                <a:cs typeface="CMU Bright Roman"/>
                <a:hlinkClick r:id="rId3"/>
              </a:rPr>
              <a:t>et al</a:t>
            </a:r>
            <a:r>
              <a:rPr lang="en-US" dirty="0">
                <a:latin typeface="CMU Bright Roman"/>
                <a:cs typeface="CMU Bright Roman"/>
                <a:hlinkClick r:id="rId3"/>
              </a:rPr>
              <a:t>.</a:t>
            </a:r>
            <a:r>
              <a:rPr lang="en-US" dirty="0">
                <a:latin typeface="CMU Bright Roman"/>
                <a:cs typeface="CMU Bright Roman"/>
                <a:hlinkClick r:id="rId2"/>
              </a:rPr>
              <a:t>, 1997</a:t>
            </a:r>
            <a:r>
              <a:rPr lang="en-US" dirty="0">
                <a:latin typeface="CMU Bright Roman"/>
                <a:cs typeface="CMU Bright Roman"/>
              </a:rPr>
              <a:t/>
            </a:r>
            <a:br>
              <a:rPr lang="en-US" dirty="0">
                <a:latin typeface="CMU Bright Roman"/>
                <a:cs typeface="CMU Bright Roman"/>
              </a:rPr>
            </a:br>
            <a:endParaRPr lang="en-US" baseline="300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862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LSTM Idea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902989" y="3727998"/>
            <a:ext cx="311489" cy="251615"/>
          </a:xfrm>
          <a:custGeom>
            <a:avLst/>
            <a:gdLst>
              <a:gd name="connsiteX0" fmla="*/ 0 w 515155"/>
              <a:gd name="connsiteY0" fmla="*/ 347468 h 347468"/>
              <a:gd name="connsiteX1" fmla="*/ 227627 w 515155"/>
              <a:gd name="connsiteY1" fmla="*/ 287559 h 347468"/>
              <a:gd name="connsiteX2" fmla="*/ 275548 w 515155"/>
              <a:gd name="connsiteY2" fmla="*/ 47926 h 347468"/>
              <a:gd name="connsiteX3" fmla="*/ 515155 w 515155"/>
              <a:gd name="connsiteY3" fmla="*/ 0 h 347468"/>
              <a:gd name="connsiteX4" fmla="*/ 515155 w 515155"/>
              <a:gd name="connsiteY4" fmla="*/ 0 h 3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142240" y="3573941"/>
            <a:ext cx="515211" cy="515211"/>
            <a:chOff x="6406139" y="3573941"/>
            <a:chExt cx="515211" cy="515211"/>
          </a:xfrm>
        </p:grpSpPr>
        <p:sp>
          <p:nvSpPr>
            <p:cNvPr id="44" name="Oval 43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Oval 65"/>
          <p:cNvSpPr/>
          <p:nvPr/>
        </p:nvSpPr>
        <p:spPr>
          <a:xfrm>
            <a:off x="4107848" y="3574919"/>
            <a:ext cx="515211" cy="515211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="1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67" name="Straight Arrow Connector 66"/>
          <p:cNvCxnSpPr>
            <a:stCxn id="33" idx="6"/>
            <a:endCxn id="66" idx="2"/>
          </p:cNvCxnSpPr>
          <p:nvPr/>
        </p:nvCxnSpPr>
        <p:spPr>
          <a:xfrm>
            <a:off x="2312262" y="3831547"/>
            <a:ext cx="1795586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6"/>
            <a:endCxn id="44" idx="2"/>
          </p:cNvCxnSpPr>
          <p:nvPr/>
        </p:nvCxnSpPr>
        <p:spPr>
          <a:xfrm flipV="1">
            <a:off x="4623059" y="3831547"/>
            <a:ext cx="519181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6"/>
            <a:endCxn id="164" idx="1"/>
          </p:cNvCxnSpPr>
          <p:nvPr/>
        </p:nvCxnSpPr>
        <p:spPr>
          <a:xfrm flipV="1">
            <a:off x="5657451" y="3829721"/>
            <a:ext cx="1758384" cy="18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222371" y="4320127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83" name="Straight Connector 82"/>
          <p:cNvCxnSpPr>
            <a:cxnSpLocks noChangeAspect="1"/>
          </p:cNvCxnSpPr>
          <p:nvPr/>
        </p:nvCxnSpPr>
        <p:spPr>
          <a:xfrm flipH="1">
            <a:off x="4263329" y="4460327"/>
            <a:ext cx="20300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6" idx="5"/>
            <a:endCxn id="84" idx="6"/>
          </p:cNvCxnSpPr>
          <p:nvPr/>
        </p:nvCxnSpPr>
        <p:spPr>
          <a:xfrm rot="5400000">
            <a:off x="4301650" y="4212937"/>
            <a:ext cx="444217" cy="47700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/>
          <p:cNvCxnSpPr>
            <a:stCxn id="84" idx="2"/>
            <a:endCxn id="66" idx="3"/>
          </p:cNvCxnSpPr>
          <p:nvPr/>
        </p:nvCxnSpPr>
        <p:spPr>
          <a:xfrm rot="10800000">
            <a:off x="4183299" y="4014680"/>
            <a:ext cx="39072" cy="44421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33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155139" y="3296942"/>
            <a:ext cx="42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Cell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415835" y="3660444"/>
            <a:ext cx="387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47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63499" y="3256904"/>
            <a:ext cx="505362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b="1" dirty="0" smtClean="0">
                <a:latin typeface="CMU Bright Roman"/>
                <a:cs typeface="CMU Bright Roman"/>
              </a:rPr>
              <a:t> </a:t>
            </a:r>
            <a:r>
              <a:rPr lang="en-US" sz="1600" dirty="0" err="1" smtClean="0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cxnSp>
        <p:nvCxnSpPr>
          <p:cNvPr id="69" name="Straight Connector 68"/>
          <p:cNvCxnSpPr>
            <a:cxnSpLocks noChangeAspect="1"/>
          </p:cNvCxnSpPr>
          <p:nvPr/>
        </p:nvCxnSpPr>
        <p:spPr>
          <a:xfrm rot="16200000" flipH="1">
            <a:off x="4260267" y="4459269"/>
            <a:ext cx="20300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923042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0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114950"/>
              </p:ext>
            </p:extLst>
          </p:nvPr>
        </p:nvGraphicFramePr>
        <p:xfrm>
          <a:off x="1737150" y="5619750"/>
          <a:ext cx="32083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" name="Equation" r:id="rId5" imgW="2362200" imgH="736600" progId="Equation.DSMT4">
                  <p:embed/>
                </p:oleObj>
              </mc:Choice>
              <mc:Fallback>
                <p:oleObj name="Equation" r:id="rId5" imgW="2362200" imgH="73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7150" y="5619750"/>
                        <a:ext cx="3208338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4164548" y="3612405"/>
            <a:ext cx="41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057731"/>
              </p:ext>
            </p:extLst>
          </p:nvPr>
        </p:nvGraphicFramePr>
        <p:xfrm>
          <a:off x="5466892" y="5942013"/>
          <a:ext cx="15176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" name="Equation" r:id="rId7" imgW="1117600" imgH="304800" progId="Equation.DSMT4">
                  <p:embed/>
                </p:oleObj>
              </mc:Choice>
              <mc:Fallback>
                <p:oleObj name="Equation" r:id="rId7" imgW="11176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6892" y="5942013"/>
                        <a:ext cx="1517650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644050" y="3234225"/>
            <a:ext cx="43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1020" y="6490656"/>
            <a:ext cx="32438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>
                <a:latin typeface="CMU Bright Roman"/>
                <a:cs typeface="CMU Bright Roman"/>
              </a:rPr>
              <a:t>* </a:t>
            </a:r>
            <a:r>
              <a:rPr lang="en-US" dirty="0" smtClean="0">
                <a:latin typeface="CMU Bright Roman"/>
                <a:cs typeface="CMU Bright Roman"/>
              </a:rPr>
              <a:t>Dashed line indicates time-lag</a:t>
            </a:r>
            <a:r>
              <a:rPr lang="en-US" dirty="0">
                <a:latin typeface="CMU Bright Roman"/>
                <a:cs typeface="CMU Bright Roman"/>
              </a:rPr>
              <a:t/>
            </a:r>
            <a:br>
              <a:rPr lang="en-US" dirty="0">
                <a:latin typeface="CMU Bright Roman"/>
                <a:cs typeface="CMU Bright Roman"/>
              </a:rPr>
            </a:br>
            <a:endParaRPr lang="en-US" baseline="300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91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Original LSTM Cell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902989" y="3727998"/>
            <a:ext cx="311489" cy="251615"/>
          </a:xfrm>
          <a:custGeom>
            <a:avLst/>
            <a:gdLst>
              <a:gd name="connsiteX0" fmla="*/ 0 w 515155"/>
              <a:gd name="connsiteY0" fmla="*/ 347468 h 347468"/>
              <a:gd name="connsiteX1" fmla="*/ 227627 w 515155"/>
              <a:gd name="connsiteY1" fmla="*/ 287559 h 347468"/>
              <a:gd name="connsiteX2" fmla="*/ 275548 w 515155"/>
              <a:gd name="connsiteY2" fmla="*/ 47926 h 347468"/>
              <a:gd name="connsiteX3" fmla="*/ 515155 w 515155"/>
              <a:gd name="connsiteY3" fmla="*/ 0 h 347468"/>
              <a:gd name="connsiteX4" fmla="*/ 515155 w 515155"/>
              <a:gd name="connsiteY4" fmla="*/ 0 h 3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367136" y="2324443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142240" y="3573941"/>
            <a:ext cx="515211" cy="515211"/>
            <a:chOff x="6406139" y="3573941"/>
            <a:chExt cx="515211" cy="515211"/>
          </a:xfrm>
        </p:grpSpPr>
        <p:sp>
          <p:nvSpPr>
            <p:cNvPr id="44" name="Oval 43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2772455" y="369375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841255" y="3767585"/>
            <a:ext cx="131882" cy="133686"/>
            <a:chOff x="7787230" y="1641491"/>
            <a:chExt cx="131882" cy="133686"/>
          </a:xfrm>
        </p:grpSpPr>
        <p:cxnSp>
          <p:nvCxnSpPr>
            <p:cNvPr id="36" name="Straight Connector 35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6490001" y="369426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3" name="Straight Arrow Connector 52"/>
          <p:cNvCxnSpPr>
            <a:stCxn id="42" idx="4"/>
            <a:endCxn id="51" idx="0"/>
          </p:cNvCxnSpPr>
          <p:nvPr/>
        </p:nvCxnSpPr>
        <p:spPr>
          <a:xfrm>
            <a:off x="6624742" y="2839654"/>
            <a:ext cx="4028" cy="854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565273" y="3762310"/>
            <a:ext cx="131882" cy="133686"/>
            <a:chOff x="7787230" y="1641491"/>
            <a:chExt cx="131882" cy="133686"/>
          </a:xfrm>
        </p:grpSpPr>
        <p:cxnSp>
          <p:nvCxnSpPr>
            <p:cNvPr id="57" name="Straight Connector 56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41" idx="4"/>
            <a:endCxn id="46" idx="0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6"/>
            <a:endCxn id="46" idx="2"/>
          </p:cNvCxnSpPr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107848" y="3574919"/>
            <a:ext cx="515211" cy="515211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="1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67" name="Straight Arrow Connector 66"/>
          <p:cNvCxnSpPr>
            <a:stCxn id="46" idx="6"/>
            <a:endCxn id="66" idx="2"/>
          </p:cNvCxnSpPr>
          <p:nvPr/>
        </p:nvCxnSpPr>
        <p:spPr>
          <a:xfrm>
            <a:off x="3049992" y="3832525"/>
            <a:ext cx="10578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6"/>
            <a:endCxn id="44" idx="2"/>
          </p:cNvCxnSpPr>
          <p:nvPr/>
        </p:nvCxnSpPr>
        <p:spPr>
          <a:xfrm flipV="1">
            <a:off x="4623059" y="3831547"/>
            <a:ext cx="519181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6"/>
            <a:endCxn id="51" idx="2"/>
          </p:cNvCxnSpPr>
          <p:nvPr/>
        </p:nvCxnSpPr>
        <p:spPr>
          <a:xfrm>
            <a:off x="5657451" y="3831547"/>
            <a:ext cx="832550" cy="1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6"/>
          </p:cNvCxnSpPr>
          <p:nvPr/>
        </p:nvCxnSpPr>
        <p:spPr>
          <a:xfrm flipV="1">
            <a:off x="6767538" y="3829557"/>
            <a:ext cx="648297" cy="34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222371" y="4320127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83" name="Straight Connector 82"/>
          <p:cNvCxnSpPr>
            <a:cxnSpLocks noChangeAspect="1"/>
          </p:cNvCxnSpPr>
          <p:nvPr/>
        </p:nvCxnSpPr>
        <p:spPr>
          <a:xfrm flipH="1">
            <a:off x="4263329" y="4460327"/>
            <a:ext cx="20300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6" idx="5"/>
            <a:endCxn id="84" idx="6"/>
          </p:cNvCxnSpPr>
          <p:nvPr/>
        </p:nvCxnSpPr>
        <p:spPr>
          <a:xfrm rot="5400000">
            <a:off x="4301650" y="4212937"/>
            <a:ext cx="444217" cy="47700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/>
          <p:cNvCxnSpPr>
            <a:stCxn id="84" idx="2"/>
            <a:endCxn id="66" idx="3"/>
          </p:cNvCxnSpPr>
          <p:nvPr/>
        </p:nvCxnSpPr>
        <p:spPr>
          <a:xfrm rot="10800000">
            <a:off x="4183299" y="4014680"/>
            <a:ext cx="39072" cy="44421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33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41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153909" y="3296942"/>
            <a:ext cx="42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Cell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415835" y="3647126"/>
            <a:ext cx="387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48</a:t>
            </a:fld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364030" y="1362842"/>
            <a:ext cx="12062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7462" y="1362842"/>
            <a:ext cx="11379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        </a:t>
            </a:r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cxnSp>
        <p:nvCxnSpPr>
          <p:cNvPr id="69" name="Straight Connector 68"/>
          <p:cNvCxnSpPr>
            <a:cxnSpLocks noChangeAspect="1"/>
          </p:cNvCxnSpPr>
          <p:nvPr/>
        </p:nvCxnSpPr>
        <p:spPr>
          <a:xfrm rot="16200000" flipH="1">
            <a:off x="4260267" y="4459269"/>
            <a:ext cx="20300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457263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99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88557"/>
              </p:ext>
            </p:extLst>
          </p:nvPr>
        </p:nvGraphicFramePr>
        <p:xfrm>
          <a:off x="122516" y="5740400"/>
          <a:ext cx="28479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00" name="Equation" r:id="rId5" imgW="2095500" imgH="558800" progId="Equation.DSMT4">
                  <p:embed/>
                </p:oleObj>
              </mc:Choice>
              <mc:Fallback>
                <p:oleObj name="Equation" r:id="rId5" imgW="20955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516" y="5740400"/>
                        <a:ext cx="28479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4164548" y="3612405"/>
            <a:ext cx="41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287200"/>
              </p:ext>
            </p:extLst>
          </p:nvPr>
        </p:nvGraphicFramePr>
        <p:xfrm>
          <a:off x="3159121" y="5975350"/>
          <a:ext cx="16383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01" name="Equation" r:id="rId7" imgW="1206500" imgH="254000" progId="Equation.DSMT4">
                  <p:embed/>
                </p:oleObj>
              </mc:Choice>
              <mc:Fallback>
                <p:oleObj name="Equation" r:id="rId7" imgW="1206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9121" y="5975350"/>
                        <a:ext cx="1638300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882768"/>
              </p:ext>
            </p:extLst>
          </p:nvPr>
        </p:nvGraphicFramePr>
        <p:xfrm>
          <a:off x="4974431" y="5734050"/>
          <a:ext cx="22431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02" name="Equation" r:id="rId9" imgW="1651000" imgH="609600" progId="Equation.DSMT4">
                  <p:embed/>
                </p:oleObj>
              </mc:Choice>
              <mc:Fallback>
                <p:oleObj name="Equation" r:id="rId9" imgW="16510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74431" y="5734050"/>
                        <a:ext cx="2243138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68706" y="5952093"/>
            <a:ext cx="162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Bright Roman"/>
                <a:cs typeface="CMU Bright Roman"/>
              </a:rPr>
              <a:t>Similarly for </a:t>
            </a:r>
            <a:r>
              <a:rPr lang="en-US" dirty="0" err="1" smtClean="0">
                <a:latin typeface="CMU Bright Oblique"/>
                <a:cs typeface="CMU Bright Oblique"/>
              </a:rPr>
              <a:t>o</a:t>
            </a:r>
            <a:r>
              <a:rPr lang="en-US" baseline="-25000" dirty="0" err="1" smtClean="0">
                <a:latin typeface="CMU Bright Oblique"/>
                <a:cs typeface="CMU Bright Oblique"/>
              </a:rPr>
              <a:t>t</a:t>
            </a:r>
            <a:endParaRPr lang="en-US" baseline="-25000" dirty="0">
              <a:latin typeface="CMU Bright Oblique"/>
              <a:cs typeface="CMU Bright Oblique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3499" y="3256904"/>
            <a:ext cx="505362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smtClean="0">
                <a:latin typeface="CMU Bright Roman"/>
                <a:cs typeface="CMU Bright Roman"/>
              </a:rPr>
              <a:t> </a:t>
            </a:r>
            <a:r>
              <a:rPr lang="en-US" sz="1600" dirty="0" err="1" smtClean="0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44050" y="3234225"/>
            <a:ext cx="43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69230" y="2183869"/>
            <a:ext cx="473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smtClean="0">
                <a:latin typeface="CMU Bright SemiBold Oblique"/>
                <a:cs typeface="CMU Bright SemiBold Oblique"/>
              </a:rPr>
              <a:t>i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59338" y="2161189"/>
            <a:ext cx="49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>
                <a:latin typeface="CMU Bright SemiBold Oblique"/>
                <a:cs typeface="CMU Bright SemiBold Oblique"/>
              </a:rPr>
              <a:t>o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</p:spTree>
    <p:extLst>
      <p:ext uri="{BB962C8B-B14F-4D97-AF65-F5344CB8AC3E}">
        <p14:creationId xmlns:p14="http://schemas.microsoft.com/office/powerpoint/2010/main" val="30266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Popular LSTM Cell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902989" y="3727998"/>
            <a:ext cx="311489" cy="251615"/>
          </a:xfrm>
          <a:custGeom>
            <a:avLst/>
            <a:gdLst>
              <a:gd name="connsiteX0" fmla="*/ 0 w 515155"/>
              <a:gd name="connsiteY0" fmla="*/ 347468 h 347468"/>
              <a:gd name="connsiteX1" fmla="*/ 227627 w 515155"/>
              <a:gd name="connsiteY1" fmla="*/ 287559 h 347468"/>
              <a:gd name="connsiteX2" fmla="*/ 275548 w 515155"/>
              <a:gd name="connsiteY2" fmla="*/ 47926 h 347468"/>
              <a:gd name="connsiteX3" fmla="*/ 515155 w 515155"/>
              <a:gd name="connsiteY3" fmla="*/ 0 h 347468"/>
              <a:gd name="connsiteX4" fmla="*/ 515155 w 515155"/>
              <a:gd name="connsiteY4" fmla="*/ 0 h 3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367136" y="2324443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107848" y="4864549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142240" y="3573941"/>
            <a:ext cx="515211" cy="515211"/>
            <a:chOff x="6406139" y="3573941"/>
            <a:chExt cx="515211" cy="515211"/>
          </a:xfrm>
        </p:grpSpPr>
        <p:sp>
          <p:nvSpPr>
            <p:cNvPr id="44" name="Oval 43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2772455" y="369375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841255" y="3767585"/>
            <a:ext cx="131882" cy="133686"/>
            <a:chOff x="7787230" y="1641491"/>
            <a:chExt cx="131882" cy="133686"/>
          </a:xfrm>
        </p:grpSpPr>
        <p:cxnSp>
          <p:nvCxnSpPr>
            <p:cNvPr id="36" name="Straight Connector 35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6490001" y="369426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3" name="Straight Arrow Connector 52"/>
          <p:cNvCxnSpPr>
            <a:stCxn id="42" idx="4"/>
            <a:endCxn id="51" idx="0"/>
          </p:cNvCxnSpPr>
          <p:nvPr/>
        </p:nvCxnSpPr>
        <p:spPr>
          <a:xfrm>
            <a:off x="6624742" y="2839654"/>
            <a:ext cx="4028" cy="8546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565273" y="3762310"/>
            <a:ext cx="131882" cy="133686"/>
            <a:chOff x="7787230" y="1641491"/>
            <a:chExt cx="131882" cy="133686"/>
          </a:xfrm>
        </p:grpSpPr>
        <p:cxnSp>
          <p:nvCxnSpPr>
            <p:cNvPr id="57" name="Straight Connector 56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41" idx="4"/>
            <a:endCxn id="46" idx="0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6"/>
            <a:endCxn id="46" idx="2"/>
          </p:cNvCxnSpPr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107848" y="3574919"/>
            <a:ext cx="515211" cy="515211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="1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67" name="Straight Arrow Connector 66"/>
          <p:cNvCxnSpPr>
            <a:stCxn id="46" idx="6"/>
            <a:endCxn id="66" idx="2"/>
          </p:cNvCxnSpPr>
          <p:nvPr/>
        </p:nvCxnSpPr>
        <p:spPr>
          <a:xfrm>
            <a:off x="3049992" y="3832525"/>
            <a:ext cx="10578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6"/>
            <a:endCxn id="44" idx="2"/>
          </p:cNvCxnSpPr>
          <p:nvPr/>
        </p:nvCxnSpPr>
        <p:spPr>
          <a:xfrm flipV="1">
            <a:off x="4623059" y="3831547"/>
            <a:ext cx="519181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4" idx="6"/>
            <a:endCxn id="51" idx="2"/>
          </p:cNvCxnSpPr>
          <p:nvPr/>
        </p:nvCxnSpPr>
        <p:spPr>
          <a:xfrm>
            <a:off x="5657451" y="3831547"/>
            <a:ext cx="832550" cy="1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6"/>
          </p:cNvCxnSpPr>
          <p:nvPr/>
        </p:nvCxnSpPr>
        <p:spPr>
          <a:xfrm flipV="1">
            <a:off x="6767538" y="3829557"/>
            <a:ext cx="648297" cy="34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222371" y="4320127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4294251" y="4394052"/>
            <a:ext cx="131882" cy="133686"/>
            <a:chOff x="7787230" y="1641491"/>
            <a:chExt cx="131882" cy="133686"/>
          </a:xfrm>
        </p:grpSpPr>
        <p:cxnSp>
          <p:nvCxnSpPr>
            <p:cNvPr id="82" name="Straight Connector 81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>
            <a:stCxn id="43" idx="0"/>
            <a:endCxn id="84" idx="4"/>
          </p:cNvCxnSpPr>
          <p:nvPr/>
        </p:nvCxnSpPr>
        <p:spPr>
          <a:xfrm flipH="1" flipV="1">
            <a:off x="4361140" y="4597664"/>
            <a:ext cx="4314" cy="2668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6" idx="5"/>
            <a:endCxn id="84" idx="6"/>
          </p:cNvCxnSpPr>
          <p:nvPr/>
        </p:nvCxnSpPr>
        <p:spPr>
          <a:xfrm rot="5400000">
            <a:off x="4301650" y="4212937"/>
            <a:ext cx="444217" cy="47700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/>
          <p:cNvCxnSpPr>
            <a:stCxn id="84" idx="2"/>
            <a:endCxn id="66" idx="3"/>
          </p:cNvCxnSpPr>
          <p:nvPr/>
        </p:nvCxnSpPr>
        <p:spPr>
          <a:xfrm rot="10800000">
            <a:off x="4183299" y="4014680"/>
            <a:ext cx="39072" cy="44421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33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41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3" idx="5"/>
          </p:cNvCxnSpPr>
          <p:nvPr/>
        </p:nvCxnSpPr>
        <p:spPr>
          <a:xfrm flipH="1" flipV="1">
            <a:off x="454760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43" idx="3"/>
          </p:cNvCxnSpPr>
          <p:nvPr/>
        </p:nvCxnSpPr>
        <p:spPr>
          <a:xfrm flipV="1">
            <a:off x="410784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59881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Forget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415835" y="3635786"/>
            <a:ext cx="387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err="1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49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926446" y="5922377"/>
            <a:ext cx="10240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53909" y="3296942"/>
            <a:ext cx="42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Cell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164548" y="3612405"/>
            <a:ext cx="41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683476"/>
              </p:ext>
            </p:extLst>
          </p:nvPr>
        </p:nvGraphicFramePr>
        <p:xfrm>
          <a:off x="140494" y="5743120"/>
          <a:ext cx="33131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" name="Equation" r:id="rId3" imgW="2438400" imgH="558800" progId="Equation.DSMT4">
                  <p:embed/>
                </p:oleObj>
              </mc:Choice>
              <mc:Fallback>
                <p:oleObj name="Equation" r:id="rId3" imgW="24384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494" y="5743120"/>
                        <a:ext cx="3313113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364030" y="1362842"/>
            <a:ext cx="120628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</a:t>
            </a:r>
            <a:r>
              <a:rPr lang="en-US" sz="1600" i="1" dirty="0" smtClean="0">
                <a:latin typeface="CMU Bright Roman"/>
                <a:cs typeface="CMU Bright Roman"/>
              </a:rPr>
              <a:t>       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7462" y="1362842"/>
            <a:ext cx="11379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        </a:t>
            </a:r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3499" y="3256904"/>
            <a:ext cx="505362" cy="1241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smtClean="0">
                <a:latin typeface="CMU Bright Roman"/>
                <a:cs typeface="CMU Bright Roman"/>
              </a:rPr>
              <a:t> </a:t>
            </a:r>
            <a:r>
              <a:rPr lang="en-US" sz="1600" dirty="0" err="1" smtClean="0"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 smtClean="0">
                <a:latin typeface="CMU Bright Roman"/>
                <a:cs typeface="CMU Bright Roman"/>
              </a:rPr>
              <a:t>t</a:t>
            </a:r>
            <a:endParaRPr lang="en-US" sz="1600" i="1" baseline="-25000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endParaRPr lang="en-US" sz="1600" i="1" dirty="0" smtClean="0"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44050" y="3234225"/>
            <a:ext cx="43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69230" y="2183869"/>
            <a:ext cx="473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smtClean="0">
                <a:latin typeface="CMU Bright SemiBold Oblique"/>
                <a:cs typeface="CMU Bright SemiBold Oblique"/>
              </a:rPr>
              <a:t>i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959338" y="2161189"/>
            <a:ext cx="49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>
                <a:latin typeface="CMU Bright SemiBold Oblique"/>
                <a:cs typeface="CMU Bright SemiBold Oblique"/>
              </a:rPr>
              <a:t>o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96947" y="5099647"/>
            <a:ext cx="47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SemiBold Oblique"/>
                <a:cs typeface="CMU Bright SemiBold Oblique"/>
              </a:rPr>
              <a:t>W</a:t>
            </a:r>
            <a:r>
              <a:rPr lang="en-US" sz="1600" baseline="-25000" dirty="0" err="1" smtClean="0">
                <a:latin typeface="CMU Bright SemiBold Oblique"/>
                <a:cs typeface="CMU Bright SemiBold Oblique"/>
              </a:rPr>
              <a:t>f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782474"/>
              </p:ext>
            </p:extLst>
          </p:nvPr>
        </p:nvGraphicFramePr>
        <p:xfrm>
          <a:off x="5068888" y="5734050"/>
          <a:ext cx="239871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" name="Equation" r:id="rId5" imgW="1765300" imgH="609600" progId="Equation.DSMT4">
                  <p:embed/>
                </p:oleObj>
              </mc:Choice>
              <mc:Fallback>
                <p:oleObj name="Equation" r:id="rId5" imgW="17653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8888" y="5734050"/>
                        <a:ext cx="2398712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42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Sample Feed</a:t>
            </a:r>
            <a:r>
              <a:rPr lang="en-US" sz="4000" dirty="0">
                <a:latin typeface="CMU Bright SemiBold"/>
                <a:cs typeface="CMU Bright SemiBold"/>
              </a:rPr>
              <a:t>-forward Network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5</a:t>
            </a:fld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71304" y="3817386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35944" y="3075445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44749" y="4517274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37" name="Straight Arrow Connector 36"/>
          <p:cNvCxnSpPr>
            <a:stCxn id="81" idx="0"/>
            <a:endCxn id="79" idx="2"/>
          </p:cNvCxnSpPr>
          <p:nvPr/>
        </p:nvCxnSpPr>
        <p:spPr>
          <a:xfrm flipH="1" flipV="1">
            <a:off x="1958066" y="4210578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9" idx="0"/>
            <a:endCxn id="80" idx="2"/>
          </p:cNvCxnSpPr>
          <p:nvPr/>
        </p:nvCxnSpPr>
        <p:spPr>
          <a:xfrm flipV="1">
            <a:off x="1958066" y="3468637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599665" y="4906430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1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167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13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MU Bright SemiBold"/>
                <a:cs typeface="CMU Bright SemiBold"/>
              </a:rPr>
              <a:t>LSTM – </a:t>
            </a:r>
            <a:r>
              <a:rPr lang="en-US" sz="4000" dirty="0" smtClean="0">
                <a:latin typeface="CMU Bright SemiBold"/>
                <a:cs typeface="CMU Bright SemiBold"/>
              </a:rPr>
              <a:t>Forward/Backward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08701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Go To: </a:t>
            </a:r>
            <a:r>
              <a:rPr lang="en-US" sz="2400" dirty="0" smtClean="0">
                <a:latin typeface="CMU Bright Roman"/>
                <a:cs typeface="CMU Bright Roman"/>
                <a:hlinkClick r:id="rId2"/>
              </a:rPr>
              <a:t>Illustrated LSTM </a:t>
            </a:r>
            <a:r>
              <a:rPr lang="en-US" sz="2400" dirty="0">
                <a:latin typeface="CMU Bright Roman"/>
                <a:cs typeface="CMU Bright Roman"/>
                <a:hlinkClick r:id="rId2"/>
              </a:rPr>
              <a:t>Forward and Backward Pass</a:t>
            </a:r>
            <a:endParaRPr lang="en-US" sz="2400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7192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Summary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51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MU Bright Roman"/>
                <a:cs typeface="CMU Bright Roman"/>
              </a:rPr>
              <a:t>RNNs allow for processing of variable length inputs and outputs by maintaining state information across time steps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Various Input-Output scenarios are possible </a:t>
            </a:r>
            <a:br>
              <a:rPr lang="en-US" sz="2400" dirty="0" smtClean="0">
                <a:latin typeface="CMU Bright Roman"/>
                <a:cs typeface="CMU Bright Roman"/>
              </a:rPr>
            </a:br>
            <a:r>
              <a:rPr lang="en-US" sz="2400" dirty="0" smtClean="0">
                <a:latin typeface="CMU Bright Roman"/>
                <a:cs typeface="CMU Bright Roman"/>
              </a:rPr>
              <a:t>(Single/Multiple)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Vanilla RNNs are improved upon by LSTMs which address the vanishing gradient problem through the CEC</a:t>
            </a:r>
          </a:p>
          <a:p>
            <a:r>
              <a:rPr lang="en-US" sz="2400" dirty="0" smtClean="0">
                <a:latin typeface="CMU Bright Roman"/>
                <a:cs typeface="CMU Bright Roman"/>
              </a:rPr>
              <a:t>Exploding gradients are handled by gradient clipping</a:t>
            </a: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r>
              <a:rPr lang="en-US" sz="2400" dirty="0" smtClean="0">
                <a:latin typeface="CMU Bright Roman"/>
                <a:cs typeface="CMU Bright Roman"/>
              </a:rPr>
              <a:t>More complex architectures are listed in the course materials for you to read, understand, and present</a:t>
            </a:r>
          </a:p>
          <a:p>
            <a:pPr marL="0" indent="0">
              <a:buNone/>
            </a:pPr>
            <a:endParaRPr lang="en-US" sz="1800" dirty="0">
              <a:latin typeface="CMU Bright Roman"/>
              <a:cs typeface="CMU Bright Roman"/>
            </a:endParaRPr>
          </a:p>
          <a:p>
            <a:endParaRPr lang="en-US" sz="2400" dirty="0" smtClean="0">
              <a:latin typeface="CMU Bright Roman"/>
              <a:cs typeface="CMU Bright Roman"/>
            </a:endParaRPr>
          </a:p>
          <a:p>
            <a:endParaRPr lang="en-US" sz="2400" dirty="0" smtClean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92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Other Useful Resources / References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52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CMU Bright Roman"/>
                <a:cs typeface="CMU Bright Roman"/>
                <a:hlinkClick r:id="rId2"/>
              </a:rPr>
              <a:t>http</a:t>
            </a:r>
            <a:r>
              <a:rPr lang="en-US" sz="1800" dirty="0">
                <a:latin typeface="CMU Bright Roman"/>
                <a:cs typeface="CMU Bright Roman"/>
                <a:hlinkClick r:id="rId2"/>
              </a:rPr>
              <a:t>://cs231n.stanford.edu/slides/winter1516_lecture10.</a:t>
            </a:r>
            <a:r>
              <a:rPr lang="en-US" sz="1800" dirty="0" smtClean="0">
                <a:latin typeface="CMU Bright Roman"/>
                <a:cs typeface="CMU Bright Roman"/>
                <a:hlinkClick r:id="rId2"/>
              </a:rPr>
              <a:t>pdf</a:t>
            </a:r>
            <a:r>
              <a:rPr lang="en-US" sz="1800" dirty="0" smtClean="0">
                <a:latin typeface="CMU Bright Roman"/>
                <a:cs typeface="CMU Bright Roman"/>
              </a:rPr>
              <a:t> </a:t>
            </a:r>
          </a:p>
          <a:p>
            <a:r>
              <a:rPr lang="en-US" sz="1800" dirty="0" smtClean="0">
                <a:latin typeface="CMU Bright Roman"/>
                <a:cs typeface="CMU Bright Roman"/>
                <a:hlinkClick r:id="rId3"/>
              </a:rPr>
              <a:t>http</a:t>
            </a:r>
            <a:r>
              <a:rPr lang="en-US" sz="1800" dirty="0">
                <a:latin typeface="CMU Bright Roman"/>
                <a:cs typeface="CMU Bright Roman"/>
                <a:hlinkClick r:id="rId3"/>
              </a:rPr>
              <a:t>://www.cs.toronto.edu/~rgrosse/csc321/lec10.pdf</a:t>
            </a:r>
            <a:r>
              <a:rPr lang="en-US" sz="1800" dirty="0">
                <a:latin typeface="CMU Bright Roman"/>
                <a:cs typeface="CMU Bright Roman"/>
              </a:rPr>
              <a:t> </a:t>
            </a:r>
            <a:endParaRPr lang="en-US" sz="1800" dirty="0" smtClean="0">
              <a:latin typeface="CMU Bright Roman"/>
              <a:cs typeface="CMU Bright Roman"/>
            </a:endParaRPr>
          </a:p>
          <a:p>
            <a:endParaRPr lang="en-US" sz="1800" dirty="0">
              <a:latin typeface="CMU Bright Roman"/>
              <a:cs typeface="CMU Bright Roman"/>
            </a:endParaRPr>
          </a:p>
          <a:p>
            <a:r>
              <a:rPr lang="en-US" sz="1800" dirty="0">
                <a:latin typeface="CMU Bright Roman"/>
                <a:cs typeface="CMU Bright Roman"/>
              </a:rPr>
              <a:t>R. </a:t>
            </a:r>
            <a:r>
              <a:rPr lang="en-US" sz="1800" dirty="0" err="1">
                <a:latin typeface="CMU Bright Roman"/>
                <a:cs typeface="CMU Bright Roman"/>
              </a:rPr>
              <a:t>Pascanu</a:t>
            </a:r>
            <a:r>
              <a:rPr lang="en-US" sz="1800" dirty="0">
                <a:latin typeface="CMU Bright Roman"/>
                <a:cs typeface="CMU Bright Roman"/>
              </a:rPr>
              <a:t>, T. </a:t>
            </a:r>
            <a:r>
              <a:rPr lang="en-US" sz="1800" dirty="0" err="1">
                <a:latin typeface="CMU Bright Roman"/>
                <a:cs typeface="CMU Bright Roman"/>
              </a:rPr>
              <a:t>Mikolov</a:t>
            </a:r>
            <a:r>
              <a:rPr lang="en-US" sz="1800" dirty="0">
                <a:latin typeface="CMU Bright Roman"/>
                <a:cs typeface="CMU Bright Roman"/>
              </a:rPr>
              <a:t>, and Y. </a:t>
            </a:r>
            <a:r>
              <a:rPr lang="en-US" sz="1800" dirty="0" err="1">
                <a:latin typeface="CMU Bright Roman"/>
                <a:cs typeface="CMU Bright Roman"/>
              </a:rPr>
              <a:t>Bengio</a:t>
            </a:r>
            <a:r>
              <a:rPr lang="en-US" sz="1800" dirty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4"/>
              </a:rPr>
              <a:t>On the difficulty of training recurrent neural networks</a:t>
            </a:r>
            <a:r>
              <a:rPr lang="en-US" sz="1800" dirty="0">
                <a:latin typeface="CMU Bright Roman"/>
                <a:cs typeface="CMU Bright Roman"/>
              </a:rPr>
              <a:t>, ICML </a:t>
            </a:r>
            <a:r>
              <a:rPr lang="en-US" sz="1800" dirty="0" smtClean="0">
                <a:latin typeface="CMU Bright Roman"/>
                <a:cs typeface="CMU Bright Roman"/>
              </a:rPr>
              <a:t>2013</a:t>
            </a:r>
            <a:endParaRPr lang="en-US" sz="1800" dirty="0">
              <a:latin typeface="CMU Bright Roman"/>
              <a:cs typeface="CMU Bright Roman"/>
            </a:endParaRPr>
          </a:p>
          <a:p>
            <a:r>
              <a:rPr lang="en-US" sz="1800" dirty="0">
                <a:latin typeface="CMU Bright Roman"/>
                <a:cs typeface="CMU Bright Roman"/>
              </a:rPr>
              <a:t>S. </a:t>
            </a:r>
            <a:r>
              <a:rPr lang="en-US" sz="1800" dirty="0" err="1">
                <a:latin typeface="CMU Bright Roman"/>
                <a:cs typeface="CMU Bright Roman"/>
              </a:rPr>
              <a:t>Hochreiter</a:t>
            </a:r>
            <a:r>
              <a:rPr lang="en-US" sz="1800" dirty="0">
                <a:latin typeface="CMU Bright Roman"/>
                <a:cs typeface="CMU Bright Roman"/>
              </a:rPr>
              <a:t>, and J. </a:t>
            </a:r>
            <a:r>
              <a:rPr lang="en-US" sz="1800" dirty="0" err="1" smtClean="0">
                <a:latin typeface="CMU Bright Roman"/>
                <a:cs typeface="CMU Bright Roman"/>
              </a:rPr>
              <a:t>Schmidhuber</a:t>
            </a:r>
            <a:r>
              <a:rPr lang="en-US" sz="1800" dirty="0" smtClean="0">
                <a:latin typeface="CMU Bright Roman"/>
                <a:cs typeface="CMU Bright Roman"/>
              </a:rPr>
              <a:t>, </a:t>
            </a:r>
            <a:r>
              <a:rPr lang="en-US" sz="1800" dirty="0" smtClean="0">
                <a:latin typeface="CMU Bright Roman"/>
                <a:cs typeface="CMU Bright Roman"/>
                <a:hlinkClick r:id="rId5"/>
              </a:rPr>
              <a:t>Long </a:t>
            </a:r>
            <a:r>
              <a:rPr lang="en-US" sz="1800" dirty="0">
                <a:latin typeface="CMU Bright Roman"/>
                <a:cs typeface="CMU Bright Roman"/>
                <a:hlinkClick r:id="rId5"/>
              </a:rPr>
              <a:t>short-term memory</a:t>
            </a:r>
            <a:r>
              <a:rPr lang="en-US" sz="1800" dirty="0">
                <a:latin typeface="CMU Bright Roman"/>
                <a:cs typeface="CMU Bright Roman"/>
              </a:rPr>
              <a:t>, Neural computation, 1997 9(8), pp.1735-</a:t>
            </a:r>
            <a:r>
              <a:rPr lang="en-US" sz="1800" dirty="0" smtClean="0">
                <a:latin typeface="CMU Bright Roman"/>
                <a:cs typeface="CMU Bright Roman"/>
              </a:rPr>
              <a:t>1780</a:t>
            </a:r>
            <a:endParaRPr lang="en-US" sz="1800" dirty="0">
              <a:latin typeface="CMU Bright Roman"/>
              <a:cs typeface="CMU Bright Roman"/>
            </a:endParaRPr>
          </a:p>
          <a:p>
            <a:r>
              <a:rPr lang="en-US" sz="1800" dirty="0">
                <a:latin typeface="CMU Bright Roman"/>
                <a:cs typeface="CMU Bright Roman"/>
              </a:rPr>
              <a:t>F.A. </a:t>
            </a:r>
            <a:r>
              <a:rPr lang="en-US" sz="1800" dirty="0" err="1">
                <a:latin typeface="CMU Bright Roman"/>
                <a:cs typeface="CMU Bright Roman"/>
              </a:rPr>
              <a:t>Gers</a:t>
            </a:r>
            <a:r>
              <a:rPr lang="en-US" sz="1800" dirty="0">
                <a:latin typeface="CMU Bright Roman"/>
                <a:cs typeface="CMU Bright Roman"/>
              </a:rPr>
              <a:t>, and J. </a:t>
            </a:r>
            <a:r>
              <a:rPr lang="en-US" sz="1800" dirty="0" err="1" smtClean="0">
                <a:latin typeface="CMU Bright Roman"/>
                <a:cs typeface="CMU Bright Roman"/>
              </a:rPr>
              <a:t>Schmidhuber</a:t>
            </a:r>
            <a:r>
              <a:rPr lang="en-US" sz="1800" dirty="0" smtClean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6" action="ppaction://hlinkfile"/>
              </a:rPr>
              <a:t>Recurrent nets that time and count</a:t>
            </a:r>
            <a:r>
              <a:rPr lang="en-US" sz="1800" dirty="0">
                <a:latin typeface="CMU Bright Roman"/>
                <a:cs typeface="CMU Bright Roman"/>
              </a:rPr>
              <a:t>, IJCNN </a:t>
            </a:r>
            <a:r>
              <a:rPr lang="en-US" sz="1800" dirty="0" smtClean="0">
                <a:latin typeface="CMU Bright Roman"/>
                <a:cs typeface="CMU Bright Roman"/>
              </a:rPr>
              <a:t>2000</a:t>
            </a:r>
            <a:endParaRPr lang="en-US" sz="1800" dirty="0">
              <a:latin typeface="CMU Bright Roman"/>
              <a:cs typeface="CMU Bright Roman"/>
            </a:endParaRPr>
          </a:p>
          <a:p>
            <a:r>
              <a:rPr lang="en-US" sz="1800" dirty="0">
                <a:latin typeface="CMU Bright Roman"/>
                <a:cs typeface="CMU Bright Roman"/>
              </a:rPr>
              <a:t>K. </a:t>
            </a:r>
            <a:r>
              <a:rPr lang="en-US" sz="1800" dirty="0" err="1">
                <a:latin typeface="CMU Bright Roman"/>
                <a:cs typeface="CMU Bright Roman"/>
              </a:rPr>
              <a:t>Greff</a:t>
            </a:r>
            <a:r>
              <a:rPr lang="en-US" sz="1800" dirty="0">
                <a:latin typeface="CMU Bright Roman"/>
                <a:cs typeface="CMU Bright Roman"/>
              </a:rPr>
              <a:t> , R.K. </a:t>
            </a:r>
            <a:r>
              <a:rPr lang="en-US" sz="1800" dirty="0" err="1">
                <a:latin typeface="CMU Bright Roman"/>
                <a:cs typeface="CMU Bright Roman"/>
              </a:rPr>
              <a:t>Srivastava</a:t>
            </a:r>
            <a:r>
              <a:rPr lang="en-US" sz="1800" dirty="0">
                <a:latin typeface="CMU Bright Roman"/>
                <a:cs typeface="CMU Bright Roman"/>
              </a:rPr>
              <a:t>, J. </a:t>
            </a:r>
            <a:r>
              <a:rPr lang="en-US" sz="1800" dirty="0" err="1">
                <a:latin typeface="CMU Bright Roman"/>
                <a:cs typeface="CMU Bright Roman"/>
              </a:rPr>
              <a:t>Koutník</a:t>
            </a:r>
            <a:r>
              <a:rPr lang="en-US" sz="1800" dirty="0">
                <a:latin typeface="CMU Bright Roman"/>
                <a:cs typeface="CMU Bright Roman"/>
              </a:rPr>
              <a:t>, B.R. </a:t>
            </a:r>
            <a:r>
              <a:rPr lang="en-US" sz="1800" dirty="0" err="1">
                <a:latin typeface="CMU Bright Roman"/>
                <a:cs typeface="CMU Bright Roman"/>
              </a:rPr>
              <a:t>Steunebrink</a:t>
            </a:r>
            <a:r>
              <a:rPr lang="en-US" sz="1800" dirty="0">
                <a:latin typeface="CMU Bright Roman"/>
                <a:cs typeface="CMU Bright Roman"/>
              </a:rPr>
              <a:t>, and J. </a:t>
            </a:r>
            <a:r>
              <a:rPr lang="en-US" sz="1800" dirty="0" err="1">
                <a:latin typeface="CMU Bright Roman"/>
                <a:cs typeface="CMU Bright Roman"/>
              </a:rPr>
              <a:t>Schmidhuber</a:t>
            </a:r>
            <a:r>
              <a:rPr lang="en-US" sz="1800" dirty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7"/>
              </a:rPr>
              <a:t>LSTM: A search space odyssey</a:t>
            </a:r>
            <a:r>
              <a:rPr lang="en-US" sz="1800" dirty="0">
                <a:latin typeface="CMU Bright Roman"/>
                <a:cs typeface="CMU Bright Roman"/>
              </a:rPr>
              <a:t>, IEEE transactions on neural networks and learning systems, 2016 </a:t>
            </a:r>
          </a:p>
          <a:p>
            <a:r>
              <a:rPr lang="en-US" sz="1800" dirty="0">
                <a:latin typeface="CMU Bright Roman"/>
                <a:cs typeface="CMU Bright Roman"/>
              </a:rPr>
              <a:t>K. Cho, B. Van </a:t>
            </a:r>
            <a:r>
              <a:rPr lang="en-US" sz="1800" dirty="0" err="1">
                <a:latin typeface="CMU Bright Roman"/>
                <a:cs typeface="CMU Bright Roman"/>
              </a:rPr>
              <a:t>Merrienboer</a:t>
            </a:r>
            <a:r>
              <a:rPr lang="en-US" sz="1800" dirty="0">
                <a:latin typeface="CMU Bright Roman"/>
                <a:cs typeface="CMU Bright Roman"/>
              </a:rPr>
              <a:t>, C. </a:t>
            </a:r>
            <a:r>
              <a:rPr lang="en-US" sz="1800" dirty="0" err="1">
                <a:latin typeface="CMU Bright Roman"/>
                <a:cs typeface="CMU Bright Roman"/>
              </a:rPr>
              <a:t>Gulcehre</a:t>
            </a:r>
            <a:r>
              <a:rPr lang="en-US" sz="1800" dirty="0">
                <a:latin typeface="CMU Bright Roman"/>
                <a:cs typeface="CMU Bright Roman"/>
              </a:rPr>
              <a:t>, D. </a:t>
            </a:r>
            <a:r>
              <a:rPr lang="en-US" sz="1800" dirty="0" err="1">
                <a:latin typeface="CMU Bright Roman"/>
                <a:cs typeface="CMU Bright Roman"/>
              </a:rPr>
              <a:t>Bahdanau</a:t>
            </a:r>
            <a:r>
              <a:rPr lang="en-US" sz="1800" dirty="0">
                <a:latin typeface="CMU Bright Roman"/>
                <a:cs typeface="CMU Bright Roman"/>
              </a:rPr>
              <a:t>, F. </a:t>
            </a:r>
            <a:r>
              <a:rPr lang="en-US" sz="1800" dirty="0" err="1">
                <a:latin typeface="CMU Bright Roman"/>
                <a:cs typeface="CMU Bright Roman"/>
              </a:rPr>
              <a:t>Bougares</a:t>
            </a:r>
            <a:r>
              <a:rPr lang="en-US" sz="1800" dirty="0">
                <a:latin typeface="CMU Bright Roman"/>
                <a:cs typeface="CMU Bright Roman"/>
              </a:rPr>
              <a:t>, H. </a:t>
            </a:r>
            <a:r>
              <a:rPr lang="en-US" sz="1800" dirty="0" err="1">
                <a:latin typeface="CMU Bright Roman"/>
                <a:cs typeface="CMU Bright Roman"/>
              </a:rPr>
              <a:t>Schwenk</a:t>
            </a:r>
            <a:r>
              <a:rPr lang="en-US" sz="1800" dirty="0">
                <a:latin typeface="CMU Bright Roman"/>
                <a:cs typeface="CMU Bright Roman"/>
              </a:rPr>
              <a:t>, and Y. </a:t>
            </a:r>
            <a:r>
              <a:rPr lang="en-US" sz="1800" dirty="0" err="1">
                <a:latin typeface="CMU Bright Roman"/>
                <a:cs typeface="CMU Bright Roman"/>
              </a:rPr>
              <a:t>Bengio</a:t>
            </a:r>
            <a:r>
              <a:rPr lang="en-US" sz="1800" dirty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8"/>
              </a:rPr>
              <a:t>Learning phrase representations using RNN encoder-decoder for statistical machine translation</a:t>
            </a:r>
            <a:r>
              <a:rPr lang="en-US" sz="1800" dirty="0">
                <a:latin typeface="CMU Bright Roman"/>
                <a:cs typeface="CMU Bright Roman"/>
              </a:rPr>
              <a:t>, ACL </a:t>
            </a:r>
            <a:r>
              <a:rPr lang="en-US" sz="1800" dirty="0" smtClean="0">
                <a:latin typeface="CMU Bright Roman"/>
                <a:cs typeface="CMU Bright Roman"/>
              </a:rPr>
              <a:t>2014</a:t>
            </a:r>
            <a:endParaRPr lang="en-US" sz="1800" dirty="0">
              <a:latin typeface="CMU Bright Roman"/>
              <a:cs typeface="CMU Bright Roman"/>
            </a:endParaRPr>
          </a:p>
          <a:p>
            <a:r>
              <a:rPr lang="en-US" sz="1800" dirty="0">
                <a:latin typeface="CMU Bright Roman"/>
                <a:cs typeface="CMU Bright Roman"/>
              </a:rPr>
              <a:t>R. </a:t>
            </a:r>
            <a:r>
              <a:rPr lang="en-US" sz="1800" dirty="0" err="1">
                <a:latin typeface="CMU Bright Roman"/>
                <a:cs typeface="CMU Bright Roman"/>
              </a:rPr>
              <a:t>Jozefowicz</a:t>
            </a:r>
            <a:r>
              <a:rPr lang="en-US" sz="1800" dirty="0">
                <a:latin typeface="CMU Bright Roman"/>
                <a:cs typeface="CMU Bright Roman"/>
              </a:rPr>
              <a:t>, W. </a:t>
            </a:r>
            <a:r>
              <a:rPr lang="en-US" sz="1800" dirty="0" err="1">
                <a:latin typeface="CMU Bright Roman"/>
                <a:cs typeface="CMU Bright Roman"/>
              </a:rPr>
              <a:t>Zaremba</a:t>
            </a:r>
            <a:r>
              <a:rPr lang="en-US" sz="1800" dirty="0">
                <a:latin typeface="CMU Bright Roman"/>
                <a:cs typeface="CMU Bright Roman"/>
              </a:rPr>
              <a:t>, and I. </a:t>
            </a:r>
            <a:r>
              <a:rPr lang="en-US" sz="1800" dirty="0" err="1">
                <a:latin typeface="CMU Bright Roman"/>
                <a:cs typeface="CMU Bright Roman"/>
              </a:rPr>
              <a:t>Sutskever</a:t>
            </a:r>
            <a:r>
              <a:rPr lang="en-US" sz="1800" dirty="0">
                <a:latin typeface="CMU Bright Roman"/>
                <a:cs typeface="CMU Bright Roman"/>
              </a:rPr>
              <a:t>, </a:t>
            </a:r>
            <a:r>
              <a:rPr lang="en-US" sz="1800" dirty="0">
                <a:latin typeface="CMU Bright Roman"/>
                <a:cs typeface="CMU Bright Roman"/>
                <a:hlinkClick r:id="rId9"/>
              </a:rPr>
              <a:t>An empirical exploration of recurrent network architectures</a:t>
            </a:r>
            <a:r>
              <a:rPr lang="en-US" sz="1800" dirty="0">
                <a:latin typeface="CMU Bright Roman"/>
                <a:cs typeface="CMU Bright Roman"/>
              </a:rPr>
              <a:t>, JMLR 2015</a:t>
            </a:r>
          </a:p>
          <a:p>
            <a:endParaRPr lang="en-US" sz="1800" dirty="0" smtClean="0">
              <a:latin typeface="CMU Bright Roman"/>
              <a:cs typeface="CMU Bright Roman"/>
            </a:endParaRPr>
          </a:p>
          <a:p>
            <a:endParaRPr lang="en-US" sz="1800" dirty="0" smtClean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72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Sample RNN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6</a:t>
            </a:fld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71304" y="3817386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35944" y="3075445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44749" y="4517274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37" name="Straight Arrow Connector 36"/>
          <p:cNvCxnSpPr>
            <a:stCxn id="81" idx="0"/>
            <a:endCxn id="79" idx="2"/>
          </p:cNvCxnSpPr>
          <p:nvPr/>
        </p:nvCxnSpPr>
        <p:spPr>
          <a:xfrm flipH="1" flipV="1">
            <a:off x="1958066" y="4210578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9" idx="0"/>
            <a:endCxn id="80" idx="2"/>
          </p:cNvCxnSpPr>
          <p:nvPr/>
        </p:nvCxnSpPr>
        <p:spPr>
          <a:xfrm flipV="1">
            <a:off x="1958066" y="3468637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599665" y="4906430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1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02263" y="333728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66903" y="2595340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175708" y="4037169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55" name="Straight Arrow Connector 54"/>
          <p:cNvCxnSpPr>
            <a:stCxn id="54" idx="0"/>
            <a:endCxn id="52" idx="2"/>
          </p:cNvCxnSpPr>
          <p:nvPr/>
        </p:nvCxnSpPr>
        <p:spPr>
          <a:xfrm flipH="1" flipV="1">
            <a:off x="4289025" y="373047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0"/>
            <a:endCxn id="53" idx="2"/>
          </p:cNvCxnSpPr>
          <p:nvPr/>
        </p:nvCxnSpPr>
        <p:spPr>
          <a:xfrm flipV="1">
            <a:off x="4289025" y="298853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728321" y="2828078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92961" y="2086137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01766" y="3527966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60" name="Straight Arrow Connector 59"/>
          <p:cNvCxnSpPr>
            <a:stCxn id="59" idx="0"/>
            <a:endCxn id="57" idx="2"/>
          </p:cNvCxnSpPr>
          <p:nvPr/>
        </p:nvCxnSpPr>
        <p:spPr>
          <a:xfrm flipH="1" flipV="1">
            <a:off x="6615083" y="3221270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0"/>
            <a:endCxn id="58" idx="2"/>
          </p:cNvCxnSpPr>
          <p:nvPr/>
        </p:nvCxnSpPr>
        <p:spPr>
          <a:xfrm flipV="1">
            <a:off x="6615083" y="2479329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9" idx="3"/>
            <a:endCxn id="52" idx="1"/>
          </p:cNvCxnSpPr>
          <p:nvPr/>
        </p:nvCxnSpPr>
        <p:spPr>
          <a:xfrm flipV="1">
            <a:off x="2844828" y="3533877"/>
            <a:ext cx="557435" cy="4801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3"/>
            <a:endCxn id="57" idx="1"/>
          </p:cNvCxnSpPr>
          <p:nvPr/>
        </p:nvCxnSpPr>
        <p:spPr>
          <a:xfrm flipV="1">
            <a:off x="5175787" y="3024674"/>
            <a:ext cx="552534" cy="5092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501845" y="2515471"/>
            <a:ext cx="552534" cy="5092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30623" y="4426324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2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57537" y="3927074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3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646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Sample RNN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7</a:t>
            </a:fld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71304" y="3817386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35944" y="3075445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44749" y="4517274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1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37" name="Straight Arrow Connector 36"/>
          <p:cNvCxnSpPr>
            <a:stCxn id="81" idx="0"/>
            <a:endCxn id="79" idx="2"/>
          </p:cNvCxnSpPr>
          <p:nvPr/>
        </p:nvCxnSpPr>
        <p:spPr>
          <a:xfrm flipH="1" flipV="1">
            <a:off x="1958066" y="4210578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9" idx="0"/>
            <a:endCxn id="80" idx="2"/>
          </p:cNvCxnSpPr>
          <p:nvPr/>
        </p:nvCxnSpPr>
        <p:spPr>
          <a:xfrm flipV="1">
            <a:off x="1958066" y="3468637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599665" y="4906430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1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02263" y="3337281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66903" y="2595340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175708" y="4037169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2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55" name="Straight Arrow Connector 54"/>
          <p:cNvCxnSpPr>
            <a:stCxn id="54" idx="0"/>
            <a:endCxn id="52" idx="2"/>
          </p:cNvCxnSpPr>
          <p:nvPr/>
        </p:nvCxnSpPr>
        <p:spPr>
          <a:xfrm flipH="1" flipV="1">
            <a:off x="4289025" y="3730473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0"/>
            <a:endCxn id="53" idx="2"/>
          </p:cNvCxnSpPr>
          <p:nvPr/>
        </p:nvCxnSpPr>
        <p:spPr>
          <a:xfrm flipV="1">
            <a:off x="4289025" y="2988532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728321" y="2828078"/>
            <a:ext cx="1773524" cy="39319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92961" y="2086137"/>
            <a:ext cx="1245956" cy="393192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y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01766" y="3527966"/>
            <a:ext cx="2228344" cy="389155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Bright Oblique"/>
                <a:cs typeface="CMU Bright Oblique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CMU Bright Oblique"/>
                <a:cs typeface="CMU Bright Oblique"/>
              </a:rPr>
              <a:t>3</a:t>
            </a:r>
            <a:endParaRPr lang="en-US" dirty="0">
              <a:solidFill>
                <a:schemeClr val="tx1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60" name="Straight Arrow Connector 59"/>
          <p:cNvCxnSpPr>
            <a:stCxn id="59" idx="0"/>
            <a:endCxn id="57" idx="2"/>
          </p:cNvCxnSpPr>
          <p:nvPr/>
        </p:nvCxnSpPr>
        <p:spPr>
          <a:xfrm flipH="1" flipV="1">
            <a:off x="6615083" y="3221270"/>
            <a:ext cx="855" cy="306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0"/>
            <a:endCxn id="58" idx="2"/>
          </p:cNvCxnSpPr>
          <p:nvPr/>
        </p:nvCxnSpPr>
        <p:spPr>
          <a:xfrm flipV="1">
            <a:off x="6615083" y="2479329"/>
            <a:ext cx="856" cy="3487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9" idx="3"/>
            <a:endCxn id="52" idx="1"/>
          </p:cNvCxnSpPr>
          <p:nvPr/>
        </p:nvCxnSpPr>
        <p:spPr>
          <a:xfrm flipV="1">
            <a:off x="2844828" y="3533877"/>
            <a:ext cx="557435" cy="4801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3"/>
            <a:endCxn id="57" idx="1"/>
          </p:cNvCxnSpPr>
          <p:nvPr/>
        </p:nvCxnSpPr>
        <p:spPr>
          <a:xfrm flipV="1">
            <a:off x="5175787" y="3024674"/>
            <a:ext cx="552534" cy="5092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501845" y="2515471"/>
            <a:ext cx="552534" cy="5092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30623" y="4426324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2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57537" y="3927074"/>
            <a:ext cx="71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r>
              <a:rPr lang="en-US" i="1" dirty="0" smtClean="0">
                <a:latin typeface="CMU Bright Roman"/>
                <a:cs typeface="CMU Bright Roman"/>
              </a:rPr>
              <a:t> </a:t>
            </a:r>
            <a:r>
              <a:rPr lang="en-US" dirty="0" smtClean="0">
                <a:latin typeface="CMU Bright Roman"/>
                <a:cs typeface="CMU Bright Roman"/>
              </a:rPr>
              <a:t>= 3</a:t>
            </a:r>
            <a:endParaRPr lang="en-US" dirty="0">
              <a:latin typeface="CMU Bright Roman"/>
              <a:cs typeface="CMU Bright Roman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3869" y="4013982"/>
            <a:ext cx="557435" cy="4801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1666" y="4362902"/>
            <a:ext cx="441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h</a:t>
            </a:r>
            <a:r>
              <a:rPr lang="en-US" baseline="-25000" dirty="0" smtClean="0">
                <a:latin typeface="CMU Bright Oblique"/>
                <a:cs typeface="CMU Bright Oblique"/>
              </a:rPr>
              <a:t>0</a:t>
            </a:r>
            <a:endParaRPr lang="en-US" dirty="0">
              <a:latin typeface="CMU Bright Oblique"/>
              <a:cs typeface="CMU Bright Oblique"/>
            </a:endParaRPr>
          </a:p>
        </p:txBody>
      </p:sp>
    </p:spTree>
    <p:extLst>
      <p:ext uri="{BB962C8B-B14F-4D97-AF65-F5344CB8AC3E}">
        <p14:creationId xmlns:p14="http://schemas.microsoft.com/office/powerpoint/2010/main" val="355193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Vanilla RNN Cell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77593" y="2534444"/>
            <a:ext cx="2571110" cy="1241365"/>
            <a:chOff x="3277593" y="2435812"/>
            <a:chExt cx="2571110" cy="1241365"/>
          </a:xfrm>
        </p:grpSpPr>
        <p:sp>
          <p:nvSpPr>
            <p:cNvPr id="32" name="Rectangle 31"/>
            <p:cNvSpPr/>
            <p:nvPr/>
          </p:nvSpPr>
          <p:spPr>
            <a:xfrm>
              <a:off x="4041634" y="2449058"/>
              <a:ext cx="1049363" cy="102330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3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311145" y="2718829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4417083" y="2872886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>
              <a:stCxn id="33" idx="6"/>
            </p:cNvCxnSpPr>
            <p:nvPr/>
          </p:nvCxnSpPr>
          <p:spPr>
            <a:xfrm>
              <a:off x="4826356" y="2976435"/>
              <a:ext cx="634532" cy="1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endCxn id="33" idx="1"/>
            </p:cNvCxnSpPr>
            <p:nvPr/>
          </p:nvCxnSpPr>
          <p:spPr>
            <a:xfrm>
              <a:off x="3696579" y="2631550"/>
              <a:ext cx="690017" cy="162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33" idx="3"/>
            </p:cNvCxnSpPr>
            <p:nvPr/>
          </p:nvCxnSpPr>
          <p:spPr>
            <a:xfrm flipV="1">
              <a:off x="3696579" y="3158589"/>
              <a:ext cx="690017" cy="2142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5460888" y="2805168"/>
              <a:ext cx="387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err="1" smtClean="0">
                  <a:latin typeface="CMU Bright Roman"/>
                  <a:cs typeface="CMU Bright Roman"/>
                </a:rPr>
                <a:t>h</a:t>
              </a:r>
              <a:r>
                <a:rPr lang="en-US" sz="1600" i="1" baseline="-25000" dirty="0" err="1" smtClean="0">
                  <a:latin typeface="CMU Bright Roman"/>
                  <a:cs typeface="CMU Bright Roman"/>
                </a:rPr>
                <a:t>t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77593" y="2435812"/>
              <a:ext cx="505362" cy="1241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600" b="1" dirty="0" smtClean="0">
                  <a:latin typeface="CMU Bright Roman"/>
                  <a:cs typeface="CMU Bright Roman"/>
                </a:rPr>
                <a:t> </a:t>
              </a:r>
              <a:r>
                <a:rPr lang="en-US" sz="1600" dirty="0" err="1" smtClean="0">
                  <a:latin typeface="CMU Bright Roman"/>
                  <a:cs typeface="CMU Bright Roman"/>
                </a:rPr>
                <a:t>x</a:t>
              </a:r>
              <a:r>
                <a:rPr lang="en-US" sz="1600" i="1" baseline="-25000" dirty="0" err="1" smtClean="0">
                  <a:latin typeface="CMU Bright Roman"/>
                  <a:cs typeface="CMU Bright Roman"/>
                </a:rPr>
                <a:t>t</a:t>
              </a:r>
              <a:endParaRPr lang="en-US" sz="1600" i="1" baseline="-25000" dirty="0" smtClean="0">
                <a:latin typeface="CMU Bright Roman"/>
                <a:cs typeface="CMU Bright Roman"/>
              </a:endParaRPr>
            </a:p>
            <a:p>
              <a:pPr algn="just"/>
              <a:endParaRPr lang="en-US" sz="1600" i="1" dirty="0" smtClean="0">
                <a:latin typeface="CMU Bright Roman"/>
                <a:cs typeface="CMU Bright Roman"/>
              </a:endParaRPr>
            </a:p>
            <a:p>
              <a:pPr algn="just"/>
              <a:endParaRPr lang="en-US" sz="1600" i="1" dirty="0" smtClean="0">
                <a:latin typeface="CMU Bright Roman"/>
                <a:cs typeface="CMU Bright Roman"/>
              </a:endParaRPr>
            </a:p>
            <a:p>
              <a:pPr algn="just"/>
              <a:r>
                <a:rPr lang="en-US" sz="1600" i="1" dirty="0" smtClean="0">
                  <a:latin typeface="CMU Bright Roman"/>
                  <a:cs typeface="CMU Bright Roman"/>
                </a:rPr>
                <a:t>h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t-1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  <a:p>
              <a:pPr algn="just"/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227426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366968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032438"/>
              </p:ext>
            </p:extLst>
          </p:nvPr>
        </p:nvGraphicFramePr>
        <p:xfrm>
          <a:off x="3163888" y="4117975"/>
          <a:ext cx="2801937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" name="Equation" r:id="rId6" imgW="1816100" imgH="749300" progId="Equation.DSMT4">
                  <p:embed/>
                </p:oleObj>
              </mc:Choice>
              <mc:Fallback>
                <p:oleObj name="Equation" r:id="rId6" imgW="1816100" imgH="749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3888" y="4117975"/>
                        <a:ext cx="2801937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26520" y="2527708"/>
            <a:ext cx="434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MU Bright SemiBold Oblique"/>
                <a:cs typeface="CMU Bright SemiBold Oblique"/>
              </a:rPr>
              <a:t>W</a:t>
            </a:r>
            <a:endParaRPr lang="en-US" sz="1600" baseline="-25000" dirty="0">
              <a:latin typeface="CMU Bright SemiBold Oblique"/>
              <a:cs typeface="CMU Bright SemiBold Oblique"/>
            </a:endParaRPr>
          </a:p>
        </p:txBody>
      </p:sp>
    </p:spTree>
    <p:extLst>
      <p:ext uri="{BB962C8B-B14F-4D97-AF65-F5344CB8AC3E}">
        <p14:creationId xmlns:p14="http://schemas.microsoft.com/office/powerpoint/2010/main" val="5164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The Vanilla RNN Forward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505814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5" name="Equation" r:id="rId3" imgW="152400" imgH="241300" progId="Equation.DSMT4">
                  <p:embed/>
                </p:oleObj>
              </mc:Choice>
              <mc:Fallback>
                <p:oleObj name="Equation" r:id="rId3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47440"/>
              </p:ext>
            </p:extLst>
          </p:nvPr>
        </p:nvGraphicFramePr>
        <p:xfrm>
          <a:off x="6096000" y="3695700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6" name="Equation" r:id="rId5" imgW="152400" imgH="241300" progId="Equation.DSMT4">
                  <p:embed/>
                </p:oleObj>
              </mc:Choice>
              <mc:Fallback>
                <p:oleObj name="Equation" r:id="rId5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760464" y="1541124"/>
            <a:ext cx="1023307" cy="4484055"/>
            <a:chOff x="760464" y="1306873"/>
            <a:chExt cx="1023307" cy="4484055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/>
              <p:cNvCxnSpPr>
                <a:stCxn id="33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endCxn id="33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endCxn id="33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MU Bright Roman"/>
                    <a:cs typeface="CMU Bright Roman"/>
                  </a:rPr>
                  <a:t> </a:t>
                </a:r>
                <a:r>
                  <a:rPr lang="en-US" sz="1600" dirty="0" smtClean="0">
                    <a:latin typeface="CMU Bright Roman"/>
                    <a:cs typeface="CMU Bright Roman"/>
                  </a:rPr>
                  <a:t>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  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0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31" name="Straight Arrow Connector 30"/>
            <p:cNvCxnSpPr>
              <a:stCxn id="164" idx="0"/>
              <a:endCxn id="3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1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1</a:t>
              </a:r>
            </a:p>
          </p:txBody>
        </p:sp>
        <p:cxnSp>
          <p:nvCxnSpPr>
            <p:cNvPr id="51" name="Straight Arrow Connector 50"/>
            <p:cNvCxnSpPr>
              <a:stCxn id="50" idx="0"/>
              <a:endCxn id="49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0" idx="0"/>
              <a:endCxn id="50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133502" y="1541125"/>
            <a:ext cx="1023307" cy="4484055"/>
            <a:chOff x="760464" y="1306873"/>
            <a:chExt cx="1023307" cy="4484055"/>
          </a:xfrm>
        </p:grpSpPr>
        <p:grpSp>
          <p:nvGrpSpPr>
            <p:cNvPr id="83" name="Group 82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>
                <a:stCxn id="91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endCxn id="91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endCxn id="91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MU Bright Roman"/>
                    <a:cs typeface="CMU Bright Roman"/>
                  </a:rPr>
                  <a:t> </a:t>
                </a:r>
                <a:r>
                  <a:rPr lang="en-US" sz="1600" dirty="0" smtClean="0">
                    <a:latin typeface="CMU Bright Roman"/>
                    <a:cs typeface="CMU Bright Roman"/>
                  </a:rPr>
                  <a:t>x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1</a:t>
                </a: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85" name="Straight Arrow Connector 84"/>
            <p:cNvCxnSpPr>
              <a:stCxn id="96" idx="0"/>
              <a:endCxn id="84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>
                  <a:solidFill>
                    <a:srgbClr val="000000"/>
                  </a:solidFill>
                  <a:latin typeface="CMU Bright Roman"/>
                  <a:cs typeface="CMU Bright Roman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>
                  <a:latin typeface="CMU Bright Roman"/>
                  <a:cs typeface="CMU Bright Roman"/>
                </a:rPr>
                <a:t>2</a:t>
              </a: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0"/>
              <a:endCxn id="87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468037" y="1546721"/>
            <a:ext cx="1023307" cy="4484055"/>
            <a:chOff x="760464" y="1306873"/>
            <a:chExt cx="1023307" cy="4484055"/>
          </a:xfrm>
        </p:grpSpPr>
        <p:grpSp>
          <p:nvGrpSpPr>
            <p:cNvPr id="99" name="Group 98"/>
            <p:cNvGrpSpPr/>
            <p:nvPr/>
          </p:nvGrpSpPr>
          <p:grpSpPr>
            <a:xfrm rot="16200000">
              <a:off x="442" y="4007599"/>
              <a:ext cx="2543351" cy="1023307"/>
              <a:chOff x="3280722" y="2449058"/>
              <a:chExt cx="2543351" cy="102330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41634" y="2449058"/>
                <a:ext cx="1049363" cy="10233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311145" y="2718829"/>
                <a:ext cx="515211" cy="5152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600" baseline="-25000" dirty="0">
                  <a:solidFill>
                    <a:srgbClr val="000000"/>
                  </a:solidFill>
                  <a:latin typeface="CMU Bright Roman"/>
                  <a:cs typeface="CMU Bright Roman"/>
                </a:endParaRPr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5400000">
                <a:off x="4417083" y="2872886"/>
                <a:ext cx="311489" cy="251615"/>
              </a:xfrm>
              <a:custGeom>
                <a:avLst/>
                <a:gdLst>
                  <a:gd name="connsiteX0" fmla="*/ 0 w 515155"/>
                  <a:gd name="connsiteY0" fmla="*/ 347468 h 347468"/>
                  <a:gd name="connsiteX1" fmla="*/ 227627 w 515155"/>
                  <a:gd name="connsiteY1" fmla="*/ 287559 h 347468"/>
                  <a:gd name="connsiteX2" fmla="*/ 275548 w 515155"/>
                  <a:gd name="connsiteY2" fmla="*/ 47926 h 347468"/>
                  <a:gd name="connsiteX3" fmla="*/ 515155 w 515155"/>
                  <a:gd name="connsiteY3" fmla="*/ 0 h 347468"/>
                  <a:gd name="connsiteX4" fmla="*/ 515155 w 515155"/>
                  <a:gd name="connsiteY4" fmla="*/ 0 h 34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5155" h="347468">
                    <a:moveTo>
                      <a:pt x="0" y="347468"/>
                    </a:moveTo>
                    <a:cubicBezTo>
                      <a:pt x="90851" y="342475"/>
                      <a:pt x="181702" y="337483"/>
                      <a:pt x="227627" y="287559"/>
                    </a:cubicBezTo>
                    <a:cubicBezTo>
                      <a:pt x="273552" y="237635"/>
                      <a:pt x="227627" y="95852"/>
                      <a:pt x="275548" y="47926"/>
                    </a:cubicBezTo>
                    <a:cubicBezTo>
                      <a:pt x="323469" y="0"/>
                      <a:pt x="515155" y="0"/>
                      <a:pt x="515155" y="0"/>
                    </a:cubicBezTo>
                    <a:lnTo>
                      <a:pt x="5151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7" idx="6"/>
              </p:cNvCxnSpPr>
              <p:nvPr/>
            </p:nvCxnSpPr>
            <p:spPr>
              <a:xfrm>
                <a:off x="4826356" y="2976435"/>
                <a:ext cx="634532" cy="14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1"/>
              </p:cNvCxnSpPr>
              <p:nvPr/>
            </p:nvCxnSpPr>
            <p:spPr>
              <a:xfrm rot="5400000" flipV="1">
                <a:off x="4003862" y="2411546"/>
                <a:ext cx="75451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107" idx="3"/>
              </p:cNvCxnSpPr>
              <p:nvPr/>
            </p:nvCxnSpPr>
            <p:spPr>
              <a:xfrm rot="5400000" flipH="1" flipV="1">
                <a:off x="4003861" y="2851306"/>
                <a:ext cx="75452" cy="6900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5400000">
                <a:off x="5451974" y="2805169"/>
                <a:ext cx="4056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CMU Bright Roman"/>
                    <a:cs typeface="CMU Bright Roman"/>
                  </a:rPr>
                  <a:t>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3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5400000">
                <a:off x="3020419" y="2709361"/>
                <a:ext cx="102330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MU Bright Roman"/>
                    <a:cs typeface="CMU Bright Roman"/>
                  </a:rPr>
                  <a:t> </a:t>
                </a:r>
                <a:r>
                  <a:rPr lang="en-US" sz="1600" dirty="0" smtClean="0">
                    <a:latin typeface="CMU Bright Roman"/>
                    <a:cs typeface="CMU Bright Roman"/>
                  </a:rPr>
                  <a:t>x</a:t>
                </a:r>
                <a:r>
                  <a:rPr lang="en-US" sz="1600" i="1" baseline="-25000" dirty="0">
                    <a:latin typeface="CMU Bright Roman"/>
                    <a:cs typeface="CMU Bright Roman"/>
                  </a:rPr>
                  <a:t>3</a:t>
                </a:r>
                <a:r>
                  <a:rPr lang="en-US" sz="1600" i="1" dirty="0" smtClean="0">
                    <a:latin typeface="CMU Bright Roman"/>
                    <a:cs typeface="CMU Bright Roman"/>
                  </a:rPr>
                  <a:t>     h</a:t>
                </a:r>
                <a:r>
                  <a:rPr lang="en-US" sz="1600" i="1" baseline="-25000" dirty="0" smtClean="0">
                    <a:latin typeface="CMU Bright Roman"/>
                    <a:cs typeface="CMU Bright Roman"/>
                  </a:rPr>
                  <a:t>2</a:t>
                </a:r>
                <a:endParaRPr lang="en-US" sz="1600" i="1" baseline="-25000" dirty="0">
                  <a:latin typeface="CMU Bright Roman"/>
                  <a:cs typeface="CMU Bright Roman"/>
                </a:endParaRPr>
              </a:p>
              <a:p>
                <a:pPr algn="just"/>
                <a:endParaRPr lang="en-US" sz="1600" i="1" baseline="-25000" dirty="0">
                  <a:latin typeface="CMU Bright Roman"/>
                  <a:cs typeface="CMU Bright Roman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089766" y="2576760"/>
              <a:ext cx="398953" cy="366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3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cxnSp>
          <p:nvCxnSpPr>
            <p:cNvPr id="101" name="Straight Arrow Connector 100"/>
            <p:cNvCxnSpPr>
              <a:stCxn id="112" idx="0"/>
              <a:endCxn id="100" idx="2"/>
            </p:cNvCxnSpPr>
            <p:nvPr/>
          </p:nvCxnSpPr>
          <p:spPr>
            <a:xfrm flipV="1">
              <a:off x="1285852" y="2943060"/>
              <a:ext cx="3391" cy="304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036659" y="1306873"/>
              <a:ext cx="498388" cy="457597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CMU Bright Roman"/>
                  <a:cs typeface="CMU Bright Roman"/>
                </a:rPr>
                <a:t>3</a:t>
              </a:r>
              <a:endParaRPr lang="en-US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93320" y="1978815"/>
              <a:ext cx="393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MU Bright Roman"/>
                  <a:cs typeface="CMU Bright Roman"/>
                </a:rPr>
                <a:t>y</a:t>
              </a:r>
              <a:r>
                <a:rPr lang="en-US" sz="1600" i="1" baseline="-25000" dirty="0" smtClean="0">
                  <a:latin typeface="CMU Bright Roman"/>
                  <a:cs typeface="CMU Bright Roman"/>
                </a:rPr>
                <a:t>3</a:t>
              </a:r>
              <a:endParaRPr lang="en-US" sz="1600" i="1" baseline="-25000" dirty="0">
                <a:latin typeface="CMU Bright Roman"/>
                <a:cs typeface="CMU Bright Roman"/>
              </a:endParaRPr>
            </a:p>
          </p:txBody>
        </p:sp>
        <p:cxnSp>
          <p:nvCxnSpPr>
            <p:cNvPr id="104" name="Straight Arrow Connector 103"/>
            <p:cNvCxnSpPr>
              <a:stCxn id="103" idx="0"/>
              <a:endCxn id="102" idx="2"/>
            </p:cNvCxnSpPr>
            <p:nvPr/>
          </p:nvCxnSpPr>
          <p:spPr>
            <a:xfrm flipH="1" flipV="1">
              <a:off x="1285853" y="1764470"/>
              <a:ext cx="4236" cy="214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0"/>
              <a:endCxn id="103" idx="2"/>
            </p:cNvCxnSpPr>
            <p:nvPr/>
          </p:nvCxnSpPr>
          <p:spPr>
            <a:xfrm flipV="1">
              <a:off x="1289243" y="2317369"/>
              <a:ext cx="846" cy="259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/>
          <p:cNvSpPr/>
          <p:nvPr/>
        </p:nvSpPr>
        <p:spPr>
          <a:xfrm>
            <a:off x="1430243" y="3476752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2800144" y="3469806"/>
            <a:ext cx="1430243" cy="2670005"/>
          </a:xfrm>
          <a:custGeom>
            <a:avLst/>
            <a:gdLst>
              <a:gd name="connsiteX0" fmla="*/ 0 w 1430243"/>
              <a:gd name="connsiteY0" fmla="*/ 197287 h 2670005"/>
              <a:gd name="connsiteX1" fmla="*/ 332901 w 1430243"/>
              <a:gd name="connsiteY1" fmla="*/ 234274 h 2670005"/>
              <a:gd name="connsiteX2" fmla="*/ 678133 w 1430243"/>
              <a:gd name="connsiteY2" fmla="*/ 2539795 h 2670005"/>
              <a:gd name="connsiteX3" fmla="*/ 1430243 w 1430243"/>
              <a:gd name="connsiteY3" fmla="*/ 2379518 h 26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243" h="2670005">
                <a:moveTo>
                  <a:pt x="0" y="197287"/>
                </a:moveTo>
                <a:cubicBezTo>
                  <a:pt x="109939" y="20571"/>
                  <a:pt x="219879" y="-156144"/>
                  <a:pt x="332901" y="234274"/>
                </a:cubicBezTo>
                <a:cubicBezTo>
                  <a:pt x="445923" y="624692"/>
                  <a:pt x="495243" y="2182254"/>
                  <a:pt x="678133" y="2539795"/>
                </a:cubicBezTo>
                <a:cubicBezTo>
                  <a:pt x="861023" y="2897336"/>
                  <a:pt x="1309001" y="2408286"/>
                  <a:pt x="1430243" y="2379518"/>
                </a:cubicBezTo>
              </a:path>
            </a:pathLst>
          </a:custGeom>
          <a:ln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3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025899"/>
              </p:ext>
            </p:extLst>
          </p:nvPr>
        </p:nvGraphicFramePr>
        <p:xfrm>
          <a:off x="5262563" y="2462213"/>
          <a:ext cx="2822575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7" name="Equation" r:id="rId6" imgW="1828800" imgH="1498600" progId="Equation.DSMT4">
                  <p:embed/>
                </p:oleObj>
              </mc:Choice>
              <mc:Fallback>
                <p:oleObj name="Equation" r:id="rId6" imgW="1828800" imgH="149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62563" y="2462213"/>
                        <a:ext cx="2822575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38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1694</Words>
  <Application>Microsoft Office PowerPoint</Application>
  <PresentationFormat>On-screen Show (4:3)</PresentationFormat>
  <Paragraphs>526</Paragraphs>
  <Slides>52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Equation</vt:lpstr>
      <vt:lpstr>Introduction to RNNs</vt:lpstr>
      <vt:lpstr>Outline</vt:lpstr>
      <vt:lpstr>Motivation</vt:lpstr>
      <vt:lpstr>Recurrent Neural Networks (RNNs)</vt:lpstr>
      <vt:lpstr>Sample Feed-forward Network</vt:lpstr>
      <vt:lpstr>Sample RNN</vt:lpstr>
      <vt:lpstr>Sample RNN</vt:lpstr>
      <vt:lpstr>The Vanilla RNN Cell</vt:lpstr>
      <vt:lpstr>The Vanilla RNN Forward</vt:lpstr>
      <vt:lpstr>The Vanilla RNN Forward</vt:lpstr>
      <vt:lpstr>Recurrent Neural Networks (RNNs)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Sentiment Classification</vt:lpstr>
      <vt:lpstr>Image Captioning</vt:lpstr>
      <vt:lpstr>Image Captioning</vt:lpstr>
      <vt:lpstr>Image Captioning</vt:lpstr>
      <vt:lpstr>Image Captioning</vt:lpstr>
      <vt:lpstr>RNN Outputs: Image Captions</vt:lpstr>
      <vt:lpstr>RNN Outputs: Language Modeling</vt:lpstr>
      <vt:lpstr>Input – Output Scenarios</vt:lpstr>
      <vt:lpstr>Input – Output Scenarios</vt:lpstr>
      <vt:lpstr>The Vanilla RNN Forward</vt:lpstr>
      <vt:lpstr>BackPropagation Refresher</vt:lpstr>
      <vt:lpstr>Multiple Layers</vt:lpstr>
      <vt:lpstr>Chain Rule for Gradient Computation</vt:lpstr>
      <vt:lpstr>Chain Rule for Gradient Computation</vt:lpstr>
      <vt:lpstr>Chain Rule for Gradient Computation</vt:lpstr>
      <vt:lpstr>Extension to Computational Graphs</vt:lpstr>
      <vt:lpstr>Extension to Computational Graphs</vt:lpstr>
      <vt:lpstr>Extension to Computational Graphs</vt:lpstr>
      <vt:lpstr>BackPropagation Through Time (BPTT)</vt:lpstr>
      <vt:lpstr>The Unfolded Vanilla RNN</vt:lpstr>
      <vt:lpstr>The Unfolded Vanilla RNN Forward</vt:lpstr>
      <vt:lpstr>The Unfolded Vanilla RNN Backward</vt:lpstr>
      <vt:lpstr>The Vanilla RNN Backward</vt:lpstr>
      <vt:lpstr>Issues with the Vanilla RNNs</vt:lpstr>
      <vt:lpstr>The Identity Relationship</vt:lpstr>
      <vt:lpstr>The Identity Relationship</vt:lpstr>
      <vt:lpstr>Disclaimer</vt:lpstr>
      <vt:lpstr>Long Short-Term Memory (LSTM)1</vt:lpstr>
      <vt:lpstr>The LSTM Idea</vt:lpstr>
      <vt:lpstr>The Original LSTM Cell</vt:lpstr>
      <vt:lpstr>The Popular LSTM Cell</vt:lpstr>
      <vt:lpstr>LSTM – Forward/Backward</vt:lpstr>
      <vt:lpstr>Summary</vt:lpstr>
      <vt:lpstr>Other Useful Resources / References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Mallya</dc:creator>
  <cp:lastModifiedBy>Dr. Swakkhar Shatabda</cp:lastModifiedBy>
  <cp:revision>424</cp:revision>
  <dcterms:created xsi:type="dcterms:W3CDTF">2016-12-28T23:58:56Z</dcterms:created>
  <dcterms:modified xsi:type="dcterms:W3CDTF">2019-08-24T07:57:48Z</dcterms:modified>
</cp:coreProperties>
</file>