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71" r:id="rId15"/>
    <p:sldId id="268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C40AA-A207-4D85-AD45-2FA358A8048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DB3A3-B425-415F-8EE1-016C891B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3928-D23E-4BB8-BA45-7F3896CFA15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7A19-36A2-4733-A05F-35BAF810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Swakkhar</a:t>
            </a:r>
            <a:r>
              <a:rPr lang="en-US" dirty="0" smtClean="0"/>
              <a:t> </a:t>
            </a:r>
            <a:r>
              <a:rPr lang="en-US" dirty="0" err="1" smtClean="0"/>
              <a:t>Shatabda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Conventionally</a:t>
            </a:r>
            <a:r>
              <a:rPr lang="en-US" sz="2400" dirty="0"/>
              <a:t>, the first </a:t>
            </a:r>
            <a:r>
              <a:rPr lang="en-US" sz="2400" dirty="0" err="1"/>
              <a:t>ConvLayer</a:t>
            </a:r>
            <a:r>
              <a:rPr lang="en-US" sz="2400" dirty="0"/>
              <a:t> is responsible for capturing the Low-Level features such as edges, color, gradient orientation, etc. With added layers, the architecture adapts to the High-Level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152775"/>
            <a:ext cx="3762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results to the operation — one in which the convolved feature is reduced in dimensionality as compared to the input, and the other in which the dimensionality is either increased or remains the same. </a:t>
            </a:r>
            <a:endParaRPr lang="en-US" dirty="0" smtClean="0"/>
          </a:p>
          <a:p>
            <a:pPr lvl="1"/>
            <a:r>
              <a:rPr lang="en-US" b="1" dirty="0" smtClean="0"/>
              <a:t>Valid </a:t>
            </a:r>
            <a:r>
              <a:rPr lang="en-US" b="1" dirty="0"/>
              <a:t>Padding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smtClean="0"/>
              <a:t>Same </a:t>
            </a:r>
            <a:r>
              <a:rPr lang="en-US" b="1" dirty="0"/>
              <a:t>Padding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512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size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24844"/>
            <a:ext cx="8393555" cy="41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99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Pooling layer is responsible for reducing the spatial size of the Convolved Feature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two types of Pooling: Max Pooling and Average Pooling. </a:t>
            </a:r>
            <a:endParaRPr lang="en-US" sz="2000" dirty="0" smtClean="0"/>
          </a:p>
          <a:p>
            <a:r>
              <a:rPr lang="en-US" sz="2000" dirty="0"/>
              <a:t>Max Pooling also performs as a</a:t>
            </a:r>
            <a:r>
              <a:rPr lang="en-US" sz="2000" b="1" dirty="0"/>
              <a:t> Noise Suppressant</a:t>
            </a:r>
            <a:r>
              <a:rPr lang="en-US" sz="2000" dirty="0"/>
              <a:t>.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762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82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248400" cy="270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82746"/>
            <a:ext cx="4641705" cy="217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31" y="1066801"/>
            <a:ext cx="299056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1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Consider a convolutional layer which takes “l” feature maps as the input and has “k” feature maps as output. The filter size is “</a:t>
            </a:r>
            <a:r>
              <a:rPr lang="en-US" b="1" dirty="0"/>
              <a:t>n*m</a:t>
            </a:r>
            <a:r>
              <a:rPr lang="en-US" dirty="0"/>
              <a:t>”.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the input has</a:t>
            </a:r>
            <a:r>
              <a:rPr lang="en-US" b="1" dirty="0"/>
              <a:t> </a:t>
            </a:r>
            <a:r>
              <a:rPr lang="en-US" b="1" i="1" dirty="0"/>
              <a:t>l=32</a:t>
            </a:r>
            <a:r>
              <a:rPr lang="en-US" dirty="0"/>
              <a:t> feature maps as inputs, </a:t>
            </a:r>
            <a:r>
              <a:rPr lang="en-US" b="1" i="1" dirty="0"/>
              <a:t>k=64</a:t>
            </a:r>
            <a:r>
              <a:rPr lang="en-US" dirty="0"/>
              <a:t> feature maps as outputs and filter size is </a:t>
            </a:r>
            <a:r>
              <a:rPr lang="en-US" b="1" i="1" dirty="0"/>
              <a:t>n=3 and m=3</a:t>
            </a:r>
            <a:r>
              <a:rPr lang="en-US" dirty="0"/>
              <a:t>. It is important to understand, that we don’t simply have a 3*3 filter, but actually, we have </a:t>
            </a:r>
            <a:r>
              <a:rPr lang="en-US" b="1" dirty="0"/>
              <a:t>3*3*32</a:t>
            </a:r>
            <a:r>
              <a:rPr lang="en-US" dirty="0"/>
              <a:t> filter, as our input has 32 dimensions. And as an output from first conv layer, we learn 64 different </a:t>
            </a:r>
            <a:r>
              <a:rPr lang="en-US" b="1" dirty="0"/>
              <a:t>3*3*32 </a:t>
            </a:r>
            <a:r>
              <a:rPr lang="en-US" dirty="0"/>
              <a:t>filters which total weights is “</a:t>
            </a:r>
            <a:r>
              <a:rPr lang="en-US" b="1" dirty="0"/>
              <a:t>n*m*k*l</a:t>
            </a:r>
            <a:r>
              <a:rPr lang="en-US" dirty="0"/>
              <a:t>”. Then there is a term called bias for each feature map. So, the total number of parameters are “</a:t>
            </a:r>
            <a:r>
              <a:rPr lang="en-US" b="1" dirty="0"/>
              <a:t>(n*m*l+1)*k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6156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Random Crops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Horizontal Flips</a:t>
            </a:r>
          </a:p>
          <a:p>
            <a:r>
              <a:rPr lang="en-US" dirty="0" smtClean="0"/>
              <a:t>180 degree</a:t>
            </a:r>
          </a:p>
          <a:p>
            <a:r>
              <a:rPr lang="en-US" dirty="0" smtClean="0"/>
              <a:t>Scaling</a:t>
            </a:r>
          </a:p>
          <a:p>
            <a:r>
              <a:rPr lang="en-US" dirty="0" smtClean="0"/>
              <a:t>Injecting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8" y="1556792"/>
            <a:ext cx="2952328" cy="282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8" y="1457945"/>
            <a:ext cx="5013082" cy="391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0" y="4653136"/>
            <a:ext cx="4249737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50975" y="6365626"/>
            <a:ext cx="262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principal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7" y="1412776"/>
            <a:ext cx="5483076" cy="265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60102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9733" y="4536008"/>
            <a:ext cx="262276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www.kaggle</a:t>
            </a:r>
            <a:br>
              <a:rPr lang="en-US" dirty="0"/>
            </a:br>
            <a:r>
              <a:rPr lang="en-US" dirty="0"/>
              <a:t>.com/c/dogs-</a:t>
            </a:r>
            <a:r>
              <a:rPr lang="en-US" dirty="0" err="1"/>
              <a:t>vs</a:t>
            </a:r>
            <a:r>
              <a:rPr lang="en-US" dirty="0"/>
              <a:t>-cats/data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Nets</a:t>
            </a:r>
            <a:endParaRPr lang="en-US" dirty="0"/>
          </a:p>
        </p:txBody>
      </p:sp>
      <p:pic>
        <p:nvPicPr>
          <p:cNvPr id="1026" name="Picture 2" descr="https://miro.medium.com/max/700/1*uAeANQIOQPqWZnnuH-VEy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2006"/>
            <a:ext cx="66675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7964" y="5791200"/>
            <a:ext cx="613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neuron receives some inputs, performs a dot product and </a:t>
            </a:r>
            <a:endParaRPr lang="en-US" dirty="0" smtClean="0"/>
          </a:p>
          <a:p>
            <a:r>
              <a:rPr lang="en-US" dirty="0" smtClean="0"/>
              <a:t>optionally </a:t>
            </a:r>
            <a:r>
              <a:rPr lang="en-US" dirty="0"/>
              <a:t>follows it with a non-linearity</a:t>
            </a:r>
          </a:p>
        </p:txBody>
      </p:sp>
    </p:spTree>
    <p:extLst>
      <p:ext uri="{BB962C8B-B14F-4D97-AF65-F5344CB8AC3E}">
        <p14:creationId xmlns:p14="http://schemas.microsoft.com/office/powerpoint/2010/main" val="37192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Convolutional Neural Network (</a:t>
            </a:r>
            <a:r>
              <a:rPr lang="en-US" b="1" dirty="0" err="1"/>
              <a:t>ConvNet</a:t>
            </a:r>
            <a:r>
              <a:rPr lang="en-US" b="1" dirty="0"/>
              <a:t>/CNN)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pre-processing required in a </a:t>
            </a:r>
            <a:r>
              <a:rPr lang="en-US" dirty="0" err="1"/>
              <a:t>ConvNet</a:t>
            </a:r>
            <a:r>
              <a:rPr lang="en-US" dirty="0"/>
              <a:t> is much lower as compared to other classification algorithms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primitive </a:t>
            </a:r>
            <a:r>
              <a:rPr lang="en-US" dirty="0" smtClean="0"/>
              <a:t>methods, </a:t>
            </a:r>
            <a:r>
              <a:rPr lang="en-US" dirty="0"/>
              <a:t>filters are hand-engineered, with enough training, </a:t>
            </a:r>
            <a:r>
              <a:rPr lang="en-US" dirty="0" err="1"/>
              <a:t>ConvNets</a:t>
            </a:r>
            <a:r>
              <a:rPr lang="en-US" dirty="0"/>
              <a:t> have the ability to learn these filters/characteristics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Analogous </a:t>
            </a:r>
            <a:r>
              <a:rPr lang="en-US" dirty="0"/>
              <a:t>to that of the connectivity pattern of Neurons in the Human Brain and was inspired by the organization of the Visual Cortex.</a:t>
            </a:r>
          </a:p>
        </p:txBody>
      </p:sp>
    </p:spTree>
    <p:extLst>
      <p:ext uri="{BB962C8B-B14F-4D97-AF65-F5344CB8AC3E}">
        <p14:creationId xmlns:p14="http://schemas.microsoft.com/office/powerpoint/2010/main" val="240739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/>
              <a:t>ConvNets</a:t>
            </a:r>
            <a:r>
              <a:rPr lang="en-US" sz="3600" b="1" dirty="0"/>
              <a:t> </a:t>
            </a:r>
            <a:r>
              <a:rPr lang="en-US" sz="3600" b="1" dirty="0" smtClean="0"/>
              <a:t>vs </a:t>
            </a:r>
            <a:r>
              <a:rPr lang="en-US" sz="3600" b="1" dirty="0"/>
              <a:t>Feed-Forward Neural Nets</a:t>
            </a:r>
            <a:r>
              <a:rPr lang="en-US" sz="3600" b="1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ConvNet</a:t>
            </a:r>
            <a:r>
              <a:rPr lang="en-US" sz="2400" dirty="0"/>
              <a:t> is able to </a:t>
            </a:r>
            <a:r>
              <a:rPr lang="en-US" sz="2400" b="1" dirty="0"/>
              <a:t>successfully capture the Spatial and Temporal dependencies</a:t>
            </a:r>
            <a:r>
              <a:rPr lang="en-US" sz="2400" dirty="0"/>
              <a:t> in an image through the application of relevant filters.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architecture performs a better fitting to the image dataset due to the reduction in the number of parameters involved and reusability of weights.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35" y="3667125"/>
            <a:ext cx="367906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029200"/>
            <a:ext cx="481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 of a 3x3 image matrix into a 9x1 vector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638800"/>
            <a:ext cx="4803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an image of more respectable size, 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 200x200x3, would lead to neurons that have </a:t>
            </a:r>
            <a:endParaRPr lang="en-US" dirty="0" smtClean="0"/>
          </a:p>
          <a:p>
            <a:r>
              <a:rPr lang="en-US" dirty="0" smtClean="0"/>
              <a:t>200*200*3 </a:t>
            </a:r>
            <a:r>
              <a:rPr lang="en-US" dirty="0"/>
              <a:t>= 120,000 weights.</a:t>
            </a:r>
          </a:p>
        </p:txBody>
      </p:sp>
    </p:spTree>
    <p:extLst>
      <p:ext uri="{BB962C8B-B14F-4D97-AF65-F5344CB8AC3E}">
        <p14:creationId xmlns:p14="http://schemas.microsoft.com/office/powerpoint/2010/main" val="38102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Three types of layers:</a:t>
            </a:r>
          </a:p>
          <a:p>
            <a:pPr lvl="1"/>
            <a:r>
              <a:rPr lang="en-US" sz="2000" dirty="0" smtClean="0"/>
              <a:t>Convolutional</a:t>
            </a:r>
          </a:p>
          <a:p>
            <a:pPr lvl="1"/>
            <a:r>
              <a:rPr lang="en-US" sz="2000" dirty="0" smtClean="0"/>
              <a:t>Pooling</a:t>
            </a:r>
          </a:p>
          <a:p>
            <a:pPr lvl="1"/>
            <a:r>
              <a:rPr lang="en-US" sz="2000" dirty="0" smtClean="0"/>
              <a:t>Fully Connected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0" y="3343146"/>
            <a:ext cx="7180550" cy="343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2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 The role of the </a:t>
            </a:r>
            <a:r>
              <a:rPr lang="en-US" sz="2800" dirty="0" err="1"/>
              <a:t>ConvNet</a:t>
            </a:r>
            <a:r>
              <a:rPr lang="en-US" sz="2800" dirty="0"/>
              <a:t> is to reduce the images into a form which is easier to process, without losing features which are critical for getting a good prediction</a:t>
            </a:r>
          </a:p>
        </p:txBody>
      </p:sp>
      <p:pic>
        <p:nvPicPr>
          <p:cNvPr id="3074" name="Picture 2" descr="https://miro.medium.com/max/500/1*15yDvGKV47a0nkf5qLKOO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0400"/>
            <a:ext cx="47625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4648200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4x4x3 RGB Image</a:t>
            </a:r>
          </a:p>
        </p:txBody>
      </p:sp>
    </p:spTree>
    <p:extLst>
      <p:ext uri="{BB962C8B-B14F-4D97-AF65-F5344CB8AC3E}">
        <p14:creationId xmlns:p14="http://schemas.microsoft.com/office/powerpoint/2010/main" val="21589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Convolution Layer — The </a:t>
            </a:r>
            <a:r>
              <a:rPr lang="en-US" b="1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Image Dimensions = 5 (Height) x 5 (Breadth) x 1 (Number of channels, </a:t>
            </a:r>
            <a:r>
              <a:rPr lang="en-US" sz="2800" dirty="0" err="1"/>
              <a:t>eg</a:t>
            </a:r>
            <a:r>
              <a:rPr lang="en-US" sz="2800" dirty="0"/>
              <a:t>. RGB</a:t>
            </a:r>
            <a:r>
              <a:rPr lang="en-US" sz="2800" dirty="0" smtClean="0"/>
              <a:t>)</a:t>
            </a:r>
          </a:p>
          <a:p>
            <a:r>
              <a:rPr lang="en-US" sz="2800" b="1" dirty="0"/>
              <a:t>Kernel/Filter, K</a:t>
            </a:r>
            <a:r>
              <a:rPr lang="en-US" sz="2800" dirty="0"/>
              <a:t>, represented in the color yellow. We have selected </a:t>
            </a:r>
            <a:r>
              <a:rPr lang="en-US" sz="2800" b="1" dirty="0"/>
              <a:t>K as a 3x3x1 matrix</a:t>
            </a:r>
            <a:r>
              <a:rPr lang="en-US" sz="2800" b="1" dirty="0" smtClean="0"/>
              <a:t>.</a:t>
            </a:r>
          </a:p>
          <a:p>
            <a:r>
              <a:rPr lang="en-US" sz="2800" dirty="0"/>
              <a:t>Kernel/Filter, </a:t>
            </a:r>
            <a:r>
              <a:rPr lang="en-US" sz="2800" dirty="0" smtClean="0"/>
              <a:t>K </a:t>
            </a:r>
            <a:r>
              <a:rPr lang="en-US" sz="2800" dirty="0"/>
              <a:t>= </a:t>
            </a:r>
            <a:endParaRPr lang="en-US" sz="2800" dirty="0" smtClean="0"/>
          </a:p>
          <a:p>
            <a:r>
              <a:rPr lang="en-US" sz="2800" dirty="0" smtClean="0"/>
              <a:t>1 </a:t>
            </a:r>
            <a:r>
              <a:rPr lang="en-US" sz="2800" dirty="0"/>
              <a:t>0 1</a:t>
            </a:r>
            <a:br>
              <a:rPr lang="en-US" sz="2800" dirty="0"/>
            </a:br>
            <a:r>
              <a:rPr lang="en-US" sz="2800" dirty="0"/>
              <a:t>0 1 0</a:t>
            </a:r>
            <a:br>
              <a:rPr lang="en-US" sz="2800" dirty="0"/>
            </a:br>
            <a:r>
              <a:rPr lang="en-US" sz="2800" dirty="0"/>
              <a:t>1 0 1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92311"/>
            <a:ext cx="4225636" cy="30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of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Kernel shifts 9 times because of </a:t>
            </a:r>
            <a:r>
              <a:rPr lang="en-US" sz="2400" b="1" dirty="0"/>
              <a:t>Stride Length = 1 (Non-</a:t>
            </a:r>
            <a:r>
              <a:rPr lang="en-US" sz="2400" b="1" dirty="0" err="1"/>
              <a:t>Strided</a:t>
            </a:r>
            <a:r>
              <a:rPr lang="en-US" sz="2400" b="1" dirty="0"/>
              <a:t>)</a:t>
            </a:r>
            <a:r>
              <a:rPr lang="en-US" sz="2400" dirty="0"/>
              <a:t>, every time performing a </a:t>
            </a:r>
            <a:r>
              <a:rPr lang="en-US" sz="2400" b="1" dirty="0"/>
              <a:t>matrix multiplication operation between K and the portion P of the image</a:t>
            </a:r>
            <a:r>
              <a:rPr lang="en-US" sz="2400" dirty="0"/>
              <a:t> over which the kernel is hovering.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268263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5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717956" cy="4333081"/>
          </a:xfrm>
        </p:spPr>
      </p:pic>
    </p:spTree>
    <p:extLst>
      <p:ext uri="{BB962C8B-B14F-4D97-AF65-F5344CB8AC3E}">
        <p14:creationId xmlns:p14="http://schemas.microsoft.com/office/powerpoint/2010/main" val="3080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341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Deep Learning - II</vt:lpstr>
      <vt:lpstr>Convolutional Neural Nets</vt:lpstr>
      <vt:lpstr>Convolutional Neural Network (ConvNet/CNN)</vt:lpstr>
      <vt:lpstr>ConvNets vs Feed-Forward Neural Nets?</vt:lpstr>
      <vt:lpstr>ConvNet</vt:lpstr>
      <vt:lpstr>Input Image</vt:lpstr>
      <vt:lpstr>Convolution Layer — The Kernel</vt:lpstr>
      <vt:lpstr>Movement of the kernel</vt:lpstr>
      <vt:lpstr>Multi-Channel</vt:lpstr>
      <vt:lpstr>Convnet</vt:lpstr>
      <vt:lpstr>Padding</vt:lpstr>
      <vt:lpstr>Output size</vt:lpstr>
      <vt:lpstr>Pooling Layer</vt:lpstr>
      <vt:lpstr>POOLING</vt:lpstr>
      <vt:lpstr>Network Parameters</vt:lpstr>
      <vt:lpstr>Data Augmentation</vt:lpstr>
      <vt:lpstr>Data Augmentation</vt:lpstr>
      <vt:lpstr>Data Augmentation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- I</dc:title>
  <dc:creator>Windows User</dc:creator>
  <cp:lastModifiedBy>Dr. Swakkhar Shatabda</cp:lastModifiedBy>
  <cp:revision>35</cp:revision>
  <dcterms:created xsi:type="dcterms:W3CDTF">2019-05-23T16:05:44Z</dcterms:created>
  <dcterms:modified xsi:type="dcterms:W3CDTF">2019-07-27T08:01:55Z</dcterms:modified>
</cp:coreProperties>
</file>