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328" r:id="rId4"/>
    <p:sldId id="329" r:id="rId5"/>
    <p:sldId id="330" r:id="rId6"/>
    <p:sldId id="310" r:id="rId7"/>
    <p:sldId id="313" r:id="rId8"/>
    <p:sldId id="331" r:id="rId9"/>
    <p:sldId id="311" r:id="rId10"/>
    <p:sldId id="314" r:id="rId11"/>
    <p:sldId id="325" r:id="rId12"/>
    <p:sldId id="326" r:id="rId13"/>
    <p:sldId id="327" r:id="rId14"/>
    <p:sldId id="315" r:id="rId15"/>
    <p:sldId id="316" r:id="rId16"/>
    <p:sldId id="317" r:id="rId17"/>
    <p:sldId id="318" r:id="rId18"/>
    <p:sldId id="319" r:id="rId19"/>
    <p:sldId id="320" r:id="rId20"/>
    <p:sldId id="321" r:id="rId21"/>
    <p:sldId id="322" r:id="rId22"/>
    <p:sldId id="341" r:id="rId23"/>
    <p:sldId id="342" r:id="rId24"/>
    <p:sldId id="343" r:id="rId25"/>
    <p:sldId id="344" r:id="rId26"/>
    <p:sldId id="345" r:id="rId27"/>
    <p:sldId id="346" r:id="rId28"/>
    <p:sldId id="347" r:id="rId29"/>
    <p:sldId id="349" r:id="rId30"/>
    <p:sldId id="348" r:id="rId31"/>
    <p:sldId id="350" r:id="rId32"/>
    <p:sldId id="351" r:id="rId33"/>
    <p:sldId id="352" r:id="rId34"/>
    <p:sldId id="335" r:id="rId35"/>
    <p:sldId id="336" r:id="rId36"/>
    <p:sldId id="337" r:id="rId37"/>
    <p:sldId id="338" r:id="rId38"/>
    <p:sldId id="339" r:id="rId39"/>
    <p:sldId id="340" r:id="rId40"/>
    <p:sldId id="30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849" autoAdjust="0"/>
  </p:normalViewPr>
  <p:slideViewPr>
    <p:cSldViewPr>
      <p:cViewPr varScale="1">
        <p:scale>
          <a:sx n="72" d="100"/>
          <a:sy n="72" d="100"/>
        </p:scale>
        <p:origin x="-132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2C20DC-1F56-4E6E-9C60-F78F665A7D7C}" type="datetimeFigureOut">
              <a:rPr lang="en-US" smtClean="0"/>
              <a:t>7/27/2019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2BDFB-875C-41EC-BD2F-D1ECEAB69A8F}" type="slidenum">
              <a:rPr lang="en-US" smtClean="0"/>
              <a:t>‹#›</a:t>
            </a:fld>
            <a:endParaRPr lang="en-US"/>
          </a:p>
        </p:txBody>
      </p:sp>
    </p:spTree>
    <p:extLst>
      <p:ext uri="{BB962C8B-B14F-4D97-AF65-F5344CB8AC3E}">
        <p14:creationId xmlns:p14="http://schemas.microsoft.com/office/powerpoint/2010/main" val="2670125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C9B68E-552D-2E4C-BFD1-382DE1A28507}" type="slidenum">
              <a:rPr lang="en-US" smtClean="0"/>
              <a:t>3</a:t>
            </a:fld>
            <a:endParaRPr lang="en-US"/>
          </a:p>
        </p:txBody>
      </p:sp>
    </p:spTree>
    <p:extLst>
      <p:ext uri="{BB962C8B-B14F-4D97-AF65-F5344CB8AC3E}">
        <p14:creationId xmlns:p14="http://schemas.microsoft.com/office/powerpoint/2010/main" val="90385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C9B68E-552D-2E4C-BFD1-382DE1A28507}" type="slidenum">
              <a:rPr lang="en-US" smtClean="0"/>
              <a:t>4</a:t>
            </a:fld>
            <a:endParaRPr lang="en-US"/>
          </a:p>
        </p:txBody>
      </p:sp>
    </p:spTree>
    <p:extLst>
      <p:ext uri="{BB962C8B-B14F-4D97-AF65-F5344CB8AC3E}">
        <p14:creationId xmlns:p14="http://schemas.microsoft.com/office/powerpoint/2010/main" val="160544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C9B68E-552D-2E4C-BFD1-382DE1A28507}" type="slidenum">
              <a:rPr lang="en-US" smtClean="0"/>
              <a:t>5</a:t>
            </a:fld>
            <a:endParaRPr lang="en-US"/>
          </a:p>
        </p:txBody>
      </p:sp>
    </p:spTree>
    <p:extLst>
      <p:ext uri="{BB962C8B-B14F-4D97-AF65-F5344CB8AC3E}">
        <p14:creationId xmlns:p14="http://schemas.microsoft.com/office/powerpoint/2010/main" val="11671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700" y="2174999"/>
            <a:ext cx="7772400" cy="1470025"/>
          </a:xfrm>
        </p:spPr>
        <p:txBody>
          <a:bodyPr/>
          <a:lstStyle/>
          <a:p>
            <a:r>
              <a:rPr lang="en-US" dirty="0" smtClean="0"/>
              <a:t>Machine Learning – 3</a:t>
            </a:r>
            <a:endParaRPr lang="en-US" dirty="0"/>
          </a:p>
        </p:txBody>
      </p:sp>
      <p:sp>
        <p:nvSpPr>
          <p:cNvPr id="3" name="Subtitle 2"/>
          <p:cNvSpPr>
            <a:spLocks noGrp="1"/>
          </p:cNvSpPr>
          <p:nvPr>
            <p:ph type="subTitle" idx="1"/>
          </p:nvPr>
        </p:nvSpPr>
        <p:spPr>
          <a:xfrm>
            <a:off x="835496" y="3789040"/>
            <a:ext cx="6400800" cy="1752600"/>
          </a:xfrm>
        </p:spPr>
        <p:txBody>
          <a:bodyPr/>
          <a:lstStyle/>
          <a:p>
            <a:pPr algn="r"/>
            <a:r>
              <a:rPr lang="en-US" dirty="0" err="1" smtClean="0"/>
              <a:t>Swakkhar</a:t>
            </a:r>
            <a:r>
              <a:rPr lang="en-US" dirty="0" smtClean="0"/>
              <a:t> </a:t>
            </a:r>
            <a:r>
              <a:rPr lang="en-US" dirty="0" err="1" smtClean="0"/>
              <a:t>Shatabda</a:t>
            </a:r>
            <a:endParaRPr lang="en-US" dirty="0" smtClean="0"/>
          </a:p>
          <a:p>
            <a:pPr algn="r"/>
            <a:r>
              <a:rPr lang="en-US" dirty="0" smtClean="0"/>
              <a:t>Department of CSE, UIU</a:t>
            </a:r>
            <a:endParaRPr lang="en-US" dirty="0"/>
          </a:p>
        </p:txBody>
      </p:sp>
      <p:sp>
        <p:nvSpPr>
          <p:cNvPr id="4" name="AutoShape 2" descr="https://cdn.pixabay.com/photo/2017/09/08/19/07/a-2729794_960_720.png"/>
          <p:cNvSpPr>
            <a:spLocks noChangeAspect="1" noChangeArrowheads="1"/>
          </p:cNvSpPr>
          <p:nvPr/>
        </p:nvSpPr>
        <p:spPr bwMode="auto">
          <a:xfrm>
            <a:off x="155575" y="14128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s://encrypted-tbn0.gstatic.com/images?q=tbn:ANd9GcQw40J_9JVhiyLM4JRQbJtZ6xzTf9-zGuihP9k-iX7JaWKPLbNs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52" y="285752"/>
            <a:ext cx="6072230" cy="17145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4" y="3573016"/>
            <a:ext cx="2526507" cy="1684338"/>
          </a:xfrm>
          <a:prstGeom prst="rect">
            <a:avLst/>
          </a:prstGeom>
          <a:noFill/>
          <a:extLst>
            <a:ext uri="{909E8E84-426E-40DD-AFC4-6F175D3DCCD1}">
              <a14:hiddenFill xmlns:a14="http://schemas.microsoft.com/office/drawing/2010/main">
                <a:solidFill>
                  <a:srgbClr val="FFFFFF"/>
                </a:solidFill>
              </a14:hiddenFill>
            </a:ext>
          </a:extLst>
        </p:spPr>
      </p:pic>
      <p:sp>
        <p:nvSpPr>
          <p:cNvPr id="6146" name="AutoShape 2" descr="Image result for UIU"/>
          <p:cNvSpPr>
            <a:spLocks noChangeAspect="1" noChangeArrowheads="1"/>
          </p:cNvSpPr>
          <p:nvPr/>
        </p:nvSpPr>
        <p:spPr bwMode="auto">
          <a:xfrm>
            <a:off x="155575" y="141289"/>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50" name="Picture 6"/>
          <p:cNvPicPr>
            <a:picLocks noChangeAspect="1" noChangeArrowheads="1"/>
          </p:cNvPicPr>
          <p:nvPr/>
        </p:nvPicPr>
        <p:blipFill>
          <a:blip r:embed="rId4"/>
          <a:srcRect/>
          <a:stretch>
            <a:fillRect/>
          </a:stretch>
        </p:blipFill>
        <p:spPr bwMode="auto">
          <a:xfrm>
            <a:off x="2571736" y="5357826"/>
            <a:ext cx="4410075" cy="866775"/>
          </a:xfrm>
          <a:prstGeom prst="rect">
            <a:avLst/>
          </a:prstGeom>
          <a:noFill/>
          <a:ln w="9525">
            <a:noFill/>
            <a:miter lim="800000"/>
            <a:headEnd/>
            <a:tailEnd/>
          </a:ln>
          <a:effectLst/>
        </p:spPr>
      </p:pic>
    </p:spTree>
    <p:extLst>
      <p:ext uri="{BB962C8B-B14F-4D97-AF65-F5344CB8AC3E}">
        <p14:creationId xmlns:p14="http://schemas.microsoft.com/office/powerpoint/2010/main" val="407101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vs Variance</a:t>
            </a:r>
            <a:endParaRPr lang="en-US" dirty="0"/>
          </a:p>
        </p:txBody>
      </p:sp>
      <p:sp>
        <p:nvSpPr>
          <p:cNvPr id="4" name="Content Placeholder 3"/>
          <p:cNvSpPr txBox="1">
            <a:spLocks noGrp="1"/>
          </p:cNvSpPr>
          <p:nvPr>
            <p:ph idx="1"/>
          </p:nvPr>
        </p:nvSpPr>
        <p:spPr>
          <a:xfrm>
            <a:off x="457200" y="1600201"/>
            <a:ext cx="6275040" cy="707886"/>
          </a:xfrm>
          <a:prstGeom prst="rect">
            <a:avLst/>
          </a:prstGeom>
          <a:noFill/>
        </p:spPr>
        <p:txBody>
          <a:bodyPr wrap="square" rtlCol="0">
            <a:spAutoFit/>
          </a:bodyPr>
          <a:lstStyle/>
          <a:p>
            <a:r>
              <a:rPr lang="en-US" sz="2000" b="1" dirty="0" smtClean="0"/>
              <a:t>Consider a case of KNN/linear Regression, how to do trade-off?</a:t>
            </a:r>
            <a:endParaRPr lang="en-US" sz="2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36912"/>
            <a:ext cx="6912768" cy="3622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114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r>
              <a:rPr lang="en-US" dirty="0" err="1" smtClean="0"/>
              <a:t>UnitS</a:t>
            </a:r>
            <a:endParaRPr lang="en-US" dirty="0"/>
          </a:p>
        </p:txBody>
      </p:sp>
      <p:sp>
        <p:nvSpPr>
          <p:cNvPr id="3" name="Content Placeholder 2"/>
          <p:cNvSpPr>
            <a:spLocks noGrp="1"/>
          </p:cNvSpPr>
          <p:nvPr>
            <p:ph idx="1"/>
          </p:nvPr>
        </p:nvSpPr>
        <p:spPr/>
        <p:txBody>
          <a:bodyPr/>
          <a:lstStyle/>
          <a:p>
            <a:r>
              <a:rPr lang="en-US" dirty="0" err="1" smtClean="0"/>
              <a:t>SoftmaX</a:t>
            </a:r>
            <a:endParaRPr lang="en-US" dirty="0" smtClean="0"/>
          </a:p>
          <a:p>
            <a:pPr lvl="1"/>
            <a:r>
              <a:rPr lang="en-US" dirty="0" err="1" smtClean="0"/>
              <a:t>multinoulli</a:t>
            </a:r>
            <a:endParaRPr lang="en-US" dirty="0" smtClean="0"/>
          </a:p>
          <a:p>
            <a:r>
              <a:rPr lang="en-US" dirty="0" smtClean="0"/>
              <a:t>Linear</a:t>
            </a:r>
          </a:p>
          <a:p>
            <a:pPr lvl="1"/>
            <a:r>
              <a:rPr lang="en-US" dirty="0" smtClean="0"/>
              <a:t>Regression</a:t>
            </a:r>
          </a:p>
          <a:p>
            <a:r>
              <a:rPr lang="en-US" dirty="0" smtClean="0"/>
              <a:t>Sigmoid</a:t>
            </a:r>
          </a:p>
          <a:p>
            <a:pPr lvl="1"/>
            <a:r>
              <a:rPr lang="en-US" dirty="0" smtClean="0"/>
              <a:t>Bernoulli</a:t>
            </a:r>
            <a:endParaRPr lang="en-US" dirty="0"/>
          </a:p>
        </p:txBody>
      </p:sp>
    </p:spTree>
    <p:extLst>
      <p:ext uri="{BB962C8B-B14F-4D97-AF65-F5344CB8AC3E}">
        <p14:creationId xmlns:p14="http://schemas.microsoft.com/office/powerpoint/2010/main" val="51322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726" y="1340768"/>
            <a:ext cx="6924675"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709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SoftmaX</a:t>
            </a:r>
            <a:endParaRPr lang="en-US" dirty="0"/>
          </a:p>
        </p:txBody>
      </p:sp>
      <p:sp>
        <p:nvSpPr>
          <p:cNvPr id="3" name="Content Placeholder 2"/>
          <p:cNvSpPr>
            <a:spLocks noGrp="1"/>
          </p:cNvSpPr>
          <p:nvPr>
            <p:ph idx="1"/>
          </p:nvPr>
        </p:nvSpPr>
        <p:spPr/>
        <p:txBody>
          <a:bodyPr/>
          <a:lstStyle/>
          <a:p>
            <a:r>
              <a:rPr lang="en-US" dirty="0" smtClean="0"/>
              <a:t>Works well with log-likelihood</a:t>
            </a:r>
          </a:p>
          <a:p>
            <a:r>
              <a:rPr lang="en-US" dirty="0" smtClean="0"/>
              <a:t>In that case it becomes</a:t>
            </a:r>
          </a:p>
          <a:p>
            <a:r>
              <a:rPr lang="en-US" dirty="0" smtClean="0"/>
              <a:t>The first term never saturates</a:t>
            </a:r>
          </a:p>
          <a:p>
            <a:r>
              <a:rPr lang="en-US" dirty="0" smtClean="0"/>
              <a:t>The second term tries to maximize </a:t>
            </a:r>
            <a:r>
              <a:rPr lang="en-US" dirty="0" err="1" smtClean="0"/>
              <a:t>z</a:t>
            </a:r>
            <a:r>
              <a:rPr lang="en-US" baseline="-25000" dirty="0" err="1" smtClean="0"/>
              <a:t>j</a:t>
            </a:r>
            <a:endParaRPr lang="en-US" baseline="-25000" dirty="0" smtClean="0"/>
          </a:p>
          <a:p>
            <a:r>
              <a:rPr lang="en-US" dirty="0" smtClean="0"/>
              <a:t>When used </a:t>
            </a:r>
            <a:r>
              <a:rPr lang="en-US" smtClean="0"/>
              <a:t>with squared error, </a:t>
            </a:r>
            <a:endParaRPr lang="en-US" baseline="-25000" dirty="0" smtClean="0"/>
          </a:p>
          <a:p>
            <a:endParaRPr lang="en-US" baseline="-25000" dirty="0" smtClean="0"/>
          </a:p>
          <a:p>
            <a:endParaRPr lang="en-US" dirty="0"/>
          </a:p>
        </p:txBody>
      </p:sp>
      <p:pic>
        <p:nvPicPr>
          <p:cNvPr id="3076" name="Picture 4" descr="Image result for softm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54607"/>
            <a:ext cx="3168352" cy="6872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276872"/>
            <a:ext cx="40386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983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p:txBody>
          <a:bodyPr/>
          <a:lstStyle/>
          <a:p>
            <a:r>
              <a:rPr lang="en-US" dirty="0" smtClean="0"/>
              <a:t>Suppose we have one single feature x and y</a:t>
            </a:r>
          </a:p>
          <a:p>
            <a:r>
              <a:rPr lang="en-US" dirty="0" smtClean="0"/>
              <a:t>Lets artificially generate y as sin(2</a:t>
            </a:r>
            <a:r>
              <a:rPr lang="el-GR" dirty="0" smtClean="0"/>
              <a:t>π</a:t>
            </a:r>
            <a:r>
              <a:rPr lang="en-US" dirty="0" smtClean="0"/>
              <a:t>x) by adding some Gaussian noise to it.</a:t>
            </a:r>
          </a:p>
          <a:p>
            <a:r>
              <a:rPr lang="en-US" dirty="0" smtClean="0"/>
              <a:t>Our task is to fit the data using a polynomial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293096"/>
            <a:ext cx="7343749"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330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76941"/>
            <a:ext cx="5474648"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62" y="5764696"/>
            <a:ext cx="8424936" cy="68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946" y="2212454"/>
            <a:ext cx="32575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751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276" y="1196752"/>
            <a:ext cx="3194132" cy="235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034" y="3646958"/>
            <a:ext cx="6638326" cy="302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3568" y="1628800"/>
            <a:ext cx="4438716"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Larger size of data might help</a:t>
            </a:r>
          </a:p>
          <a:p>
            <a:pPr marL="285750" indent="-285750">
              <a:buFont typeface="Arial" panose="020B0604020202020204" pitchFamily="34" charset="0"/>
              <a:buChar char="•"/>
            </a:pPr>
            <a:r>
              <a:rPr lang="en-US" dirty="0" smtClean="0"/>
              <a:t>Models tend to be more complex on them</a:t>
            </a:r>
          </a:p>
          <a:p>
            <a:pPr marL="285750" indent="-285750">
              <a:buFont typeface="Arial" panose="020B0604020202020204" pitchFamily="34" charset="0"/>
              <a:buChar char="•"/>
            </a:pPr>
            <a:r>
              <a:rPr lang="en-US" dirty="0" smtClean="0"/>
              <a:t>However, its unwise to select parameters </a:t>
            </a:r>
          </a:p>
          <a:p>
            <a:r>
              <a:rPr lang="en-US" dirty="0" smtClean="0"/>
              <a:t>of the model based on training data size</a:t>
            </a:r>
            <a:endParaRPr lang="en-US" dirty="0"/>
          </a:p>
        </p:txBody>
      </p:sp>
    </p:spTree>
    <p:extLst>
      <p:ext uri="{BB962C8B-B14F-4D97-AF65-F5344CB8AC3E}">
        <p14:creationId xmlns:p14="http://schemas.microsoft.com/office/powerpoint/2010/main" val="3511221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67949"/>
            <a:ext cx="6624736" cy="310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653136"/>
            <a:ext cx="6068311"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7328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864603"/>
            <a:ext cx="3715349"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221" y="1701011"/>
            <a:ext cx="4045227" cy="299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720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 - NN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8461222" cy="329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6578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Introduction </a:t>
            </a:r>
            <a:r>
              <a:rPr lang="en-US" dirty="0"/>
              <a:t>To KERAS</a:t>
            </a:r>
          </a:p>
          <a:p>
            <a:r>
              <a:rPr lang="en-US" dirty="0"/>
              <a:t>Activation Functions</a:t>
            </a:r>
          </a:p>
          <a:p>
            <a:r>
              <a:rPr lang="en-US" dirty="0" smtClean="0"/>
              <a:t>Bias </a:t>
            </a:r>
            <a:r>
              <a:rPr lang="en-US" dirty="0"/>
              <a:t>vs Variance</a:t>
            </a:r>
          </a:p>
          <a:p>
            <a:r>
              <a:rPr lang="en-US" dirty="0" smtClean="0"/>
              <a:t>Regularization</a:t>
            </a:r>
            <a:endParaRPr lang="en-US" dirty="0"/>
          </a:p>
          <a:p>
            <a:r>
              <a:rPr lang="en-US" dirty="0"/>
              <a:t>Deep vs Wide </a:t>
            </a:r>
            <a:r>
              <a:rPr lang="en-US" dirty="0" smtClean="0"/>
              <a:t>Networks</a:t>
            </a:r>
          </a:p>
          <a:p>
            <a:endParaRPr lang="en-US" dirty="0">
              <a:solidFill>
                <a:srgbClr val="FF0000"/>
              </a:solidFill>
            </a:endParaRPr>
          </a:p>
          <a:p>
            <a:endParaRPr lang="en-US" dirty="0" smtClean="0"/>
          </a:p>
          <a:p>
            <a:endParaRPr lang="en-US" dirty="0" smtClean="0"/>
          </a:p>
          <a:p>
            <a:endParaRPr lang="en-US" dirty="0"/>
          </a:p>
        </p:txBody>
      </p:sp>
      <p:pic>
        <p:nvPicPr>
          <p:cNvPr id="4" name="Picture 6" descr="Image result for int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7"/>
            <a:ext cx="2667000" cy="166218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puzzled 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372106"/>
            <a:ext cx="1981200" cy="3216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793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vs Deep</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4" y="1604962"/>
            <a:ext cx="8996468" cy="3445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35696" y="5445224"/>
            <a:ext cx="3479607" cy="369332"/>
          </a:xfrm>
          <a:prstGeom prst="rect">
            <a:avLst/>
          </a:prstGeom>
          <a:noFill/>
        </p:spPr>
        <p:txBody>
          <a:bodyPr wrap="none" rtlCol="0">
            <a:spAutoFit/>
          </a:bodyPr>
          <a:lstStyle/>
          <a:p>
            <a:r>
              <a:rPr lang="en-US" dirty="0" smtClean="0"/>
              <a:t>Consider calculating parity of n bits</a:t>
            </a:r>
            <a:endParaRPr lang="en-US" dirty="0"/>
          </a:p>
        </p:txBody>
      </p:sp>
    </p:spTree>
    <p:extLst>
      <p:ext uri="{BB962C8B-B14F-4D97-AF65-F5344CB8AC3E}">
        <p14:creationId xmlns:p14="http://schemas.microsoft.com/office/powerpoint/2010/main" val="2382629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Neural Nets</a:t>
            </a:r>
            <a:endParaRPr lang="en-US" dirty="0"/>
          </a:p>
        </p:txBody>
      </p:sp>
      <p:pic>
        <p:nvPicPr>
          <p:cNvPr id="8194" name="Picture 2" descr="Image result for wide vs deep neural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480" y="1340768"/>
            <a:ext cx="8001000"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636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vs </a:t>
            </a:r>
            <a:r>
              <a:rPr lang="en-US" dirty="0" err="1" smtClean="0"/>
              <a:t>MiniBatch</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Larger batches provide a more accurate estimate of the gradient</a:t>
            </a:r>
            <a:r>
              <a:rPr lang="en-US" dirty="0"/>
              <a:t>, but </a:t>
            </a:r>
            <a:r>
              <a:rPr lang="en-US" dirty="0" smtClean="0"/>
              <a:t>with less </a:t>
            </a:r>
            <a:r>
              <a:rPr lang="en-US" dirty="0"/>
              <a:t>than linear </a:t>
            </a:r>
            <a:r>
              <a:rPr lang="en-US" dirty="0" smtClean="0"/>
              <a:t>returns.</a:t>
            </a:r>
          </a:p>
          <a:p>
            <a:r>
              <a:rPr lang="en-US" b="1" dirty="0" smtClean="0"/>
              <a:t>Multicore </a:t>
            </a:r>
            <a:r>
              <a:rPr lang="en-US" b="1" dirty="0"/>
              <a:t>architectures</a:t>
            </a:r>
            <a:r>
              <a:rPr lang="en-US" dirty="0"/>
              <a:t> are usually underutilized by extremely small </a:t>
            </a:r>
            <a:r>
              <a:rPr lang="en-US" dirty="0" smtClean="0"/>
              <a:t>batches. This </a:t>
            </a:r>
            <a:r>
              <a:rPr lang="en-US" dirty="0"/>
              <a:t>motivates using some </a:t>
            </a:r>
            <a:r>
              <a:rPr lang="en-US" b="1" dirty="0"/>
              <a:t>absolute minimum batch size</a:t>
            </a:r>
            <a:r>
              <a:rPr lang="en-US" dirty="0"/>
              <a:t>, below which </a:t>
            </a:r>
            <a:r>
              <a:rPr lang="en-US" dirty="0" smtClean="0"/>
              <a:t>there is </a:t>
            </a:r>
            <a:r>
              <a:rPr lang="en-US" dirty="0"/>
              <a:t>no reduction in the time to process a </a:t>
            </a:r>
            <a:r>
              <a:rPr lang="en-US" dirty="0" err="1" smtClean="0"/>
              <a:t>minibatch</a:t>
            </a:r>
            <a:r>
              <a:rPr lang="en-US" dirty="0" smtClean="0"/>
              <a:t>.</a:t>
            </a:r>
          </a:p>
          <a:p>
            <a:r>
              <a:rPr lang="en-US" dirty="0" smtClean="0"/>
              <a:t>If </a:t>
            </a:r>
            <a:r>
              <a:rPr lang="en-US" dirty="0"/>
              <a:t>all examples in the batch are to be </a:t>
            </a:r>
            <a:r>
              <a:rPr lang="en-US" b="1" dirty="0"/>
              <a:t>processed in </a:t>
            </a:r>
            <a:r>
              <a:rPr lang="en-US" b="1" dirty="0" smtClean="0"/>
              <a:t>parallel, </a:t>
            </a:r>
            <a:r>
              <a:rPr lang="en-US" b="1" dirty="0"/>
              <a:t>then the amount of memory scales with the batch size.</a:t>
            </a:r>
            <a:r>
              <a:rPr lang="en-US" dirty="0"/>
              <a:t> For </a:t>
            </a:r>
            <a:r>
              <a:rPr lang="en-US" dirty="0" smtClean="0"/>
              <a:t>many hardware </a:t>
            </a:r>
            <a:r>
              <a:rPr lang="en-US" dirty="0"/>
              <a:t>setups this is the limiting factor in batch </a:t>
            </a:r>
            <a:r>
              <a:rPr lang="en-US" dirty="0" smtClean="0"/>
              <a:t>size.</a:t>
            </a:r>
          </a:p>
          <a:p>
            <a:r>
              <a:rPr lang="en-US" dirty="0" smtClean="0"/>
              <a:t>Some </a:t>
            </a:r>
            <a:r>
              <a:rPr lang="en-US" dirty="0"/>
              <a:t>kinds of hardware achieve better runtime with specific sizes of </a:t>
            </a:r>
            <a:r>
              <a:rPr lang="en-US" dirty="0" smtClean="0"/>
              <a:t>arrays. Especially </a:t>
            </a:r>
            <a:r>
              <a:rPr lang="en-US" dirty="0"/>
              <a:t>when using GPUs, </a:t>
            </a:r>
            <a:r>
              <a:rPr lang="en-US" b="1" dirty="0"/>
              <a:t>it is common for power of 2 batch sizes</a:t>
            </a:r>
            <a:r>
              <a:rPr lang="en-US" dirty="0"/>
              <a:t> to </a:t>
            </a:r>
            <a:r>
              <a:rPr lang="en-US" dirty="0" smtClean="0"/>
              <a:t>offer better </a:t>
            </a:r>
            <a:r>
              <a:rPr lang="en-US" dirty="0"/>
              <a:t>runtime. </a:t>
            </a:r>
            <a:endParaRPr lang="en-US" dirty="0" smtClean="0"/>
          </a:p>
          <a:p>
            <a:r>
              <a:rPr lang="en-US" b="1" dirty="0" smtClean="0"/>
              <a:t>Small </a:t>
            </a:r>
            <a:r>
              <a:rPr lang="en-US" b="1" dirty="0"/>
              <a:t>batches can offer a regularizing </a:t>
            </a:r>
            <a:r>
              <a:rPr lang="en-US" b="1" dirty="0" smtClean="0"/>
              <a:t>effect</a:t>
            </a:r>
            <a:r>
              <a:rPr lang="en-US" dirty="0" smtClean="0"/>
              <a:t>, perhaps </a:t>
            </a:r>
            <a:r>
              <a:rPr lang="en-US" dirty="0"/>
              <a:t>due to the noise they add to the learning process. </a:t>
            </a:r>
            <a:r>
              <a:rPr lang="en-US" dirty="0" smtClean="0"/>
              <a:t>Generalization error </a:t>
            </a:r>
            <a:r>
              <a:rPr lang="en-US" dirty="0"/>
              <a:t>is often best for a batch size of 1. Training with such a small </a:t>
            </a:r>
            <a:r>
              <a:rPr lang="en-US" dirty="0" smtClean="0"/>
              <a:t>batch size </a:t>
            </a:r>
            <a:r>
              <a:rPr lang="en-US" dirty="0"/>
              <a:t>might require a small learning rate to maintain stability due to the </a:t>
            </a:r>
            <a:r>
              <a:rPr lang="en-US" dirty="0" smtClean="0"/>
              <a:t>high variance </a:t>
            </a:r>
            <a:r>
              <a:rPr lang="en-US" dirty="0"/>
              <a:t>in the estimate of the gradient. The total runtime can be very </a:t>
            </a:r>
            <a:r>
              <a:rPr lang="en-US" dirty="0" smtClean="0"/>
              <a:t>high due </a:t>
            </a:r>
            <a:r>
              <a:rPr lang="en-US" dirty="0"/>
              <a:t>to the need to make more steps, both because of the reduced </a:t>
            </a:r>
            <a:r>
              <a:rPr lang="en-US" dirty="0" smtClean="0"/>
              <a:t>learning rate </a:t>
            </a:r>
            <a:r>
              <a:rPr lang="en-US" dirty="0"/>
              <a:t>and because it takes more steps to observe the entire training set.</a:t>
            </a:r>
          </a:p>
        </p:txBody>
      </p:sp>
    </p:spTree>
    <p:extLst>
      <p:ext uri="{BB962C8B-B14F-4D97-AF65-F5344CB8AC3E}">
        <p14:creationId xmlns:p14="http://schemas.microsoft.com/office/powerpoint/2010/main" val="3547407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p:sp>
        <p:nvSpPr>
          <p:cNvPr id="3" name="Content Placeholder 2"/>
          <p:cNvSpPr>
            <a:spLocks noGrp="1"/>
          </p:cNvSpPr>
          <p:nvPr>
            <p:ph idx="1"/>
          </p:nvPr>
        </p:nvSpPr>
        <p:spPr/>
        <p:txBody>
          <a:bodyPr/>
          <a:lstStyle/>
          <a:p>
            <a:r>
              <a:rPr lang="en-US" dirty="0" smtClean="0"/>
              <a:t>SGD adds a source of noise that might escape local minima</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18" y="2564904"/>
            <a:ext cx="8444954" cy="287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7" y="5301208"/>
            <a:ext cx="709612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7016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Momentum</a:t>
            </a:r>
            <a:endParaRPr lang="en-US" dirty="0"/>
          </a:p>
        </p:txBody>
      </p:sp>
      <p:sp>
        <p:nvSpPr>
          <p:cNvPr id="3" name="Content Placeholder 2"/>
          <p:cNvSpPr>
            <a:spLocks noGrp="1"/>
          </p:cNvSpPr>
          <p:nvPr>
            <p:ph idx="1"/>
          </p:nvPr>
        </p:nvSpPr>
        <p:spPr/>
        <p:txBody>
          <a:bodyPr/>
          <a:lstStyle/>
          <a:p>
            <a:r>
              <a:rPr lang="en-US" dirty="0"/>
              <a:t>The momentum algorithm </a:t>
            </a:r>
            <a:r>
              <a:rPr lang="en-US" dirty="0" smtClean="0"/>
              <a:t>accumulates an </a:t>
            </a:r>
            <a:r>
              <a:rPr lang="en-US" dirty="0"/>
              <a:t>exponentially decaying moving average of past gradients and continues to </a:t>
            </a:r>
            <a:r>
              <a:rPr lang="en-US" dirty="0" smtClean="0"/>
              <a:t>move in </a:t>
            </a:r>
            <a:r>
              <a:rPr lang="en-US" dirty="0"/>
              <a:t>their direction.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05" y="3945696"/>
            <a:ext cx="8984499" cy="1588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928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SGD with momentum</a:t>
            </a:r>
            <a:endParaRPr lang="en-US" dirty="0"/>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496944" cy="3129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448125"/>
            <a:ext cx="79724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611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learning rates</a:t>
            </a:r>
            <a:endParaRPr lang="en-US" dirty="0"/>
          </a:p>
        </p:txBody>
      </p:sp>
      <p:sp>
        <p:nvSpPr>
          <p:cNvPr id="3" name="Content Placeholder 2"/>
          <p:cNvSpPr>
            <a:spLocks noGrp="1"/>
          </p:cNvSpPr>
          <p:nvPr>
            <p:ph idx="1"/>
          </p:nvPr>
        </p:nvSpPr>
        <p:spPr/>
        <p:txBody>
          <a:bodyPr>
            <a:normAutofit/>
          </a:bodyPr>
          <a:lstStyle/>
          <a:p>
            <a:r>
              <a:rPr lang="en-US" dirty="0"/>
              <a:t>delta-bar-delta </a:t>
            </a:r>
            <a:r>
              <a:rPr lang="en-US" dirty="0" smtClean="0"/>
              <a:t>algorithm</a:t>
            </a:r>
            <a:endParaRPr lang="bn-IN" dirty="0"/>
          </a:p>
          <a:p>
            <a:pPr lvl="1"/>
            <a:r>
              <a:rPr lang="en-US" dirty="0" smtClean="0"/>
              <a:t>if </a:t>
            </a:r>
            <a:r>
              <a:rPr lang="en-US" dirty="0"/>
              <a:t>the partial derivative of the loss, with </a:t>
            </a:r>
            <a:r>
              <a:rPr lang="en-US" dirty="0" smtClean="0"/>
              <a:t>respect</a:t>
            </a:r>
            <a:r>
              <a:rPr lang="bn-IN" dirty="0" smtClean="0"/>
              <a:t> </a:t>
            </a:r>
            <a:r>
              <a:rPr lang="en-US" dirty="0" smtClean="0"/>
              <a:t>to </a:t>
            </a:r>
            <a:r>
              <a:rPr lang="en-US" dirty="0"/>
              <a:t>a given model parameter, remains the same sign, then the learning rate </a:t>
            </a:r>
            <a:r>
              <a:rPr lang="en-US" dirty="0" smtClean="0"/>
              <a:t>should</a:t>
            </a:r>
            <a:r>
              <a:rPr lang="bn-IN" dirty="0" smtClean="0"/>
              <a:t> </a:t>
            </a:r>
            <a:r>
              <a:rPr lang="en-US" dirty="0" smtClean="0"/>
              <a:t>increase</a:t>
            </a:r>
            <a:r>
              <a:rPr lang="en-US" dirty="0"/>
              <a:t>. </a:t>
            </a:r>
            <a:endParaRPr lang="bn-IN" dirty="0" smtClean="0"/>
          </a:p>
          <a:p>
            <a:pPr lvl="1"/>
            <a:r>
              <a:rPr lang="en-US" dirty="0" smtClean="0"/>
              <a:t>If </a:t>
            </a:r>
            <a:r>
              <a:rPr lang="en-US" dirty="0"/>
              <a:t>the partial derivative with respect to that parameter changes </a:t>
            </a:r>
            <a:r>
              <a:rPr lang="en-US" dirty="0" smtClean="0"/>
              <a:t>sign</a:t>
            </a:r>
            <a:r>
              <a:rPr lang="bn-IN" dirty="0" smtClean="0"/>
              <a:t>, </a:t>
            </a:r>
            <a:r>
              <a:rPr lang="en-US" dirty="0" smtClean="0"/>
              <a:t>then </a:t>
            </a:r>
            <a:r>
              <a:rPr lang="en-US" dirty="0"/>
              <a:t>the learning rate should decrease. </a:t>
            </a:r>
            <a:endParaRPr lang="bn-IN" dirty="0" smtClean="0"/>
          </a:p>
          <a:p>
            <a:pPr lvl="1"/>
            <a:r>
              <a:rPr lang="en-US" dirty="0" smtClean="0"/>
              <a:t>Of </a:t>
            </a:r>
            <a:r>
              <a:rPr lang="en-US" dirty="0"/>
              <a:t>course, this kind of rule can only </a:t>
            </a:r>
            <a:r>
              <a:rPr lang="en-US" dirty="0" smtClean="0"/>
              <a:t>be</a:t>
            </a:r>
            <a:r>
              <a:rPr lang="bn-IN" dirty="0" smtClean="0"/>
              <a:t> </a:t>
            </a:r>
            <a:r>
              <a:rPr lang="en-US" dirty="0" smtClean="0"/>
              <a:t>applied </a:t>
            </a:r>
            <a:r>
              <a:rPr lang="en-US" dirty="0"/>
              <a:t>to full batch optimization.</a:t>
            </a:r>
          </a:p>
        </p:txBody>
      </p:sp>
    </p:spTree>
    <p:extLst>
      <p:ext uri="{BB962C8B-B14F-4D97-AF65-F5344CB8AC3E}">
        <p14:creationId xmlns:p14="http://schemas.microsoft.com/office/powerpoint/2010/main" val="1079525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AdaGrad</a:t>
            </a:r>
            <a:endParaRPr lang="en-US" dirty="0"/>
          </a:p>
        </p:txBody>
      </p:sp>
      <p:sp>
        <p:nvSpPr>
          <p:cNvPr id="3" name="Content Placeholder 2"/>
          <p:cNvSpPr>
            <a:spLocks noGrp="1"/>
          </p:cNvSpPr>
          <p:nvPr>
            <p:ph idx="1"/>
          </p:nvPr>
        </p:nvSpPr>
        <p:spPr/>
        <p:txBody>
          <a:bodyPr/>
          <a:lstStyle/>
          <a:p>
            <a:r>
              <a:rPr lang="en-US" dirty="0" err="1"/>
              <a:t>Adagrad</a:t>
            </a:r>
            <a:r>
              <a:rPr lang="en-US" dirty="0"/>
              <a:t> uses a different learning rate for every parameter </a:t>
            </a:r>
            <a:r>
              <a:rPr lang="en-US" dirty="0" smtClean="0"/>
              <a:t>at </a:t>
            </a:r>
            <a:r>
              <a:rPr lang="en-US" dirty="0"/>
              <a:t>every time step  </a:t>
            </a:r>
            <a:endParaRPr lang="bn-IN" dirty="0" smtClean="0"/>
          </a:p>
          <a:p>
            <a:r>
              <a:rPr lang="en-US" dirty="0" smtClean="0"/>
              <a:t>adapts </a:t>
            </a:r>
            <a:r>
              <a:rPr lang="en-US" dirty="0"/>
              <a:t>the </a:t>
            </a:r>
            <a:r>
              <a:rPr lang="en-US" dirty="0" smtClean="0"/>
              <a:t>learning</a:t>
            </a:r>
            <a:r>
              <a:rPr lang="bn-IN" dirty="0" smtClean="0"/>
              <a:t> </a:t>
            </a:r>
            <a:r>
              <a:rPr lang="en-US" dirty="0" smtClean="0"/>
              <a:t>rates </a:t>
            </a:r>
            <a:r>
              <a:rPr lang="en-US" dirty="0"/>
              <a:t>of all model parameters by scaling them inversely proportional to the </a:t>
            </a:r>
            <a:r>
              <a:rPr lang="en-US" dirty="0" smtClean="0"/>
              <a:t>square</a:t>
            </a:r>
            <a:r>
              <a:rPr lang="bn-IN" dirty="0" smtClean="0"/>
              <a:t> </a:t>
            </a:r>
            <a:r>
              <a:rPr lang="en-US" dirty="0" smtClean="0"/>
              <a:t>root </a:t>
            </a:r>
            <a:r>
              <a:rPr lang="en-US" dirty="0"/>
              <a:t>of the sum of all of their historical squared values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013176"/>
            <a:ext cx="4000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7322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Adagrad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196752"/>
            <a:ext cx="22288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13" y="3068960"/>
            <a:ext cx="6278760" cy="143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512" y="4221088"/>
            <a:ext cx="484822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512" y="1757485"/>
            <a:ext cx="4000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805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AdaGrad</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700" y="1977231"/>
            <a:ext cx="70866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66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Rectified Linear Unit (</a:t>
            </a:r>
            <a:r>
              <a:rPr lang="en-US" dirty="0" err="1" smtClean="0"/>
              <a:t>ReLU</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3" y="1235676"/>
                <a:ext cx="8382000" cy="5226908"/>
              </a:xfrm>
            </p:spPr>
            <p:txBody>
              <a:bodyPr>
                <a:normAutofit fontScale="85000" lnSpcReduction="20000"/>
              </a:bodyPr>
              <a:lstStyle/>
              <a:p>
                <a:r>
                  <a:rPr lang="en-US" dirty="0" smtClean="0"/>
                  <a:t>Activation function                               Derivative</a:t>
                </a:r>
                <a:endParaRPr lang="en-US" dirty="0"/>
              </a:p>
              <a:p>
                <a:pPr lvl="1"/>
                <a14:m>
                  <m:oMath xmlns:m="http://schemas.openxmlformats.org/officeDocument/2006/math">
                    <m:r>
                      <a:rPr lang="en-US" sz="2800" i="1" smtClean="0">
                        <a:solidFill>
                          <a:schemeClr val="accent2"/>
                        </a:solidFill>
                        <a:latin typeface="Cambria Math" charset="0"/>
                      </a:rPr>
                      <m:t>𝒚</m:t>
                    </m:r>
                    <m:r>
                      <a:rPr lang="en-US" sz="2800" i="1" smtClean="0">
                        <a:solidFill>
                          <a:schemeClr val="accent2"/>
                        </a:solidFill>
                        <a:latin typeface="Cambria Math" charset="0"/>
                      </a:rPr>
                      <m:t>=</m:t>
                    </m:r>
                    <m:r>
                      <m:rPr>
                        <m:nor/>
                      </m:rPr>
                      <a:rPr lang="en-US" sz="2800">
                        <a:solidFill>
                          <a:schemeClr val="accent2"/>
                        </a:solidFill>
                        <a:latin typeface="Cambria Math" charset="0"/>
                      </a:rPr>
                      <m:t>max</m:t>
                    </m:r>
                    <m:r>
                      <a:rPr lang="en-US" sz="2800" i="1">
                        <a:solidFill>
                          <a:schemeClr val="accent2"/>
                        </a:solidFill>
                        <a:latin typeface="Cambria Math" charset="0"/>
                      </a:rPr>
                      <m:t>(</m:t>
                    </m:r>
                    <m:r>
                      <a:rPr lang="en-US" sz="2800" i="1">
                        <a:solidFill>
                          <a:schemeClr val="accent2"/>
                        </a:solidFill>
                        <a:latin typeface="Cambria Math" charset="0"/>
                      </a:rPr>
                      <m:t>𝟎</m:t>
                    </m:r>
                    <m:r>
                      <a:rPr lang="en-US" sz="2800" i="1">
                        <a:solidFill>
                          <a:schemeClr val="accent2"/>
                        </a:solidFill>
                        <a:latin typeface="Cambria Math" charset="0"/>
                      </a:rPr>
                      <m:t>,</m:t>
                    </m:r>
                    <m:r>
                      <a:rPr lang="en-US" sz="2800" i="1">
                        <a:solidFill>
                          <a:schemeClr val="accent2"/>
                        </a:solidFill>
                        <a:latin typeface="Cambria Math" charset="0"/>
                      </a:rPr>
                      <m:t>𝒛</m:t>
                    </m:r>
                    <m:r>
                      <a:rPr lang="en-US" sz="2800" i="1">
                        <a:solidFill>
                          <a:schemeClr val="accent2"/>
                        </a:solidFill>
                        <a:latin typeface="Cambria Math" charset="0"/>
                      </a:rPr>
                      <m:t>)</m:t>
                    </m:r>
                  </m:oMath>
                </a14:m>
                <a:r>
                  <a:rPr lang="en-US" sz="2800" dirty="0" smtClean="0">
                    <a:solidFill>
                      <a:schemeClr val="accent2"/>
                    </a:solidFill>
                  </a:rPr>
                  <a:t>                                </a:t>
                </a:r>
                <a14:m>
                  <m:oMath xmlns:m="http://schemas.openxmlformats.org/officeDocument/2006/math">
                    <m:f>
                      <m:fPr>
                        <m:ctrlPr>
                          <a:rPr lang="en-US" sz="2800" b="1" i="1" dirty="0" smtClean="0">
                            <a:solidFill>
                              <a:schemeClr val="accent2"/>
                            </a:solidFill>
                            <a:latin typeface="Cambria Math"/>
                          </a:rPr>
                        </m:ctrlPr>
                      </m:fPr>
                      <m:num>
                        <m:r>
                          <a:rPr lang="en-US" sz="2800" b="1" i="1" dirty="0" smtClean="0">
                            <a:solidFill>
                              <a:schemeClr val="accent2"/>
                            </a:solidFill>
                            <a:latin typeface="Cambria Math" charset="0"/>
                          </a:rPr>
                          <m:t>𝝏</m:t>
                        </m:r>
                        <m:r>
                          <a:rPr lang="en-US" sz="2800" b="1" i="1" dirty="0" smtClean="0">
                            <a:solidFill>
                              <a:schemeClr val="accent2"/>
                            </a:solidFill>
                            <a:latin typeface="Cambria Math" charset="0"/>
                          </a:rPr>
                          <m:t>𝒚</m:t>
                        </m:r>
                      </m:num>
                      <m:den>
                        <m:r>
                          <a:rPr lang="en-US" sz="2800" b="1" i="1" dirty="0" smtClean="0">
                            <a:solidFill>
                              <a:schemeClr val="accent2"/>
                            </a:solidFill>
                            <a:latin typeface="Cambria Math" charset="0"/>
                          </a:rPr>
                          <m:t>𝝏</m:t>
                        </m:r>
                        <m:r>
                          <a:rPr lang="en-US" sz="2800" b="1" i="1" dirty="0" smtClean="0">
                            <a:solidFill>
                              <a:schemeClr val="accent2"/>
                            </a:solidFill>
                            <a:latin typeface="Cambria Math" charset="0"/>
                          </a:rPr>
                          <m:t>𝒛</m:t>
                        </m:r>
                      </m:den>
                    </m:f>
                    <m:r>
                      <a:rPr lang="en-US" sz="2800" b="1" i="1" dirty="0" smtClean="0">
                        <a:solidFill>
                          <a:schemeClr val="accent2"/>
                        </a:solidFill>
                        <a:latin typeface="Cambria Math" charset="0"/>
                      </a:rPr>
                      <m:t>=</m:t>
                    </m:r>
                    <m:d>
                      <m:dPr>
                        <m:begChr m:val="{"/>
                        <m:endChr m:val=""/>
                        <m:ctrlPr>
                          <a:rPr lang="en-US" sz="2800" b="1" i="1" dirty="0" smtClean="0">
                            <a:solidFill>
                              <a:schemeClr val="accent2"/>
                            </a:solidFill>
                            <a:latin typeface="Cambria Math"/>
                          </a:rPr>
                        </m:ctrlPr>
                      </m:dPr>
                      <m:e>
                        <m:m>
                          <m:mPr>
                            <m:mcs>
                              <m:mc>
                                <m:mcPr>
                                  <m:count m:val="2"/>
                                  <m:mcJc m:val="center"/>
                                </m:mcPr>
                              </m:mc>
                            </m:mcs>
                            <m:ctrlPr>
                              <a:rPr lang="mr-IN" sz="2800" b="1" i="1" dirty="0" smtClean="0">
                                <a:solidFill>
                                  <a:schemeClr val="accent2"/>
                                </a:solidFill>
                                <a:latin typeface="Cambria Math"/>
                              </a:rPr>
                            </m:ctrlPr>
                          </m:mPr>
                          <m:mr>
                            <m:e>
                              <m:r>
                                <m:rPr>
                                  <m:brk m:alnAt="7"/>
                                </m:rPr>
                                <a:rPr lang="en-US" sz="2800" b="1" i="1" dirty="0" smtClean="0">
                                  <a:solidFill>
                                    <a:schemeClr val="accent2"/>
                                  </a:solidFill>
                                  <a:latin typeface="Cambria Math" charset="0"/>
                                </a:rPr>
                                <m:t>𝟎</m:t>
                              </m:r>
                            </m:e>
                            <m:e>
                              <m:r>
                                <a:rPr lang="en-US" sz="2800" b="1" i="1" dirty="0" smtClean="0">
                                  <a:solidFill>
                                    <a:schemeClr val="accent2"/>
                                  </a:solidFill>
                                  <a:latin typeface="Cambria Math" charset="0"/>
                                </a:rPr>
                                <m:t>𝒛</m:t>
                              </m:r>
                              <m:r>
                                <a:rPr lang="en-US" sz="2800" b="1" i="1" dirty="0" smtClean="0">
                                  <a:solidFill>
                                    <a:schemeClr val="accent2"/>
                                  </a:solidFill>
                                  <a:latin typeface="Cambria Math" charset="0"/>
                                </a:rPr>
                                <m:t>≤</m:t>
                              </m:r>
                              <m:r>
                                <a:rPr lang="en-US" sz="2800" b="1" i="1" dirty="0" smtClean="0">
                                  <a:solidFill>
                                    <a:schemeClr val="accent2"/>
                                  </a:solidFill>
                                  <a:latin typeface="Cambria Math" charset="0"/>
                                </a:rPr>
                                <m:t>𝟎</m:t>
                              </m:r>
                            </m:e>
                          </m:mr>
                          <m:mr>
                            <m:e>
                              <m:r>
                                <a:rPr lang="en-US" sz="2800" b="1" i="1" dirty="0" smtClean="0">
                                  <a:solidFill>
                                    <a:schemeClr val="accent2"/>
                                  </a:solidFill>
                                  <a:latin typeface="Cambria Math" charset="0"/>
                                </a:rPr>
                                <m:t>𝟏</m:t>
                              </m:r>
                            </m:e>
                            <m:e>
                              <m:r>
                                <a:rPr lang="en-US" sz="2800" b="1" i="0" dirty="0" smtClean="0">
                                  <a:solidFill>
                                    <a:schemeClr val="accent2"/>
                                  </a:solidFill>
                                  <a:latin typeface="Cambria Math" charset="0"/>
                                </a:rPr>
                                <m:t>          </m:t>
                              </m:r>
                              <m:r>
                                <a:rPr lang="en-US" sz="2800" b="1" i="0" dirty="0" smtClean="0">
                                  <a:solidFill>
                                    <a:schemeClr val="accent2"/>
                                  </a:solidFill>
                                  <a:latin typeface="Cambria Math" charset="0"/>
                                </a:rPr>
                                <m:t>𝐨𝐭𝐡𝐞𝐫𝐰𝐢𝐬𝐞</m:t>
                              </m:r>
                            </m:e>
                          </m:mr>
                        </m:m>
                      </m:e>
                    </m:d>
                    <m:r>
                      <a:rPr lang="en-US" sz="2800" b="1" i="1" dirty="0" smtClean="0">
                        <a:solidFill>
                          <a:schemeClr val="accent2"/>
                        </a:solidFill>
                        <a:latin typeface="Cambria Math" charset="0"/>
                      </a:rPr>
                      <m:t> </m:t>
                    </m:r>
                  </m:oMath>
                </a14:m>
                <a:endParaRPr lang="en-US" sz="2800" dirty="0">
                  <a:solidFill>
                    <a:schemeClr val="accent2"/>
                  </a:solidFill>
                </a:endParaRPr>
              </a:p>
              <a:p>
                <a:r>
                  <a:rPr lang="en-US" dirty="0" smtClean="0"/>
                  <a:t>Advantages</a:t>
                </a:r>
              </a:p>
              <a:p>
                <a:pPr lvl="1"/>
                <a:r>
                  <a:rPr lang="en-US" dirty="0" smtClean="0"/>
                  <a:t>fast to compute activation and derivatives</a:t>
                </a:r>
              </a:p>
              <a:p>
                <a:pPr lvl="1"/>
                <a:r>
                  <a:rPr lang="en-US" dirty="0" smtClean="0"/>
                  <a:t>no squashing of back propagated error signal as long as unit is activated</a:t>
                </a:r>
              </a:p>
              <a:p>
                <a:pPr lvl="1"/>
                <a:r>
                  <a:rPr lang="en-US" dirty="0" smtClean="0"/>
                  <a:t>discontinuity in derivative at z=0</a:t>
                </a:r>
              </a:p>
              <a:p>
                <a:pPr lvl="1"/>
                <a:r>
                  <a:rPr lang="en-US" dirty="0" smtClean="0"/>
                  <a:t>sparsity ?</a:t>
                </a:r>
              </a:p>
              <a:p>
                <a:r>
                  <a:rPr lang="en-US" dirty="0" smtClean="0"/>
                  <a:t>Disadvantages</a:t>
                </a:r>
                <a:endParaRPr lang="en-US" dirty="0"/>
              </a:p>
              <a:p>
                <a:pPr lvl="1"/>
                <a:r>
                  <a:rPr lang="en-US" dirty="0" smtClean="0"/>
                  <a:t>can potentially lead to exploding gradients and activations</a:t>
                </a:r>
              </a:p>
              <a:p>
                <a:pPr lvl="1"/>
                <a:r>
                  <a:rPr lang="en-US" dirty="0" smtClean="0"/>
                  <a:t>may waste units:</a:t>
                </a:r>
                <a:r>
                  <a:rPr lang="en-US" dirty="0"/>
                  <a:t> </a:t>
                </a:r>
                <a:r>
                  <a:rPr lang="en-US" dirty="0" smtClean="0"/>
                  <a:t> units that are never activated above threshold won’t learn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6404" y="1235676"/>
                <a:ext cx="11176000" cy="5226908"/>
              </a:xfrm>
              <a:blipFill rotWithShape="0">
                <a:blip r:embed="rId3"/>
                <a:stretch>
                  <a:fillRect t="-1750" b="-1400"/>
                </a:stretch>
              </a:blipFill>
            </p:spPr>
            <p:txBody>
              <a:bodyPr/>
              <a:lstStyle/>
              <a:p>
                <a:r>
                  <a:rPr lang="en-US">
                    <a:noFill/>
                  </a:rPr>
                  <a:t> </a:t>
                </a:r>
              </a:p>
            </p:txBody>
          </p:sp>
        </mc:Fallback>
      </mc:AlternateContent>
      <p:cxnSp>
        <p:nvCxnSpPr>
          <p:cNvPr id="10" name="Straight Connector 9"/>
          <p:cNvCxnSpPr/>
          <p:nvPr/>
        </p:nvCxnSpPr>
        <p:spPr>
          <a:xfrm>
            <a:off x="8134350" y="355600"/>
            <a:ext cx="0" cy="1193800"/>
          </a:xfrm>
          <a:prstGeom prst="line">
            <a:avLst/>
          </a:prstGeom>
          <a:ln w="508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a:off x="8134350" y="176213"/>
            <a:ext cx="0" cy="1552575"/>
          </a:xfrm>
          <a:prstGeom prst="line">
            <a:avLst/>
          </a:prstGeom>
          <a:ln w="508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477251" y="2400301"/>
            <a:ext cx="184731" cy="569387"/>
          </a:xfrm>
          <a:prstGeom prst="rect">
            <a:avLst/>
          </a:prstGeom>
          <a:noFill/>
        </p:spPr>
        <p:txBody>
          <a:bodyPr wrap="none" rtlCol="0">
            <a:spAutoFit/>
          </a:bodyPr>
          <a:lstStyle/>
          <a:p>
            <a:endParaRPr lang="en-US" sz="3100" b="1" dirty="0">
              <a:solidFill>
                <a:srgbClr val="0F6FC6"/>
              </a:solidFill>
              <a:latin typeface="+mn-lt"/>
            </a:endParaRPr>
          </a:p>
        </p:txBody>
      </p:sp>
      <p:cxnSp>
        <p:nvCxnSpPr>
          <p:cNvPr id="15" name="Straight Connector 14"/>
          <p:cNvCxnSpPr/>
          <p:nvPr/>
        </p:nvCxnSpPr>
        <p:spPr>
          <a:xfrm>
            <a:off x="7358062" y="918176"/>
            <a:ext cx="776288" cy="0"/>
          </a:xfrm>
          <a:prstGeom prst="line">
            <a:avLst/>
          </a:prstGeom>
          <a:ln w="50800">
            <a:solidFill>
              <a:srgbClr val="FF00FF"/>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8139113" y="228600"/>
            <a:ext cx="476686" cy="689576"/>
          </a:xfrm>
          <a:prstGeom prst="line">
            <a:avLst/>
          </a:prstGeom>
          <a:ln w="50800">
            <a:solidFill>
              <a:srgbClr val="FF00FF"/>
            </a:solidFill>
            <a:tailEnd type="non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8648700" y="892776"/>
                <a:ext cx="421910"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F6FC6"/>
                          </a:solidFill>
                          <a:latin typeface="Cambria Math" charset="0"/>
                        </a:rPr>
                        <m:t>𝒛</m:t>
                      </m:r>
                    </m:oMath>
                  </m:oMathPara>
                </a14:m>
                <a:endParaRPr lang="en-US" sz="2500" b="1" dirty="0">
                  <a:solidFill>
                    <a:srgbClr val="0F6FC6"/>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1531600" y="892776"/>
                <a:ext cx="421910" cy="4770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860780" y="179887"/>
                <a:ext cx="449162"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F6FC6"/>
                          </a:solidFill>
                          <a:latin typeface="Cambria Math" charset="0"/>
                        </a:rPr>
                        <m:t>𝒚</m:t>
                      </m:r>
                    </m:oMath>
                  </m:oMathPara>
                </a14:m>
                <a:endParaRPr lang="en-US" sz="2500" b="1" dirty="0">
                  <a:solidFill>
                    <a:srgbClr val="0F6FC6"/>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0481040" y="179887"/>
                <a:ext cx="449161" cy="477054"/>
              </a:xfrm>
              <a:prstGeom prst="rect">
                <a:avLst/>
              </a:prstGeom>
              <a:blipFill rotWithShape="0">
                <a:blip r:embed="rId5"/>
                <a:stretch>
                  <a:fillRect b="-10256"/>
                </a:stretch>
              </a:blipFill>
            </p:spPr>
            <p:txBody>
              <a:bodyPr/>
              <a:lstStyle/>
              <a:p>
                <a:r>
                  <a:rPr lang="en-US">
                    <a:noFill/>
                  </a:rPr>
                  <a:t> </a:t>
                </a:r>
              </a:p>
            </p:txBody>
          </p:sp>
        </mc:Fallback>
      </mc:AlternateContent>
    </p:spTree>
    <p:extLst>
      <p:ext uri="{BB962C8B-B14F-4D97-AF65-F5344CB8AC3E}">
        <p14:creationId xmlns:p14="http://schemas.microsoft.com/office/powerpoint/2010/main" val="30856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RMSProp</a:t>
            </a:r>
            <a:endParaRPr lang="en-US" dirty="0"/>
          </a:p>
        </p:txBody>
      </p:sp>
      <p:sp>
        <p:nvSpPr>
          <p:cNvPr id="3" name="Content Placeholder 2"/>
          <p:cNvSpPr>
            <a:spLocks noGrp="1"/>
          </p:cNvSpPr>
          <p:nvPr>
            <p:ph idx="1"/>
          </p:nvPr>
        </p:nvSpPr>
        <p:spPr/>
        <p:txBody>
          <a:bodyPr>
            <a:normAutofit fontScale="92500" lnSpcReduction="10000"/>
          </a:bodyPr>
          <a:lstStyle/>
          <a:p>
            <a:r>
              <a:rPr lang="en-US" dirty="0"/>
              <a:t>Since every added term is positive, the accumulated sum keeps growing during training. This in turn causes the learning rate to shrink and eventually become infinitesimally small, at which point the algorithm is no longer able to acquire additional knowledge.</a:t>
            </a:r>
            <a:endParaRPr lang="bn-IN" dirty="0" smtClean="0"/>
          </a:p>
          <a:p>
            <a:r>
              <a:rPr lang="en-US" b="1" dirty="0" err="1" smtClean="0"/>
              <a:t>RMSProp</a:t>
            </a:r>
            <a:r>
              <a:rPr lang="bn-IN" b="1" dirty="0" smtClean="0"/>
              <a:t> </a:t>
            </a:r>
            <a:r>
              <a:rPr lang="en-US" dirty="0" smtClean="0"/>
              <a:t>modifies </a:t>
            </a:r>
            <a:r>
              <a:rPr lang="en-US" dirty="0" err="1"/>
              <a:t>AdaGrad</a:t>
            </a:r>
            <a:r>
              <a:rPr lang="en-US" dirty="0"/>
              <a:t> to perform better in </a:t>
            </a:r>
            <a:r>
              <a:rPr lang="en-US" dirty="0" smtClean="0"/>
              <a:t>the</a:t>
            </a:r>
            <a:r>
              <a:rPr lang="bn-IN" dirty="0" smtClean="0"/>
              <a:t> </a:t>
            </a:r>
            <a:r>
              <a:rPr lang="en-US" dirty="0" smtClean="0"/>
              <a:t>non-convex </a:t>
            </a:r>
            <a:r>
              <a:rPr lang="en-US" dirty="0"/>
              <a:t>setting by changing the gradient accumulation into an </a:t>
            </a:r>
            <a:r>
              <a:rPr lang="en-US" dirty="0" smtClean="0"/>
              <a:t>exponentially</a:t>
            </a:r>
            <a:r>
              <a:rPr lang="bn-IN" dirty="0" smtClean="0"/>
              <a:t> </a:t>
            </a:r>
            <a:r>
              <a:rPr lang="en-US" dirty="0" smtClean="0"/>
              <a:t>weighted </a:t>
            </a:r>
            <a:r>
              <a:rPr lang="en-US" dirty="0"/>
              <a:t>moving average</a:t>
            </a:r>
          </a:p>
        </p:txBody>
      </p:sp>
    </p:spTree>
    <p:extLst>
      <p:ext uri="{BB962C8B-B14F-4D97-AF65-F5344CB8AC3E}">
        <p14:creationId xmlns:p14="http://schemas.microsoft.com/office/powerpoint/2010/main" val="2999060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RmsProp</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8519941"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558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74" y="1441276"/>
            <a:ext cx="706755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4345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Normalization</a:t>
            </a:r>
            <a:endParaRPr lang="en-US" dirty="0"/>
          </a:p>
        </p:txBody>
      </p:sp>
      <p:sp>
        <p:nvSpPr>
          <p:cNvPr id="3" name="Content Placeholder 2"/>
          <p:cNvSpPr>
            <a:spLocks noGrp="1"/>
          </p:cNvSpPr>
          <p:nvPr>
            <p:ph idx="1"/>
          </p:nvPr>
        </p:nvSpPr>
        <p:spPr/>
        <p:txBody>
          <a:bodyPr>
            <a:normAutofit/>
          </a:bodyPr>
          <a:lstStyle/>
          <a:p>
            <a:r>
              <a:rPr lang="en-US" sz="2800" dirty="0"/>
              <a:t>when we have features from 0 to 1 and some from 1 to 1000, we </a:t>
            </a:r>
            <a:r>
              <a:rPr lang="en-US" sz="2400" dirty="0"/>
              <a:t>should</a:t>
            </a:r>
            <a:r>
              <a:rPr lang="en-US" sz="2800" dirty="0"/>
              <a:t> normalize them to speed up learning</a:t>
            </a:r>
            <a:r>
              <a:rPr lang="en-US" sz="2800" dirty="0" smtClean="0"/>
              <a:t>.</a:t>
            </a:r>
          </a:p>
          <a:p>
            <a:r>
              <a:rPr lang="en-US" sz="2800" dirty="0"/>
              <a:t>If the input layer is benefiting from it, why not do the same thing also for the values in the hidden layers, that are changing all the </a:t>
            </a:r>
            <a:r>
              <a:rPr lang="en-US" sz="2800" dirty="0" smtClean="0"/>
              <a:t>time?</a:t>
            </a:r>
            <a:endParaRPr lang="en-US" sz="2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02" y="4294584"/>
            <a:ext cx="56197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248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Stopping</a:t>
            </a:r>
            <a:endParaRPr lang="en-US" dirty="0"/>
          </a:p>
        </p:txBody>
      </p:sp>
      <p:sp>
        <p:nvSpPr>
          <p:cNvPr id="3" name="Content Placeholder 2"/>
          <p:cNvSpPr>
            <a:spLocks noGrp="1"/>
          </p:cNvSpPr>
          <p:nvPr>
            <p:ph idx="1"/>
          </p:nvPr>
        </p:nvSpPr>
        <p:spPr>
          <a:xfrm>
            <a:off x="457200" y="1600201"/>
            <a:ext cx="8147248" cy="3556992"/>
          </a:xfrm>
        </p:spPr>
        <p:txBody>
          <a:bodyPr>
            <a:normAutofit/>
          </a:bodyPr>
          <a:lstStyle/>
          <a:p>
            <a:r>
              <a:rPr lang="en-US" sz="2800" dirty="0"/>
              <a:t>When training large models with sufficient representational capacity to </a:t>
            </a:r>
            <a:r>
              <a:rPr lang="en-US" sz="2800" dirty="0" err="1"/>
              <a:t>overfit</a:t>
            </a:r>
            <a:r>
              <a:rPr lang="en-US" sz="2800" dirty="0"/>
              <a:t/>
            </a:r>
            <a:br>
              <a:rPr lang="en-US" sz="2800" dirty="0"/>
            </a:br>
            <a:r>
              <a:rPr lang="en-US" sz="2800" dirty="0"/>
              <a:t>the task, we often observe that training error decreases steadily over time, but</a:t>
            </a:r>
            <a:br>
              <a:rPr lang="en-US" sz="2800" dirty="0"/>
            </a:br>
            <a:r>
              <a:rPr lang="en-US" sz="2800" dirty="0"/>
              <a:t>validation set error begins to rise again. </a:t>
            </a:r>
            <a:br>
              <a:rPr lang="en-US" sz="2800" dirty="0"/>
            </a:b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345" y="4005064"/>
            <a:ext cx="5613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29418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Stopping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454342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24128" y="2132856"/>
            <a:ext cx="280831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Instead of running our </a:t>
            </a:r>
            <a:r>
              <a:rPr lang="en-US" dirty="0" smtClean="0"/>
              <a:t>optimization algorithm </a:t>
            </a:r>
            <a:r>
              <a:rPr lang="en-US" dirty="0"/>
              <a:t>until we reach </a:t>
            </a:r>
            <a:r>
              <a:rPr lang="en-US" dirty="0" smtClean="0"/>
              <a:t>a (local</a:t>
            </a:r>
            <a:r>
              <a:rPr lang="en-US" dirty="0"/>
              <a:t>) minimum </a:t>
            </a:r>
            <a:r>
              <a:rPr lang="en-US" dirty="0" smtClean="0"/>
              <a:t>of validation </a:t>
            </a:r>
            <a:r>
              <a:rPr lang="en-US" dirty="0"/>
              <a:t>error, we run it until </a:t>
            </a:r>
            <a:r>
              <a:rPr lang="en-US" dirty="0" smtClean="0"/>
              <a:t>the error </a:t>
            </a:r>
            <a:r>
              <a:rPr lang="en-US" dirty="0"/>
              <a:t>on the validation set has </a:t>
            </a:r>
            <a:r>
              <a:rPr lang="en-US" dirty="0" smtClean="0"/>
              <a:t>not improved </a:t>
            </a:r>
            <a:r>
              <a:rPr lang="en-US" dirty="0"/>
              <a:t>for some amount of time. </a:t>
            </a:r>
          </a:p>
        </p:txBody>
      </p:sp>
    </p:spTree>
    <p:extLst>
      <p:ext uri="{BB962C8B-B14F-4D97-AF65-F5344CB8AC3E}">
        <p14:creationId xmlns:p14="http://schemas.microsoft.com/office/powerpoint/2010/main" val="4107439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Stopping</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89100"/>
            <a:ext cx="4535487"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4149080"/>
            <a:ext cx="4592637"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24128" y="2420888"/>
            <a:ext cx="3166893" cy="369332"/>
          </a:xfrm>
          <a:prstGeom prst="rect">
            <a:avLst/>
          </a:prstGeom>
          <a:noFill/>
        </p:spPr>
        <p:txBody>
          <a:bodyPr wrap="none" rtlCol="0">
            <a:spAutoFit/>
          </a:bodyPr>
          <a:lstStyle/>
          <a:p>
            <a:r>
              <a:rPr lang="en-US" dirty="0" smtClean="0"/>
              <a:t>Retrain the weights/parameters</a:t>
            </a:r>
            <a:endParaRPr lang="en-US" dirty="0"/>
          </a:p>
        </p:txBody>
      </p:sp>
      <p:sp>
        <p:nvSpPr>
          <p:cNvPr id="7" name="TextBox 6"/>
          <p:cNvSpPr txBox="1"/>
          <p:nvPr/>
        </p:nvSpPr>
        <p:spPr>
          <a:xfrm>
            <a:off x="323528" y="4869410"/>
            <a:ext cx="3726854" cy="369332"/>
          </a:xfrm>
          <a:prstGeom prst="rect">
            <a:avLst/>
          </a:prstGeom>
          <a:noFill/>
        </p:spPr>
        <p:txBody>
          <a:bodyPr wrap="none" rtlCol="0">
            <a:spAutoFit/>
          </a:bodyPr>
          <a:lstStyle/>
          <a:p>
            <a:r>
              <a:rPr lang="en-US" dirty="0" smtClean="0"/>
              <a:t>Start with the same set of parameters</a:t>
            </a:r>
            <a:endParaRPr lang="en-US" dirty="0"/>
          </a:p>
        </p:txBody>
      </p:sp>
    </p:spTree>
    <p:extLst>
      <p:ext uri="{BB962C8B-B14F-4D97-AF65-F5344CB8AC3E}">
        <p14:creationId xmlns:p14="http://schemas.microsoft.com/office/powerpoint/2010/main" val="33294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Ensemble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628800"/>
            <a:ext cx="42195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1775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70111"/>
            <a:ext cx="49720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372200" y="2780928"/>
            <a:ext cx="1918539" cy="646331"/>
          </a:xfrm>
          <a:prstGeom prst="rect">
            <a:avLst/>
          </a:prstGeom>
          <a:noFill/>
        </p:spPr>
        <p:txBody>
          <a:bodyPr wrap="none" rtlCol="0">
            <a:spAutoFit/>
          </a:bodyPr>
          <a:lstStyle/>
          <a:p>
            <a:r>
              <a:rPr lang="en-US" dirty="0" smtClean="0"/>
              <a:t>Bagging with</a:t>
            </a:r>
          </a:p>
          <a:p>
            <a:r>
              <a:rPr lang="en-US" dirty="0" smtClean="0"/>
              <a:t>Parameter Sharing</a:t>
            </a:r>
            <a:endParaRPr lang="en-US" dirty="0"/>
          </a:p>
        </p:txBody>
      </p:sp>
    </p:spTree>
    <p:extLst>
      <p:ext uri="{BB962C8B-B14F-4D97-AF65-F5344CB8AC3E}">
        <p14:creationId xmlns:p14="http://schemas.microsoft.com/office/powerpoint/2010/main" val="1729189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276224"/>
            <a:ext cx="4680520" cy="217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70" y="1556792"/>
            <a:ext cx="54578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051" y="2716704"/>
            <a:ext cx="58769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826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Leaky </a:t>
            </a:r>
            <a:r>
              <a:rPr lang="en-US" dirty="0" err="1" smtClean="0"/>
              <a:t>ReLU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3" y="1235676"/>
                <a:ext cx="8382000" cy="3929448"/>
              </a:xfrm>
            </p:spPr>
            <p:txBody>
              <a:bodyPr>
                <a:normAutofit fontScale="77500" lnSpcReduction="20000"/>
              </a:bodyPr>
              <a:lstStyle/>
              <a:p>
                <a:r>
                  <a:rPr lang="en-US" dirty="0" smtClean="0"/>
                  <a:t>Activation function                               </a:t>
                </a:r>
                <a:r>
                  <a:rPr lang="en-US" dirty="0"/>
                  <a:t> </a:t>
                </a:r>
                <a:r>
                  <a:rPr lang="en-US" dirty="0" smtClean="0"/>
                  <a:t>                     Derivative</a:t>
                </a:r>
                <a:endParaRPr lang="en-US" dirty="0"/>
              </a:p>
              <a:p>
                <a:pPr lvl="1"/>
                <a14:m>
                  <m:oMath xmlns:m="http://schemas.openxmlformats.org/officeDocument/2006/math">
                    <m:r>
                      <a:rPr lang="en-US" sz="2800" i="1" smtClean="0">
                        <a:solidFill>
                          <a:schemeClr val="accent2"/>
                        </a:solidFill>
                        <a:latin typeface="Cambria Math" charset="0"/>
                      </a:rPr>
                      <m:t>𝒚</m:t>
                    </m:r>
                    <m:r>
                      <a:rPr lang="en-US" sz="2800" i="1" smtClean="0">
                        <a:solidFill>
                          <a:schemeClr val="accent2"/>
                        </a:solidFill>
                        <a:latin typeface="Cambria Math" charset="0"/>
                      </a:rPr>
                      <m:t>=</m:t>
                    </m:r>
                  </m:oMath>
                </a14:m>
                <a:r>
                  <a:rPr lang="en-US" sz="2800" dirty="0" smtClean="0">
                    <a:solidFill>
                      <a:schemeClr val="accent2"/>
                    </a:solidFill>
                  </a:rPr>
                  <a:t>  </a:t>
                </a:r>
                <a14:m>
                  <m:oMath xmlns:m="http://schemas.openxmlformats.org/officeDocument/2006/math">
                    <m:d>
                      <m:dPr>
                        <m:begChr m:val="{"/>
                        <m:endChr m:val=""/>
                        <m:ctrlPr>
                          <a:rPr lang="en-US" sz="2800" i="1" dirty="0">
                            <a:latin typeface="Cambria Math"/>
                          </a:rPr>
                        </m:ctrlPr>
                      </m:dPr>
                      <m:e>
                        <m:m>
                          <m:mPr>
                            <m:mcs>
                              <m:mc>
                                <m:mcPr>
                                  <m:count m:val="2"/>
                                  <m:mcJc m:val="center"/>
                                </m:mcPr>
                              </m:mc>
                            </m:mcs>
                            <m:ctrlPr>
                              <a:rPr lang="mr-IN" sz="2800" i="1" dirty="0">
                                <a:latin typeface="Cambria Math"/>
                              </a:rPr>
                            </m:ctrlPr>
                          </m:mPr>
                          <m:mr>
                            <m:e>
                              <m:r>
                                <a:rPr lang="en-US" sz="2800" b="1" i="1" dirty="0" smtClean="0">
                                  <a:latin typeface="Cambria Math" charset="0"/>
                                </a:rPr>
                                <m:t>𝒛</m:t>
                              </m:r>
                            </m:e>
                            <m:e>
                              <m:r>
                                <a:rPr lang="en-US" sz="2800" i="1" dirty="0">
                                  <a:latin typeface="Cambria Math" charset="0"/>
                                </a:rPr>
                                <m:t>𝒛</m:t>
                              </m:r>
                              <m:r>
                                <a:rPr lang="en-US" sz="2800" b="1" i="1" dirty="0" smtClean="0">
                                  <a:latin typeface="Cambria Math" charset="0"/>
                                </a:rPr>
                                <m:t>&gt;</m:t>
                              </m:r>
                              <m:r>
                                <a:rPr lang="en-US" sz="2800" i="1" dirty="0">
                                  <a:latin typeface="Cambria Math" charset="0"/>
                                </a:rPr>
                                <m:t>𝟎</m:t>
                              </m:r>
                            </m:e>
                          </m:mr>
                          <m:mr>
                            <m:e>
                              <m:r>
                                <a:rPr lang="en-US" sz="2800" b="1" i="1" dirty="0" smtClean="0">
                                  <a:latin typeface="Cambria Math" charset="0"/>
                                </a:rPr>
                                <m:t>𝜶</m:t>
                              </m:r>
                              <m:r>
                                <a:rPr lang="en-US" sz="2800" b="1" i="1" dirty="0" smtClean="0">
                                  <a:latin typeface="Cambria Math" charset="0"/>
                                </a:rPr>
                                <m:t>𝒛</m:t>
                              </m:r>
                            </m:e>
                            <m:e>
                              <m:r>
                                <a:rPr lang="en-US" sz="2800" dirty="0">
                                  <a:latin typeface="Cambria Math" charset="0"/>
                                </a:rPr>
                                <m:t>          </m:t>
                              </m:r>
                              <m:r>
                                <a:rPr lang="en-US" sz="2800" dirty="0">
                                  <a:latin typeface="Cambria Math" charset="0"/>
                                </a:rPr>
                                <m:t>𝐨𝐭𝐡𝐞𝐫𝐰𝐢𝐬𝐞</m:t>
                              </m:r>
                            </m:e>
                          </m:mr>
                        </m:m>
                      </m:e>
                    </m:d>
                  </m:oMath>
                </a14:m>
                <a:r>
                  <a:rPr lang="en-US" sz="2800" dirty="0" smtClean="0">
                    <a:solidFill>
                      <a:schemeClr val="accent2"/>
                    </a:solidFill>
                  </a:rPr>
                  <a:t>                              </a:t>
                </a:r>
                <a14:m>
                  <m:oMath xmlns:m="http://schemas.openxmlformats.org/officeDocument/2006/math">
                    <m:f>
                      <m:fPr>
                        <m:ctrlPr>
                          <a:rPr lang="en-US" sz="2800" b="1" i="1" dirty="0" smtClean="0">
                            <a:solidFill>
                              <a:schemeClr val="accent2"/>
                            </a:solidFill>
                            <a:latin typeface="Cambria Math"/>
                          </a:rPr>
                        </m:ctrlPr>
                      </m:fPr>
                      <m:num>
                        <m:r>
                          <a:rPr lang="en-US" sz="2800" b="1" i="1" dirty="0" smtClean="0">
                            <a:solidFill>
                              <a:schemeClr val="accent2"/>
                            </a:solidFill>
                            <a:latin typeface="Cambria Math" charset="0"/>
                          </a:rPr>
                          <m:t>𝝏</m:t>
                        </m:r>
                        <m:r>
                          <a:rPr lang="en-US" sz="2800" b="1" i="1" dirty="0" smtClean="0">
                            <a:solidFill>
                              <a:schemeClr val="accent2"/>
                            </a:solidFill>
                            <a:latin typeface="Cambria Math" charset="0"/>
                          </a:rPr>
                          <m:t>𝒚</m:t>
                        </m:r>
                      </m:num>
                      <m:den>
                        <m:r>
                          <a:rPr lang="en-US" sz="2800" b="1" i="1" dirty="0" smtClean="0">
                            <a:solidFill>
                              <a:schemeClr val="accent2"/>
                            </a:solidFill>
                            <a:latin typeface="Cambria Math" charset="0"/>
                          </a:rPr>
                          <m:t>𝝏</m:t>
                        </m:r>
                        <m:r>
                          <a:rPr lang="en-US" sz="2800" b="1" i="1" dirty="0" smtClean="0">
                            <a:solidFill>
                              <a:schemeClr val="accent2"/>
                            </a:solidFill>
                            <a:latin typeface="Cambria Math" charset="0"/>
                          </a:rPr>
                          <m:t>𝒛</m:t>
                        </m:r>
                      </m:den>
                    </m:f>
                    <m:r>
                      <a:rPr lang="en-US" sz="2800" b="1" i="1" dirty="0" smtClean="0">
                        <a:solidFill>
                          <a:schemeClr val="accent2"/>
                        </a:solidFill>
                        <a:latin typeface="Cambria Math" charset="0"/>
                      </a:rPr>
                      <m:t>=</m:t>
                    </m:r>
                    <m:d>
                      <m:dPr>
                        <m:begChr m:val="{"/>
                        <m:endChr m:val=""/>
                        <m:ctrlPr>
                          <a:rPr lang="en-US" sz="2800" b="1" i="1" dirty="0" smtClean="0">
                            <a:solidFill>
                              <a:schemeClr val="accent2"/>
                            </a:solidFill>
                            <a:latin typeface="Cambria Math"/>
                          </a:rPr>
                        </m:ctrlPr>
                      </m:dPr>
                      <m:e>
                        <m:m>
                          <m:mPr>
                            <m:mcs>
                              <m:mc>
                                <m:mcPr>
                                  <m:count m:val="2"/>
                                  <m:mcJc m:val="center"/>
                                </m:mcPr>
                              </m:mc>
                            </m:mcs>
                            <m:ctrlPr>
                              <a:rPr lang="mr-IN" sz="2800" b="1" i="1" dirty="0" smtClean="0">
                                <a:solidFill>
                                  <a:schemeClr val="accent2"/>
                                </a:solidFill>
                                <a:latin typeface="Cambria Math"/>
                              </a:rPr>
                            </m:ctrlPr>
                          </m:mPr>
                          <m:mr>
                            <m:e>
                              <m:r>
                                <a:rPr lang="en-US" sz="2800" b="1" i="1" dirty="0" smtClean="0">
                                  <a:solidFill>
                                    <a:schemeClr val="accent2"/>
                                  </a:solidFill>
                                  <a:latin typeface="Cambria Math" charset="0"/>
                                </a:rPr>
                                <m:t>𝟏</m:t>
                              </m:r>
                            </m:e>
                            <m:e>
                              <m:r>
                                <a:rPr lang="en-US" sz="2800" b="1" i="1" dirty="0" smtClean="0">
                                  <a:solidFill>
                                    <a:schemeClr val="accent2"/>
                                  </a:solidFill>
                                  <a:latin typeface="Cambria Math" charset="0"/>
                                </a:rPr>
                                <m:t>𝒛</m:t>
                              </m:r>
                              <m:r>
                                <a:rPr lang="en-US" sz="2800" b="1" i="1" dirty="0" smtClean="0">
                                  <a:solidFill>
                                    <a:schemeClr val="accent2"/>
                                  </a:solidFill>
                                  <a:latin typeface="Cambria Math" charset="0"/>
                                </a:rPr>
                                <m:t>&gt;</m:t>
                              </m:r>
                              <m:r>
                                <a:rPr lang="en-US" sz="2800" b="1" i="1" dirty="0" smtClean="0">
                                  <a:solidFill>
                                    <a:schemeClr val="accent2"/>
                                  </a:solidFill>
                                  <a:latin typeface="Cambria Math" charset="0"/>
                                </a:rPr>
                                <m:t>𝟎</m:t>
                              </m:r>
                            </m:e>
                          </m:mr>
                          <m:mr>
                            <m:e>
                              <m:r>
                                <a:rPr lang="en-US" sz="2800" b="1" i="1" dirty="0" smtClean="0">
                                  <a:solidFill>
                                    <a:schemeClr val="accent2"/>
                                  </a:solidFill>
                                  <a:latin typeface="Cambria Math" charset="0"/>
                                </a:rPr>
                                <m:t>𝜶</m:t>
                              </m:r>
                            </m:e>
                            <m:e>
                              <m:r>
                                <a:rPr lang="en-US" sz="2800" b="1" i="0" dirty="0" smtClean="0">
                                  <a:solidFill>
                                    <a:schemeClr val="accent2"/>
                                  </a:solidFill>
                                  <a:latin typeface="Cambria Math" charset="0"/>
                                </a:rPr>
                                <m:t>          </m:t>
                              </m:r>
                              <m:r>
                                <a:rPr lang="en-US" sz="2800" b="1" i="0" dirty="0" smtClean="0">
                                  <a:solidFill>
                                    <a:schemeClr val="accent2"/>
                                  </a:solidFill>
                                  <a:latin typeface="Cambria Math" charset="0"/>
                                </a:rPr>
                                <m:t>𝐨𝐭𝐡𝐞𝐫𝐰𝐢𝐬𝐞</m:t>
                              </m:r>
                            </m:e>
                          </m:mr>
                        </m:m>
                      </m:e>
                    </m:d>
                    <m:r>
                      <a:rPr lang="en-US" sz="2800" b="1" i="1" dirty="0" smtClean="0">
                        <a:solidFill>
                          <a:schemeClr val="accent2"/>
                        </a:solidFill>
                        <a:latin typeface="Cambria Math" charset="0"/>
                      </a:rPr>
                      <m:t> </m:t>
                    </m:r>
                  </m:oMath>
                </a14:m>
                <a:endParaRPr lang="en-US" sz="2800" dirty="0">
                  <a:solidFill>
                    <a:schemeClr val="accent2"/>
                  </a:solidFill>
                </a:endParaRPr>
              </a:p>
              <a:p>
                <a:r>
                  <a:rPr lang="en-US" dirty="0" smtClean="0"/>
                  <a:t>Reduces to standard </a:t>
                </a:r>
                <a:r>
                  <a:rPr lang="en-US" dirty="0" err="1" smtClean="0"/>
                  <a:t>ReLU</a:t>
                </a:r>
                <a:r>
                  <a:rPr lang="en-US" dirty="0" smtClean="0"/>
                  <a:t> if </a:t>
                </a:r>
                <a14:m>
                  <m:oMath xmlns:m="http://schemas.openxmlformats.org/officeDocument/2006/math">
                    <m:r>
                      <a:rPr lang="en-US" b="1" i="1" smtClean="0">
                        <a:latin typeface="Cambria Math" charset="0"/>
                      </a:rPr>
                      <m:t>𝜶</m:t>
                    </m:r>
                    <m:r>
                      <a:rPr lang="en-US" b="1" i="1" smtClean="0">
                        <a:latin typeface="Cambria Math" charset="0"/>
                      </a:rPr>
                      <m:t>=</m:t>
                    </m:r>
                    <m:r>
                      <a:rPr lang="en-US" b="1" i="1" smtClean="0">
                        <a:latin typeface="Cambria Math" charset="0"/>
                      </a:rPr>
                      <m:t>𝟎</m:t>
                    </m:r>
                  </m:oMath>
                </a14:m>
                <a:endParaRPr lang="en-US" b="1" dirty="0" smtClean="0"/>
              </a:p>
              <a:p>
                <a:r>
                  <a:rPr lang="en-US" dirty="0" smtClean="0"/>
                  <a:t>Trade off</a:t>
                </a:r>
              </a:p>
              <a:p>
                <a:pPr lvl="1"/>
                <a14:m>
                  <m:oMath xmlns:m="http://schemas.openxmlformats.org/officeDocument/2006/math">
                    <m:r>
                      <a:rPr lang="en-US" b="1" i="1" smtClean="0">
                        <a:latin typeface="Cambria Math" charset="0"/>
                      </a:rPr>
                      <m:t>𝜶</m:t>
                    </m:r>
                    <m:r>
                      <a:rPr lang="en-US" b="1" i="1" smtClean="0">
                        <a:latin typeface="Cambria Math" charset="0"/>
                      </a:rPr>
                      <m:t>=</m:t>
                    </m:r>
                    <m:r>
                      <a:rPr lang="en-US" b="1" i="1" smtClean="0">
                        <a:latin typeface="Cambria Math" charset="0"/>
                      </a:rPr>
                      <m:t>𝟎</m:t>
                    </m:r>
                    <m:r>
                      <a:rPr lang="en-US" b="1" i="1" smtClean="0">
                        <a:latin typeface="Cambria Math" charset="0"/>
                      </a:rPr>
                      <m:t> </m:t>
                    </m:r>
                  </m:oMath>
                </a14:m>
                <a:r>
                  <a:rPr lang="en-US" dirty="0" smtClean="0"/>
                  <a:t>leads to inefficient use of resources (underutilized units)</a:t>
                </a:r>
              </a:p>
              <a:p>
                <a:pPr lvl="1"/>
                <a14:m>
                  <m:oMath xmlns:m="http://schemas.openxmlformats.org/officeDocument/2006/math">
                    <m:r>
                      <a:rPr lang="en-US" b="1" i="1" smtClean="0">
                        <a:latin typeface="Cambria Math" charset="0"/>
                      </a:rPr>
                      <m:t>𝜶</m:t>
                    </m:r>
                    <m:r>
                      <a:rPr lang="en-US" b="1" i="1" smtClean="0">
                        <a:latin typeface="Cambria Math" charset="0"/>
                      </a:rPr>
                      <m:t>=</m:t>
                    </m:r>
                    <m:r>
                      <a:rPr lang="en-US" b="1" i="1" smtClean="0">
                        <a:latin typeface="Cambria Math" charset="0"/>
                      </a:rPr>
                      <m:t>𝟏</m:t>
                    </m:r>
                  </m:oMath>
                </a14:m>
                <a:r>
                  <a:rPr lang="en-US" dirty="0" smtClean="0"/>
                  <a:t> lose nonlinearity essential for interesting computation</a:t>
                </a:r>
              </a:p>
              <a:p>
                <a:pPr lvl="1"/>
                <a:endParaRPr lang="en-US" dirty="0"/>
              </a:p>
              <a:p>
                <a:pPr lvl="1"/>
                <a:endParaRPr lang="en-US" dirty="0" smtClean="0"/>
              </a:p>
              <a:p>
                <a:pPr lvl="1"/>
                <a:endParaRPr lang="en-US" dirty="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6404" y="1235676"/>
                <a:ext cx="11176000" cy="3929448"/>
              </a:xfrm>
              <a:blipFill rotWithShape="0">
                <a:blip r:embed="rId3"/>
                <a:stretch>
                  <a:fillRect t="-2019" b="-2174"/>
                </a:stretch>
              </a:blipFill>
            </p:spPr>
            <p:txBody>
              <a:bodyPr/>
              <a:lstStyle/>
              <a:p>
                <a:r>
                  <a:rPr lang="en-US">
                    <a:noFill/>
                  </a:rPr>
                  <a:t> </a:t>
                </a:r>
              </a:p>
            </p:txBody>
          </p:sp>
        </mc:Fallback>
      </mc:AlternateContent>
      <p:cxnSp>
        <p:nvCxnSpPr>
          <p:cNvPr id="4" name="Straight Connector 3"/>
          <p:cNvCxnSpPr/>
          <p:nvPr/>
        </p:nvCxnSpPr>
        <p:spPr>
          <a:xfrm>
            <a:off x="8134350" y="355600"/>
            <a:ext cx="0" cy="1193800"/>
          </a:xfrm>
          <a:prstGeom prst="line">
            <a:avLst/>
          </a:prstGeom>
          <a:ln w="508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16200000">
            <a:off x="8134350" y="176213"/>
            <a:ext cx="0" cy="1552575"/>
          </a:xfrm>
          <a:prstGeom prst="line">
            <a:avLst/>
          </a:prstGeom>
          <a:ln w="508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7389829" y="946499"/>
            <a:ext cx="753625" cy="232129"/>
          </a:xfrm>
          <a:prstGeom prst="line">
            <a:avLst/>
          </a:prstGeom>
          <a:ln w="50800">
            <a:solidFill>
              <a:srgbClr val="FF00FF"/>
            </a:solidFill>
            <a:tailEnd type="none"/>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8139113" y="265014"/>
            <a:ext cx="476686" cy="689576"/>
          </a:xfrm>
          <a:prstGeom prst="line">
            <a:avLst/>
          </a:prstGeom>
          <a:ln w="50800">
            <a:solidFill>
              <a:srgbClr val="FF00FF"/>
            </a:solidFill>
            <a:tailEnd type="non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8648700" y="892776"/>
                <a:ext cx="421910"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F6FC6"/>
                          </a:solidFill>
                          <a:latin typeface="Cambria Math" charset="0"/>
                        </a:rPr>
                        <m:t>𝒛</m:t>
                      </m:r>
                    </m:oMath>
                  </m:oMathPara>
                </a14:m>
                <a:endParaRPr lang="en-US" sz="2500" b="1" dirty="0">
                  <a:solidFill>
                    <a:srgbClr val="0F6FC6"/>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1531600" y="892776"/>
                <a:ext cx="421910" cy="4770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860780" y="179887"/>
                <a:ext cx="449162"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F6FC6"/>
                          </a:solidFill>
                          <a:latin typeface="Cambria Math" charset="0"/>
                        </a:rPr>
                        <m:t>𝒚</m:t>
                      </m:r>
                    </m:oMath>
                  </m:oMathPara>
                </a14:m>
                <a:endParaRPr lang="en-US" sz="2500" b="1" dirty="0">
                  <a:solidFill>
                    <a:srgbClr val="0F6FC6"/>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0481040" y="179887"/>
                <a:ext cx="449161" cy="477054"/>
              </a:xfrm>
              <a:prstGeom prst="rect">
                <a:avLst/>
              </a:prstGeom>
              <a:blipFill rotWithShape="0">
                <a:blip r:embed="rId5"/>
                <a:stretch>
                  <a:fillRect b="-10256"/>
                </a:stretch>
              </a:blipFill>
            </p:spPr>
            <p:txBody>
              <a:bodyPr/>
              <a:lstStyle/>
              <a:p>
                <a:r>
                  <a:rPr lang="en-US">
                    <a:noFill/>
                  </a:rPr>
                  <a:t> </a:t>
                </a:r>
              </a:p>
            </p:txBody>
          </p:sp>
        </mc:Fallback>
      </mc:AlternateContent>
    </p:spTree>
    <p:extLst>
      <p:ext uri="{BB962C8B-B14F-4D97-AF65-F5344CB8AC3E}">
        <p14:creationId xmlns:p14="http://schemas.microsoft.com/office/powerpoint/2010/main" val="344807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762000" y="1681163"/>
            <a:ext cx="7620000" cy="349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Softplus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3" y="1235676"/>
                <a:ext cx="8382000" cy="3929448"/>
              </a:xfrm>
            </p:spPr>
            <p:txBody>
              <a:bodyPr>
                <a:normAutofit lnSpcReduction="10000"/>
              </a:bodyPr>
              <a:lstStyle/>
              <a:p>
                <a:r>
                  <a:rPr lang="en-US" dirty="0" smtClean="0"/>
                  <a:t>Activation function                               </a:t>
                </a:r>
                <a:r>
                  <a:rPr lang="en-US" dirty="0"/>
                  <a:t> </a:t>
                </a:r>
                <a:r>
                  <a:rPr lang="en-US" dirty="0" smtClean="0"/>
                  <a:t>                    Derivative</a:t>
                </a:r>
                <a:endParaRPr lang="en-US" dirty="0"/>
              </a:p>
              <a:p>
                <a:pPr lvl="1"/>
                <a14:m>
                  <m:oMath xmlns:m="http://schemas.openxmlformats.org/officeDocument/2006/math">
                    <m:r>
                      <a:rPr lang="en-US" sz="2800" i="1" smtClean="0">
                        <a:solidFill>
                          <a:schemeClr val="accent2"/>
                        </a:solidFill>
                        <a:latin typeface="Cambria Math" charset="0"/>
                      </a:rPr>
                      <m:t>𝒚</m:t>
                    </m:r>
                    <m:r>
                      <a:rPr lang="en-US" sz="2800" i="1" smtClean="0">
                        <a:solidFill>
                          <a:schemeClr val="accent2"/>
                        </a:solidFill>
                        <a:latin typeface="Cambria Math" charset="0"/>
                      </a:rPr>
                      <m:t>=</m:t>
                    </m:r>
                    <m:r>
                      <a:rPr lang="en-US" sz="2800" b="1" i="0" smtClean="0">
                        <a:solidFill>
                          <a:schemeClr val="accent2"/>
                        </a:solidFill>
                        <a:latin typeface="Cambria Math" charset="0"/>
                      </a:rPr>
                      <m:t>𝐥𝐧</m:t>
                    </m:r>
                    <m:d>
                      <m:dPr>
                        <m:ctrlPr>
                          <a:rPr lang="mr-IN" sz="2800" b="1" i="1" smtClean="0">
                            <a:solidFill>
                              <a:schemeClr val="accent2"/>
                            </a:solidFill>
                            <a:latin typeface="Cambria Math"/>
                          </a:rPr>
                        </m:ctrlPr>
                      </m:dPr>
                      <m:e>
                        <m:r>
                          <a:rPr lang="en-US" sz="2800" b="1" i="1" smtClean="0">
                            <a:solidFill>
                              <a:schemeClr val="accent2"/>
                            </a:solidFill>
                            <a:latin typeface="Cambria Math" charset="0"/>
                          </a:rPr>
                          <m:t>𝟏</m:t>
                        </m:r>
                        <m:r>
                          <a:rPr lang="en-US" sz="2800" b="1" i="1" smtClean="0">
                            <a:solidFill>
                              <a:schemeClr val="accent2"/>
                            </a:solidFill>
                            <a:latin typeface="Cambria Math" charset="0"/>
                          </a:rPr>
                          <m:t>+</m:t>
                        </m:r>
                        <m:sSup>
                          <m:sSupPr>
                            <m:ctrlPr>
                              <a:rPr lang="en-US" sz="2800" b="1" i="1" smtClean="0">
                                <a:solidFill>
                                  <a:schemeClr val="accent2"/>
                                </a:solidFill>
                                <a:latin typeface="Cambria Math"/>
                              </a:rPr>
                            </m:ctrlPr>
                          </m:sSupPr>
                          <m:e>
                            <m:r>
                              <a:rPr lang="en-US" sz="2800" b="1" i="1" smtClean="0">
                                <a:solidFill>
                                  <a:schemeClr val="accent2"/>
                                </a:solidFill>
                                <a:latin typeface="Cambria Math" charset="0"/>
                              </a:rPr>
                              <m:t>𝒆</m:t>
                            </m:r>
                          </m:e>
                          <m:sup>
                            <m:r>
                              <a:rPr lang="en-US" sz="2800" b="1" i="1" smtClean="0">
                                <a:solidFill>
                                  <a:schemeClr val="accent2"/>
                                </a:solidFill>
                                <a:latin typeface="Cambria Math" charset="0"/>
                              </a:rPr>
                              <m:t>𝒛</m:t>
                            </m:r>
                          </m:sup>
                        </m:sSup>
                      </m:e>
                    </m:d>
                    <m:r>
                      <a:rPr lang="en-US" sz="2800" b="1" i="1" smtClean="0">
                        <a:solidFill>
                          <a:schemeClr val="accent2"/>
                        </a:solidFill>
                        <a:latin typeface="Cambria Math" charset="0"/>
                      </a:rPr>
                      <m:t>                                                      </m:t>
                    </m:r>
                    <m:f>
                      <m:fPr>
                        <m:ctrlPr>
                          <a:rPr lang="en-US" sz="2800" b="1" i="1" dirty="0" smtClean="0">
                            <a:solidFill>
                              <a:schemeClr val="accent2"/>
                            </a:solidFill>
                            <a:latin typeface="Cambria Math"/>
                          </a:rPr>
                        </m:ctrlPr>
                      </m:fPr>
                      <m:num>
                        <m:r>
                          <a:rPr lang="en-US" sz="2800" b="1" i="1" dirty="0" smtClean="0">
                            <a:solidFill>
                              <a:schemeClr val="accent2"/>
                            </a:solidFill>
                            <a:latin typeface="Cambria Math" charset="0"/>
                          </a:rPr>
                          <m:t>𝝏</m:t>
                        </m:r>
                        <m:r>
                          <a:rPr lang="en-US" sz="2800" b="1" i="1" dirty="0" smtClean="0">
                            <a:solidFill>
                              <a:schemeClr val="accent2"/>
                            </a:solidFill>
                            <a:latin typeface="Cambria Math" charset="0"/>
                          </a:rPr>
                          <m:t>𝒚</m:t>
                        </m:r>
                      </m:num>
                      <m:den>
                        <m:r>
                          <a:rPr lang="en-US" sz="2800" b="1" i="1" dirty="0" smtClean="0">
                            <a:solidFill>
                              <a:schemeClr val="accent2"/>
                            </a:solidFill>
                            <a:latin typeface="Cambria Math" charset="0"/>
                          </a:rPr>
                          <m:t>𝝏</m:t>
                        </m:r>
                        <m:r>
                          <a:rPr lang="en-US" sz="2800" b="1" i="1" dirty="0" smtClean="0">
                            <a:solidFill>
                              <a:schemeClr val="accent2"/>
                            </a:solidFill>
                            <a:latin typeface="Cambria Math" charset="0"/>
                          </a:rPr>
                          <m:t>𝒛</m:t>
                        </m:r>
                      </m:den>
                    </m:f>
                    <m:r>
                      <a:rPr lang="en-US" sz="2800" b="1" i="1" dirty="0" smtClean="0">
                        <a:solidFill>
                          <a:schemeClr val="accent2"/>
                        </a:solidFill>
                        <a:latin typeface="Cambria Math" charset="0"/>
                      </a:rPr>
                      <m:t>=</m:t>
                    </m:r>
                    <m:f>
                      <m:fPr>
                        <m:ctrlPr>
                          <a:rPr lang="mr-IN" sz="2800" b="1" i="1" dirty="0" smtClean="0">
                            <a:solidFill>
                              <a:schemeClr val="accent2"/>
                            </a:solidFill>
                            <a:latin typeface="Cambria Math"/>
                          </a:rPr>
                        </m:ctrlPr>
                      </m:fPr>
                      <m:num>
                        <m:r>
                          <a:rPr lang="en-US" sz="2800" b="1" i="1" dirty="0" smtClean="0">
                            <a:solidFill>
                              <a:schemeClr val="accent2"/>
                            </a:solidFill>
                            <a:latin typeface="Cambria Math" charset="0"/>
                          </a:rPr>
                          <m:t>𝟏</m:t>
                        </m:r>
                      </m:num>
                      <m:den>
                        <m:r>
                          <a:rPr lang="en-US" sz="2800" b="1" i="1" dirty="0" smtClean="0">
                            <a:solidFill>
                              <a:schemeClr val="accent2"/>
                            </a:solidFill>
                            <a:latin typeface="Cambria Math" charset="0"/>
                          </a:rPr>
                          <m:t>𝟏</m:t>
                        </m:r>
                        <m:r>
                          <a:rPr lang="en-US" sz="2800" b="1" i="1" dirty="0" smtClean="0">
                            <a:solidFill>
                              <a:schemeClr val="accent2"/>
                            </a:solidFill>
                            <a:latin typeface="Cambria Math" charset="0"/>
                          </a:rPr>
                          <m:t>+</m:t>
                        </m:r>
                        <m:sSup>
                          <m:sSupPr>
                            <m:ctrlPr>
                              <a:rPr lang="en-US" sz="2800" b="1" i="1" dirty="0" smtClean="0">
                                <a:solidFill>
                                  <a:schemeClr val="accent2"/>
                                </a:solidFill>
                                <a:latin typeface="Cambria Math"/>
                              </a:rPr>
                            </m:ctrlPr>
                          </m:sSupPr>
                          <m:e>
                            <m:r>
                              <a:rPr lang="en-US" sz="2800" b="1" i="1" dirty="0" smtClean="0">
                                <a:solidFill>
                                  <a:schemeClr val="accent2"/>
                                </a:solidFill>
                                <a:latin typeface="Cambria Math" charset="0"/>
                              </a:rPr>
                              <m:t>𝒆</m:t>
                            </m:r>
                          </m:e>
                          <m:sup>
                            <m:r>
                              <a:rPr lang="en-US" sz="2800" b="1" i="1" dirty="0" smtClean="0">
                                <a:solidFill>
                                  <a:schemeClr val="accent2"/>
                                </a:solidFill>
                                <a:latin typeface="Cambria Math" charset="0"/>
                              </a:rPr>
                              <m:t>−</m:t>
                            </m:r>
                            <m:r>
                              <a:rPr lang="en-US" sz="2800" b="1" i="1" dirty="0" smtClean="0">
                                <a:solidFill>
                                  <a:schemeClr val="accent2"/>
                                </a:solidFill>
                                <a:latin typeface="Cambria Math" charset="0"/>
                              </a:rPr>
                              <m:t>𝒛</m:t>
                            </m:r>
                          </m:sup>
                        </m:sSup>
                      </m:den>
                    </m:f>
                    <m:r>
                      <a:rPr lang="en-US" sz="2800" b="1" i="1" dirty="0" smtClean="0">
                        <a:solidFill>
                          <a:schemeClr val="accent2"/>
                        </a:solidFill>
                        <a:latin typeface="Cambria Math" charset="0"/>
                      </a:rPr>
                      <m:t>=</m:t>
                    </m:r>
                    <m:r>
                      <a:rPr lang="en-US" sz="2800" b="1" i="0" dirty="0" smtClean="0">
                        <a:solidFill>
                          <a:schemeClr val="accent2"/>
                        </a:solidFill>
                        <a:latin typeface="Cambria Math" charset="0"/>
                      </a:rPr>
                      <m:t>𝐥𝐨𝐠𝐢𝐬𝐭𝐢𝐜</m:t>
                    </m:r>
                    <m:d>
                      <m:dPr>
                        <m:ctrlPr>
                          <a:rPr lang="en-US" sz="2800" b="1" i="1" dirty="0" smtClean="0">
                            <a:solidFill>
                              <a:schemeClr val="accent2"/>
                            </a:solidFill>
                            <a:latin typeface="Cambria Math"/>
                          </a:rPr>
                        </m:ctrlPr>
                      </m:dPr>
                      <m:e>
                        <m:r>
                          <a:rPr lang="en-US" sz="2800" b="1" i="1" dirty="0" smtClean="0">
                            <a:solidFill>
                              <a:schemeClr val="accent2"/>
                            </a:solidFill>
                            <a:latin typeface="Cambria Math" charset="0"/>
                          </a:rPr>
                          <m:t>𝒛</m:t>
                        </m:r>
                      </m:e>
                    </m:d>
                  </m:oMath>
                </a14:m>
                <a:endParaRPr lang="en-US" sz="2800" b="1" dirty="0" smtClean="0">
                  <a:solidFill>
                    <a:schemeClr val="accent2"/>
                  </a:solidFill>
                </a:endParaRPr>
              </a:p>
              <a:p>
                <a:r>
                  <a:rPr lang="en-US" sz="2888" dirty="0" smtClean="0"/>
                  <a:t>Derivative</a:t>
                </a:r>
              </a:p>
              <a:p>
                <a:pPr lvl="1"/>
                <a:r>
                  <a:rPr lang="en-US" sz="2800" dirty="0" smtClean="0"/>
                  <a:t>defined everywhere</a:t>
                </a:r>
              </a:p>
              <a:p>
                <a:pPr lvl="1"/>
                <a:r>
                  <a:rPr lang="en-US" sz="2800" dirty="0" smtClean="0"/>
                  <a:t>zero only for </a:t>
                </a:r>
                <a14:m>
                  <m:oMath xmlns:m="http://schemas.openxmlformats.org/officeDocument/2006/math">
                    <m:r>
                      <a:rPr lang="en-US" sz="2800" b="1" i="1" smtClean="0">
                        <a:latin typeface="Cambria Math" charset="0"/>
                      </a:rPr>
                      <m:t>𝒛</m:t>
                    </m:r>
                    <m:r>
                      <a:rPr lang="en-US" sz="2800" b="1" i="1" smtClean="0">
                        <a:latin typeface="Cambria Math" charset="0"/>
                      </a:rPr>
                      <m:t>→−∞</m:t>
                    </m:r>
                  </m:oMath>
                </a14:m>
                <a:endParaRPr lang="en-US" sz="2800" dirty="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3" y="1235676"/>
                <a:ext cx="8382000" cy="3929448"/>
              </a:xfrm>
              <a:blipFill rotWithShape="1">
                <a:blip r:embed="rId3"/>
                <a:stretch>
                  <a:fillRect l="-1600" t="-3261" b="-155"/>
                </a:stretch>
              </a:blipFill>
            </p:spPr>
            <p:txBody>
              <a:bodyPr/>
              <a:lstStyle/>
              <a:p>
                <a:r>
                  <a:rPr lang="en-US">
                    <a:noFill/>
                  </a:rPr>
                  <a:t> </a:t>
                </a:r>
              </a:p>
            </p:txBody>
          </p:sp>
        </mc:Fallback>
      </mc:AlternateContent>
      <p:cxnSp>
        <p:nvCxnSpPr>
          <p:cNvPr id="4" name="Straight Connector 3"/>
          <p:cNvCxnSpPr/>
          <p:nvPr/>
        </p:nvCxnSpPr>
        <p:spPr>
          <a:xfrm>
            <a:off x="8134350" y="355600"/>
            <a:ext cx="0" cy="1193800"/>
          </a:xfrm>
          <a:prstGeom prst="line">
            <a:avLst/>
          </a:prstGeom>
          <a:ln w="508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16200000">
            <a:off x="8134350" y="176213"/>
            <a:ext cx="0" cy="1552575"/>
          </a:xfrm>
          <a:prstGeom prst="line">
            <a:avLst/>
          </a:prstGeom>
          <a:ln w="508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25" name="Freeform 24"/>
          <p:cNvSpPr/>
          <p:nvPr/>
        </p:nvSpPr>
        <p:spPr>
          <a:xfrm>
            <a:off x="7358062" y="240327"/>
            <a:ext cx="1504586" cy="674631"/>
          </a:xfrm>
          <a:custGeom>
            <a:avLst/>
            <a:gdLst>
              <a:gd name="connsiteX0" fmla="*/ 0 w 1781908"/>
              <a:gd name="connsiteY0" fmla="*/ 656492 h 674631"/>
              <a:gd name="connsiteX1" fmla="*/ 791308 w 1781908"/>
              <a:gd name="connsiteY1" fmla="*/ 650631 h 674631"/>
              <a:gd name="connsiteX2" fmla="*/ 1254369 w 1781908"/>
              <a:gd name="connsiteY2" fmla="*/ 422031 h 674631"/>
              <a:gd name="connsiteX3" fmla="*/ 1781908 w 1781908"/>
              <a:gd name="connsiteY3" fmla="*/ 0 h 674631"/>
              <a:gd name="connsiteX4" fmla="*/ 1781908 w 1781908"/>
              <a:gd name="connsiteY4" fmla="*/ 0 h 674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1908" h="674631">
                <a:moveTo>
                  <a:pt x="0" y="656492"/>
                </a:moveTo>
                <a:cubicBezTo>
                  <a:pt x="291123" y="673100"/>
                  <a:pt x="582247" y="689708"/>
                  <a:pt x="791308" y="650631"/>
                </a:cubicBezTo>
                <a:cubicBezTo>
                  <a:pt x="1000370" y="611554"/>
                  <a:pt x="1089269" y="530469"/>
                  <a:pt x="1254369" y="422031"/>
                </a:cubicBezTo>
                <a:cubicBezTo>
                  <a:pt x="1419469" y="313593"/>
                  <a:pt x="1781908" y="0"/>
                  <a:pt x="1781908" y="0"/>
                </a:cubicBezTo>
                <a:lnTo>
                  <a:pt x="1781908" y="0"/>
                </a:lnTo>
              </a:path>
            </a:pathLst>
          </a:custGeom>
          <a:noFill/>
          <a:ln w="4762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8648700" y="892776"/>
                <a:ext cx="421910"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F6FC6"/>
                          </a:solidFill>
                          <a:latin typeface="Cambria Math" charset="0"/>
                        </a:rPr>
                        <m:t>𝒛</m:t>
                      </m:r>
                    </m:oMath>
                  </m:oMathPara>
                </a14:m>
                <a:endParaRPr lang="en-US" sz="2500" b="1" dirty="0">
                  <a:solidFill>
                    <a:srgbClr val="0F6FC6"/>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1531600" y="892776"/>
                <a:ext cx="421910" cy="4770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860780" y="179887"/>
                <a:ext cx="449162"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F6FC6"/>
                          </a:solidFill>
                          <a:latin typeface="Cambria Math" charset="0"/>
                        </a:rPr>
                        <m:t>𝒚</m:t>
                      </m:r>
                    </m:oMath>
                  </m:oMathPara>
                </a14:m>
                <a:endParaRPr lang="en-US" sz="2500" b="1" dirty="0">
                  <a:solidFill>
                    <a:srgbClr val="0F6FC6"/>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481040" y="179887"/>
                <a:ext cx="449161" cy="477054"/>
              </a:xfrm>
              <a:prstGeom prst="rect">
                <a:avLst/>
              </a:prstGeom>
              <a:blipFill rotWithShape="0">
                <a:blip r:embed="rId5"/>
                <a:stretch>
                  <a:fillRect b="-10256"/>
                </a:stretch>
              </a:blipFill>
            </p:spPr>
            <p:txBody>
              <a:bodyPr/>
              <a:lstStyle/>
              <a:p>
                <a:r>
                  <a:rPr lang="en-US">
                    <a:noFill/>
                  </a:rPr>
                  <a:t> </a:t>
                </a:r>
              </a:p>
            </p:txBody>
          </p:sp>
        </mc:Fallback>
      </mc:AlternateContent>
    </p:spTree>
    <p:extLst>
      <p:ext uri="{BB962C8B-B14F-4D97-AF65-F5344CB8AC3E}">
        <p14:creationId xmlns:p14="http://schemas.microsoft.com/office/powerpoint/2010/main" val="1135585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vs Variance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you have done a survey to know who will win in Mayor Election Dhaka North in your class room. Now can you predict the outcome based on this survey?</a:t>
            </a:r>
          </a:p>
          <a:p>
            <a:pPr lvl="1"/>
            <a:r>
              <a:rPr lang="en-US" dirty="0" smtClean="0"/>
              <a:t>That depends on the bias and the variance</a:t>
            </a:r>
          </a:p>
          <a:p>
            <a:r>
              <a:rPr lang="en-US" dirty="0" smtClean="0"/>
              <a:t>Bias</a:t>
            </a:r>
          </a:p>
          <a:p>
            <a:pPr lvl="1"/>
            <a:r>
              <a:rPr lang="en-US" dirty="0" smtClean="0"/>
              <a:t>Difference between predicted and actual value</a:t>
            </a:r>
          </a:p>
          <a:p>
            <a:r>
              <a:rPr lang="en-US" dirty="0" smtClean="0"/>
              <a:t>Variance</a:t>
            </a:r>
          </a:p>
          <a:p>
            <a:pPr lvl="1"/>
            <a:r>
              <a:rPr lang="en-US" dirty="0" smtClean="0"/>
              <a:t>Estimate </a:t>
            </a:r>
            <a:r>
              <a:rPr lang="en-US" dirty="0"/>
              <a:t>of the target function will change if different training data was used.</a:t>
            </a:r>
            <a:endParaRPr lang="en-US" dirty="0" smtClean="0"/>
          </a:p>
          <a:p>
            <a:pPr lvl="1"/>
            <a:endParaRPr lang="en-US" dirty="0"/>
          </a:p>
        </p:txBody>
      </p:sp>
    </p:spTree>
    <p:extLst>
      <p:ext uri="{BB962C8B-B14F-4D97-AF65-F5344CB8AC3E}">
        <p14:creationId xmlns:p14="http://schemas.microsoft.com/office/powerpoint/2010/main" val="280371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vs Variance</a:t>
            </a:r>
            <a:endParaRPr lang="en-US" dirty="0"/>
          </a:p>
        </p:txBody>
      </p:sp>
      <p:sp>
        <p:nvSpPr>
          <p:cNvPr id="4" name="TextBox 3"/>
          <p:cNvSpPr txBox="1"/>
          <p:nvPr/>
        </p:nvSpPr>
        <p:spPr>
          <a:xfrm>
            <a:off x="1115617" y="1556792"/>
            <a:ext cx="2592287"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Low Bias</a:t>
            </a:r>
          </a:p>
          <a:p>
            <a:r>
              <a:rPr lang="en-US" dirty="0" smtClean="0"/>
              <a:t>   - mostly depends on the training data</a:t>
            </a:r>
          </a:p>
          <a:p>
            <a:r>
              <a:rPr lang="en-US" dirty="0"/>
              <a:t> </a:t>
            </a:r>
            <a:r>
              <a:rPr lang="en-US" dirty="0" smtClean="0"/>
              <a:t> - Not much assumption about the model</a:t>
            </a:r>
          </a:p>
          <a:p>
            <a:r>
              <a:rPr lang="en-US" dirty="0" smtClean="0"/>
              <a:t> - KNN, SVM, Decision Tree</a:t>
            </a:r>
          </a:p>
          <a:p>
            <a:endParaRPr lang="en-US" dirty="0"/>
          </a:p>
        </p:txBody>
      </p:sp>
      <p:sp>
        <p:nvSpPr>
          <p:cNvPr id="5" name="TextBox 4"/>
          <p:cNvSpPr txBox="1"/>
          <p:nvPr/>
        </p:nvSpPr>
        <p:spPr>
          <a:xfrm>
            <a:off x="4680012" y="1556792"/>
            <a:ext cx="2592286"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High Bias</a:t>
            </a:r>
          </a:p>
          <a:p>
            <a:r>
              <a:rPr lang="en-US" dirty="0" smtClean="0"/>
              <a:t>   - assumption about the model</a:t>
            </a:r>
          </a:p>
          <a:p>
            <a:r>
              <a:rPr lang="en-US" dirty="0"/>
              <a:t> </a:t>
            </a:r>
            <a:r>
              <a:rPr lang="en-US" dirty="0" smtClean="0"/>
              <a:t> - </a:t>
            </a:r>
            <a:r>
              <a:rPr lang="en-US" dirty="0" err="1" smtClean="0"/>
              <a:t>underfitting</a:t>
            </a:r>
            <a:endParaRPr lang="en-US" dirty="0" smtClean="0"/>
          </a:p>
          <a:p>
            <a:r>
              <a:rPr lang="en-US" dirty="0"/>
              <a:t> </a:t>
            </a:r>
            <a:r>
              <a:rPr lang="en-US" dirty="0" smtClean="0"/>
              <a:t> - </a:t>
            </a:r>
            <a:r>
              <a:rPr lang="en-US" dirty="0"/>
              <a:t>not adequate data</a:t>
            </a:r>
            <a:endParaRPr lang="en-US" dirty="0" smtClean="0"/>
          </a:p>
          <a:p>
            <a:r>
              <a:rPr lang="en-US" dirty="0"/>
              <a:t> </a:t>
            </a:r>
            <a:r>
              <a:rPr lang="en-US" dirty="0" smtClean="0"/>
              <a:t> - Linear and logistic regression</a:t>
            </a:r>
          </a:p>
          <a:p>
            <a:endParaRPr lang="en-US" dirty="0"/>
          </a:p>
        </p:txBody>
      </p:sp>
      <p:sp>
        <p:nvSpPr>
          <p:cNvPr id="6" name="TextBox 5"/>
          <p:cNvSpPr txBox="1"/>
          <p:nvPr/>
        </p:nvSpPr>
        <p:spPr>
          <a:xfrm>
            <a:off x="1115616" y="4365104"/>
            <a:ext cx="2592287"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Low Variance</a:t>
            </a:r>
          </a:p>
          <a:p>
            <a:r>
              <a:rPr lang="en-US" dirty="0" smtClean="0"/>
              <a:t>   - </a:t>
            </a:r>
            <a:r>
              <a:rPr lang="en-US" dirty="0"/>
              <a:t>changes to the training </a:t>
            </a:r>
            <a:r>
              <a:rPr lang="en-US" dirty="0" smtClean="0"/>
              <a:t>dataset makes small changes on the model</a:t>
            </a:r>
          </a:p>
          <a:p>
            <a:r>
              <a:rPr lang="en-US" dirty="0"/>
              <a:t> </a:t>
            </a:r>
            <a:r>
              <a:rPr lang="en-US" dirty="0" smtClean="0"/>
              <a:t> - </a:t>
            </a:r>
            <a:r>
              <a:rPr lang="en-US" dirty="0"/>
              <a:t>Linear and logistic </a:t>
            </a:r>
            <a:r>
              <a:rPr lang="en-US" dirty="0" smtClean="0"/>
              <a:t>regression</a:t>
            </a:r>
            <a:endParaRPr lang="en-US" dirty="0"/>
          </a:p>
        </p:txBody>
      </p:sp>
      <p:sp>
        <p:nvSpPr>
          <p:cNvPr id="7" name="TextBox 6"/>
          <p:cNvSpPr txBox="1"/>
          <p:nvPr/>
        </p:nvSpPr>
        <p:spPr>
          <a:xfrm>
            <a:off x="4680011" y="4365104"/>
            <a:ext cx="2592287"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High Variance</a:t>
            </a:r>
          </a:p>
          <a:p>
            <a:r>
              <a:rPr lang="en-US" dirty="0" smtClean="0"/>
              <a:t>   - mostly depends on the training data</a:t>
            </a:r>
          </a:p>
          <a:p>
            <a:r>
              <a:rPr lang="en-US" dirty="0"/>
              <a:t> </a:t>
            </a:r>
            <a:r>
              <a:rPr lang="en-US" dirty="0" smtClean="0"/>
              <a:t>  - captures noise</a:t>
            </a:r>
          </a:p>
          <a:p>
            <a:r>
              <a:rPr lang="en-US" dirty="0"/>
              <a:t> </a:t>
            </a:r>
            <a:r>
              <a:rPr lang="en-US" dirty="0" smtClean="0"/>
              <a:t> - </a:t>
            </a:r>
            <a:r>
              <a:rPr lang="en-US" dirty="0" err="1" smtClean="0"/>
              <a:t>overfits</a:t>
            </a:r>
            <a:endParaRPr lang="en-US" dirty="0" smtClean="0"/>
          </a:p>
          <a:p>
            <a:r>
              <a:rPr lang="en-US" dirty="0" smtClean="0"/>
              <a:t>  - KNN</a:t>
            </a:r>
            <a:r>
              <a:rPr lang="en-US" dirty="0"/>
              <a:t>, SVM, Decision Tree</a:t>
            </a:r>
            <a:endParaRPr lang="en-US" dirty="0" smtClean="0"/>
          </a:p>
          <a:p>
            <a:endParaRPr lang="en-US" dirty="0"/>
          </a:p>
        </p:txBody>
      </p:sp>
    </p:spTree>
    <p:extLst>
      <p:ext uri="{BB962C8B-B14F-4D97-AF65-F5344CB8AC3E}">
        <p14:creationId xmlns:p14="http://schemas.microsoft.com/office/powerpoint/2010/main" val="151972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vs Variance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32" y="1628800"/>
            <a:ext cx="76200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510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vs Variance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268760"/>
            <a:ext cx="5082328"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610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1499</TotalTime>
  <Words>1063</Words>
  <Application>Microsoft Office PowerPoint</Application>
  <PresentationFormat>On-screen Show (4:3)</PresentationFormat>
  <Paragraphs>147</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Machine Learning – 3</vt:lpstr>
      <vt:lpstr>Outline</vt:lpstr>
      <vt:lpstr>Rectified Linear Unit (ReLU)</vt:lpstr>
      <vt:lpstr>Leaky ReLU</vt:lpstr>
      <vt:lpstr>Softplus</vt:lpstr>
      <vt:lpstr>Bias vs Variance</vt:lpstr>
      <vt:lpstr>Bias vs Variance</vt:lpstr>
      <vt:lpstr>Bias vs Variance</vt:lpstr>
      <vt:lpstr>Bias vs Variance</vt:lpstr>
      <vt:lpstr>Bias vs Variance</vt:lpstr>
      <vt:lpstr>Output UnitS</vt:lpstr>
      <vt:lpstr>SoftmaX</vt:lpstr>
      <vt:lpstr>SoftmaX</vt:lpstr>
      <vt:lpstr>Regularization</vt:lpstr>
      <vt:lpstr>Regularization</vt:lpstr>
      <vt:lpstr>Regularization</vt:lpstr>
      <vt:lpstr>Regularization</vt:lpstr>
      <vt:lpstr>Regularization</vt:lpstr>
      <vt:lpstr>Regularization - NN</vt:lpstr>
      <vt:lpstr>Wide vs Deep</vt:lpstr>
      <vt:lpstr>Deep Neural Nets</vt:lpstr>
      <vt:lpstr>Batch vs MiniBatch</vt:lpstr>
      <vt:lpstr>Stochastic Gradient Descent</vt:lpstr>
      <vt:lpstr>Momentum</vt:lpstr>
      <vt:lpstr>SGD with momentum</vt:lpstr>
      <vt:lpstr>Adaptive learning rates</vt:lpstr>
      <vt:lpstr>AdaGrad</vt:lpstr>
      <vt:lpstr>Adagrad</vt:lpstr>
      <vt:lpstr>AdaGrad</vt:lpstr>
      <vt:lpstr>RMSProp</vt:lpstr>
      <vt:lpstr>RmsProp</vt:lpstr>
      <vt:lpstr>ADAM</vt:lpstr>
      <vt:lpstr>Batch Normalization</vt:lpstr>
      <vt:lpstr>Early Stopping</vt:lpstr>
      <vt:lpstr>Early Stopping</vt:lpstr>
      <vt:lpstr>Early Stopping</vt:lpstr>
      <vt:lpstr>Bagging Ensemble</vt:lpstr>
      <vt:lpstr>Dropout</vt:lpstr>
      <vt:lpstr>Dropout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Future of Humankind?</dc:title>
  <dc:creator/>
  <cp:lastModifiedBy>Dr. Swakkhar Shatabda</cp:lastModifiedBy>
  <cp:revision>272</cp:revision>
  <dcterms:created xsi:type="dcterms:W3CDTF">2006-08-16T00:00:00Z</dcterms:created>
  <dcterms:modified xsi:type="dcterms:W3CDTF">2019-07-27T08:02:30Z</dcterms:modified>
</cp:coreProperties>
</file>