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5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6" r:id="rId19"/>
    <p:sldId id="277" r:id="rId20"/>
    <p:sldId id="278" r:id="rId21"/>
    <p:sldId id="279" r:id="rId22"/>
    <p:sldId id="280" r:id="rId23"/>
    <p:sldId id="281" r:id="rId24"/>
    <p:sldId id="283" r:id="rId25"/>
    <p:sldId id="284" r:id="rId26"/>
    <p:sldId id="309" r:id="rId27"/>
    <p:sldId id="310" r:id="rId28"/>
    <p:sldId id="311" r:id="rId29"/>
    <p:sldId id="312" r:id="rId30"/>
    <p:sldId id="313" r:id="rId31"/>
    <p:sldId id="305" r:id="rId32"/>
    <p:sldId id="306" r:id="rId33"/>
    <p:sldId id="316" r:id="rId34"/>
    <p:sldId id="317" r:id="rId35"/>
    <p:sldId id="307" r:id="rId36"/>
    <p:sldId id="308" r:id="rId37"/>
    <p:sldId id="321" r:id="rId38"/>
    <p:sldId id="322" r:id="rId39"/>
    <p:sldId id="323" r:id="rId40"/>
    <p:sldId id="324" r:id="rId41"/>
    <p:sldId id="325" r:id="rId42"/>
    <p:sldId id="320" r:id="rId43"/>
    <p:sldId id="319" r:id="rId44"/>
    <p:sldId id="304" r:id="rId45"/>
    <p:sldId id="294" r:id="rId46"/>
    <p:sldId id="295" r:id="rId47"/>
    <p:sldId id="296" r:id="rId48"/>
    <p:sldId id="297" r:id="rId49"/>
    <p:sldId id="298" r:id="rId50"/>
    <p:sldId id="326"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75236C0-7B7B-4DC8-8465-96E7CCD01F4F}"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 styleId="{AB93B308-4C40-4AAF-A4B1-C434368DA1A1}" styleName="Table_1">
    <a:wholeTbl>
      <a:tcTxStyle>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font>
          <a:latin typeface="Calibri"/>
          <a:ea typeface="Calibri"/>
          <a:cs typeface="Calibri"/>
        </a:font>
        <a:srgbClr val="FFFFFF"/>
      </a:tcTxStyle>
      <a:tcStyle>
        <a:tcBdr/>
        <a:fill>
          <a:solidFill>
            <a:srgbClr val="4F81BD"/>
          </a:solidFill>
        </a:fill>
      </a:tcStyle>
    </a:lastCol>
    <a:firstCol>
      <a:tcTxStyle b="on">
        <a:font>
          <a:latin typeface="Calibri"/>
          <a:ea typeface="Calibri"/>
          <a:cs typeface="Calibri"/>
        </a:font>
        <a:srgbClr val="FFFFFF"/>
      </a:tcTxStyle>
      <a:tcStyle>
        <a:tcBdr/>
        <a:fill>
          <a:solidFill>
            <a:srgbClr val="4F81BD"/>
          </a:solidFill>
        </a:fill>
      </a:tcStyle>
    </a:firstCol>
    <a:lastRow>
      <a:tcTxStyle b="on">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F81BD"/>
          </a:solidFill>
        </a:fill>
      </a:tcStyle>
    </a:lastRow>
    <a:seCell>
      <a:tcStyle>
        <a:tcBdr/>
      </a:tcStyle>
    </a:seCell>
    <a:swCell>
      <a:tcStyle>
        <a:tcBdr/>
      </a:tcStyle>
    </a:swCell>
    <a:firstRow>
      <a:tcTxStyle b="on">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F81BD"/>
          </a:solidFill>
        </a:fill>
      </a:tcStyle>
    </a:firstRow>
    <a:neCell>
      <a:tcStyle>
        <a:tcBdr/>
      </a:tcStyle>
    </a:neCell>
    <a:nwCell>
      <a:tcStyle>
        <a:tcBdr/>
      </a:tcStyle>
    </a:nwCell>
  </a:tblStyle>
  <a:tblStyle styleId="{A2EADEFE-7B45-4030-A7E5-66D4F7C69EDF}" styleName="Table_2">
    <a:wholeTbl>
      <a:tcTxStyle>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font>
          <a:latin typeface="Calibri"/>
          <a:ea typeface="Calibri"/>
          <a:cs typeface="Calibri"/>
        </a:font>
        <a:srgbClr val="FFFFFF"/>
      </a:tcTxStyle>
      <a:tcStyle>
        <a:tcBdr/>
        <a:fill>
          <a:solidFill>
            <a:srgbClr val="4F81BD"/>
          </a:solidFill>
        </a:fill>
      </a:tcStyle>
    </a:lastCol>
    <a:firstCol>
      <a:tcTxStyle b="on">
        <a:font>
          <a:latin typeface="Calibri"/>
          <a:ea typeface="Calibri"/>
          <a:cs typeface="Calibri"/>
        </a:font>
        <a:srgbClr val="FFFFFF"/>
      </a:tcTxStyle>
      <a:tcStyle>
        <a:tcBdr/>
        <a:fill>
          <a:solidFill>
            <a:srgbClr val="4F81BD"/>
          </a:solidFill>
        </a:fill>
      </a:tcStyle>
    </a:firstCol>
    <a:lastRow>
      <a:tcTxStyle b="on">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F81BD"/>
          </a:solidFill>
        </a:fill>
      </a:tcStyle>
    </a:lastRow>
    <a:seCell>
      <a:tcStyle>
        <a:tcBdr/>
      </a:tcStyle>
    </a:seCell>
    <a:swCell>
      <a:tcStyle>
        <a:tcBdr/>
      </a:tcStyle>
    </a:swCell>
    <a:firstRow>
      <a:tcTxStyle b="on">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F81BD"/>
          </a:solidFill>
        </a:fill>
      </a:tcStyle>
    </a:firstRow>
    <a:neCell>
      <a:tcStyle>
        <a:tcBdr/>
      </a:tcStyle>
    </a:neCell>
    <a:nwCell>
      <a:tcStyle>
        <a:tcBdr/>
      </a:tcStyle>
    </a:nwCell>
  </a:tblStyle>
  <a:tblStyle styleId="{3DBBF25D-5160-4F82-96B7-70E9586F3D56}" styleName="Table_3">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636"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34345177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2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3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2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3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4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4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600">
                <a:solidFill>
                  <a:srgbClr val="36609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4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3F3F3F"/>
              </a:buClr>
              <a:buSzPts val="2400"/>
              <a:buChar char="•"/>
              <a:defRPr>
                <a:solidFill>
                  <a:srgbClr val="3F3F3F"/>
                </a:solidFill>
              </a:defRPr>
            </a:lvl1pPr>
            <a:lvl2pPr marL="914400" lvl="1" indent="-355600" algn="l">
              <a:lnSpc>
                <a:spcPct val="100000"/>
              </a:lnSpc>
              <a:spcBef>
                <a:spcPts val="400"/>
              </a:spcBef>
              <a:spcAft>
                <a:spcPts val="0"/>
              </a:spcAft>
              <a:buClr>
                <a:srgbClr val="3F3F3F"/>
              </a:buClr>
              <a:buSzPts val="2000"/>
              <a:buAutoNum type="alphaLcPeriod"/>
              <a:defRPr>
                <a:solidFill>
                  <a:srgbClr val="3F3F3F"/>
                </a:solidFill>
              </a:defRPr>
            </a:lvl2pPr>
            <a:lvl3pPr marL="1371600" lvl="2" indent="-355600" algn="l">
              <a:lnSpc>
                <a:spcPct val="100000"/>
              </a:lnSpc>
              <a:spcBef>
                <a:spcPts val="400"/>
              </a:spcBef>
              <a:spcAft>
                <a:spcPts val="0"/>
              </a:spcAft>
              <a:buClr>
                <a:srgbClr val="3F3F3F"/>
              </a:buClr>
              <a:buSzPts val="2000"/>
              <a:buChar char="•"/>
              <a:defRPr>
                <a:solidFill>
                  <a:srgbClr val="3F3F3F"/>
                </a:solidFill>
              </a:defRPr>
            </a:lvl3pPr>
            <a:lvl4pPr marL="1828800" lvl="3" indent="-355600" algn="l">
              <a:lnSpc>
                <a:spcPct val="100000"/>
              </a:lnSpc>
              <a:spcBef>
                <a:spcPts val="400"/>
              </a:spcBef>
              <a:spcAft>
                <a:spcPts val="0"/>
              </a:spcAft>
              <a:buClr>
                <a:srgbClr val="3F3F3F"/>
              </a:buClr>
              <a:buSzPts val="2000"/>
              <a:buChar char="–"/>
              <a:defRPr>
                <a:solidFill>
                  <a:srgbClr val="3F3F3F"/>
                </a:solidFill>
              </a:defRPr>
            </a:lvl4pPr>
            <a:lvl5pPr marL="2286000" lvl="4" indent="-355600" algn="l">
              <a:lnSpc>
                <a:spcPct val="100000"/>
              </a:lnSpc>
              <a:spcBef>
                <a:spcPts val="400"/>
              </a:spcBef>
              <a:spcAft>
                <a:spcPts val="0"/>
              </a:spcAft>
              <a:buClr>
                <a:srgbClr val="3F3F3F"/>
              </a:buClr>
              <a:buSzPts val="2000"/>
              <a:buChar char="»"/>
              <a:defRPr>
                <a:solidFill>
                  <a:srgbClr val="3F3F3F"/>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 name="Google Shape;14;p45"/>
          <p:cNvSpPr txBox="1">
            <a:spLocks noGrp="1"/>
          </p:cNvSpPr>
          <p:nvPr>
            <p:ph type="dt" idx="10"/>
          </p:nvPr>
        </p:nvSpPr>
        <p:spPr>
          <a:xfrm>
            <a:off x="6019800" y="4800599"/>
            <a:ext cx="2590800" cy="342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rgbClr val="595959"/>
              </a:buClr>
              <a:buSzPts val="1400"/>
              <a:buFont typeface="Arial" panose="020B0604020202020204"/>
              <a:buNone/>
              <a:defRPr sz="1400" b="1">
                <a:solidFill>
                  <a:srgbClr val="595959"/>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 name="Google Shape;15;p45"/>
          <p:cNvSpPr txBox="1">
            <a:spLocks noGrp="1"/>
          </p:cNvSpPr>
          <p:nvPr>
            <p:ph type="sldNum" idx="12"/>
          </p:nvPr>
        </p:nvSpPr>
        <p:spPr>
          <a:xfrm>
            <a:off x="8686800" y="4800601"/>
            <a:ext cx="457200" cy="3429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16" name="Google Shape;16;p45"/>
          <p:cNvSpPr txBox="1">
            <a:spLocks noGrp="1"/>
          </p:cNvSpPr>
          <p:nvPr>
            <p:ph type="ftr" idx="11"/>
          </p:nvPr>
        </p:nvSpPr>
        <p:spPr>
          <a:xfrm>
            <a:off x="152400" y="4800601"/>
            <a:ext cx="35052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00000"/>
              </a:buClr>
              <a:buSzPts val="1400"/>
              <a:buFont typeface="Arial" panose="020B0604020202020204"/>
              <a:buNone/>
              <a:defRPr sz="1400" b="1"/>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55"/>
          <p:cNvSpPr txBox="1">
            <a:spLocks noGrp="1"/>
          </p:cNvSpPr>
          <p:nvPr>
            <p:ph type="title"/>
          </p:nvPr>
        </p:nvSpPr>
        <p:spPr>
          <a:xfrm rot="5400000">
            <a:off x="5463750" y="1371628"/>
            <a:ext cx="4388700"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8" name="Google Shape;78;p55"/>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366092"/>
              </a:buClr>
              <a:buSzPts val="1800"/>
              <a:buChar char="•"/>
              <a:defRPr/>
            </a:lvl1pPr>
            <a:lvl2pPr marL="914400" lvl="1" indent="-342900" algn="l">
              <a:lnSpc>
                <a:spcPct val="100000"/>
              </a:lnSpc>
              <a:spcBef>
                <a:spcPts val="360"/>
              </a:spcBef>
              <a:spcAft>
                <a:spcPts val="0"/>
              </a:spcAft>
              <a:buClr>
                <a:srgbClr val="366092"/>
              </a:buClr>
              <a:buSzPts val="1800"/>
              <a:buAutoNum type="alphaLcPeriod"/>
              <a:defRPr/>
            </a:lvl2pPr>
            <a:lvl3pPr marL="1371600" lvl="2" indent="-342900" algn="l">
              <a:lnSpc>
                <a:spcPct val="100000"/>
              </a:lnSpc>
              <a:spcBef>
                <a:spcPts val="360"/>
              </a:spcBef>
              <a:spcAft>
                <a:spcPts val="0"/>
              </a:spcAft>
              <a:buClr>
                <a:srgbClr val="366092"/>
              </a:buClr>
              <a:buSzPts val="1800"/>
              <a:buChar char="•"/>
              <a:defRPr/>
            </a:lvl3pPr>
            <a:lvl4pPr marL="1828800" lvl="3" indent="-342900" algn="l">
              <a:lnSpc>
                <a:spcPct val="100000"/>
              </a:lnSpc>
              <a:spcBef>
                <a:spcPts val="360"/>
              </a:spcBef>
              <a:spcAft>
                <a:spcPts val="0"/>
              </a:spcAft>
              <a:buClr>
                <a:srgbClr val="366092"/>
              </a:buClr>
              <a:buSzPts val="1800"/>
              <a:buChar char="–"/>
              <a:defRPr/>
            </a:lvl4pPr>
            <a:lvl5pPr marL="2286000" lvl="4" indent="-342900" algn="l">
              <a:lnSpc>
                <a:spcPct val="100000"/>
              </a:lnSpc>
              <a:spcBef>
                <a:spcPts val="360"/>
              </a:spcBef>
              <a:spcAft>
                <a:spcPts val="0"/>
              </a:spcAft>
              <a:buClr>
                <a:srgbClr val="36609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 name="Google Shape;79;p55"/>
          <p:cNvSpPr txBox="1">
            <a:spLocks noGrp="1"/>
          </p:cNvSpPr>
          <p:nvPr>
            <p:ph type="dt" idx="10"/>
          </p:nvPr>
        </p:nvSpPr>
        <p:spPr>
          <a:xfrm>
            <a:off x="6019800" y="4800599"/>
            <a:ext cx="2590800" cy="342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rgbClr val="595959"/>
              </a:buClr>
              <a:buSzPts val="1400"/>
              <a:buFont typeface="Arial" panose="020B0604020202020204"/>
              <a:buNone/>
              <a:defRPr sz="1400" b="1">
                <a:solidFill>
                  <a:srgbClr val="595959"/>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0" name="Google Shape;80;p55"/>
          <p:cNvSpPr txBox="1">
            <a:spLocks noGrp="1"/>
          </p:cNvSpPr>
          <p:nvPr>
            <p:ph type="sldNum" idx="12"/>
          </p:nvPr>
        </p:nvSpPr>
        <p:spPr>
          <a:xfrm>
            <a:off x="8686800" y="4800601"/>
            <a:ext cx="457200" cy="3429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81" name="Google Shape;81;p55"/>
          <p:cNvSpPr txBox="1">
            <a:spLocks noGrp="1"/>
          </p:cNvSpPr>
          <p:nvPr>
            <p:ph type="ftr" idx="11"/>
          </p:nvPr>
        </p:nvSpPr>
        <p:spPr>
          <a:xfrm>
            <a:off x="152400" y="4800601"/>
            <a:ext cx="3657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00000"/>
              </a:buClr>
              <a:buSzPts val="1400"/>
              <a:buFont typeface="Arial" panose="020B0604020202020204"/>
              <a:buNone/>
              <a:defRPr sz="1400" b="1"/>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3"/>
        <p:cNvGrpSpPr/>
        <p:nvPr/>
      </p:nvGrpSpPr>
      <p:grpSpPr>
        <a:xfrm>
          <a:off x="0" y="0"/>
          <a:ext cx="0" cy="0"/>
          <a:chOff x="0" y="0"/>
          <a:chExt cx="0" cy="0"/>
        </a:xfrm>
      </p:grpSpPr>
      <p:sp>
        <p:nvSpPr>
          <p:cNvPr id="64" name="Google Shape;64;p53"/>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5" name="Google Shape;65;p53"/>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rgbClr val="366092"/>
              </a:buClr>
              <a:buSzPts val="3200"/>
              <a:buFont typeface="Arial" panose="020B0604020202020204"/>
              <a:buNone/>
              <a:defRPr sz="3200" b="0" i="0" u="none" strike="noStrike" cap="none">
                <a:solidFill>
                  <a:srgbClr val="366092"/>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560"/>
              </a:spcBef>
              <a:spcAft>
                <a:spcPts val="0"/>
              </a:spcAft>
              <a:buClr>
                <a:srgbClr val="366092"/>
              </a:buClr>
              <a:buSzPts val="2800"/>
              <a:buFont typeface="Calibri" panose="020F0502020204030204"/>
              <a:buNone/>
              <a:defRPr sz="2800" b="0" i="0" u="none" strike="noStrike" cap="none">
                <a:solidFill>
                  <a:srgbClr val="366092"/>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480"/>
              </a:spcBef>
              <a:spcAft>
                <a:spcPts val="0"/>
              </a:spcAft>
              <a:buClr>
                <a:srgbClr val="366092"/>
              </a:buClr>
              <a:buSzPts val="2400"/>
              <a:buFont typeface="Arial" panose="020B0604020202020204"/>
              <a:buNone/>
              <a:defRPr sz="2400" b="0" i="0" u="none" strike="noStrike" cap="none">
                <a:solidFill>
                  <a:srgbClr val="366092"/>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400"/>
              </a:spcBef>
              <a:spcAft>
                <a:spcPts val="0"/>
              </a:spcAft>
              <a:buClr>
                <a:srgbClr val="366092"/>
              </a:buClr>
              <a:buSzPts val="2000"/>
              <a:buFont typeface="Arial" panose="020B0604020202020204"/>
              <a:buNone/>
              <a:defRPr sz="2000" b="0" i="0" u="none" strike="noStrike" cap="none">
                <a:solidFill>
                  <a:srgbClr val="366092"/>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400"/>
              </a:spcBef>
              <a:spcAft>
                <a:spcPts val="0"/>
              </a:spcAft>
              <a:buClr>
                <a:srgbClr val="366092"/>
              </a:buClr>
              <a:buSzPts val="2000"/>
              <a:buFont typeface="Arial" panose="020B0604020202020204"/>
              <a:buNone/>
              <a:defRPr sz="2000" b="0" i="0" u="none" strike="noStrike" cap="none">
                <a:solidFill>
                  <a:srgbClr val="366092"/>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6" name="Google Shape;66;p53"/>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366092"/>
              </a:buClr>
              <a:buSzPts val="1400"/>
              <a:buNone/>
              <a:defRPr sz="1400"/>
            </a:lvl1pPr>
            <a:lvl2pPr marL="914400" lvl="1" indent="-228600" algn="l">
              <a:lnSpc>
                <a:spcPct val="100000"/>
              </a:lnSpc>
              <a:spcBef>
                <a:spcPts val="240"/>
              </a:spcBef>
              <a:spcAft>
                <a:spcPts val="0"/>
              </a:spcAft>
              <a:buClr>
                <a:srgbClr val="366092"/>
              </a:buClr>
              <a:buSzPts val="1200"/>
              <a:buNone/>
              <a:defRPr sz="1200"/>
            </a:lvl2pPr>
            <a:lvl3pPr marL="1371600" lvl="2" indent="-228600" algn="l">
              <a:lnSpc>
                <a:spcPct val="100000"/>
              </a:lnSpc>
              <a:spcBef>
                <a:spcPts val="200"/>
              </a:spcBef>
              <a:spcAft>
                <a:spcPts val="0"/>
              </a:spcAft>
              <a:buClr>
                <a:srgbClr val="366092"/>
              </a:buClr>
              <a:buSzPts val="1000"/>
              <a:buNone/>
              <a:defRPr sz="1000"/>
            </a:lvl3pPr>
            <a:lvl4pPr marL="1828800" lvl="3" indent="-228600" algn="l">
              <a:lnSpc>
                <a:spcPct val="100000"/>
              </a:lnSpc>
              <a:spcBef>
                <a:spcPts val="180"/>
              </a:spcBef>
              <a:spcAft>
                <a:spcPts val="0"/>
              </a:spcAft>
              <a:buClr>
                <a:srgbClr val="366092"/>
              </a:buClr>
              <a:buSzPts val="900"/>
              <a:buNone/>
              <a:defRPr sz="900"/>
            </a:lvl4pPr>
            <a:lvl5pPr marL="2286000" lvl="4" indent="-228600" algn="l">
              <a:lnSpc>
                <a:spcPct val="100000"/>
              </a:lnSpc>
              <a:spcBef>
                <a:spcPts val="180"/>
              </a:spcBef>
              <a:spcAft>
                <a:spcPts val="0"/>
              </a:spcAft>
              <a:buClr>
                <a:srgbClr val="366092"/>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7" name="Google Shape;67;p53"/>
          <p:cNvSpPr txBox="1">
            <a:spLocks noGrp="1"/>
          </p:cNvSpPr>
          <p:nvPr>
            <p:ph type="dt" idx="10"/>
          </p:nvPr>
        </p:nvSpPr>
        <p:spPr>
          <a:xfrm>
            <a:off x="6019800" y="4800599"/>
            <a:ext cx="2590800" cy="342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rgbClr val="595959"/>
              </a:buClr>
              <a:buSzPts val="1400"/>
              <a:buFont typeface="Arial" panose="020B0604020202020204"/>
              <a:buNone/>
              <a:defRPr sz="1400" b="1">
                <a:solidFill>
                  <a:srgbClr val="595959"/>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8" name="Google Shape;68;p53"/>
          <p:cNvSpPr txBox="1">
            <a:spLocks noGrp="1"/>
          </p:cNvSpPr>
          <p:nvPr>
            <p:ph type="sldNum" idx="12"/>
          </p:nvPr>
        </p:nvSpPr>
        <p:spPr>
          <a:xfrm>
            <a:off x="8686800" y="4800601"/>
            <a:ext cx="457200" cy="3429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69" name="Google Shape;69;p53"/>
          <p:cNvSpPr txBox="1">
            <a:spLocks noGrp="1"/>
          </p:cNvSpPr>
          <p:nvPr>
            <p:ph type="ftr" idx="11"/>
          </p:nvPr>
        </p:nvSpPr>
        <p:spPr>
          <a:xfrm>
            <a:off x="152400" y="4800601"/>
            <a:ext cx="34290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00000"/>
              </a:buClr>
              <a:buSzPts val="1400"/>
              <a:buFont typeface="Arial" panose="020B0604020202020204"/>
              <a:buNone/>
              <a:defRPr sz="1400" b="1"/>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Tree>
    <p:extLst>
      <p:ext uri="{BB962C8B-B14F-4D97-AF65-F5344CB8AC3E}">
        <p14:creationId xmlns:p14="http://schemas.microsoft.com/office/powerpoint/2010/main" val="339591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6"/>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46"/>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rgbClr val="888888"/>
              </a:buClr>
              <a:buSzPts val="2400"/>
              <a:buNone/>
              <a:defRPr>
                <a:solidFill>
                  <a:srgbClr val="888888"/>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400"/>
              </a:spcBef>
              <a:spcAft>
                <a:spcPts val="0"/>
              </a:spcAft>
              <a:buClr>
                <a:srgbClr val="888888"/>
              </a:buClr>
              <a:buSzPts val="20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0" name="Google Shape;20;p46"/>
          <p:cNvSpPr txBox="1">
            <a:spLocks noGrp="1"/>
          </p:cNvSpPr>
          <p:nvPr>
            <p:ph type="dt" idx="10"/>
          </p:nvPr>
        </p:nvSpPr>
        <p:spPr>
          <a:xfrm>
            <a:off x="6019800" y="4800599"/>
            <a:ext cx="2590800" cy="342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rgbClr val="595959"/>
              </a:buClr>
              <a:buSzPts val="1400"/>
              <a:buFont typeface="Arial" panose="020B0604020202020204"/>
              <a:buNone/>
              <a:defRPr sz="1400" b="1">
                <a:solidFill>
                  <a:srgbClr val="595959"/>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1" name="Google Shape;21;p46"/>
          <p:cNvSpPr txBox="1">
            <a:spLocks noGrp="1"/>
          </p:cNvSpPr>
          <p:nvPr>
            <p:ph type="sldNum" idx="12"/>
          </p:nvPr>
        </p:nvSpPr>
        <p:spPr>
          <a:xfrm>
            <a:off x="8686800" y="4800601"/>
            <a:ext cx="457200" cy="3429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22" name="Google Shape;22;p46"/>
          <p:cNvSpPr txBox="1">
            <a:spLocks noGrp="1"/>
          </p:cNvSpPr>
          <p:nvPr>
            <p:ph type="ftr" idx="11"/>
          </p:nvPr>
        </p:nvSpPr>
        <p:spPr>
          <a:xfrm>
            <a:off x="152400" y="4800601"/>
            <a:ext cx="35052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00000"/>
              </a:buClr>
              <a:buSzPts val="1400"/>
              <a:buFont typeface="Arial" panose="020B0604020202020204"/>
              <a:buNone/>
              <a:defRPr sz="1400" b="1"/>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4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36609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47"/>
          <p:cNvSpPr txBox="1">
            <a:spLocks noGrp="1"/>
          </p:cNvSpPr>
          <p:nvPr>
            <p:ph type="dt" idx="10"/>
          </p:nvPr>
        </p:nvSpPr>
        <p:spPr>
          <a:xfrm>
            <a:off x="6019800" y="4800599"/>
            <a:ext cx="2590800" cy="342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rgbClr val="595959"/>
              </a:buClr>
              <a:buSzPts val="1400"/>
              <a:buFont typeface="Arial" panose="020B0604020202020204"/>
              <a:buNone/>
              <a:defRPr sz="1400" b="1">
                <a:solidFill>
                  <a:srgbClr val="595959"/>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6" name="Google Shape;26;p47"/>
          <p:cNvSpPr txBox="1">
            <a:spLocks noGrp="1"/>
          </p:cNvSpPr>
          <p:nvPr>
            <p:ph type="sldNum" idx="12"/>
          </p:nvPr>
        </p:nvSpPr>
        <p:spPr>
          <a:xfrm>
            <a:off x="8686800" y="4800601"/>
            <a:ext cx="457200" cy="3429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27" name="Google Shape;27;p47"/>
          <p:cNvSpPr txBox="1">
            <a:spLocks noGrp="1"/>
          </p:cNvSpPr>
          <p:nvPr>
            <p:ph type="ftr" idx="11"/>
          </p:nvPr>
        </p:nvSpPr>
        <p:spPr>
          <a:xfrm>
            <a:off x="152400" y="4800601"/>
            <a:ext cx="35814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00000"/>
              </a:buClr>
              <a:buSzPts val="1400"/>
              <a:buFont typeface="Arial" panose="020B0604020202020204"/>
              <a:buNone/>
              <a:defRPr sz="1400" b="1"/>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48"/>
          <p:cNvSpPr txBox="1">
            <a:spLocks noGrp="1"/>
          </p:cNvSpPr>
          <p:nvPr>
            <p:ph type="dt" idx="10"/>
          </p:nvPr>
        </p:nvSpPr>
        <p:spPr>
          <a:xfrm>
            <a:off x="6019800" y="4800599"/>
            <a:ext cx="2590800" cy="342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rgbClr val="595959"/>
              </a:buClr>
              <a:buSzPts val="1400"/>
              <a:buFont typeface="Arial" panose="020B0604020202020204"/>
              <a:buNone/>
              <a:defRPr sz="1400" b="1">
                <a:solidFill>
                  <a:srgbClr val="595959"/>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0" name="Google Shape;30;p48"/>
          <p:cNvSpPr txBox="1">
            <a:spLocks noGrp="1"/>
          </p:cNvSpPr>
          <p:nvPr>
            <p:ph type="sldNum" idx="12"/>
          </p:nvPr>
        </p:nvSpPr>
        <p:spPr>
          <a:xfrm>
            <a:off x="8686800" y="4800601"/>
            <a:ext cx="457200" cy="3429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31" name="Google Shape;31;p48"/>
          <p:cNvSpPr txBox="1">
            <a:spLocks noGrp="1"/>
          </p:cNvSpPr>
          <p:nvPr>
            <p:ph type="ftr" idx="11"/>
          </p:nvPr>
        </p:nvSpPr>
        <p:spPr>
          <a:xfrm>
            <a:off x="152400" y="4800601"/>
            <a:ext cx="35052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00000"/>
              </a:buClr>
              <a:buSzPts val="1400"/>
              <a:buFont typeface="Arial" panose="020B0604020202020204"/>
              <a:buNone/>
              <a:defRPr sz="1400" b="1"/>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2"/>
        <p:cNvGrpSpPr/>
        <p:nvPr/>
      </p:nvGrpSpPr>
      <p:grpSpPr>
        <a:xfrm>
          <a:off x="0" y="0"/>
          <a:ext cx="0" cy="0"/>
          <a:chOff x="0" y="0"/>
          <a:chExt cx="0" cy="0"/>
        </a:xfrm>
      </p:grpSpPr>
      <p:sp>
        <p:nvSpPr>
          <p:cNvPr id="33" name="Google Shape;33;p49"/>
          <p:cNvSpPr txBox="1"/>
          <p:nvPr/>
        </p:nvSpPr>
        <p:spPr>
          <a:xfrm>
            <a:off x="609600" y="571500"/>
            <a:ext cx="6705600" cy="10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95959"/>
              </a:buClr>
              <a:buSzPts val="4400"/>
              <a:buFont typeface="Arial" panose="020B0604020202020204"/>
              <a:buNone/>
            </a:pPr>
            <a:r>
              <a:rPr lang="en-US" sz="4400" b="0" i="0" u="none" strike="noStrike" cap="none">
                <a:solidFill>
                  <a:srgbClr val="595959"/>
                </a:solidFill>
                <a:latin typeface="Arial" panose="020B0604020202020204"/>
                <a:ea typeface="Arial" panose="020B0604020202020204"/>
                <a:cs typeface="Arial" panose="020B0604020202020204"/>
                <a:sym typeface="Arial" panose="020B0604020202020204"/>
              </a:rPr>
              <a:t>Enter your Project title here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49"/>
          <p:cNvSpPr txBox="1"/>
          <p:nvPr/>
        </p:nvSpPr>
        <p:spPr>
          <a:xfrm>
            <a:off x="685800" y="2343150"/>
            <a:ext cx="7620000" cy="277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95959"/>
              </a:buClr>
              <a:buSzPts val="1400"/>
              <a:buFont typeface="Arial" panose="020B0604020202020204"/>
              <a:buNone/>
            </a:pPr>
            <a:r>
              <a:rPr lang="en-US" sz="1400" b="0" i="0" u="none" strike="noStrike" cap="none">
                <a:solidFill>
                  <a:srgbClr val="595959"/>
                </a:solidFill>
                <a:latin typeface="Arial" panose="020B0604020202020204"/>
                <a:ea typeface="Arial" panose="020B0604020202020204"/>
                <a:cs typeface="Arial" panose="020B0604020202020204"/>
                <a:sym typeface="Arial" panose="020B0604020202020204"/>
              </a:rPr>
              <a:t>Guided By </a:t>
            </a: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Mr./Ms.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49"/>
          <p:cNvSpPr txBox="1"/>
          <p:nvPr/>
        </p:nvSpPr>
        <p:spPr>
          <a:xfrm>
            <a:off x="7391400" y="3314700"/>
            <a:ext cx="1752600" cy="1108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Batch No </a:t>
            </a:r>
            <a:r>
              <a:rPr lang="en-US" sz="7200" b="0" i="0" u="none" strike="noStrike" cap="none">
                <a:solidFill>
                  <a:srgbClr val="0C0C0C"/>
                </a:solidFill>
                <a:latin typeface="Arial" panose="020B0604020202020204"/>
                <a:ea typeface="Arial" panose="020B0604020202020204"/>
                <a:cs typeface="Arial" panose="020B0604020202020204"/>
                <a:sym typeface="Arial" panose="020B0604020202020204"/>
              </a:rPr>
              <a:t>01</a:t>
            </a:r>
            <a:endParaRPr sz="1400" b="0" i="0" u="none" strike="noStrike" cap="none">
              <a:solidFill>
                <a:srgbClr val="0C0C0C"/>
              </a:solidFill>
              <a:latin typeface="Arial" panose="020B0604020202020204"/>
              <a:ea typeface="Arial" panose="020B0604020202020204"/>
              <a:cs typeface="Arial" panose="020B0604020202020204"/>
              <a:sym typeface="Arial" panose="020B0604020202020204"/>
            </a:endParaRPr>
          </a:p>
        </p:txBody>
      </p:sp>
      <p:graphicFrame>
        <p:nvGraphicFramePr>
          <p:cNvPr id="36" name="Google Shape;36;p49"/>
          <p:cNvGraphicFramePr/>
          <p:nvPr/>
        </p:nvGraphicFramePr>
        <p:xfrm>
          <a:off x="762000" y="2800350"/>
          <a:ext cx="5562600" cy="3000000"/>
        </p:xfrm>
        <a:graphic>
          <a:graphicData uri="http://schemas.openxmlformats.org/drawingml/2006/table">
            <a:tbl>
              <a:tblPr firstRow="1" bandRow="1">
                <a:noFill/>
                <a:tableStyleId>{575236C0-7B7B-4DC8-8465-96E7CCD01F4F}</a:tableStyleId>
              </a:tblPr>
              <a:tblGrid>
                <a:gridCol w="1529725">
                  <a:extLst>
                    <a:ext uri="{9D8B030D-6E8A-4147-A177-3AD203B41FA5}">
                      <a16:colId xmlns:a16="http://schemas.microsoft.com/office/drawing/2014/main" val="20000"/>
                    </a:ext>
                  </a:extLst>
                </a:gridCol>
                <a:gridCol w="4032875">
                  <a:extLst>
                    <a:ext uri="{9D8B030D-6E8A-4147-A177-3AD203B41FA5}">
                      <a16:colId xmlns:a16="http://schemas.microsoft.com/office/drawing/2014/main" val="20001"/>
                    </a:ext>
                  </a:extLst>
                </a:gridCol>
              </a:tblGrid>
              <a:tr h="2781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u="none" strike="noStrike" cap="none"/>
                        <a:t>Roll Number</a:t>
                      </a:r>
                      <a:endParaRPr sz="1400" b="0" u="none" strike="noStrike" cap="none">
                        <a:solidFill>
                          <a:srgbClr val="31859B"/>
                        </a:solidFill>
                      </a:endParaRPr>
                    </a:p>
                  </a:txBody>
                  <a:tcPr marL="91450" marR="91450" marT="34300" marB="34300"/>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u="none" strike="noStrike" cap="none"/>
                        <a:t>Full Name</a:t>
                      </a:r>
                      <a:endParaRPr sz="1400" b="0" u="none" strike="noStrike" cap="none">
                        <a:solidFill>
                          <a:srgbClr val="31859B"/>
                        </a:solidFill>
                      </a:endParaRPr>
                    </a:p>
                  </a:txBody>
                  <a:tcPr marL="91450" marR="91450" marT="34300" marB="34300"/>
                </a:tc>
                <a:extLst>
                  <a:ext uri="{0D108BD9-81ED-4DB2-BD59-A6C34878D82A}">
                    <a16:rowId xmlns:a16="http://schemas.microsoft.com/office/drawing/2014/main" val="10000"/>
                  </a:ext>
                </a:extLst>
              </a:tr>
              <a:tr h="27815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u="none" strike="noStrike" cap="none">
                        <a:solidFill>
                          <a:srgbClr val="31859B"/>
                        </a:solidFill>
                      </a:endParaRPr>
                    </a:p>
                  </a:txBody>
                  <a:tcPr marL="91450" marR="91450" marT="34300" marB="34300"/>
                </a:tc>
                <a:tc>
                  <a:txBody>
                    <a:bodyPr/>
                    <a:lstStyle/>
                    <a:p>
                      <a:pPr marL="342900" marR="0" lvl="1" indent="0" algn="l" rtl="0">
                        <a:lnSpc>
                          <a:spcPct val="100000"/>
                        </a:lnSpc>
                        <a:spcBef>
                          <a:spcPts val="0"/>
                        </a:spcBef>
                        <a:spcAft>
                          <a:spcPts val="0"/>
                        </a:spcAft>
                        <a:buClr>
                          <a:srgbClr val="000000"/>
                        </a:buClr>
                        <a:buSzPts val="1400"/>
                        <a:buFont typeface="Arial" panose="020B0604020202020204"/>
                        <a:buNone/>
                      </a:pPr>
                      <a:endParaRPr sz="1400" u="none" strike="noStrike" cap="none">
                        <a:solidFill>
                          <a:srgbClr val="31859B"/>
                        </a:solidFill>
                      </a:endParaRPr>
                    </a:p>
                  </a:txBody>
                  <a:tcPr marL="91450" marR="91450" marT="34300" marB="34300"/>
                </a:tc>
                <a:extLst>
                  <a:ext uri="{0D108BD9-81ED-4DB2-BD59-A6C34878D82A}">
                    <a16:rowId xmlns:a16="http://schemas.microsoft.com/office/drawing/2014/main" val="10001"/>
                  </a:ext>
                </a:extLst>
              </a:tr>
              <a:tr h="27815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u="none" strike="noStrike" cap="none">
                        <a:solidFill>
                          <a:srgbClr val="31859B"/>
                        </a:solidFill>
                      </a:endParaRPr>
                    </a:p>
                  </a:txBody>
                  <a:tcPr marL="91450" marR="91450" marT="34300" marB="34300"/>
                </a:tc>
                <a:tc>
                  <a:txBody>
                    <a:bodyPr/>
                    <a:lstStyle/>
                    <a:p>
                      <a:pPr marL="342900" marR="0" lvl="1" indent="0" algn="l" rtl="0">
                        <a:lnSpc>
                          <a:spcPct val="100000"/>
                        </a:lnSpc>
                        <a:spcBef>
                          <a:spcPts val="0"/>
                        </a:spcBef>
                        <a:spcAft>
                          <a:spcPts val="0"/>
                        </a:spcAft>
                        <a:buClr>
                          <a:srgbClr val="000000"/>
                        </a:buClr>
                        <a:buSzPts val="1400"/>
                        <a:buFont typeface="Arial" panose="020B0604020202020204"/>
                        <a:buNone/>
                      </a:pPr>
                      <a:endParaRPr sz="1400" u="none" strike="noStrike" cap="none">
                        <a:solidFill>
                          <a:srgbClr val="31859B"/>
                        </a:solidFill>
                      </a:endParaRPr>
                    </a:p>
                  </a:txBody>
                  <a:tcPr marL="91450" marR="91450" marT="34300" marB="34300"/>
                </a:tc>
                <a:extLst>
                  <a:ext uri="{0D108BD9-81ED-4DB2-BD59-A6C34878D82A}">
                    <a16:rowId xmlns:a16="http://schemas.microsoft.com/office/drawing/2014/main" val="10002"/>
                  </a:ext>
                </a:extLst>
              </a:tr>
              <a:tr h="27815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u="none" strike="noStrike" cap="none">
                        <a:solidFill>
                          <a:srgbClr val="31859B"/>
                        </a:solidFill>
                      </a:endParaRPr>
                    </a:p>
                  </a:txBody>
                  <a:tcPr marL="91450" marR="91450" marT="34300" marB="34300"/>
                </a:tc>
                <a:tc>
                  <a:txBody>
                    <a:bodyPr/>
                    <a:lstStyle/>
                    <a:p>
                      <a:pPr marL="342900" marR="0" lvl="1" indent="0" algn="l" rtl="0">
                        <a:lnSpc>
                          <a:spcPct val="100000"/>
                        </a:lnSpc>
                        <a:spcBef>
                          <a:spcPts val="0"/>
                        </a:spcBef>
                        <a:spcAft>
                          <a:spcPts val="0"/>
                        </a:spcAft>
                        <a:buClr>
                          <a:srgbClr val="000000"/>
                        </a:buClr>
                        <a:buSzPts val="1400"/>
                        <a:buFont typeface="Arial" panose="020B0604020202020204"/>
                        <a:buNone/>
                      </a:pPr>
                      <a:endParaRPr sz="1400" u="none" strike="noStrike" cap="none">
                        <a:solidFill>
                          <a:srgbClr val="31859B"/>
                        </a:solidFill>
                      </a:endParaRPr>
                    </a:p>
                  </a:txBody>
                  <a:tcPr marL="91450" marR="91450" marT="34300" marB="34300"/>
                </a:tc>
                <a:extLst>
                  <a:ext uri="{0D108BD9-81ED-4DB2-BD59-A6C34878D82A}">
                    <a16:rowId xmlns:a16="http://schemas.microsoft.com/office/drawing/2014/main" val="10003"/>
                  </a:ext>
                </a:extLst>
              </a:tr>
              <a:tr h="27815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u="none" strike="noStrike" cap="none">
                        <a:solidFill>
                          <a:srgbClr val="31859B"/>
                        </a:solidFill>
                      </a:endParaRPr>
                    </a:p>
                  </a:txBody>
                  <a:tcPr marL="91450" marR="91450" marT="34300" marB="34300"/>
                </a:tc>
                <a:tc>
                  <a:txBody>
                    <a:bodyPr/>
                    <a:lstStyle/>
                    <a:p>
                      <a:pPr marL="342900" marR="0" lvl="1" indent="0" algn="l" rtl="0">
                        <a:lnSpc>
                          <a:spcPct val="100000"/>
                        </a:lnSpc>
                        <a:spcBef>
                          <a:spcPts val="0"/>
                        </a:spcBef>
                        <a:spcAft>
                          <a:spcPts val="0"/>
                        </a:spcAft>
                        <a:buClr>
                          <a:srgbClr val="000000"/>
                        </a:buClr>
                        <a:buSzPts val="1400"/>
                        <a:buFont typeface="Arial" panose="020B0604020202020204"/>
                        <a:buNone/>
                      </a:pPr>
                      <a:endParaRPr sz="1400" u="none" strike="noStrike" cap="none">
                        <a:solidFill>
                          <a:srgbClr val="31859B"/>
                        </a:solidFill>
                      </a:endParaRPr>
                    </a:p>
                  </a:txBody>
                  <a:tcPr marL="91450" marR="91450" marT="34300" marB="34300"/>
                </a:tc>
                <a:extLst>
                  <a:ext uri="{0D108BD9-81ED-4DB2-BD59-A6C34878D82A}">
                    <a16:rowId xmlns:a16="http://schemas.microsoft.com/office/drawing/2014/main" val="10004"/>
                  </a:ext>
                </a:extLst>
              </a:tr>
              <a:tr h="27815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u="none" strike="noStrike" cap="none">
                        <a:solidFill>
                          <a:srgbClr val="31859B"/>
                        </a:solidFill>
                      </a:endParaRPr>
                    </a:p>
                  </a:txBody>
                  <a:tcPr marL="91450" marR="91450" marT="34300" marB="34300"/>
                </a:tc>
                <a:tc>
                  <a:txBody>
                    <a:bodyPr/>
                    <a:lstStyle/>
                    <a:p>
                      <a:pPr marL="342900" marR="0" lvl="1" indent="0" algn="l" rtl="0">
                        <a:lnSpc>
                          <a:spcPct val="100000"/>
                        </a:lnSpc>
                        <a:spcBef>
                          <a:spcPts val="0"/>
                        </a:spcBef>
                        <a:spcAft>
                          <a:spcPts val="0"/>
                        </a:spcAft>
                        <a:buClr>
                          <a:srgbClr val="000000"/>
                        </a:buClr>
                        <a:buSzPts val="1400"/>
                        <a:buFont typeface="Arial" panose="020B0604020202020204"/>
                        <a:buNone/>
                      </a:pPr>
                      <a:endParaRPr sz="1400" u="none" strike="noStrike" cap="none">
                        <a:solidFill>
                          <a:srgbClr val="31859B"/>
                        </a:solidFill>
                      </a:endParaRPr>
                    </a:p>
                  </a:txBody>
                  <a:tcPr marL="91450" marR="91450" marT="34300" marB="34300"/>
                </a:tc>
                <a:extLst>
                  <a:ext uri="{0D108BD9-81ED-4DB2-BD59-A6C34878D82A}">
                    <a16:rowId xmlns:a16="http://schemas.microsoft.com/office/drawing/2014/main" val="10005"/>
                  </a:ext>
                </a:extLst>
              </a:tr>
            </a:tbl>
          </a:graphicData>
        </a:graphic>
      </p:graphicFrame>
      <p:sp>
        <p:nvSpPr>
          <p:cNvPr id="37" name="Google Shape;37;p49"/>
          <p:cNvSpPr txBox="1">
            <a:spLocks noGrp="1"/>
          </p:cNvSpPr>
          <p:nvPr>
            <p:ph type="dt" idx="10"/>
          </p:nvPr>
        </p:nvSpPr>
        <p:spPr>
          <a:xfrm>
            <a:off x="6019800" y="4800599"/>
            <a:ext cx="2590800" cy="342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rgbClr val="595959"/>
              </a:buClr>
              <a:buSzPts val="1400"/>
              <a:buFont typeface="Arial" panose="020B0604020202020204"/>
              <a:buNone/>
              <a:defRPr sz="1400" b="1">
                <a:solidFill>
                  <a:srgbClr val="595959"/>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 name="Google Shape;38;p49"/>
          <p:cNvSpPr txBox="1">
            <a:spLocks noGrp="1"/>
          </p:cNvSpPr>
          <p:nvPr>
            <p:ph type="sldNum" idx="12"/>
          </p:nvPr>
        </p:nvSpPr>
        <p:spPr>
          <a:xfrm>
            <a:off x="8686800" y="4800601"/>
            <a:ext cx="457200" cy="3429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39" name="Google Shape;39;p49"/>
          <p:cNvSpPr txBox="1">
            <a:spLocks noGrp="1"/>
          </p:cNvSpPr>
          <p:nvPr>
            <p:ph type="ftr" idx="11"/>
          </p:nvPr>
        </p:nvSpPr>
        <p:spPr>
          <a:xfrm>
            <a:off x="152400" y="4800601"/>
            <a:ext cx="35052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00000"/>
              </a:buClr>
              <a:buSzPts val="1400"/>
              <a:buFont typeface="Arial" panose="020B0604020202020204"/>
              <a:buNone/>
              <a:defRPr sz="1400" b="1"/>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5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36609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50"/>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3F3F3F"/>
              </a:buClr>
              <a:buSzPts val="2800"/>
              <a:buChar char="•"/>
              <a:defRPr sz="2800">
                <a:solidFill>
                  <a:srgbClr val="3F3F3F"/>
                </a:solidFill>
              </a:defRPr>
            </a:lvl1pPr>
            <a:lvl2pPr marL="914400" lvl="1" indent="-381000" algn="l">
              <a:lnSpc>
                <a:spcPct val="100000"/>
              </a:lnSpc>
              <a:spcBef>
                <a:spcPts val="480"/>
              </a:spcBef>
              <a:spcAft>
                <a:spcPts val="0"/>
              </a:spcAft>
              <a:buClr>
                <a:srgbClr val="3F3F3F"/>
              </a:buClr>
              <a:buSzPts val="2400"/>
              <a:buAutoNum type="alphaLcPeriod"/>
              <a:defRPr sz="2400">
                <a:solidFill>
                  <a:srgbClr val="3F3F3F"/>
                </a:solidFill>
              </a:defRPr>
            </a:lvl2pPr>
            <a:lvl3pPr marL="1371600" lvl="2" indent="-355600" algn="l">
              <a:lnSpc>
                <a:spcPct val="100000"/>
              </a:lnSpc>
              <a:spcBef>
                <a:spcPts val="400"/>
              </a:spcBef>
              <a:spcAft>
                <a:spcPts val="0"/>
              </a:spcAft>
              <a:buClr>
                <a:srgbClr val="3F3F3F"/>
              </a:buClr>
              <a:buSzPts val="2000"/>
              <a:buChar char="•"/>
              <a:defRPr sz="2000">
                <a:solidFill>
                  <a:srgbClr val="3F3F3F"/>
                </a:solidFill>
              </a:defRPr>
            </a:lvl3pPr>
            <a:lvl4pPr marL="1828800" lvl="3" indent="-342900" algn="l">
              <a:lnSpc>
                <a:spcPct val="100000"/>
              </a:lnSpc>
              <a:spcBef>
                <a:spcPts val="360"/>
              </a:spcBef>
              <a:spcAft>
                <a:spcPts val="0"/>
              </a:spcAft>
              <a:buClr>
                <a:srgbClr val="3F3F3F"/>
              </a:buClr>
              <a:buSzPts val="1800"/>
              <a:buChar char="–"/>
              <a:defRPr sz="1800">
                <a:solidFill>
                  <a:srgbClr val="3F3F3F"/>
                </a:solidFill>
              </a:defRPr>
            </a:lvl4pPr>
            <a:lvl5pPr marL="2286000" lvl="4" indent="-342900" algn="l">
              <a:lnSpc>
                <a:spcPct val="100000"/>
              </a:lnSpc>
              <a:spcBef>
                <a:spcPts val="360"/>
              </a:spcBef>
              <a:spcAft>
                <a:spcPts val="0"/>
              </a:spcAft>
              <a:buClr>
                <a:srgbClr val="3F3F3F"/>
              </a:buClr>
              <a:buSzPts val="1800"/>
              <a:buChar char="»"/>
              <a:defRPr sz="1800">
                <a:solidFill>
                  <a:srgbClr val="3F3F3F"/>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3" name="Google Shape;43;p50"/>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3F3F3F"/>
              </a:buClr>
              <a:buSzPts val="2800"/>
              <a:buChar char="•"/>
              <a:defRPr sz="2800">
                <a:solidFill>
                  <a:srgbClr val="3F3F3F"/>
                </a:solidFill>
              </a:defRPr>
            </a:lvl1pPr>
            <a:lvl2pPr marL="914400" lvl="1" indent="-381000" algn="l">
              <a:lnSpc>
                <a:spcPct val="100000"/>
              </a:lnSpc>
              <a:spcBef>
                <a:spcPts val="480"/>
              </a:spcBef>
              <a:spcAft>
                <a:spcPts val="0"/>
              </a:spcAft>
              <a:buClr>
                <a:srgbClr val="3F3F3F"/>
              </a:buClr>
              <a:buSzPts val="2400"/>
              <a:buAutoNum type="alphaLcPeriod"/>
              <a:defRPr sz="2400">
                <a:solidFill>
                  <a:srgbClr val="3F3F3F"/>
                </a:solidFill>
              </a:defRPr>
            </a:lvl2pPr>
            <a:lvl3pPr marL="1371600" lvl="2" indent="-355600" algn="l">
              <a:lnSpc>
                <a:spcPct val="100000"/>
              </a:lnSpc>
              <a:spcBef>
                <a:spcPts val="400"/>
              </a:spcBef>
              <a:spcAft>
                <a:spcPts val="0"/>
              </a:spcAft>
              <a:buClr>
                <a:srgbClr val="3F3F3F"/>
              </a:buClr>
              <a:buSzPts val="2000"/>
              <a:buChar char="•"/>
              <a:defRPr sz="2000">
                <a:solidFill>
                  <a:srgbClr val="3F3F3F"/>
                </a:solidFill>
              </a:defRPr>
            </a:lvl3pPr>
            <a:lvl4pPr marL="1828800" lvl="3" indent="-342900" algn="l">
              <a:lnSpc>
                <a:spcPct val="100000"/>
              </a:lnSpc>
              <a:spcBef>
                <a:spcPts val="360"/>
              </a:spcBef>
              <a:spcAft>
                <a:spcPts val="0"/>
              </a:spcAft>
              <a:buClr>
                <a:srgbClr val="3F3F3F"/>
              </a:buClr>
              <a:buSzPts val="1800"/>
              <a:buChar char="–"/>
              <a:defRPr sz="1800">
                <a:solidFill>
                  <a:srgbClr val="3F3F3F"/>
                </a:solidFill>
              </a:defRPr>
            </a:lvl4pPr>
            <a:lvl5pPr marL="2286000" lvl="4" indent="-342900" algn="l">
              <a:lnSpc>
                <a:spcPct val="100000"/>
              </a:lnSpc>
              <a:spcBef>
                <a:spcPts val="360"/>
              </a:spcBef>
              <a:spcAft>
                <a:spcPts val="0"/>
              </a:spcAft>
              <a:buClr>
                <a:srgbClr val="3F3F3F"/>
              </a:buClr>
              <a:buSzPts val="1800"/>
              <a:buChar char="»"/>
              <a:defRPr sz="1800">
                <a:solidFill>
                  <a:srgbClr val="3F3F3F"/>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4" name="Google Shape;44;p50"/>
          <p:cNvSpPr txBox="1">
            <a:spLocks noGrp="1"/>
          </p:cNvSpPr>
          <p:nvPr>
            <p:ph type="dt" idx="10"/>
          </p:nvPr>
        </p:nvSpPr>
        <p:spPr>
          <a:xfrm>
            <a:off x="6019800" y="4800599"/>
            <a:ext cx="2590800" cy="342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rgbClr val="595959"/>
              </a:buClr>
              <a:buSzPts val="1400"/>
              <a:buFont typeface="Arial" panose="020B0604020202020204"/>
              <a:buNone/>
              <a:defRPr sz="1400" b="1">
                <a:solidFill>
                  <a:srgbClr val="595959"/>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5" name="Google Shape;45;p50"/>
          <p:cNvSpPr txBox="1">
            <a:spLocks noGrp="1"/>
          </p:cNvSpPr>
          <p:nvPr>
            <p:ph type="sldNum" idx="12"/>
          </p:nvPr>
        </p:nvSpPr>
        <p:spPr>
          <a:xfrm>
            <a:off x="8686800" y="4800601"/>
            <a:ext cx="457200" cy="3429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46" name="Google Shape;46;p50"/>
          <p:cNvSpPr txBox="1">
            <a:spLocks noGrp="1"/>
          </p:cNvSpPr>
          <p:nvPr>
            <p:ph type="ftr" idx="11"/>
          </p:nvPr>
        </p:nvSpPr>
        <p:spPr>
          <a:xfrm>
            <a:off x="152400" y="4800601"/>
            <a:ext cx="36576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00000"/>
              </a:buClr>
              <a:buSzPts val="1400"/>
              <a:buFont typeface="Arial" panose="020B0604020202020204"/>
              <a:buNone/>
              <a:defRPr sz="1400" b="1"/>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5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36609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9" name="Google Shape;49;p51"/>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44061"/>
              </a:buClr>
              <a:buSzPts val="2400"/>
              <a:buNone/>
              <a:defRPr sz="2400" b="1">
                <a:solidFill>
                  <a:srgbClr val="244061"/>
                </a:solidFill>
              </a:defRPr>
            </a:lvl1pPr>
            <a:lvl2pPr marL="914400" lvl="1" indent="-228600" algn="l">
              <a:lnSpc>
                <a:spcPct val="100000"/>
              </a:lnSpc>
              <a:spcBef>
                <a:spcPts val="400"/>
              </a:spcBef>
              <a:spcAft>
                <a:spcPts val="0"/>
              </a:spcAft>
              <a:buClr>
                <a:srgbClr val="366092"/>
              </a:buClr>
              <a:buSzPts val="2000"/>
              <a:buNone/>
              <a:defRPr sz="2000" b="1"/>
            </a:lvl2pPr>
            <a:lvl3pPr marL="1371600" lvl="2" indent="-228600" algn="l">
              <a:lnSpc>
                <a:spcPct val="100000"/>
              </a:lnSpc>
              <a:spcBef>
                <a:spcPts val="360"/>
              </a:spcBef>
              <a:spcAft>
                <a:spcPts val="0"/>
              </a:spcAft>
              <a:buClr>
                <a:srgbClr val="366092"/>
              </a:buClr>
              <a:buSzPts val="1800"/>
              <a:buNone/>
              <a:defRPr sz="1800" b="1"/>
            </a:lvl3pPr>
            <a:lvl4pPr marL="1828800" lvl="3" indent="-228600" algn="l">
              <a:lnSpc>
                <a:spcPct val="100000"/>
              </a:lnSpc>
              <a:spcBef>
                <a:spcPts val="320"/>
              </a:spcBef>
              <a:spcAft>
                <a:spcPts val="0"/>
              </a:spcAft>
              <a:buClr>
                <a:srgbClr val="366092"/>
              </a:buClr>
              <a:buSzPts val="1600"/>
              <a:buNone/>
              <a:defRPr sz="1600" b="1"/>
            </a:lvl4pPr>
            <a:lvl5pPr marL="2286000" lvl="4" indent="-228600" algn="l">
              <a:lnSpc>
                <a:spcPct val="100000"/>
              </a:lnSpc>
              <a:spcBef>
                <a:spcPts val="320"/>
              </a:spcBef>
              <a:spcAft>
                <a:spcPts val="0"/>
              </a:spcAft>
              <a:buClr>
                <a:srgbClr val="366092"/>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0" name="Google Shape;50;p51"/>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595959"/>
              </a:buClr>
              <a:buSzPts val="2400"/>
              <a:buChar char="•"/>
              <a:defRPr sz="2400">
                <a:solidFill>
                  <a:srgbClr val="595959"/>
                </a:solidFill>
              </a:defRPr>
            </a:lvl1pPr>
            <a:lvl2pPr marL="914400" lvl="1" indent="-355600" algn="l">
              <a:lnSpc>
                <a:spcPct val="100000"/>
              </a:lnSpc>
              <a:spcBef>
                <a:spcPts val="400"/>
              </a:spcBef>
              <a:spcAft>
                <a:spcPts val="0"/>
              </a:spcAft>
              <a:buClr>
                <a:srgbClr val="595959"/>
              </a:buClr>
              <a:buSzPts val="2000"/>
              <a:buAutoNum type="alphaLcPeriod"/>
              <a:defRPr sz="2000">
                <a:solidFill>
                  <a:srgbClr val="595959"/>
                </a:solidFill>
              </a:defRPr>
            </a:lvl2pPr>
            <a:lvl3pPr marL="1371600" lvl="2" indent="-342900" algn="l">
              <a:lnSpc>
                <a:spcPct val="100000"/>
              </a:lnSpc>
              <a:spcBef>
                <a:spcPts val="360"/>
              </a:spcBef>
              <a:spcAft>
                <a:spcPts val="0"/>
              </a:spcAft>
              <a:buClr>
                <a:srgbClr val="595959"/>
              </a:buClr>
              <a:buSzPts val="1800"/>
              <a:buChar char="•"/>
              <a:defRPr sz="1800">
                <a:solidFill>
                  <a:srgbClr val="595959"/>
                </a:solidFill>
              </a:defRPr>
            </a:lvl3pPr>
            <a:lvl4pPr marL="1828800" lvl="3" indent="-330200" algn="l">
              <a:lnSpc>
                <a:spcPct val="100000"/>
              </a:lnSpc>
              <a:spcBef>
                <a:spcPts val="320"/>
              </a:spcBef>
              <a:spcAft>
                <a:spcPts val="0"/>
              </a:spcAft>
              <a:buClr>
                <a:srgbClr val="595959"/>
              </a:buClr>
              <a:buSzPts val="1600"/>
              <a:buChar char="–"/>
              <a:defRPr sz="1600">
                <a:solidFill>
                  <a:srgbClr val="595959"/>
                </a:solidFill>
              </a:defRPr>
            </a:lvl4pPr>
            <a:lvl5pPr marL="2286000" lvl="4" indent="-330200" algn="l">
              <a:lnSpc>
                <a:spcPct val="100000"/>
              </a:lnSpc>
              <a:spcBef>
                <a:spcPts val="320"/>
              </a:spcBef>
              <a:spcAft>
                <a:spcPts val="0"/>
              </a:spcAft>
              <a:buClr>
                <a:srgbClr val="595959"/>
              </a:buClr>
              <a:buSzPts val="1600"/>
              <a:buChar char="»"/>
              <a:defRPr sz="1600">
                <a:solidFill>
                  <a:srgbClr val="595959"/>
                </a:solidFil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1" name="Google Shape;51;p51"/>
          <p:cNvSpPr txBox="1">
            <a:spLocks noGrp="1"/>
          </p:cNvSpPr>
          <p:nvPr>
            <p:ph type="body" idx="3"/>
          </p:nvPr>
        </p:nvSpPr>
        <p:spPr>
          <a:xfrm>
            <a:off x="4645025" y="1151335"/>
            <a:ext cx="4041900" cy="4797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44061"/>
              </a:buClr>
              <a:buSzPts val="2400"/>
              <a:buNone/>
              <a:defRPr sz="2400" b="1">
                <a:solidFill>
                  <a:srgbClr val="244061"/>
                </a:solidFill>
              </a:defRPr>
            </a:lvl1pPr>
            <a:lvl2pPr marL="914400" lvl="1" indent="-228600" algn="l">
              <a:lnSpc>
                <a:spcPct val="100000"/>
              </a:lnSpc>
              <a:spcBef>
                <a:spcPts val="400"/>
              </a:spcBef>
              <a:spcAft>
                <a:spcPts val="0"/>
              </a:spcAft>
              <a:buClr>
                <a:srgbClr val="366092"/>
              </a:buClr>
              <a:buSzPts val="2000"/>
              <a:buNone/>
              <a:defRPr sz="2000" b="1"/>
            </a:lvl2pPr>
            <a:lvl3pPr marL="1371600" lvl="2" indent="-228600" algn="l">
              <a:lnSpc>
                <a:spcPct val="100000"/>
              </a:lnSpc>
              <a:spcBef>
                <a:spcPts val="360"/>
              </a:spcBef>
              <a:spcAft>
                <a:spcPts val="0"/>
              </a:spcAft>
              <a:buClr>
                <a:srgbClr val="366092"/>
              </a:buClr>
              <a:buSzPts val="1800"/>
              <a:buNone/>
              <a:defRPr sz="1800" b="1"/>
            </a:lvl3pPr>
            <a:lvl4pPr marL="1828800" lvl="3" indent="-228600" algn="l">
              <a:lnSpc>
                <a:spcPct val="100000"/>
              </a:lnSpc>
              <a:spcBef>
                <a:spcPts val="320"/>
              </a:spcBef>
              <a:spcAft>
                <a:spcPts val="0"/>
              </a:spcAft>
              <a:buClr>
                <a:srgbClr val="366092"/>
              </a:buClr>
              <a:buSzPts val="1600"/>
              <a:buNone/>
              <a:defRPr sz="1600" b="1"/>
            </a:lvl4pPr>
            <a:lvl5pPr marL="2286000" lvl="4" indent="-228600" algn="l">
              <a:lnSpc>
                <a:spcPct val="100000"/>
              </a:lnSpc>
              <a:spcBef>
                <a:spcPts val="320"/>
              </a:spcBef>
              <a:spcAft>
                <a:spcPts val="0"/>
              </a:spcAft>
              <a:buClr>
                <a:srgbClr val="366092"/>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2" name="Google Shape;52;p51"/>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595959"/>
              </a:buClr>
              <a:buSzPts val="2400"/>
              <a:buChar char="•"/>
              <a:defRPr sz="2400">
                <a:solidFill>
                  <a:srgbClr val="595959"/>
                </a:solidFill>
              </a:defRPr>
            </a:lvl1pPr>
            <a:lvl2pPr marL="914400" lvl="1" indent="-355600" algn="l">
              <a:lnSpc>
                <a:spcPct val="100000"/>
              </a:lnSpc>
              <a:spcBef>
                <a:spcPts val="400"/>
              </a:spcBef>
              <a:spcAft>
                <a:spcPts val="0"/>
              </a:spcAft>
              <a:buClr>
                <a:srgbClr val="595959"/>
              </a:buClr>
              <a:buSzPts val="2000"/>
              <a:buAutoNum type="alphaLcPeriod"/>
              <a:defRPr sz="2000">
                <a:solidFill>
                  <a:srgbClr val="595959"/>
                </a:solidFill>
              </a:defRPr>
            </a:lvl2pPr>
            <a:lvl3pPr marL="1371600" lvl="2" indent="-342900" algn="l">
              <a:lnSpc>
                <a:spcPct val="100000"/>
              </a:lnSpc>
              <a:spcBef>
                <a:spcPts val="360"/>
              </a:spcBef>
              <a:spcAft>
                <a:spcPts val="0"/>
              </a:spcAft>
              <a:buClr>
                <a:srgbClr val="595959"/>
              </a:buClr>
              <a:buSzPts val="1800"/>
              <a:buChar char="•"/>
              <a:defRPr sz="1800">
                <a:solidFill>
                  <a:srgbClr val="595959"/>
                </a:solidFill>
              </a:defRPr>
            </a:lvl3pPr>
            <a:lvl4pPr marL="1828800" lvl="3" indent="-330200" algn="l">
              <a:lnSpc>
                <a:spcPct val="100000"/>
              </a:lnSpc>
              <a:spcBef>
                <a:spcPts val="320"/>
              </a:spcBef>
              <a:spcAft>
                <a:spcPts val="0"/>
              </a:spcAft>
              <a:buClr>
                <a:srgbClr val="595959"/>
              </a:buClr>
              <a:buSzPts val="1600"/>
              <a:buChar char="–"/>
              <a:defRPr sz="1600">
                <a:solidFill>
                  <a:srgbClr val="595959"/>
                </a:solidFill>
              </a:defRPr>
            </a:lvl4pPr>
            <a:lvl5pPr marL="2286000" lvl="4" indent="-330200" algn="l">
              <a:lnSpc>
                <a:spcPct val="100000"/>
              </a:lnSpc>
              <a:spcBef>
                <a:spcPts val="320"/>
              </a:spcBef>
              <a:spcAft>
                <a:spcPts val="0"/>
              </a:spcAft>
              <a:buClr>
                <a:srgbClr val="595959"/>
              </a:buClr>
              <a:buSzPts val="1600"/>
              <a:buChar char="»"/>
              <a:defRPr sz="1600">
                <a:solidFill>
                  <a:srgbClr val="595959"/>
                </a:solidFil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3" name="Google Shape;53;p51"/>
          <p:cNvSpPr txBox="1">
            <a:spLocks noGrp="1"/>
          </p:cNvSpPr>
          <p:nvPr>
            <p:ph type="dt" idx="10"/>
          </p:nvPr>
        </p:nvSpPr>
        <p:spPr>
          <a:xfrm>
            <a:off x="6019800" y="4800599"/>
            <a:ext cx="2590800" cy="342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rgbClr val="595959"/>
              </a:buClr>
              <a:buSzPts val="1400"/>
              <a:buFont typeface="Arial" panose="020B0604020202020204"/>
              <a:buNone/>
              <a:defRPr sz="1400" b="1">
                <a:solidFill>
                  <a:srgbClr val="595959"/>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4" name="Google Shape;54;p51"/>
          <p:cNvSpPr txBox="1">
            <a:spLocks noGrp="1"/>
          </p:cNvSpPr>
          <p:nvPr>
            <p:ph type="sldNum" idx="12"/>
          </p:nvPr>
        </p:nvSpPr>
        <p:spPr>
          <a:xfrm>
            <a:off x="8686800" y="4800601"/>
            <a:ext cx="457200" cy="3429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55" name="Google Shape;55;p51"/>
          <p:cNvSpPr txBox="1">
            <a:spLocks noGrp="1"/>
          </p:cNvSpPr>
          <p:nvPr>
            <p:ph type="ftr" idx="11"/>
          </p:nvPr>
        </p:nvSpPr>
        <p:spPr>
          <a:xfrm>
            <a:off x="152400" y="4800601"/>
            <a:ext cx="35814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00000"/>
              </a:buClr>
              <a:buSzPts val="1400"/>
              <a:buFont typeface="Arial" panose="020B0604020202020204"/>
              <a:buNone/>
              <a:defRPr sz="1400" b="1"/>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52"/>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800" b="0">
                <a:solidFill>
                  <a:srgbClr val="36609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8" name="Google Shape;58;p52"/>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595959"/>
              </a:buClr>
              <a:buSzPts val="3200"/>
              <a:buChar char="•"/>
              <a:defRPr sz="3200">
                <a:solidFill>
                  <a:srgbClr val="595959"/>
                </a:solidFill>
              </a:defRPr>
            </a:lvl1pPr>
            <a:lvl2pPr marL="914400" lvl="1" indent="-406400" algn="l">
              <a:lnSpc>
                <a:spcPct val="100000"/>
              </a:lnSpc>
              <a:spcBef>
                <a:spcPts val="560"/>
              </a:spcBef>
              <a:spcAft>
                <a:spcPts val="0"/>
              </a:spcAft>
              <a:buClr>
                <a:srgbClr val="595959"/>
              </a:buClr>
              <a:buSzPts val="2800"/>
              <a:buAutoNum type="alphaLcPeriod"/>
              <a:defRPr sz="2800">
                <a:solidFill>
                  <a:srgbClr val="595959"/>
                </a:solidFill>
              </a:defRPr>
            </a:lvl2pPr>
            <a:lvl3pPr marL="1371600" lvl="2" indent="-381000" algn="l">
              <a:lnSpc>
                <a:spcPct val="100000"/>
              </a:lnSpc>
              <a:spcBef>
                <a:spcPts val="480"/>
              </a:spcBef>
              <a:spcAft>
                <a:spcPts val="0"/>
              </a:spcAft>
              <a:buClr>
                <a:srgbClr val="595959"/>
              </a:buClr>
              <a:buSzPts val="2400"/>
              <a:buChar char="•"/>
              <a:defRPr sz="2400">
                <a:solidFill>
                  <a:srgbClr val="595959"/>
                </a:solidFill>
              </a:defRPr>
            </a:lvl3pPr>
            <a:lvl4pPr marL="1828800" lvl="3" indent="-355600" algn="l">
              <a:lnSpc>
                <a:spcPct val="100000"/>
              </a:lnSpc>
              <a:spcBef>
                <a:spcPts val="400"/>
              </a:spcBef>
              <a:spcAft>
                <a:spcPts val="0"/>
              </a:spcAft>
              <a:buClr>
                <a:srgbClr val="595959"/>
              </a:buClr>
              <a:buSzPts val="2000"/>
              <a:buChar char="–"/>
              <a:defRPr sz="2000">
                <a:solidFill>
                  <a:srgbClr val="595959"/>
                </a:solidFill>
              </a:defRPr>
            </a:lvl4pPr>
            <a:lvl5pPr marL="2286000" lvl="4" indent="-355600" algn="l">
              <a:lnSpc>
                <a:spcPct val="100000"/>
              </a:lnSpc>
              <a:spcBef>
                <a:spcPts val="400"/>
              </a:spcBef>
              <a:spcAft>
                <a:spcPts val="0"/>
              </a:spcAft>
              <a:buClr>
                <a:srgbClr val="595959"/>
              </a:buClr>
              <a:buSzPts val="2000"/>
              <a:buChar char="»"/>
              <a:defRPr sz="2000">
                <a:solidFill>
                  <a:srgbClr val="595959"/>
                </a:solidFill>
              </a:defRPr>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9" name="Google Shape;59;p52"/>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366092"/>
              </a:buClr>
              <a:buSzPts val="1400"/>
              <a:buNone/>
              <a:defRPr sz="1400"/>
            </a:lvl1pPr>
            <a:lvl2pPr marL="914400" lvl="1" indent="-228600" algn="l">
              <a:lnSpc>
                <a:spcPct val="100000"/>
              </a:lnSpc>
              <a:spcBef>
                <a:spcPts val="240"/>
              </a:spcBef>
              <a:spcAft>
                <a:spcPts val="0"/>
              </a:spcAft>
              <a:buClr>
                <a:srgbClr val="366092"/>
              </a:buClr>
              <a:buSzPts val="1200"/>
              <a:buNone/>
              <a:defRPr sz="1200"/>
            </a:lvl2pPr>
            <a:lvl3pPr marL="1371600" lvl="2" indent="-228600" algn="l">
              <a:lnSpc>
                <a:spcPct val="100000"/>
              </a:lnSpc>
              <a:spcBef>
                <a:spcPts val="200"/>
              </a:spcBef>
              <a:spcAft>
                <a:spcPts val="0"/>
              </a:spcAft>
              <a:buClr>
                <a:srgbClr val="366092"/>
              </a:buClr>
              <a:buSzPts val="1000"/>
              <a:buNone/>
              <a:defRPr sz="1000"/>
            </a:lvl3pPr>
            <a:lvl4pPr marL="1828800" lvl="3" indent="-228600" algn="l">
              <a:lnSpc>
                <a:spcPct val="100000"/>
              </a:lnSpc>
              <a:spcBef>
                <a:spcPts val="180"/>
              </a:spcBef>
              <a:spcAft>
                <a:spcPts val="0"/>
              </a:spcAft>
              <a:buClr>
                <a:srgbClr val="366092"/>
              </a:buClr>
              <a:buSzPts val="900"/>
              <a:buNone/>
              <a:defRPr sz="900"/>
            </a:lvl4pPr>
            <a:lvl5pPr marL="2286000" lvl="4" indent="-228600" algn="l">
              <a:lnSpc>
                <a:spcPct val="100000"/>
              </a:lnSpc>
              <a:spcBef>
                <a:spcPts val="180"/>
              </a:spcBef>
              <a:spcAft>
                <a:spcPts val="0"/>
              </a:spcAft>
              <a:buClr>
                <a:srgbClr val="366092"/>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0" name="Google Shape;60;p52"/>
          <p:cNvSpPr txBox="1">
            <a:spLocks noGrp="1"/>
          </p:cNvSpPr>
          <p:nvPr>
            <p:ph type="dt" idx="10"/>
          </p:nvPr>
        </p:nvSpPr>
        <p:spPr>
          <a:xfrm>
            <a:off x="6019800" y="4800599"/>
            <a:ext cx="2590800" cy="342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rgbClr val="595959"/>
              </a:buClr>
              <a:buSzPts val="1400"/>
              <a:buFont typeface="Arial" panose="020B0604020202020204"/>
              <a:buNone/>
              <a:defRPr sz="1400" b="1">
                <a:solidFill>
                  <a:srgbClr val="595959"/>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1" name="Google Shape;61;p52"/>
          <p:cNvSpPr txBox="1">
            <a:spLocks noGrp="1"/>
          </p:cNvSpPr>
          <p:nvPr>
            <p:ph type="sldNum" idx="12"/>
          </p:nvPr>
        </p:nvSpPr>
        <p:spPr>
          <a:xfrm>
            <a:off x="8686800" y="4800601"/>
            <a:ext cx="457200" cy="3429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62" name="Google Shape;62;p52"/>
          <p:cNvSpPr txBox="1">
            <a:spLocks noGrp="1"/>
          </p:cNvSpPr>
          <p:nvPr>
            <p:ph type="ftr" idx="11"/>
          </p:nvPr>
        </p:nvSpPr>
        <p:spPr>
          <a:xfrm>
            <a:off x="152400" y="4800601"/>
            <a:ext cx="35814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00000"/>
              </a:buClr>
              <a:buSzPts val="1400"/>
              <a:buFont typeface="Arial" panose="020B0604020202020204"/>
              <a:buNone/>
              <a:defRPr sz="1400" b="1"/>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5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36609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 name="Google Shape;72;p54"/>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3F3F3F"/>
              </a:buClr>
              <a:buSzPts val="2400"/>
              <a:buChar char="•"/>
              <a:defRPr>
                <a:solidFill>
                  <a:srgbClr val="3F3F3F"/>
                </a:solidFill>
              </a:defRPr>
            </a:lvl1pPr>
            <a:lvl2pPr marL="914400" lvl="1" indent="-355600" algn="l">
              <a:lnSpc>
                <a:spcPct val="100000"/>
              </a:lnSpc>
              <a:spcBef>
                <a:spcPts val="400"/>
              </a:spcBef>
              <a:spcAft>
                <a:spcPts val="0"/>
              </a:spcAft>
              <a:buClr>
                <a:srgbClr val="3F3F3F"/>
              </a:buClr>
              <a:buSzPts val="2000"/>
              <a:buAutoNum type="alphaLcPeriod"/>
              <a:defRPr>
                <a:solidFill>
                  <a:srgbClr val="3F3F3F"/>
                </a:solidFill>
              </a:defRPr>
            </a:lvl2pPr>
            <a:lvl3pPr marL="1371600" lvl="2" indent="-355600" algn="l">
              <a:lnSpc>
                <a:spcPct val="100000"/>
              </a:lnSpc>
              <a:spcBef>
                <a:spcPts val="400"/>
              </a:spcBef>
              <a:spcAft>
                <a:spcPts val="0"/>
              </a:spcAft>
              <a:buClr>
                <a:srgbClr val="3F3F3F"/>
              </a:buClr>
              <a:buSzPts val="2000"/>
              <a:buChar char="•"/>
              <a:defRPr>
                <a:solidFill>
                  <a:srgbClr val="3F3F3F"/>
                </a:solidFill>
              </a:defRPr>
            </a:lvl3pPr>
            <a:lvl4pPr marL="1828800" lvl="3" indent="-355600" algn="l">
              <a:lnSpc>
                <a:spcPct val="100000"/>
              </a:lnSpc>
              <a:spcBef>
                <a:spcPts val="400"/>
              </a:spcBef>
              <a:spcAft>
                <a:spcPts val="0"/>
              </a:spcAft>
              <a:buClr>
                <a:srgbClr val="3F3F3F"/>
              </a:buClr>
              <a:buSzPts val="2000"/>
              <a:buChar char="–"/>
              <a:defRPr>
                <a:solidFill>
                  <a:srgbClr val="3F3F3F"/>
                </a:solidFill>
              </a:defRPr>
            </a:lvl4pPr>
            <a:lvl5pPr marL="2286000" lvl="4" indent="-355600" algn="l">
              <a:lnSpc>
                <a:spcPct val="100000"/>
              </a:lnSpc>
              <a:spcBef>
                <a:spcPts val="400"/>
              </a:spcBef>
              <a:spcAft>
                <a:spcPts val="0"/>
              </a:spcAft>
              <a:buClr>
                <a:srgbClr val="3F3F3F"/>
              </a:buClr>
              <a:buSzPts val="2000"/>
              <a:buChar char="»"/>
              <a:defRPr>
                <a:solidFill>
                  <a:srgbClr val="3F3F3F"/>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3" name="Google Shape;73;p54"/>
          <p:cNvSpPr txBox="1">
            <a:spLocks noGrp="1"/>
          </p:cNvSpPr>
          <p:nvPr>
            <p:ph type="dt" idx="10"/>
          </p:nvPr>
        </p:nvSpPr>
        <p:spPr>
          <a:xfrm>
            <a:off x="6019800" y="4800599"/>
            <a:ext cx="2590800" cy="3429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rgbClr val="595959"/>
              </a:buClr>
              <a:buSzPts val="1400"/>
              <a:buFont typeface="Arial" panose="020B0604020202020204"/>
              <a:buNone/>
              <a:defRPr sz="1400" b="1">
                <a:solidFill>
                  <a:srgbClr val="595959"/>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4" name="Google Shape;74;p54"/>
          <p:cNvSpPr txBox="1">
            <a:spLocks noGrp="1"/>
          </p:cNvSpPr>
          <p:nvPr>
            <p:ph type="sldNum" idx="12"/>
          </p:nvPr>
        </p:nvSpPr>
        <p:spPr>
          <a:xfrm>
            <a:off x="8686800" y="4800601"/>
            <a:ext cx="457200" cy="3429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75" name="Google Shape;75;p54"/>
          <p:cNvSpPr txBox="1">
            <a:spLocks noGrp="1"/>
          </p:cNvSpPr>
          <p:nvPr>
            <p:ph type="ftr" idx="11"/>
          </p:nvPr>
        </p:nvSpPr>
        <p:spPr>
          <a:xfrm>
            <a:off x="152400" y="4800601"/>
            <a:ext cx="3581400" cy="342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00000"/>
              </a:buClr>
              <a:buSzPts val="1400"/>
              <a:buFont typeface="Arial" panose="020B0604020202020204"/>
              <a:buNone/>
              <a:defRPr sz="1400" b="1"/>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3200" b="0" i="0" u="none" strike="noStrike" cap="none">
                <a:solidFill>
                  <a:srgbClr val="7F7F7F"/>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p44"/>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rgbClr val="366092"/>
              </a:buClr>
              <a:buSzPts val="2400"/>
              <a:buFont typeface="Arial" panose="020B0604020202020204"/>
              <a:buChar char="•"/>
              <a:defRPr sz="2400" b="0" i="0" u="none" strike="noStrike" cap="none">
                <a:solidFill>
                  <a:srgbClr val="366092"/>
                </a:solidFill>
                <a:latin typeface="Calibri" panose="020F0502020204030204"/>
                <a:ea typeface="Calibri" panose="020F0502020204030204"/>
                <a:cs typeface="Calibri" panose="020F0502020204030204"/>
                <a:sym typeface="Calibri" panose="020F0502020204030204"/>
              </a:defRPr>
            </a:lvl1pPr>
            <a:lvl2pPr marL="914400" marR="0" lvl="1" indent="-355600" algn="l" rtl="0">
              <a:lnSpc>
                <a:spcPct val="100000"/>
              </a:lnSpc>
              <a:spcBef>
                <a:spcPts val="400"/>
              </a:spcBef>
              <a:spcAft>
                <a:spcPts val="0"/>
              </a:spcAft>
              <a:buClr>
                <a:srgbClr val="366092"/>
              </a:buClr>
              <a:buSzPts val="2000"/>
              <a:buFont typeface="Calibri" panose="020F0502020204030204"/>
              <a:buAutoNum type="alphaLcPeriod"/>
              <a:defRPr sz="2000" b="0" i="0" u="none" strike="noStrike" cap="none">
                <a:solidFill>
                  <a:srgbClr val="366092"/>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100000"/>
              </a:lnSpc>
              <a:spcBef>
                <a:spcPts val="400"/>
              </a:spcBef>
              <a:spcAft>
                <a:spcPts val="0"/>
              </a:spcAft>
              <a:buClr>
                <a:srgbClr val="366092"/>
              </a:buClr>
              <a:buSzPts val="2000"/>
              <a:buFont typeface="Arial" panose="020B0604020202020204"/>
              <a:buChar char="•"/>
              <a:defRPr sz="2000" b="0" i="0" u="none" strike="noStrike" cap="none">
                <a:solidFill>
                  <a:srgbClr val="366092"/>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rgbClr val="366092"/>
              </a:buClr>
              <a:buSzPts val="2000"/>
              <a:buFont typeface="Arial" panose="020B0604020202020204"/>
              <a:buChar char="–"/>
              <a:defRPr sz="2000" b="0" i="0" u="none" strike="noStrike" cap="none">
                <a:solidFill>
                  <a:srgbClr val="366092"/>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rgbClr val="366092"/>
              </a:buClr>
              <a:buSzPts val="2000"/>
              <a:buFont typeface="Arial" panose="020B0604020202020204"/>
              <a:buChar char="»"/>
              <a:defRPr sz="2000" b="0" i="0" u="none" strike="noStrike" cap="none">
                <a:solidFill>
                  <a:srgbClr val="366092"/>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44"/>
          <p:cNvSpPr txBox="1">
            <a:spLocks noGrp="1"/>
          </p:cNvSpPr>
          <p:nvPr>
            <p:ph type="dt" idx="10"/>
          </p:nvPr>
        </p:nvSpPr>
        <p:spPr>
          <a:xfrm>
            <a:off x="6019800" y="4800599"/>
            <a:ext cx="2590800" cy="342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595959"/>
              </a:buClr>
              <a:buSzPts val="1400"/>
              <a:buFont typeface="Arial" panose="020B0604020202020204"/>
              <a:buNone/>
              <a:defRPr sz="1400" b="1" i="0" u="none" strike="noStrike" cap="none">
                <a:solidFill>
                  <a:srgbClr val="595959"/>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9" name="Google Shape;9;p44"/>
          <p:cNvSpPr txBox="1">
            <a:spLocks noGrp="1"/>
          </p:cNvSpPr>
          <p:nvPr>
            <p:ph type="sldNum" idx="12"/>
          </p:nvPr>
        </p:nvSpPr>
        <p:spPr>
          <a:xfrm>
            <a:off x="8686800" y="4800601"/>
            <a:ext cx="457200" cy="34290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ctr" rtl="0">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ctr" rtl="0">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ctr" rtl="0">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ctr" rtl="0">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ctr" rtl="0">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ctr" rtl="0">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ctr" rtl="0">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ctr" rtl="0">
              <a:lnSpc>
                <a:spcPct val="100000"/>
              </a:lnSpc>
              <a:spcBef>
                <a:spcPts val="0"/>
              </a:spcBef>
              <a:spcAft>
                <a:spcPts val="0"/>
              </a:spcAft>
              <a:buClr>
                <a:schemeClr val="lt1"/>
              </a:buClr>
              <a:buSzPts val="450"/>
              <a:buFont typeface="Arial" panose="020B0604020202020204"/>
              <a:buNone/>
              <a:defRPr sz="1800" b="1"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US"/>
              <a:t>‹#›</a:t>
            </a:fld>
            <a:endParaRPr lang="en-US"/>
          </a:p>
        </p:txBody>
      </p:sp>
      <p:sp>
        <p:nvSpPr>
          <p:cNvPr id="10" name="Google Shape;10;p44"/>
          <p:cNvSpPr txBox="1">
            <a:spLocks noGrp="1"/>
          </p:cNvSpPr>
          <p:nvPr>
            <p:ph type="ftr" idx="11"/>
          </p:nvPr>
        </p:nvSpPr>
        <p:spPr>
          <a:xfrm>
            <a:off x="152400" y="4800601"/>
            <a:ext cx="35814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400" b="1"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30.xml" /><Relationship Id="rId1" Type="http://schemas.openxmlformats.org/officeDocument/2006/relationships/slideLayout" Target="../slideLayouts/slideLayout11.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1.xml" /></Relationships>
</file>

<file path=ppt/slides/_rels/slide4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1.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1.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p:nvPr/>
        </p:nvSpPr>
        <p:spPr>
          <a:xfrm>
            <a:off x="5935960" y="4876799"/>
            <a:ext cx="25908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595959"/>
                </a:solidFill>
                <a:latin typeface="Arial" panose="020B0604020202020204"/>
                <a:ea typeface="Arial" panose="020B0604020202020204"/>
                <a:cs typeface="Arial" panose="020B0604020202020204"/>
                <a:sym typeface="Arial" panose="020B0604020202020204"/>
              </a:rPr>
              <a:t>Saturday, January 16, 2021</a:t>
            </a: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7" name="Google Shape;87;p1"/>
          <p:cNvSpPr txBox="1"/>
          <p:nvPr/>
        </p:nvSpPr>
        <p:spPr>
          <a:xfrm>
            <a:off x="8686800" y="6400801"/>
            <a:ext cx="4572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fld id="{00000000-1234-1234-1234-123412341234}" type="slidenum">
              <a:rPr lang="en-US" sz="1800" b="1" i="0" u="none" strike="noStrike" cap="none">
                <a:solidFill>
                  <a:srgbClr val="FFFFFF"/>
                </a:solidFill>
                <a:latin typeface="Arial" panose="020B0604020202020204"/>
                <a:ea typeface="Arial" panose="020B0604020202020204"/>
                <a:cs typeface="Arial" panose="020B0604020202020204"/>
                <a:sym typeface="Arial" panose="020B0604020202020204"/>
              </a:rPr>
              <a:t>1</a:t>
            </a:fld>
            <a:endParaRPr sz="18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8" name="Google Shape;88;p1"/>
          <p:cNvSpPr txBox="1"/>
          <p:nvPr/>
        </p:nvSpPr>
        <p:spPr>
          <a:xfrm>
            <a:off x="152400" y="4876801"/>
            <a:ext cx="350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B.Tech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Main Project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2020-2021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1"/>
          <p:cNvSpPr txBox="1"/>
          <p:nvPr/>
        </p:nvSpPr>
        <p:spPr>
          <a:xfrm>
            <a:off x="783025" y="458075"/>
            <a:ext cx="6705600" cy="185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panose="020B0604020202020204"/>
              <a:buNone/>
            </a:pPr>
            <a:br>
              <a:rPr lang="en-US" sz="4000" b="0" i="0" u="none" strike="noStrike" cap="none">
                <a:solidFill>
                  <a:srgbClr val="000000"/>
                </a:solidFill>
                <a:latin typeface="Arial" panose="020B0604020202020204"/>
                <a:ea typeface="Arial" panose="020B0604020202020204"/>
                <a:cs typeface="Arial" panose="020B0604020202020204"/>
                <a:sym typeface="Arial" panose="020B0604020202020204"/>
              </a:rPr>
            </a:br>
            <a:br>
              <a:rPr lang="en-US" sz="36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3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1"/>
          <p:cNvSpPr txBox="1"/>
          <p:nvPr/>
        </p:nvSpPr>
        <p:spPr>
          <a:xfrm>
            <a:off x="7391400" y="3124200"/>
            <a:ext cx="1752600" cy="147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Group No </a:t>
            </a:r>
            <a:r>
              <a:rPr lang="en-US" sz="7200" b="0" i="0" u="none" strike="noStrike" cap="none">
                <a:solidFill>
                  <a:srgbClr val="0C0C0C"/>
                </a:solidFill>
                <a:latin typeface="Arial" panose="020B0604020202020204"/>
                <a:ea typeface="Arial" panose="020B0604020202020204"/>
                <a:cs typeface="Arial" panose="020B0604020202020204"/>
                <a:sym typeface="Arial" panose="020B0604020202020204"/>
              </a:rPr>
              <a:t>03</a:t>
            </a:r>
            <a:endParaRPr sz="1800" b="0" i="0" u="none" strike="noStrike" cap="none">
              <a:solidFill>
                <a:srgbClr val="0C0C0C"/>
              </a:solidFill>
              <a:latin typeface="Arial" panose="020B0604020202020204"/>
              <a:ea typeface="Arial" panose="020B0604020202020204"/>
              <a:cs typeface="Arial" panose="020B0604020202020204"/>
              <a:sym typeface="Arial" panose="020B0604020202020204"/>
            </a:endParaRPr>
          </a:p>
        </p:txBody>
      </p:sp>
      <p:graphicFrame>
        <p:nvGraphicFramePr>
          <p:cNvPr id="91" name="Google Shape;91;p1"/>
          <p:cNvGraphicFramePr/>
          <p:nvPr/>
        </p:nvGraphicFramePr>
        <p:xfrm>
          <a:off x="990600" y="2473025"/>
          <a:ext cx="5562600" cy="1854250"/>
        </p:xfrm>
        <a:graphic>
          <a:graphicData uri="http://schemas.openxmlformats.org/drawingml/2006/table">
            <a:tbl>
              <a:tblPr firstRow="1" bandRow="1">
                <a:noFill/>
                <a:tableStyleId>{AB93B308-4C40-4AAF-A4B1-C434368DA1A1}</a:tableStyleId>
              </a:tblPr>
              <a:tblGrid>
                <a:gridCol w="1529725">
                  <a:extLst>
                    <a:ext uri="{9D8B030D-6E8A-4147-A177-3AD203B41FA5}">
                      <a16:colId xmlns:a16="http://schemas.microsoft.com/office/drawing/2014/main" val="20000"/>
                    </a:ext>
                  </a:extLst>
                </a:gridCol>
                <a:gridCol w="403287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u="none" strike="noStrike" cap="none"/>
                        <a:t>Roll Number</a:t>
                      </a:r>
                      <a:endParaRPr sz="1800" b="0" u="none" strike="noStrike" cap="none">
                        <a:solidFill>
                          <a:srgbClr val="31859B"/>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u="none" strike="noStrike" cap="none"/>
                        <a:t>Full Name</a:t>
                      </a:r>
                      <a:endParaRPr sz="1800" b="0" u="none" strike="noStrike" cap="none">
                        <a:solidFill>
                          <a:srgbClr val="31859B"/>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u="none" strike="noStrike" cap="none"/>
                        <a:t>02</a:t>
                      </a:r>
                      <a:endParaRPr sz="1400" u="none" strike="noStrike" cap="none"/>
                    </a:p>
                  </a:txBody>
                  <a:tcPr marL="28575" marR="28575" marT="19050" marB="19050" anchor="ct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solidFill>
                            <a:srgbClr val="000000"/>
                          </a:solidFill>
                        </a:rPr>
                        <a:t>AFROOS SHAHANA T</a:t>
                      </a:r>
                      <a:endParaRPr sz="1400" u="none" strike="noStrike" cap="none"/>
                    </a:p>
                  </a:txBody>
                  <a:tcPr marL="28575" marR="28575" marT="19050" marB="19050" anchor="ct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u="none" strike="noStrike" cap="none">
                          <a:solidFill>
                            <a:srgbClr val="000000"/>
                          </a:solidFill>
                        </a:rPr>
                        <a:t>06</a:t>
                      </a:r>
                      <a:endParaRPr sz="1400" u="none" strike="noStrike" cap="none"/>
                    </a:p>
                  </a:txBody>
                  <a:tcPr marL="28575" marR="28575" marT="19050" marB="19050" anchor="ct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solidFill>
                            <a:srgbClr val="000000"/>
                          </a:solidFill>
                        </a:rPr>
                        <a:t>FATHIMA NIDHA</a:t>
                      </a:r>
                      <a:endParaRPr sz="1400" u="none" strike="noStrike" cap="none"/>
                    </a:p>
                  </a:txBody>
                  <a:tcPr marL="28575" marR="28575" marT="19050" marB="19050" anchor="ct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u="none" strike="noStrike" cap="none">
                          <a:solidFill>
                            <a:srgbClr val="000000"/>
                          </a:solidFill>
                        </a:rPr>
                        <a:t>07</a:t>
                      </a:r>
                      <a:endParaRPr sz="1400" u="none" strike="noStrike" cap="none"/>
                    </a:p>
                  </a:txBody>
                  <a:tcPr marL="28575" marR="28575" marT="19050" marB="19050" anchor="ct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solidFill>
                            <a:srgbClr val="000000"/>
                          </a:solidFill>
                        </a:rPr>
                        <a:t>MUHAMMED ANAS K</a:t>
                      </a:r>
                      <a:endParaRPr sz="1400" u="none" strike="noStrike" cap="none"/>
                    </a:p>
                  </a:txBody>
                  <a:tcPr marL="28575" marR="28575" marT="19050" marB="19050" anchor="ct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u="none" strike="noStrike" cap="none">
                          <a:solidFill>
                            <a:srgbClr val="000000"/>
                          </a:solidFill>
                        </a:rPr>
                        <a:t>11</a:t>
                      </a:r>
                      <a:endParaRPr sz="1400" u="none" strike="noStrike" cap="none"/>
                    </a:p>
                  </a:txBody>
                  <a:tcPr marL="28575" marR="28575" marT="19050" marB="19050" anchor="ct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solidFill>
                            <a:srgbClr val="000000"/>
                          </a:solidFill>
                        </a:rPr>
                        <a:t>SWALIH T</a:t>
                      </a:r>
                      <a:endParaRPr sz="1400" u="none" strike="noStrike" cap="none"/>
                    </a:p>
                  </a:txBody>
                  <a:tcPr marL="28575" marR="28575" marT="19050" marB="19050" anchor="ctr"/>
                </a:tc>
                <a:extLst>
                  <a:ext uri="{0D108BD9-81ED-4DB2-BD59-A6C34878D82A}">
                    <a16:rowId xmlns:a16="http://schemas.microsoft.com/office/drawing/2014/main" val="10004"/>
                  </a:ext>
                </a:extLst>
              </a:tr>
            </a:tbl>
          </a:graphicData>
        </a:graphic>
      </p:graphicFrame>
      <p:sp>
        <p:nvSpPr>
          <p:cNvPr id="92" name="Google Shape;92;p1"/>
          <p:cNvSpPr txBox="1"/>
          <p:nvPr/>
        </p:nvSpPr>
        <p:spPr>
          <a:xfrm>
            <a:off x="8686800" y="4755576"/>
            <a:ext cx="4572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fld id="{00000000-1234-1234-1234-123412341234}" type="slidenum">
              <a:rPr lang="en-US" sz="1800" b="1" i="0" u="none" strike="noStrike" cap="none">
                <a:solidFill>
                  <a:srgbClr val="FFFFFF"/>
                </a:solidFill>
                <a:latin typeface="Arial" panose="020B0604020202020204"/>
                <a:ea typeface="Arial" panose="020B0604020202020204"/>
                <a:cs typeface="Arial" panose="020B0604020202020204"/>
                <a:sym typeface="Arial" panose="020B0604020202020204"/>
              </a:rPr>
              <a:t>1</a:t>
            </a:fld>
            <a:endParaRPr sz="18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1"/>
          <p:cNvSpPr txBox="1"/>
          <p:nvPr/>
        </p:nvSpPr>
        <p:spPr>
          <a:xfrm>
            <a:off x="914400" y="625925"/>
            <a:ext cx="6873600" cy="1847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1" i="1" u="none" strike="noStrike" cap="none">
                <a:solidFill>
                  <a:schemeClr val="dk1"/>
                </a:solidFill>
                <a:latin typeface="Arial" panose="020B0604020202020204"/>
                <a:ea typeface="Arial" panose="020B0604020202020204"/>
                <a:cs typeface="Arial" panose="020B0604020202020204"/>
                <a:sym typeface="Arial" panose="020B0604020202020204"/>
              </a:rPr>
              <a:t>SMART GARDENING AND </a:t>
            </a:r>
            <a:endParaRPr sz="3600" b="1" i="1"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3600"/>
              <a:buFont typeface="Arial" panose="020B0604020202020204"/>
              <a:buNone/>
            </a:pPr>
            <a:r>
              <a:rPr lang="en-US" sz="3600" b="1" i="1" u="none" strike="noStrike" cap="none">
                <a:solidFill>
                  <a:schemeClr val="dk1"/>
                </a:solidFill>
                <a:latin typeface="Arial" panose="020B0604020202020204"/>
                <a:ea typeface="Arial" panose="020B0604020202020204"/>
                <a:cs typeface="Arial" panose="020B0604020202020204"/>
                <a:sym typeface="Arial" panose="020B0604020202020204"/>
              </a:rPr>
              <a:t>PLANT DISEASE DETECTION USING LoRaWAN</a:t>
            </a:r>
            <a:endParaRPr sz="3600" b="1" i="1"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1"/>
          <p:cNvSpPr txBox="1"/>
          <p:nvPr/>
        </p:nvSpPr>
        <p:spPr>
          <a:xfrm>
            <a:off x="558330" y="4419601"/>
            <a:ext cx="350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B.Tech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Main Project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2020-2021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 name="Google Shape;174;p11"/>
          <p:cNvSpPr txBox="1"/>
          <p:nvPr/>
        </p:nvSpPr>
        <p:spPr>
          <a:xfrm>
            <a:off x="5935960" y="4876799"/>
            <a:ext cx="25908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1400" b="1" i="0" u="none" strike="noStrike" cap="none">
                <a:solidFill>
                  <a:srgbClr val="595959"/>
                </a:solidFill>
                <a:latin typeface="Arial" panose="020B0604020202020204"/>
                <a:ea typeface="Arial" panose="020B0604020202020204"/>
                <a:cs typeface="Arial" panose="020B0604020202020204"/>
                <a:sym typeface="Arial" panose="020B0604020202020204"/>
              </a:rPr>
              <a:t>Saturday, January 16, 2021</a:t>
            </a: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175" name="Google Shape;175;p11"/>
          <p:cNvSpPr txBox="1"/>
          <p:nvPr/>
        </p:nvSpPr>
        <p:spPr>
          <a:xfrm>
            <a:off x="692725" y="104922"/>
            <a:ext cx="8229600" cy="85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rgbClr val="366092"/>
                </a:solidFill>
                <a:latin typeface="Calibri" panose="020F0502020204030204"/>
                <a:ea typeface="Calibri" panose="020F0502020204030204"/>
                <a:cs typeface="Calibri" panose="020F0502020204030204"/>
                <a:sym typeface="Calibri" panose="020F0502020204030204"/>
              </a:rPr>
              <a:t>Literature Survey</a:t>
            </a:r>
            <a:endParaRPr sz="3600" b="0" i="0" u="none" strike="noStrike" cap="none">
              <a:solidFill>
                <a:srgbClr val="366092"/>
              </a:solidFill>
              <a:latin typeface="Calibri" panose="020F0502020204030204"/>
              <a:ea typeface="Calibri" panose="020F0502020204030204"/>
              <a:cs typeface="Calibri" panose="020F0502020204030204"/>
              <a:sym typeface="Calibri" panose="020F0502020204030204"/>
            </a:endParaRPr>
          </a:p>
        </p:txBody>
      </p:sp>
      <p:sp>
        <p:nvSpPr>
          <p:cNvPr id="176" name="Google Shape;176;p11"/>
          <p:cNvSpPr txBox="1"/>
          <p:nvPr/>
        </p:nvSpPr>
        <p:spPr>
          <a:xfrm>
            <a:off x="826812" y="739833"/>
            <a:ext cx="6840900" cy="1119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5.Leaf Disease Detection and Grading using Computer Vision </a:t>
            </a:r>
            <a:endParaRPr sz="2000" b="1" i="1"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Technology &amp;Fuzzy Logic</a:t>
            </a:r>
            <a:endParaRPr sz="2000" b="1" i="1"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sz="2000" b="1" i="1"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11"/>
          <p:cNvSpPr txBox="1"/>
          <p:nvPr/>
        </p:nvSpPr>
        <p:spPr>
          <a:xfrm>
            <a:off x="1299225" y="1752184"/>
            <a:ext cx="6488700" cy="396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11"/>
          <p:cNvSpPr txBox="1"/>
          <p:nvPr/>
        </p:nvSpPr>
        <p:spPr>
          <a:xfrm>
            <a:off x="711300" y="1752175"/>
            <a:ext cx="70719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Nunito"/>
                <a:ea typeface="Nunito"/>
                <a:cs typeface="Nunito"/>
                <a:sym typeface="Nunito"/>
              </a:rPr>
              <a:t>K-means clustering used to segment the defected area; GLCM is used for the extraction of texture features, Fuzzy logic is used for disease grading.</a:t>
            </a:r>
            <a:endParaRPr sz="2000" b="0" i="0" u="none" strike="noStrike" cap="none">
              <a:solidFill>
                <a:srgbClr val="000000"/>
              </a:solidFill>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2"/>
          <p:cNvSpPr txBox="1"/>
          <p:nvPr/>
        </p:nvSpPr>
        <p:spPr>
          <a:xfrm>
            <a:off x="152400" y="4876801"/>
            <a:ext cx="350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B.Tech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Main Project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2020-2021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12"/>
          <p:cNvSpPr txBox="1"/>
          <p:nvPr/>
        </p:nvSpPr>
        <p:spPr>
          <a:xfrm>
            <a:off x="5935960" y="4876799"/>
            <a:ext cx="25908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595959"/>
                </a:solidFill>
                <a:latin typeface="Arial" panose="020B0604020202020204"/>
                <a:ea typeface="Arial" panose="020B0604020202020204"/>
                <a:cs typeface="Arial" panose="020B0604020202020204"/>
                <a:sym typeface="Arial" panose="020B0604020202020204"/>
              </a:rPr>
              <a:t>Saturday, January 16, 2021</a:t>
            </a: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185" name="Google Shape;185;p12"/>
          <p:cNvSpPr txBox="1"/>
          <p:nvPr/>
        </p:nvSpPr>
        <p:spPr>
          <a:xfrm>
            <a:off x="692725" y="104922"/>
            <a:ext cx="8229600" cy="857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rgbClr val="366092"/>
                </a:solidFill>
                <a:latin typeface="Calibri" panose="020F0502020204030204"/>
                <a:ea typeface="Calibri" panose="020F0502020204030204"/>
                <a:cs typeface="Calibri" panose="020F0502020204030204"/>
                <a:sym typeface="Calibri" panose="020F0502020204030204"/>
              </a:rPr>
              <a:t>Literature Survey</a:t>
            </a:r>
            <a:endParaRPr sz="3600" b="0" i="0" u="none" strike="noStrike" cap="none">
              <a:solidFill>
                <a:srgbClr val="366092"/>
              </a:solidFill>
              <a:latin typeface="Calibri" panose="020F0502020204030204"/>
              <a:ea typeface="Calibri" panose="020F0502020204030204"/>
              <a:cs typeface="Calibri" panose="020F0502020204030204"/>
              <a:sym typeface="Calibri" panose="020F0502020204030204"/>
            </a:endParaRPr>
          </a:p>
        </p:txBody>
      </p:sp>
      <p:sp>
        <p:nvSpPr>
          <p:cNvPr id="186" name="Google Shape;186;p12"/>
          <p:cNvSpPr txBox="1"/>
          <p:nvPr/>
        </p:nvSpPr>
        <p:spPr>
          <a:xfrm rot="349">
            <a:off x="1050450" y="687150"/>
            <a:ext cx="5914500" cy="1128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6.sensor based automated irrigation system.</a:t>
            </a:r>
            <a:endParaRPr sz="2000" b="1" i="1"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12"/>
          <p:cNvSpPr txBox="1"/>
          <p:nvPr/>
        </p:nvSpPr>
        <p:spPr>
          <a:xfrm>
            <a:off x="642600" y="1595975"/>
            <a:ext cx="7858800" cy="27816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000000"/>
              </a:buClr>
              <a:buSzPts val="2000"/>
              <a:buFont typeface="Calibri" panose="020F0502020204030204"/>
              <a:buChar char="●"/>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this paper  MAX232 dual driver/receiver, GPS, WSNs and microcontroller are used.</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All of these connected by the internet controls the entire system. The </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system is very efficient in a large scale, but its costeffectiveness reduces when applied in relatively small fields or </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gardens.</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p:nvPr/>
        </p:nvSpPr>
        <p:spPr>
          <a:xfrm>
            <a:off x="152400" y="4876801"/>
            <a:ext cx="350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B.Tech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Main Project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2020-2021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 name="Google Shape;193;p13"/>
          <p:cNvSpPr txBox="1"/>
          <p:nvPr/>
        </p:nvSpPr>
        <p:spPr>
          <a:xfrm>
            <a:off x="5935960" y="4876799"/>
            <a:ext cx="25908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1400" b="1" i="0" u="none" strike="noStrike" cap="none">
                <a:solidFill>
                  <a:srgbClr val="595959"/>
                </a:solidFill>
                <a:latin typeface="Arial" panose="020B0604020202020204"/>
                <a:ea typeface="Arial" panose="020B0604020202020204"/>
                <a:cs typeface="Arial" panose="020B0604020202020204"/>
                <a:sym typeface="Arial" panose="020B0604020202020204"/>
              </a:rPr>
              <a:t>Saturday, January 16, 2021</a:t>
            </a: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194" name="Google Shape;194;p13"/>
          <p:cNvSpPr txBox="1"/>
          <p:nvPr/>
        </p:nvSpPr>
        <p:spPr>
          <a:xfrm>
            <a:off x="772344" y="0"/>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0" i="0" u="none" strike="noStrike" cap="none" dirty="0">
                <a:solidFill>
                  <a:srgbClr val="366092"/>
                </a:solidFill>
                <a:latin typeface="Calibri" panose="020F0502020204030204"/>
                <a:ea typeface="Calibri" panose="020F0502020204030204"/>
                <a:cs typeface="Calibri" panose="020F0502020204030204"/>
                <a:sym typeface="Calibri" panose="020F0502020204030204"/>
              </a:rPr>
              <a:t>Comparison Table</a:t>
            </a:r>
            <a:endParaRPr sz="3600" b="0" i="0" u="none" strike="noStrike" cap="none" dirty="0">
              <a:solidFill>
                <a:srgbClr val="366092"/>
              </a:solidFill>
              <a:latin typeface="Calibri" panose="020F0502020204030204"/>
              <a:ea typeface="Calibri" panose="020F0502020204030204"/>
              <a:cs typeface="Calibri" panose="020F0502020204030204"/>
              <a:sym typeface="Calibri" panose="020F0502020204030204"/>
            </a:endParaRPr>
          </a:p>
        </p:txBody>
      </p:sp>
      <p:graphicFrame>
        <p:nvGraphicFramePr>
          <p:cNvPr id="195" name="Google Shape;195;p13"/>
          <p:cNvGraphicFramePr/>
          <p:nvPr>
            <p:extLst>
              <p:ext uri="{D42A27DB-BD31-4B8C-83A1-F6EECF244321}">
                <p14:modId xmlns:p14="http://schemas.microsoft.com/office/powerpoint/2010/main" val="3161313649"/>
              </p:ext>
            </p:extLst>
          </p:nvPr>
        </p:nvGraphicFramePr>
        <p:xfrm>
          <a:off x="768350" y="882015"/>
          <a:ext cx="8233594" cy="3841165"/>
        </p:xfrm>
        <a:graphic>
          <a:graphicData uri="http://schemas.openxmlformats.org/drawingml/2006/table">
            <a:tbl>
              <a:tblPr firstRow="1" bandRow="1">
                <a:noFill/>
                <a:tableStyleId>{AB93B308-4C40-4AAF-A4B1-C434368DA1A1}</a:tableStyleId>
              </a:tblPr>
              <a:tblGrid>
                <a:gridCol w="730619">
                  <a:extLst>
                    <a:ext uri="{9D8B030D-6E8A-4147-A177-3AD203B41FA5}">
                      <a16:colId xmlns:a16="http://schemas.microsoft.com/office/drawing/2014/main" val="20000"/>
                    </a:ext>
                  </a:extLst>
                </a:gridCol>
                <a:gridCol w="2562946">
                  <a:extLst>
                    <a:ext uri="{9D8B030D-6E8A-4147-A177-3AD203B41FA5}">
                      <a16:colId xmlns:a16="http://schemas.microsoft.com/office/drawing/2014/main" val="20001"/>
                    </a:ext>
                  </a:extLst>
                </a:gridCol>
                <a:gridCol w="1027809">
                  <a:extLst>
                    <a:ext uri="{9D8B030D-6E8A-4147-A177-3AD203B41FA5}">
                      <a16:colId xmlns:a16="http://schemas.microsoft.com/office/drawing/2014/main" val="20002"/>
                    </a:ext>
                  </a:extLst>
                </a:gridCol>
                <a:gridCol w="1677976">
                  <a:extLst>
                    <a:ext uri="{9D8B030D-6E8A-4147-A177-3AD203B41FA5}">
                      <a16:colId xmlns:a16="http://schemas.microsoft.com/office/drawing/2014/main" val="20003"/>
                    </a:ext>
                  </a:extLst>
                </a:gridCol>
                <a:gridCol w="2234244">
                  <a:extLst>
                    <a:ext uri="{9D8B030D-6E8A-4147-A177-3AD203B41FA5}">
                      <a16:colId xmlns:a16="http://schemas.microsoft.com/office/drawing/2014/main" val="20004"/>
                    </a:ext>
                  </a:extLst>
                </a:gridCol>
              </a:tblGrid>
              <a:tr h="762186">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600" u="none" strike="noStrike" cap="none" dirty="0"/>
                        <a:t>Sr. No.</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600" u="none" strike="noStrike" cap="none" dirty="0"/>
                        <a:t>Title</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600" u="none" strike="noStrike" cap="none"/>
                        <a:t> Methodology</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600" u="none" strike="noStrike" cap="none"/>
                        <a:t>Advantages</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600" u="none" strike="noStrike" cap="none"/>
                        <a:t>Disadvantage</a:t>
                      </a:r>
                      <a:endParaRPr sz="1600" u="none" strike="noStrike" cap="none"/>
                    </a:p>
                  </a:txBody>
                  <a:tcPr marL="91450" marR="91450" marT="45725" marB="45725"/>
                </a:tc>
                <a:extLst>
                  <a:ext uri="{0D108BD9-81ED-4DB2-BD59-A6C34878D82A}">
                    <a16:rowId xmlns:a16="http://schemas.microsoft.com/office/drawing/2014/main" val="10000"/>
                  </a:ext>
                </a:extLst>
              </a:tr>
              <a:tr h="762186">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600" u="none" strike="noStrike" cap="none" dirty="0"/>
                        <a:t>1.</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600" u="none" strike="noStrike" cap="none" dirty="0"/>
                        <a:t>A Low Cost Smart Irrigation Control System</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600" u="none" strike="noStrike" cap="none"/>
                        <a:t>Local shortest path</a:t>
                      </a:r>
                      <a:endParaRPr sz="1600" u="none" strike="noStrike" cap="none"/>
                    </a:p>
                  </a:txBody>
                  <a:tcPr marL="91450" marR="91450" marT="45725" marB="45725"/>
                </a:tc>
                <a:tc>
                  <a:txBody>
                    <a:bodyPr/>
                    <a:lstStyle/>
                    <a:p>
                      <a:pPr marL="285750" marR="0" lvl="0" indent="-171450" algn="l" rtl="0">
                        <a:lnSpc>
                          <a:spcPct val="100000"/>
                        </a:lnSpc>
                        <a:spcBef>
                          <a:spcPts val="0"/>
                        </a:spcBef>
                        <a:spcAft>
                          <a:spcPts val="0"/>
                        </a:spcAft>
                        <a:buClr>
                          <a:srgbClr val="000000"/>
                        </a:buClr>
                        <a:buSzPts val="1800"/>
                        <a:buFont typeface="Arial" panose="020B0604020202020204"/>
                        <a:buNone/>
                      </a:pPr>
                      <a:r>
                        <a:rPr lang="en-US" sz="1600" u="none" strike="noStrike" cap="none"/>
                        <a:t>Affordable</a:t>
                      </a:r>
                      <a:endParaRPr sz="1600" u="none" strike="noStrike" cap="none"/>
                    </a:p>
                  </a:txBody>
                  <a:tcPr marL="91450" marR="91450" marT="45725" marB="45725"/>
                </a:tc>
                <a:tc>
                  <a:txBody>
                    <a:bodyPr/>
                    <a:lstStyle/>
                    <a:p>
                      <a:pPr marL="285750" marR="0" lvl="0" indent="-171450" algn="l" rtl="0">
                        <a:lnSpc>
                          <a:spcPct val="100000"/>
                        </a:lnSpc>
                        <a:spcBef>
                          <a:spcPts val="0"/>
                        </a:spcBef>
                        <a:spcAft>
                          <a:spcPts val="0"/>
                        </a:spcAft>
                        <a:buClr>
                          <a:srgbClr val="000000"/>
                        </a:buClr>
                        <a:buSzPts val="1800"/>
                        <a:buFont typeface="Arial" panose="020B0604020202020204"/>
                        <a:buNone/>
                      </a:pPr>
                      <a:r>
                        <a:rPr lang="en-US" sz="1600" u="none" strike="noStrike" cap="none" dirty="0"/>
                        <a:t>Used both </a:t>
                      </a:r>
                      <a:r>
                        <a:rPr lang="en-US" sz="1600" u="none" strike="noStrike" cap="none" dirty="0" err="1"/>
                        <a:t>Arduino</a:t>
                      </a:r>
                      <a:r>
                        <a:rPr lang="en-US" sz="1600" u="none" strike="noStrike" cap="none" dirty="0"/>
                        <a:t> &amp;</a:t>
                      </a:r>
                      <a:endParaRPr sz="1600" u="none" strike="noStrike" cap="none" dirty="0"/>
                    </a:p>
                    <a:p>
                      <a:pPr marL="285750" marR="0" lvl="0" indent="-171450" algn="l" rtl="0">
                        <a:lnSpc>
                          <a:spcPct val="100000"/>
                        </a:lnSpc>
                        <a:spcBef>
                          <a:spcPts val="0"/>
                        </a:spcBef>
                        <a:spcAft>
                          <a:spcPts val="0"/>
                        </a:spcAft>
                        <a:buClr>
                          <a:srgbClr val="000000"/>
                        </a:buClr>
                        <a:buSzPts val="1800"/>
                        <a:buFont typeface="Arial" panose="020B0604020202020204"/>
                        <a:buNone/>
                      </a:pPr>
                      <a:r>
                        <a:rPr lang="en-US" sz="1600" u="none" strike="noStrike" cap="none" dirty="0"/>
                        <a:t>Raspberry pi</a:t>
                      </a:r>
                      <a:endParaRPr sz="1600" u="none" strike="noStrike" cap="none" dirty="0"/>
                    </a:p>
                  </a:txBody>
                  <a:tcPr marL="91450" marR="91450" marT="45725" marB="45725"/>
                </a:tc>
                <a:extLst>
                  <a:ext uri="{0D108BD9-81ED-4DB2-BD59-A6C34878D82A}">
                    <a16:rowId xmlns:a16="http://schemas.microsoft.com/office/drawing/2014/main" val="10001"/>
                  </a:ext>
                </a:extLst>
              </a:tr>
              <a:tr h="762186">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600" u="none" strike="noStrike" cap="none"/>
                        <a:t>2.</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alibri" panose="020F0502020204030204"/>
                        <a:buNone/>
                      </a:pPr>
                      <a:r>
                        <a:rPr lang="en-US" sz="1600" u="none" strike="noStrike" cap="none" dirty="0"/>
                        <a:t>Automatic Crop Irrigation System</a:t>
                      </a:r>
                      <a:endParaRPr sz="1600" i="0" u="none" strike="noStrike" cap="none" dirty="0">
                        <a:solidFill>
                          <a:srgbClr val="00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alibri" panose="020F0502020204030204"/>
                        <a:buNone/>
                      </a:pPr>
                      <a:r>
                        <a:rPr lang="en-US" sz="1600" u="none" strike="noStrike" cap="none" dirty="0"/>
                        <a:t>Using GSM</a:t>
                      </a:r>
                      <a:endParaRPr sz="1600" u="none" strike="noStrike" cap="none" dirty="0"/>
                    </a:p>
                  </a:txBody>
                  <a:tcPr marL="91450" marR="91450" marT="45725" marB="45725"/>
                </a:tc>
                <a:tc>
                  <a:txBody>
                    <a:bodyPr/>
                    <a:lstStyle/>
                    <a:p>
                      <a:pPr marL="285750" marR="0" lvl="0" indent="-171450" algn="l" rtl="0">
                        <a:lnSpc>
                          <a:spcPct val="100000"/>
                        </a:lnSpc>
                        <a:spcBef>
                          <a:spcPts val="0"/>
                        </a:spcBef>
                        <a:spcAft>
                          <a:spcPts val="0"/>
                        </a:spcAft>
                        <a:buClr>
                          <a:srgbClr val="000000"/>
                        </a:buClr>
                        <a:buSzPts val="1800"/>
                        <a:buFont typeface="Arial" panose="020B0604020202020204"/>
                        <a:buNone/>
                      </a:pPr>
                      <a:r>
                        <a:rPr lang="en-US" sz="1600" u="none" strike="noStrike" cap="none"/>
                        <a:t> Water</a:t>
                      </a:r>
                      <a:endParaRPr sz="1600" u="none" strike="noStrike" cap="none"/>
                    </a:p>
                    <a:p>
                      <a:pPr marL="285750" marR="0" lvl="0" indent="-171450" algn="l" rtl="0">
                        <a:lnSpc>
                          <a:spcPct val="100000"/>
                        </a:lnSpc>
                        <a:spcBef>
                          <a:spcPts val="0"/>
                        </a:spcBef>
                        <a:spcAft>
                          <a:spcPts val="0"/>
                        </a:spcAft>
                        <a:buClr>
                          <a:srgbClr val="000000"/>
                        </a:buClr>
                        <a:buSzPts val="1800"/>
                        <a:buFont typeface="Arial" panose="020B0604020202020204"/>
                        <a:buNone/>
                      </a:pPr>
                      <a:r>
                        <a:rPr lang="en-US" sz="1600" u="none" strike="noStrike" cap="none"/>
                        <a:t>conservation </a:t>
                      </a:r>
                      <a:endParaRPr sz="1600" u="none" strike="noStrike" cap="none"/>
                    </a:p>
                  </a:txBody>
                  <a:tcPr marL="91450" marR="91450" marT="45725" marB="45725"/>
                </a:tc>
                <a:tc>
                  <a:txBody>
                    <a:bodyPr/>
                    <a:lstStyle/>
                    <a:p>
                      <a:pPr marL="285750" marR="0" lvl="0" indent="-171450" algn="l" rtl="0">
                        <a:lnSpc>
                          <a:spcPct val="100000"/>
                        </a:lnSpc>
                        <a:spcBef>
                          <a:spcPts val="0"/>
                        </a:spcBef>
                        <a:spcAft>
                          <a:spcPts val="0"/>
                        </a:spcAft>
                        <a:buClr>
                          <a:srgbClr val="000000"/>
                        </a:buClr>
                        <a:buSzPts val="1800"/>
                        <a:buFont typeface="Arial" panose="020B0604020202020204"/>
                        <a:buNone/>
                      </a:pPr>
                      <a:r>
                        <a:rPr lang="en-US" sz="1600" u="none" strike="noStrike" cap="none" dirty="0"/>
                        <a:t>Software  code is </a:t>
                      </a:r>
                      <a:endParaRPr sz="1600" u="none" strike="noStrike" cap="none" dirty="0"/>
                    </a:p>
                    <a:p>
                      <a:pPr marL="285750" marR="0" lvl="0" indent="-171450" algn="l" rtl="0">
                        <a:lnSpc>
                          <a:spcPct val="100000"/>
                        </a:lnSpc>
                        <a:spcBef>
                          <a:spcPts val="0"/>
                        </a:spcBef>
                        <a:spcAft>
                          <a:spcPts val="0"/>
                        </a:spcAft>
                        <a:buClr>
                          <a:srgbClr val="000000"/>
                        </a:buClr>
                        <a:buSzPts val="1800"/>
                        <a:buFont typeface="Arial" panose="020B0604020202020204"/>
                        <a:buNone/>
                      </a:pPr>
                      <a:r>
                        <a:rPr lang="en-US" sz="1600" u="none" strike="noStrike" cap="none" dirty="0"/>
                        <a:t>changing for  every crop.</a:t>
                      </a:r>
                      <a:endParaRPr sz="1600" u="none" strike="noStrike" cap="none" dirty="0"/>
                    </a:p>
                  </a:txBody>
                  <a:tcPr marL="91450" marR="91450" marT="45725" marB="45725"/>
                </a:tc>
                <a:extLst>
                  <a:ext uri="{0D108BD9-81ED-4DB2-BD59-A6C34878D82A}">
                    <a16:rowId xmlns:a16="http://schemas.microsoft.com/office/drawing/2014/main" val="10002"/>
                  </a:ext>
                </a:extLst>
              </a:tr>
              <a:tr h="1372255">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600" u="none" strike="noStrike" cap="none"/>
                        <a:t>3.</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600" u="none" strike="noStrike" cap="none">
                          <a:solidFill>
                            <a:schemeClr val="dk1"/>
                          </a:solidFill>
                        </a:rPr>
                        <a:t>New Optimized Spectral Indices for Identifying and Monitoring Winter Wheat Diseases</a:t>
                      </a:r>
                      <a:endParaRPr sz="1600" i="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Calibri" panose="020F0502020204030204"/>
                        <a:buNone/>
                      </a:pPr>
                      <a:r>
                        <a:rPr lang="en-US" sz="1600" u="none" strike="noStrike" cap="none" dirty="0"/>
                        <a:t>RELIEF -F algorithm</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600" u="none" strike="noStrike" cap="none" dirty="0">
                          <a:solidFill>
                            <a:schemeClr val="dk1"/>
                          </a:solidFill>
                        </a:rPr>
                        <a:t>Different diseases on the crop is identified</a:t>
                      </a:r>
                      <a:endParaRPr sz="1600" u="none" strike="noStrike" cap="none" dirty="0"/>
                    </a:p>
                  </a:txBody>
                  <a:tcPr marL="91450" marR="91450" marT="45725" marB="45725"/>
                </a:tc>
                <a:tc>
                  <a:txBody>
                    <a:bodyPr/>
                    <a:lstStyle/>
                    <a:p>
                      <a:pPr marL="285750" marR="0" lvl="0" indent="-171450" algn="l" rtl="0">
                        <a:lnSpc>
                          <a:spcPct val="100000"/>
                        </a:lnSpc>
                        <a:spcBef>
                          <a:spcPts val="0"/>
                        </a:spcBef>
                        <a:spcAft>
                          <a:spcPts val="0"/>
                        </a:spcAft>
                        <a:buClr>
                          <a:srgbClr val="000000"/>
                        </a:buClr>
                        <a:buSzPts val="1800"/>
                        <a:buFont typeface="Arial" panose="020B0604020202020204"/>
                        <a:buNone/>
                      </a:pPr>
                      <a:r>
                        <a:rPr lang="en-US" sz="1600" u="none" strike="noStrike" cap="none" dirty="0"/>
                        <a:t>Is not  possible </a:t>
                      </a:r>
                      <a:endParaRPr sz="1600" u="none" strike="noStrike" cap="none" dirty="0"/>
                    </a:p>
                    <a:p>
                      <a:pPr marL="285750" marR="0" lvl="0" indent="-171450" algn="l" rtl="0">
                        <a:lnSpc>
                          <a:spcPct val="100000"/>
                        </a:lnSpc>
                        <a:spcBef>
                          <a:spcPts val="0"/>
                        </a:spcBef>
                        <a:spcAft>
                          <a:spcPts val="0"/>
                        </a:spcAft>
                        <a:buClr>
                          <a:srgbClr val="000000"/>
                        </a:buClr>
                        <a:buSzPts val="1800"/>
                        <a:buFont typeface="Arial" panose="020B0604020202020204"/>
                        <a:buNone/>
                      </a:pPr>
                      <a:r>
                        <a:rPr lang="en-US" sz="1600" u="none" strike="noStrike" cap="none" dirty="0"/>
                        <a:t>when using  existing </a:t>
                      </a:r>
                      <a:endParaRPr sz="1600" u="none" strike="noStrike" cap="none" dirty="0"/>
                    </a:p>
                    <a:p>
                      <a:pPr marL="285750" marR="0" lvl="0" indent="-171450" algn="l" rtl="0">
                        <a:lnSpc>
                          <a:spcPct val="100000"/>
                        </a:lnSpc>
                        <a:spcBef>
                          <a:spcPts val="0"/>
                        </a:spcBef>
                        <a:spcAft>
                          <a:spcPts val="0"/>
                        </a:spcAft>
                        <a:buClr>
                          <a:srgbClr val="000000"/>
                        </a:buClr>
                        <a:buSzPts val="1800"/>
                        <a:buFont typeface="Arial" panose="020B0604020202020204"/>
                        <a:buNone/>
                      </a:pPr>
                      <a:r>
                        <a:rPr lang="en-US" sz="1600" u="none" strike="noStrike" cap="none" dirty="0"/>
                        <a:t>indices that  are sensitive to abiotic </a:t>
                      </a:r>
                      <a:endParaRPr sz="1600" u="none" strike="noStrike" cap="none" dirty="0"/>
                    </a:p>
                    <a:p>
                      <a:pPr marL="285750" marR="0" lvl="0" indent="-171450" algn="l" rtl="0">
                        <a:lnSpc>
                          <a:spcPct val="100000"/>
                        </a:lnSpc>
                        <a:spcBef>
                          <a:spcPts val="0"/>
                        </a:spcBef>
                        <a:spcAft>
                          <a:spcPts val="0"/>
                        </a:spcAft>
                        <a:buClr>
                          <a:srgbClr val="000000"/>
                        </a:buClr>
                        <a:buSzPts val="1800"/>
                        <a:buFont typeface="Arial" panose="020B0604020202020204"/>
                        <a:buNone/>
                      </a:pPr>
                      <a:r>
                        <a:rPr lang="en-US" sz="1600" u="none" strike="noStrike" cap="none" dirty="0"/>
                        <a:t>stress conditions.</a:t>
                      </a:r>
                      <a:endParaRPr sz="16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4"/>
          <p:cNvSpPr txBox="1"/>
          <p:nvPr/>
        </p:nvSpPr>
        <p:spPr>
          <a:xfrm>
            <a:off x="152400" y="4876801"/>
            <a:ext cx="350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B.Tech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Main Project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2020-2021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14"/>
          <p:cNvSpPr txBox="1"/>
          <p:nvPr/>
        </p:nvSpPr>
        <p:spPr>
          <a:xfrm>
            <a:off x="5935960" y="4876799"/>
            <a:ext cx="25908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1400" b="1" i="0" u="none" strike="noStrike" cap="none">
                <a:solidFill>
                  <a:srgbClr val="595959"/>
                </a:solidFill>
                <a:latin typeface="Arial" panose="020B0604020202020204"/>
                <a:ea typeface="Arial" panose="020B0604020202020204"/>
                <a:cs typeface="Arial" panose="020B0604020202020204"/>
                <a:sym typeface="Arial" panose="020B0604020202020204"/>
              </a:rPr>
              <a:t>Saturday, January 16, 2021</a:t>
            </a: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aphicFrame>
        <p:nvGraphicFramePr>
          <p:cNvPr id="202" name="Google Shape;202;p14"/>
          <p:cNvGraphicFramePr/>
          <p:nvPr>
            <p:extLst>
              <p:ext uri="{D42A27DB-BD31-4B8C-83A1-F6EECF244321}">
                <p14:modId xmlns:p14="http://schemas.microsoft.com/office/powerpoint/2010/main" val="2536611111"/>
              </p:ext>
            </p:extLst>
          </p:nvPr>
        </p:nvGraphicFramePr>
        <p:xfrm>
          <a:off x="779300" y="684814"/>
          <a:ext cx="8125710" cy="4023390"/>
        </p:xfrm>
        <a:graphic>
          <a:graphicData uri="http://schemas.openxmlformats.org/drawingml/2006/table">
            <a:tbl>
              <a:tblPr firstRow="1" bandRow="1">
                <a:noFill/>
                <a:tableStyleId>{A2EADEFE-7B45-4030-A7E5-66D4F7C69EDF}</a:tableStyleId>
              </a:tblPr>
              <a:tblGrid>
                <a:gridCol w="721202">
                  <a:extLst>
                    <a:ext uri="{9D8B030D-6E8A-4147-A177-3AD203B41FA5}">
                      <a16:colId xmlns:a16="http://schemas.microsoft.com/office/drawing/2014/main" val="20000"/>
                    </a:ext>
                  </a:extLst>
                </a:gridCol>
                <a:gridCol w="2529082">
                  <a:extLst>
                    <a:ext uri="{9D8B030D-6E8A-4147-A177-3AD203B41FA5}">
                      <a16:colId xmlns:a16="http://schemas.microsoft.com/office/drawing/2014/main" val="20001"/>
                    </a:ext>
                  </a:extLst>
                </a:gridCol>
                <a:gridCol w="1625142">
                  <a:extLst>
                    <a:ext uri="{9D8B030D-6E8A-4147-A177-3AD203B41FA5}">
                      <a16:colId xmlns:a16="http://schemas.microsoft.com/office/drawing/2014/main" val="20002"/>
                    </a:ext>
                  </a:extLst>
                </a:gridCol>
                <a:gridCol w="1625142">
                  <a:extLst>
                    <a:ext uri="{9D8B030D-6E8A-4147-A177-3AD203B41FA5}">
                      <a16:colId xmlns:a16="http://schemas.microsoft.com/office/drawing/2014/main" val="20003"/>
                    </a:ext>
                  </a:extLst>
                </a:gridCol>
                <a:gridCol w="1625142">
                  <a:extLst>
                    <a:ext uri="{9D8B030D-6E8A-4147-A177-3AD203B41FA5}">
                      <a16:colId xmlns:a16="http://schemas.microsoft.com/office/drawing/2014/main" val="20004"/>
                    </a:ext>
                  </a:extLst>
                </a:gridCol>
              </a:tblGrid>
              <a:tr h="588665">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dirty="0"/>
                        <a:t>Sr. No.</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t>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t> Methodology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t>Advantages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t>Disadvantages</a:t>
                      </a:r>
                      <a:endParaRPr sz="1800" u="none" strike="noStrike" cap="none"/>
                    </a:p>
                  </a:txBody>
                  <a:tcPr marL="91450" marR="91450" marT="45725" marB="45725"/>
                </a:tc>
                <a:extLst>
                  <a:ext uri="{0D108BD9-81ED-4DB2-BD59-A6C34878D82A}">
                    <a16:rowId xmlns:a16="http://schemas.microsoft.com/office/drawing/2014/main" val="10000"/>
                  </a:ext>
                </a:extLst>
              </a:tr>
              <a:tr h="1345508">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t>4.</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u="none" strike="noStrike" cap="none">
                          <a:solidFill>
                            <a:schemeClr val="dk1"/>
                          </a:solidFill>
                        </a:rPr>
                        <a:t>Image Processing for Smart Farming:Detection of Disease and Fruit Grading  </a:t>
                      </a:r>
                      <a:endParaRPr sz="1800" i="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t>Using ANN &amp; Back propagation network is mentioned</a:t>
                      </a:r>
                      <a:endParaRPr sz="1800" u="none" strike="noStrike" cap="none"/>
                    </a:p>
                  </a:txBody>
                  <a:tcPr marL="91450" marR="91450" marT="45725" marB="45725"/>
                </a:tc>
                <a:tc>
                  <a:txBody>
                    <a:bodyPr/>
                    <a:lstStyle/>
                    <a:p>
                      <a:pPr marL="285750" marR="0" lvl="0" indent="-171450" algn="l" rtl="0">
                        <a:lnSpc>
                          <a:spcPct val="100000"/>
                        </a:lnSpc>
                        <a:spcBef>
                          <a:spcPts val="0"/>
                        </a:spcBef>
                        <a:spcAft>
                          <a:spcPts val="0"/>
                        </a:spcAft>
                        <a:buClr>
                          <a:srgbClr val="000000"/>
                        </a:buClr>
                        <a:buSzPts val="1800"/>
                        <a:buFont typeface="Arial" panose="020B0604020202020204"/>
                        <a:buNone/>
                      </a:pPr>
                      <a:r>
                        <a:rPr lang="en-US" sz="1800" u="none" strike="noStrike" cap="none"/>
                        <a:t>Spreading of </a:t>
                      </a:r>
                      <a:endParaRPr sz="1800" u="none" strike="noStrike" cap="none"/>
                    </a:p>
                    <a:p>
                      <a:pPr marL="285750" marR="0" lvl="0" indent="-171450" algn="l" rtl="0">
                        <a:lnSpc>
                          <a:spcPct val="100000"/>
                        </a:lnSpc>
                        <a:spcBef>
                          <a:spcPts val="0"/>
                        </a:spcBef>
                        <a:spcAft>
                          <a:spcPts val="0"/>
                        </a:spcAft>
                        <a:buClr>
                          <a:srgbClr val="000000"/>
                        </a:buClr>
                        <a:buSzPts val="1800"/>
                        <a:buFont typeface="Arial" panose="020B0604020202020204"/>
                        <a:buNone/>
                      </a:pPr>
                      <a:r>
                        <a:rPr lang="en-US" sz="1800" u="none" strike="noStrike" cap="none"/>
                        <a:t>disease is </a:t>
                      </a:r>
                      <a:endParaRPr sz="1800" u="none" strike="noStrike" cap="none"/>
                    </a:p>
                    <a:p>
                      <a:pPr marL="285750" marR="0" lvl="0" indent="-171450" algn="l" rtl="0">
                        <a:lnSpc>
                          <a:spcPct val="100000"/>
                        </a:lnSpc>
                        <a:spcBef>
                          <a:spcPts val="0"/>
                        </a:spcBef>
                        <a:spcAft>
                          <a:spcPts val="0"/>
                        </a:spcAft>
                        <a:buClr>
                          <a:srgbClr val="000000"/>
                        </a:buClr>
                        <a:buSzPts val="1800"/>
                        <a:buFont typeface="Arial" panose="020B0604020202020204"/>
                        <a:buNone/>
                      </a:pPr>
                      <a:r>
                        <a:rPr lang="en-US" sz="1800" u="none" strike="noStrike" cap="none"/>
                        <a:t>detected.</a:t>
                      </a:r>
                      <a:endParaRPr sz="1800" u="none" strike="noStrike" cap="none"/>
                    </a:p>
                  </a:txBody>
                  <a:tcPr marL="91450" marR="91450" marT="45725" marB="45725"/>
                </a:tc>
                <a:tc>
                  <a:txBody>
                    <a:bodyPr/>
                    <a:lstStyle/>
                    <a:p>
                      <a:pPr marL="285750" marR="0" lvl="0" indent="-171450" algn="l" rtl="0">
                        <a:lnSpc>
                          <a:spcPct val="100000"/>
                        </a:lnSpc>
                        <a:spcBef>
                          <a:spcPts val="0"/>
                        </a:spcBef>
                        <a:spcAft>
                          <a:spcPts val="0"/>
                        </a:spcAft>
                        <a:buClr>
                          <a:srgbClr val="000000"/>
                        </a:buClr>
                        <a:buSzPts val="1800"/>
                        <a:buFont typeface="Arial" panose="020B0604020202020204"/>
                        <a:buNone/>
                      </a:pPr>
                      <a:r>
                        <a:rPr lang="en-US" sz="1800" u="none" strike="noStrike" cap="none"/>
                        <a:t>   Quality of image may be lost</a:t>
                      </a:r>
                      <a:endParaRPr sz="1800" u="none" strike="noStrike" cap="none"/>
                    </a:p>
                  </a:txBody>
                  <a:tcPr marL="91450" marR="91450" marT="45725" marB="45725"/>
                </a:tc>
                <a:extLst>
                  <a:ext uri="{0D108BD9-81ED-4DB2-BD59-A6C34878D82A}">
                    <a16:rowId xmlns:a16="http://schemas.microsoft.com/office/drawing/2014/main" val="10001"/>
                  </a:ext>
                </a:extLst>
              </a:tr>
              <a:tr h="1765977">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t>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i="1" u="none" strike="noStrike" cap="none">
                          <a:solidFill>
                            <a:srgbClr val="000000"/>
                          </a:solidFill>
                        </a:rPr>
                        <a:t>5.Leaf Disease Detection and Grading using Computer Vision </a:t>
                      </a:r>
                      <a:endParaRPr sz="2000" i="1" u="none" strike="noStrike" cap="none">
                        <a:solidFill>
                          <a:srgbClr val="000000"/>
                        </a:solidFill>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i="1" u="none" strike="noStrike" cap="none">
                          <a:solidFill>
                            <a:srgbClr val="000000"/>
                          </a:solidFill>
                        </a:rPr>
                        <a:t>Technology &amp;Fuzzy Logic</a:t>
                      </a:r>
                      <a:endParaRPr sz="2000" i="1" u="none" strike="noStrike" cap="none">
                        <a:solidFill>
                          <a:srgbClr val="000000"/>
                        </a:solidFill>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i="1" u="none" strike="noStrike" cap="none">
                          <a:solidFill>
                            <a:srgbClr val="000000"/>
                          </a:solidFill>
                        </a:rPr>
                        <a:t> </a:t>
                      </a:r>
                      <a:endParaRPr sz="2000" i="1" u="none" strike="noStrike" cap="none">
                        <a:solidFill>
                          <a:srgbClr val="00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200"/>
                        <a:buFont typeface="Arial" panose="020B0604020202020204"/>
                        <a:buNone/>
                      </a:pPr>
                      <a:r>
                        <a:rPr lang="en-US" sz="2200" u="none" strike="noStrike" cap="none" dirty="0"/>
                        <a:t>K</a:t>
                      </a:r>
                      <a:r>
                        <a:rPr lang="en-US" sz="1900" u="none" strike="noStrike" cap="none" dirty="0"/>
                        <a:t> means clustering is used</a:t>
                      </a:r>
                      <a:endParaRPr sz="1900" b="1"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t>Fuzzy logic is used for disease grading</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dirty="0"/>
                        <a:t>Long process</a:t>
                      </a:r>
                      <a:endParaRPr sz="18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aphicFrame>
        <p:nvGraphicFramePr>
          <p:cNvPr id="207" name="Google Shape;207;p15"/>
          <p:cNvGraphicFramePr/>
          <p:nvPr/>
        </p:nvGraphicFramePr>
        <p:xfrm>
          <a:off x="772344" y="908720"/>
          <a:ext cx="8229625" cy="3413780"/>
        </p:xfrm>
        <a:graphic>
          <a:graphicData uri="http://schemas.openxmlformats.org/drawingml/2006/table">
            <a:tbl>
              <a:tblPr firstRow="1" bandRow="1">
                <a:noFill/>
                <a:tableStyleId>{AB93B308-4C40-4AAF-A4B1-C434368DA1A1}</a:tableStyleId>
              </a:tblPr>
              <a:tblGrid>
                <a:gridCol w="730425">
                  <a:extLst>
                    <a:ext uri="{9D8B030D-6E8A-4147-A177-3AD203B41FA5}">
                      <a16:colId xmlns:a16="http://schemas.microsoft.com/office/drawing/2014/main" val="20000"/>
                    </a:ext>
                  </a:extLst>
                </a:gridCol>
                <a:gridCol w="2561425">
                  <a:extLst>
                    <a:ext uri="{9D8B030D-6E8A-4147-A177-3AD203B41FA5}">
                      <a16:colId xmlns:a16="http://schemas.microsoft.com/office/drawing/2014/main" val="20001"/>
                    </a:ext>
                  </a:extLst>
                </a:gridCol>
                <a:gridCol w="1645925">
                  <a:extLst>
                    <a:ext uri="{9D8B030D-6E8A-4147-A177-3AD203B41FA5}">
                      <a16:colId xmlns:a16="http://schemas.microsoft.com/office/drawing/2014/main" val="20002"/>
                    </a:ext>
                  </a:extLst>
                </a:gridCol>
                <a:gridCol w="1645925">
                  <a:extLst>
                    <a:ext uri="{9D8B030D-6E8A-4147-A177-3AD203B41FA5}">
                      <a16:colId xmlns:a16="http://schemas.microsoft.com/office/drawing/2014/main" val="20003"/>
                    </a:ext>
                  </a:extLst>
                </a:gridCol>
                <a:gridCol w="1645925">
                  <a:extLst>
                    <a:ext uri="{9D8B030D-6E8A-4147-A177-3AD203B41FA5}">
                      <a16:colId xmlns:a16="http://schemas.microsoft.com/office/drawing/2014/main" val="20004"/>
                    </a:ext>
                  </a:extLst>
                </a:gridCol>
              </a:tblGrid>
              <a:tr h="645425">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u="none" strike="noStrike" cap="none">
                          <a:solidFill>
                            <a:schemeClr val="lt1"/>
                          </a:solidFill>
                        </a:rPr>
                        <a:t>Sr. No.</a:t>
                      </a:r>
                      <a:endParaRPr sz="1800" u="none" strike="noStrike" cap="none">
                        <a:solidFill>
                          <a:schemeClr val="lt1"/>
                        </a:solidFill>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u="none" strike="noStrike" cap="none">
                          <a:solidFill>
                            <a:schemeClr val="lt1"/>
                          </a:solidFill>
                        </a:rPr>
                        <a:t>Title</a:t>
                      </a:r>
                      <a:endParaRPr sz="1800" i="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u="none" strike="noStrike" cap="none">
                          <a:solidFill>
                            <a:schemeClr val="lt1"/>
                          </a:solidFill>
                        </a:rPr>
                        <a:t> Methodology</a:t>
                      </a:r>
                      <a:endParaRPr sz="1800" u="none" strike="noStrike" cap="none">
                        <a:solidFill>
                          <a:schemeClr val="lt1"/>
                        </a:solidFill>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u="none" strike="noStrike" cap="none">
                          <a:solidFill>
                            <a:schemeClr val="lt1"/>
                          </a:solidFill>
                        </a:rPr>
                        <a:t>Advantages</a:t>
                      </a:r>
                      <a:endParaRPr sz="1800" u="none" strike="noStrike" cap="none">
                        <a:solidFill>
                          <a:schemeClr val="lt1"/>
                        </a:solidFill>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800" u="none" strike="noStrike" cap="none">
                          <a:solidFill>
                            <a:schemeClr val="lt1"/>
                          </a:solidFill>
                        </a:rPr>
                        <a:t>Disadvantages</a:t>
                      </a:r>
                      <a:endParaRPr sz="1800" u="none" strike="noStrike" cap="none"/>
                    </a:p>
                  </a:txBody>
                  <a:tcPr marL="91450" marR="91450" marT="45725" marB="45725"/>
                </a:tc>
                <a:extLst>
                  <a:ext uri="{0D108BD9-81ED-4DB2-BD59-A6C34878D82A}">
                    <a16:rowId xmlns:a16="http://schemas.microsoft.com/office/drawing/2014/main" val="10000"/>
                  </a:ext>
                </a:extLst>
              </a:tr>
              <a:tr h="645425">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t>6.</a:t>
                      </a:r>
                      <a:endParaRPr sz="1800" u="none" strike="noStrike" cap="none"/>
                    </a:p>
                  </a:txBody>
                  <a:tcPr marL="91450" marR="91450" marT="45725" marB="45725"/>
                </a:tc>
                <a:tc>
                  <a:txBody>
                    <a:bodyPr/>
                    <a:lstStyle/>
                    <a:p>
                      <a:pPr marL="0" lvl="0" indent="0" algn="l" rtl="0">
                        <a:spcBef>
                          <a:spcPts val="0"/>
                        </a:spcBef>
                        <a:spcAft>
                          <a:spcPts val="0"/>
                        </a:spcAft>
                        <a:buClr>
                          <a:schemeClr val="dk1"/>
                        </a:buClr>
                        <a:buSzPts val="2000"/>
                        <a:buFont typeface="Arial" panose="020B0604020202020204"/>
                        <a:buNone/>
                      </a:pPr>
                      <a:r>
                        <a:rPr lang="en-US" sz="2000">
                          <a:solidFill>
                            <a:schemeClr val="dk1"/>
                          </a:solidFill>
                        </a:rPr>
                        <a:t>Sensor based automated system </a:t>
                      </a:r>
                      <a:endParaRPr sz="2000" u="sng">
                        <a:solidFill>
                          <a:schemeClr val="dk1"/>
                        </a:solidFill>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i="1" u="sng">
                        <a:solidFill>
                          <a:schemeClr val="lt1"/>
                        </a:solidFill>
                      </a:endParaRPr>
                    </a:p>
                  </a:txBody>
                  <a:tcPr marL="91450" marR="91450" marT="45725" marB="45725"/>
                </a:tc>
                <a:tc>
                  <a:txBody>
                    <a:bodyPr/>
                    <a:lstStyle/>
                    <a:p>
                      <a:pPr marL="0" lvl="0" indent="0" algn="l" rtl="0">
                        <a:spcBef>
                          <a:spcPts val="0"/>
                        </a:spcBef>
                        <a:spcAft>
                          <a:spcPts val="0"/>
                        </a:spcAft>
                        <a:buNone/>
                      </a:pPr>
                      <a:r>
                        <a:rPr lang="en-US" sz="2000">
                          <a:solidFill>
                            <a:schemeClr val="dk1"/>
                          </a:solidFill>
                        </a:rPr>
                        <a:t>MAX232 dualdriverreceiver, GPS,WSNs and microcotroller are used.</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solidFill>
                          <a:schemeClr val="lt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a:solidFill>
                            <a:schemeClr val="dk1"/>
                          </a:solidFill>
                        </a:rPr>
                        <a:t>Effective in large scale</a:t>
                      </a:r>
                      <a:endParaRPr sz="180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a:solidFill>
                            <a:schemeClr val="dk1"/>
                          </a:solidFill>
                        </a:rPr>
                        <a:t>Not affordable for small scale.</a:t>
                      </a:r>
                      <a:endParaRPr sz="1800" u="none" strike="noStrike" cap="none">
                        <a:solidFill>
                          <a:schemeClr val="dk1"/>
                        </a:solidFill>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 name="Title 1"/>
          <p:cNvSpPr>
            <a:spLocks noGrp="1"/>
          </p:cNvSpPr>
          <p:nvPr>
            <p:ph type="title"/>
          </p:nvPr>
        </p:nvSpPr>
        <p:spPr>
          <a:xfrm>
            <a:off x="640080" y="205740"/>
            <a:ext cx="8046720" cy="589915"/>
          </a:xfrm>
        </p:spPr>
        <p:txBody>
          <a:bodyPr/>
          <a:lstStyle/>
          <a:p>
            <a:r>
              <a:rPr lang="en-US"/>
              <a:t>Proposed System</a:t>
            </a:r>
          </a:p>
        </p:txBody>
      </p:sp>
      <p:sp>
        <p:nvSpPr>
          <p:cNvPr id="220" name="Google Shape;220;p17"/>
          <p:cNvSpPr txBox="1"/>
          <p:nvPr/>
        </p:nvSpPr>
        <p:spPr>
          <a:xfrm>
            <a:off x="152400" y="4876801"/>
            <a:ext cx="350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B.Tech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Main Project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2020-2021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1" name="Google Shape;221;p17"/>
          <p:cNvSpPr txBox="1"/>
          <p:nvPr/>
        </p:nvSpPr>
        <p:spPr>
          <a:xfrm>
            <a:off x="5935960" y="4876799"/>
            <a:ext cx="25908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1400" b="1" i="0" u="none" strike="noStrike" cap="none">
                <a:solidFill>
                  <a:srgbClr val="595959"/>
                </a:solidFill>
                <a:latin typeface="Arial" panose="020B0604020202020204"/>
                <a:ea typeface="Arial" panose="020B0604020202020204"/>
                <a:cs typeface="Arial" panose="020B0604020202020204"/>
                <a:sym typeface="Arial" panose="020B0604020202020204"/>
              </a:rPr>
              <a:t>Saturday, January 16, 2021</a:t>
            </a: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222" name="Google Shape;222;p17"/>
          <p:cNvSpPr txBox="1"/>
          <p:nvPr/>
        </p:nvSpPr>
        <p:spPr>
          <a:xfrm>
            <a:off x="640080" y="795655"/>
            <a:ext cx="8210550" cy="4555063"/>
          </a:xfrm>
          <a:prstGeom prst="rect">
            <a:avLst/>
          </a:prstGeom>
          <a:noFill/>
          <a:ln>
            <a:noFill/>
          </a:ln>
        </p:spPr>
        <p:txBody>
          <a:bodyPr spcFirstLastPara="1" wrap="square" lIns="91425" tIns="91425" rIns="91425" bIns="91425" anchor="t" anchorCtr="0">
            <a:spAutoFit/>
          </a:bodyPr>
          <a:lstStyle/>
          <a:p>
            <a:pPr marL="101600" marR="0" lvl="0" algn="l" rtl="0">
              <a:lnSpc>
                <a:spcPct val="100000"/>
              </a:lnSpc>
              <a:spcBef>
                <a:spcPts val="0"/>
              </a:spcBef>
              <a:spcAft>
                <a:spcPts val="0"/>
              </a:spcAft>
              <a:buClr>
                <a:srgbClr val="000000"/>
              </a:buClr>
              <a:buSzPts val="2000"/>
            </a:pPr>
            <a:r>
              <a:rPr lang="en-US" sz="2400" b="1"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Irrigation</a:t>
            </a:r>
          </a:p>
          <a:p>
            <a:pPr marL="457200" marR="0" lvl="0" indent="-355600" algn="l" rtl="0">
              <a:lnSpc>
                <a:spcPct val="100000"/>
              </a:lnSpc>
              <a:spcBef>
                <a:spcPts val="0"/>
              </a:spcBef>
              <a:spcAft>
                <a:spcPts val="0"/>
              </a:spcAft>
              <a:buClr>
                <a:srgbClr val="000000"/>
              </a:buClr>
              <a:buSzPts val="2000"/>
              <a:buFont typeface="Calibri" panose="020F0502020204030204"/>
              <a:buChar char="●"/>
            </a:pPr>
            <a:r>
              <a:rPr lang="en-US"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It consists of one central </a:t>
            </a:r>
            <a:r>
              <a:rPr lang="en-US" sz="2000" b="0" i="0" u="none" strike="noStrike" cap="none" dirty="0" err="1">
                <a:solidFill>
                  <a:srgbClr val="000000"/>
                </a:solidFill>
                <a:latin typeface="Calibri" panose="020F0502020204030204"/>
                <a:ea typeface="Calibri" panose="020F0502020204030204"/>
                <a:cs typeface="Calibri" panose="020F0502020204030204"/>
                <a:sym typeface="Calibri" panose="020F0502020204030204"/>
              </a:rPr>
              <a:t>LoRa</a:t>
            </a:r>
            <a:r>
              <a:rPr lang="en-US"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module,  different types of sensors, relay modules, water pump.</a:t>
            </a:r>
          </a:p>
          <a:p>
            <a:pPr marL="457200" marR="0" lvl="0" indent="-355600" algn="l" rtl="0">
              <a:lnSpc>
                <a:spcPct val="100000"/>
              </a:lnSpc>
              <a:spcBef>
                <a:spcPts val="0"/>
              </a:spcBef>
              <a:spcAft>
                <a:spcPts val="0"/>
              </a:spcAft>
              <a:buClr>
                <a:srgbClr val="000000"/>
              </a:buClr>
              <a:buSzPts val="2000"/>
              <a:buFont typeface="Calibri" panose="020F0502020204030204"/>
              <a:buChar char="●"/>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rgbClr val="000000"/>
              </a:buClr>
              <a:buSzPts val="2000"/>
              <a:buFont typeface="Calibri" panose="020F0502020204030204"/>
              <a:buChar char="●"/>
            </a:pPr>
            <a:r>
              <a:rPr lang="en-US"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The sensors are placed in various positions on land.</a:t>
            </a:r>
          </a:p>
          <a:p>
            <a:pPr marL="457200" marR="0" lvl="0" indent="-355600" algn="l" rtl="0">
              <a:lnSpc>
                <a:spcPct val="100000"/>
              </a:lnSpc>
              <a:spcBef>
                <a:spcPts val="0"/>
              </a:spcBef>
              <a:spcAft>
                <a:spcPts val="0"/>
              </a:spcAft>
              <a:buClr>
                <a:srgbClr val="000000"/>
              </a:buClr>
              <a:buSzPts val="2000"/>
              <a:buFont typeface="Calibri" panose="020F0502020204030204"/>
              <a:buChar char="●"/>
            </a:pPr>
            <a:endParaRPr lang="en-US"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rgbClr val="000000"/>
              </a:buClr>
              <a:buSzPts val="2000"/>
              <a:buFont typeface="Calibri" panose="020F0502020204030204"/>
              <a:buChar char="●"/>
            </a:pPr>
            <a:r>
              <a:rPr lang="en-US"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Here we use ESP 32TTGOLoRa module.</a:t>
            </a:r>
          </a:p>
          <a:p>
            <a:pPr marL="10160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rgbClr val="000000"/>
              </a:buClr>
              <a:buSzPts val="2000"/>
              <a:buFont typeface="Calibri" panose="020F0502020204030204"/>
              <a:buChar char="●"/>
            </a:pPr>
            <a:r>
              <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The ESP32 TTGO </a:t>
            </a:r>
            <a:r>
              <a:rPr sz="2000" b="0" i="0" u="none" strike="noStrike" cap="none" dirty="0" err="1">
                <a:solidFill>
                  <a:srgbClr val="000000"/>
                </a:solidFill>
                <a:latin typeface="Calibri" panose="020F0502020204030204"/>
                <a:ea typeface="Calibri" panose="020F0502020204030204"/>
                <a:cs typeface="Calibri" panose="020F0502020204030204"/>
                <a:sym typeface="Calibri" panose="020F0502020204030204"/>
              </a:rPr>
              <a:t>LoRa</a:t>
            </a:r>
            <a:r>
              <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board is programmed using </a:t>
            </a:r>
            <a:r>
              <a:rPr sz="2000" b="0" i="0" u="none" strike="noStrike" cap="none" dirty="0" err="1">
                <a:solidFill>
                  <a:srgbClr val="000000"/>
                </a:solidFill>
                <a:latin typeface="Calibri" panose="020F0502020204030204"/>
                <a:ea typeface="Calibri" panose="020F0502020204030204"/>
                <a:cs typeface="Calibri" panose="020F0502020204030204"/>
                <a:sym typeface="Calibri" panose="020F0502020204030204"/>
              </a:rPr>
              <a:t>Arduino</a:t>
            </a:r>
            <a:r>
              <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IDE. The required libraries can be downloaded from </a:t>
            </a:r>
            <a:r>
              <a:rPr sz="2000" b="0" i="0" u="none" strike="noStrike" cap="none" dirty="0" err="1">
                <a:solidFill>
                  <a:srgbClr val="000000"/>
                </a:solidFill>
                <a:latin typeface="Calibri" panose="020F0502020204030204"/>
                <a:ea typeface="Calibri" panose="020F0502020204030204"/>
                <a:cs typeface="Calibri" panose="020F0502020204030204"/>
                <a:sym typeface="Calibri" panose="020F0502020204030204"/>
              </a:rPr>
              <a:t>Github</a:t>
            </a:r>
            <a:r>
              <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 To connect the board to the Windows, Linux or OSX systems, CP2102 USB to UART bridge should be</a:t>
            </a:r>
            <a:r>
              <a:rPr lang="en-US"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installed on the system which is provided by silicon.</a:t>
            </a: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Clr>
                <a:srgbClr val="000000"/>
              </a:buClr>
              <a:buSzPts val="2000"/>
              <a:buFont typeface="Calibri" panose="020F0502020204030204"/>
              <a:buNone/>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10160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8"/>
          <p:cNvSpPr txBox="1"/>
          <p:nvPr/>
        </p:nvSpPr>
        <p:spPr>
          <a:xfrm>
            <a:off x="152400" y="4876801"/>
            <a:ext cx="350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B.Tech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Main Project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2020-2021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8" name="Google Shape;228;p18"/>
          <p:cNvSpPr txBox="1"/>
          <p:nvPr/>
        </p:nvSpPr>
        <p:spPr>
          <a:xfrm>
            <a:off x="5935960" y="4876799"/>
            <a:ext cx="25908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1400" b="1" i="0" u="none" strike="noStrike" cap="none">
                <a:solidFill>
                  <a:srgbClr val="595959"/>
                </a:solidFill>
                <a:latin typeface="Arial" panose="020B0604020202020204"/>
                <a:ea typeface="Arial" panose="020B0604020202020204"/>
                <a:cs typeface="Arial" panose="020B0604020202020204"/>
                <a:sym typeface="Arial" panose="020B0604020202020204"/>
              </a:rPr>
              <a:t>Saturday, January 16, 2021</a:t>
            </a: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229" name="Google Shape;229;p18"/>
          <p:cNvSpPr txBox="1"/>
          <p:nvPr/>
        </p:nvSpPr>
        <p:spPr>
          <a:xfrm>
            <a:off x="896000" y="843450"/>
            <a:ext cx="8062200" cy="2643505"/>
          </a:xfrm>
          <a:prstGeom prst="rect">
            <a:avLst/>
          </a:prstGeom>
          <a:noFill/>
          <a:ln>
            <a:noFill/>
          </a:ln>
        </p:spPr>
        <p:txBody>
          <a:bodyPr spcFirstLastPara="1" wrap="square" lIns="91425" tIns="91425" rIns="91425" bIns="91425" anchor="t" anchorCtr="0">
            <a:spAutoFit/>
          </a:bodyPr>
          <a:lstStyle/>
          <a:p>
            <a:pPr marL="457200" marR="0" lvl="0" indent="-355600" algn="just" rtl="0">
              <a:lnSpc>
                <a:spcPct val="100000"/>
              </a:lnSpc>
              <a:spcBef>
                <a:spcPts val="0"/>
              </a:spcBef>
              <a:spcAft>
                <a:spcPts val="0"/>
              </a:spcAft>
              <a:buClr>
                <a:srgbClr val="000000"/>
              </a:buClr>
              <a:buSzPts val="2000"/>
              <a:buFont typeface="Calibri" panose="020F0502020204030204"/>
              <a:buChar char="●"/>
            </a:pPr>
            <a:r>
              <a:rPr lang="en-US"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The audience in the field is also connected to a servo motor, so that it can control the water supplying gate.</a:t>
            </a: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228600" algn="just" rtl="0">
              <a:lnSpc>
                <a:spcPct val="100000"/>
              </a:lnSpc>
              <a:spcBef>
                <a:spcPts val="0"/>
              </a:spcBef>
              <a:spcAft>
                <a:spcPts val="0"/>
              </a:spcAft>
              <a:buClr>
                <a:srgbClr val="000000"/>
              </a:buClr>
              <a:buSzPts val="2000"/>
              <a:buFont typeface="Calibri" panose="020F0502020204030204"/>
              <a:buNone/>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55600" algn="just" rtl="0">
              <a:lnSpc>
                <a:spcPct val="100000"/>
              </a:lnSpc>
              <a:spcBef>
                <a:spcPts val="0"/>
              </a:spcBef>
              <a:spcAft>
                <a:spcPts val="0"/>
              </a:spcAft>
              <a:buClr>
                <a:srgbClr val="000000"/>
              </a:buClr>
              <a:buSzPts val="2000"/>
              <a:buFont typeface="Calibri" panose="020F0502020204030204"/>
              <a:buChar char="●"/>
            </a:pPr>
            <a:r>
              <a:rPr lang="en-US"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The </a:t>
            </a:r>
            <a:r>
              <a:rPr lang="en-US" sz="2000" b="0" i="0" u="none" strike="noStrike" cap="none" dirty="0" err="1">
                <a:solidFill>
                  <a:schemeClr val="dk1"/>
                </a:solidFill>
                <a:latin typeface="Calibri" panose="020F0502020204030204"/>
                <a:ea typeface="Calibri" panose="020F0502020204030204"/>
                <a:cs typeface="Calibri" panose="020F0502020204030204"/>
                <a:sym typeface="Calibri" panose="020F0502020204030204"/>
              </a:rPr>
              <a:t>arduino</a:t>
            </a:r>
            <a:r>
              <a:rPr lang="en-US"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goes through each IP listed in it, requests for data, then it receives the data and processes them.</a:t>
            </a: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101600" marR="0" lvl="0" indent="0" algn="just" rtl="0">
              <a:lnSpc>
                <a:spcPct val="100000"/>
              </a:lnSpc>
              <a:spcBef>
                <a:spcPts val="0"/>
              </a:spcBef>
              <a:spcAft>
                <a:spcPts val="0"/>
              </a:spcAft>
              <a:buClr>
                <a:srgbClr val="000000"/>
              </a:buClr>
              <a:buSzPts val="2000"/>
              <a:buFont typeface="Calibri" panose="020F0502020204030204"/>
              <a:buNone/>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55600" algn="just" rtl="0">
              <a:lnSpc>
                <a:spcPct val="100000"/>
              </a:lnSpc>
              <a:spcBef>
                <a:spcPts val="0"/>
              </a:spcBef>
              <a:spcAft>
                <a:spcPts val="0"/>
              </a:spcAft>
              <a:buClr>
                <a:srgbClr val="000000"/>
              </a:buClr>
              <a:buSzPts val="2000"/>
              <a:buFont typeface="Calibri" panose="020F0502020204030204"/>
              <a:buChar char="●"/>
            </a:pPr>
            <a:r>
              <a:rPr lang="en-US"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A  GSM shield to connect to the internet and communicate with the administrator.  </a:t>
            </a: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9"/>
          <p:cNvSpPr txBox="1"/>
          <p:nvPr/>
        </p:nvSpPr>
        <p:spPr>
          <a:xfrm>
            <a:off x="152400" y="4876801"/>
            <a:ext cx="350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B.Tech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Main Project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2020-2021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5" name="Google Shape;235;p19"/>
          <p:cNvSpPr txBox="1"/>
          <p:nvPr/>
        </p:nvSpPr>
        <p:spPr>
          <a:xfrm>
            <a:off x="5935960" y="4876799"/>
            <a:ext cx="25908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1400" b="1" i="0" u="none" strike="noStrike" cap="none">
                <a:solidFill>
                  <a:srgbClr val="595959"/>
                </a:solidFill>
                <a:latin typeface="Arial" panose="020B0604020202020204"/>
                <a:ea typeface="Arial" panose="020B0604020202020204"/>
                <a:cs typeface="Arial" panose="020B0604020202020204"/>
                <a:sym typeface="Arial" panose="020B0604020202020204"/>
              </a:rPr>
              <a:t>Saturday, January 16, 2021</a:t>
            </a: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236" name="Google Shape;236;p19"/>
          <p:cNvSpPr txBox="1"/>
          <p:nvPr/>
        </p:nvSpPr>
        <p:spPr>
          <a:xfrm>
            <a:off x="812275" y="711875"/>
            <a:ext cx="8145900" cy="5106035"/>
          </a:xfrm>
          <a:prstGeom prst="rect">
            <a:avLst/>
          </a:prstGeom>
          <a:noFill/>
          <a:ln>
            <a:noFill/>
          </a:ln>
        </p:spPr>
        <p:txBody>
          <a:bodyPr spcFirstLastPara="1" wrap="square" lIns="91425" tIns="91425" rIns="91425" bIns="91425" anchor="t" anchorCtr="0">
            <a:spAutoFit/>
          </a:bodyPr>
          <a:lstStyle/>
          <a:p>
            <a:pPr marL="457200" marR="0" lvl="0" indent="-355600" algn="just" rtl="0">
              <a:lnSpc>
                <a:spcPct val="100000"/>
              </a:lnSpc>
              <a:spcBef>
                <a:spcPts val="0"/>
              </a:spcBef>
              <a:spcAft>
                <a:spcPts val="0"/>
              </a:spcAft>
              <a:buClr>
                <a:srgbClr val="000000"/>
              </a:buClr>
              <a:buSzPts val="2000"/>
              <a:buFont typeface="Calibri" panose="020F0502020204030204"/>
              <a:buChar char="●"/>
            </a:pPr>
            <a:r>
              <a:rPr lang="en-US"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If the conditions are met,  commands the relay module to activate the water pump for a specified duration after which the computer commands the relay module to stop the pump.</a:t>
            </a: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101600" marR="0" lvl="0" indent="0" algn="just" rtl="0">
              <a:lnSpc>
                <a:spcPct val="100000"/>
              </a:lnSpc>
              <a:spcBef>
                <a:spcPts val="0"/>
              </a:spcBef>
              <a:spcAft>
                <a:spcPts val="0"/>
              </a:spcAft>
              <a:buClr>
                <a:srgbClr val="000000"/>
              </a:buClr>
              <a:buSzPts val="2000"/>
              <a:buFont typeface="Calibri" panose="020F0502020204030204"/>
              <a:buNone/>
            </a:pPr>
            <a:r>
              <a:rPr lang="en-US" sz="2000" b="1"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Disease Detection</a:t>
            </a:r>
            <a:endParaRPr sz="2000" b="1"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55600" algn="just" rtl="0">
              <a:lnSpc>
                <a:spcPct val="100000"/>
              </a:lnSpc>
              <a:spcBef>
                <a:spcPts val="0"/>
              </a:spcBef>
              <a:spcAft>
                <a:spcPts val="0"/>
              </a:spcAft>
              <a:buClr>
                <a:srgbClr val="000000"/>
              </a:buClr>
              <a:buSzPts val="2000"/>
              <a:buFont typeface="Calibri" panose="020F0502020204030204"/>
              <a:buChar char="●"/>
            </a:pPr>
            <a:r>
              <a:rPr lang="en-US"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The detection of plant diseases is done through a machine learning tool called WEKA.(Waikato Environment for Knowledge Analysis)</a:t>
            </a: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228600" algn="just" rtl="0">
              <a:lnSpc>
                <a:spcPct val="100000"/>
              </a:lnSpc>
              <a:spcBef>
                <a:spcPts val="0"/>
              </a:spcBef>
              <a:spcAft>
                <a:spcPts val="0"/>
              </a:spcAft>
              <a:buClr>
                <a:srgbClr val="000000"/>
              </a:buClr>
              <a:buSzPts val="2000"/>
              <a:buFont typeface="Calibri" panose="020F0502020204030204"/>
              <a:buNone/>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55600" algn="just" rtl="0">
              <a:lnSpc>
                <a:spcPct val="100000"/>
              </a:lnSpc>
              <a:spcBef>
                <a:spcPts val="0"/>
              </a:spcBef>
              <a:spcAft>
                <a:spcPts val="0"/>
              </a:spcAft>
              <a:buClr>
                <a:srgbClr val="000000"/>
              </a:buClr>
              <a:buSzPts val="2000"/>
              <a:buFont typeface="Calibri" panose="020F0502020204030204"/>
              <a:buChar char="●"/>
            </a:pPr>
            <a:r>
              <a:rPr lang="en-US" sz="2000" b="0" i="0" u="none" strike="noStrike" cap="none" dirty="0" err="1">
                <a:solidFill>
                  <a:srgbClr val="000000"/>
                </a:solidFill>
                <a:latin typeface="Calibri" panose="020F0502020204030204"/>
                <a:ea typeface="Calibri" panose="020F0502020204030204"/>
                <a:cs typeface="Calibri" panose="020F0502020204030204"/>
                <a:sym typeface="Calibri" panose="020F0502020204030204"/>
              </a:rPr>
              <a:t>Weka</a:t>
            </a:r>
            <a:r>
              <a:rPr lang="en-US"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is a collection of machine learning algorithms for data mining tasks. It contains tools for data preparation, classification, regression, clustering, association rules mining, and visualization.  </a:t>
            </a:r>
            <a:r>
              <a:rPr lang="en-US" sz="2000" b="0" i="0" u="none" strike="noStrike" cap="none" dirty="0" err="1">
                <a:solidFill>
                  <a:srgbClr val="000000"/>
                </a:solidFill>
                <a:latin typeface="Calibri" panose="020F0502020204030204"/>
                <a:ea typeface="Calibri" panose="020F0502020204030204"/>
                <a:cs typeface="Calibri" panose="020F0502020204030204"/>
                <a:sym typeface="Calibri" panose="020F0502020204030204"/>
              </a:rPr>
              <a:t>Weka</a:t>
            </a:r>
            <a:r>
              <a:rPr lang="en-US"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is open source software issued under the GNU General Public License.</a:t>
            </a: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228600" algn="just" rtl="0">
              <a:lnSpc>
                <a:spcPct val="100000"/>
              </a:lnSpc>
              <a:spcBef>
                <a:spcPts val="0"/>
              </a:spcBef>
              <a:spcAft>
                <a:spcPts val="0"/>
              </a:spcAft>
              <a:buClr>
                <a:srgbClr val="000000"/>
              </a:buClr>
              <a:buSzPts val="2000"/>
              <a:buFont typeface="Calibri" panose="020F0502020204030204"/>
              <a:buNone/>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Clr>
                <a:srgbClr val="000000"/>
              </a:buClr>
              <a:buSzPts val="2000"/>
              <a:buFont typeface="Calibri" panose="020F0502020204030204"/>
              <a:buNone/>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10160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10160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Clr>
                <a:srgbClr val="000000"/>
              </a:buClr>
              <a:buSzPts val="2000"/>
              <a:buFont typeface="Calibri" panose="020F0502020204030204"/>
              <a:buNone/>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1"/>
          <p:cNvSpPr txBox="1">
            <a:spLocks noGrp="1"/>
          </p:cNvSpPr>
          <p:nvPr>
            <p:ph type="ctrTitle"/>
          </p:nvPr>
        </p:nvSpPr>
        <p:spPr>
          <a:xfrm>
            <a:off x="685800" y="201930"/>
            <a:ext cx="7772400" cy="59182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a:solidFill>
                  <a:schemeClr val="accent1"/>
                </a:solidFill>
              </a:rPr>
              <a:t>Need of the topic</a:t>
            </a:r>
            <a:endParaRPr sz="3600">
              <a:solidFill>
                <a:schemeClr val="accent1"/>
              </a:solidFill>
            </a:endParaRPr>
          </a:p>
        </p:txBody>
      </p:sp>
      <p:sp>
        <p:nvSpPr>
          <p:cNvPr id="250" name="Google Shape;250;p21"/>
          <p:cNvSpPr txBox="1">
            <a:spLocks noGrp="1"/>
          </p:cNvSpPr>
          <p:nvPr>
            <p:ph type="subTitle" idx="1"/>
          </p:nvPr>
        </p:nvSpPr>
        <p:spPr>
          <a:xfrm>
            <a:off x="685800" y="958215"/>
            <a:ext cx="7772400" cy="3270885"/>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480"/>
              </a:spcBef>
              <a:spcAft>
                <a:spcPts val="0"/>
              </a:spcAft>
              <a:buSzPts val="2400"/>
              <a:buFont typeface="Arial" panose="020B0604020202020204"/>
              <a:buChar char="•"/>
            </a:pPr>
            <a:r>
              <a:rPr lang="en-US" sz="2000">
                <a:solidFill>
                  <a:schemeClr val="dk1"/>
                </a:solidFill>
              </a:rPr>
              <a:t>Whenever we  go from home, we used to get worried about  plants because they need water on regular basis.</a:t>
            </a:r>
            <a:endParaRPr sz="2000">
              <a:solidFill>
                <a:schemeClr val="dk1"/>
              </a:solidFill>
            </a:endParaRPr>
          </a:p>
          <a:p>
            <a:pPr marL="457200" lvl="0" indent="-381000" algn="just" rtl="0">
              <a:lnSpc>
                <a:spcPct val="100000"/>
              </a:lnSpc>
              <a:spcBef>
                <a:spcPts val="480"/>
              </a:spcBef>
              <a:spcAft>
                <a:spcPts val="0"/>
              </a:spcAft>
              <a:buSzPts val="2400"/>
              <a:buFont typeface="Arial" panose="020B0604020202020204"/>
              <a:buChar char="•"/>
            </a:pPr>
            <a:r>
              <a:rPr lang="en-US" sz="2000">
                <a:solidFill>
                  <a:schemeClr val="dk1"/>
                </a:solidFill>
              </a:rPr>
              <a:t>We gone through several options to solve this problem as plants need water according to the moisture level of soil. </a:t>
            </a:r>
            <a:endParaRPr sz="2000">
              <a:solidFill>
                <a:schemeClr val="dk1"/>
              </a:solidFill>
            </a:endParaRPr>
          </a:p>
          <a:p>
            <a:pPr marL="457200" lvl="0" indent="-381000" algn="just" rtl="0">
              <a:lnSpc>
                <a:spcPct val="100000"/>
              </a:lnSpc>
              <a:spcBef>
                <a:spcPts val="480"/>
              </a:spcBef>
              <a:spcAft>
                <a:spcPts val="0"/>
              </a:spcAft>
              <a:buSzPts val="2400"/>
              <a:buFont typeface="Arial" panose="020B0604020202020204"/>
              <a:buChar char="•"/>
            </a:pPr>
            <a:r>
              <a:rPr lang="en-US" sz="2000">
                <a:solidFill>
                  <a:schemeClr val="dk1"/>
                </a:solidFill>
              </a:rPr>
              <a:t>So  we have made Automatic Plant Watering System Using  Things Arduino .</a:t>
            </a:r>
            <a:endParaRPr sz="20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2"/>
          <p:cNvSpPr txBox="1">
            <a:spLocks noGrp="1"/>
          </p:cNvSpPr>
          <p:nvPr>
            <p:ph type="ctrTitle"/>
          </p:nvPr>
        </p:nvSpPr>
        <p:spPr>
          <a:xfrm>
            <a:off x="685800" y="129540"/>
            <a:ext cx="7772400" cy="87439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a:solidFill>
                  <a:schemeClr val="accent1"/>
                </a:solidFill>
              </a:rPr>
              <a:t>Methodology and block diagram</a:t>
            </a:r>
            <a:endParaRPr sz="3600">
              <a:solidFill>
                <a:schemeClr val="accent1"/>
              </a:solidFill>
            </a:endParaRPr>
          </a:p>
        </p:txBody>
      </p:sp>
      <p:pic>
        <p:nvPicPr>
          <p:cNvPr id="256" name="Google Shape;256;p22" descr="Design (4)"/>
          <p:cNvPicPr preferRelativeResize="0"/>
          <p:nvPr/>
        </p:nvPicPr>
        <p:blipFill rotWithShape="1">
          <a:blip r:embed="rId3"/>
          <a:srcRect/>
          <a:stretch>
            <a:fillRect/>
          </a:stretch>
        </p:blipFill>
        <p:spPr>
          <a:xfrm>
            <a:off x="809625" y="1281430"/>
            <a:ext cx="7648575" cy="2581275"/>
          </a:xfrm>
          <a:prstGeom prst="rect">
            <a:avLst/>
          </a:prstGeom>
          <a:noFill/>
          <a:ln>
            <a:noFill/>
          </a:ln>
        </p:spPr>
      </p:pic>
      <p:sp>
        <p:nvSpPr>
          <p:cNvPr id="2" name="TextBox 1"/>
          <p:cNvSpPr txBox="1"/>
          <p:nvPr/>
        </p:nvSpPr>
        <p:spPr>
          <a:xfrm>
            <a:off x="809625" y="976745"/>
            <a:ext cx="2027093" cy="400110"/>
          </a:xfrm>
          <a:prstGeom prst="rect">
            <a:avLst/>
          </a:prstGeom>
          <a:noFill/>
        </p:spPr>
        <p:txBody>
          <a:bodyPr wrap="square" rtlCol="0">
            <a:spAutoFit/>
          </a:bodyPr>
          <a:lstStyle/>
          <a:p>
            <a:r>
              <a:rPr lang="en-US" sz="2000" b="1" dirty="0"/>
              <a:t>Irrigation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425663" y="0"/>
            <a:ext cx="8229600" cy="770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0" i="0" u="none" strike="noStrike" cap="none" dirty="0">
                <a:solidFill>
                  <a:srgbClr val="366092"/>
                </a:solidFill>
                <a:latin typeface="Calibri" panose="020F0502020204030204"/>
                <a:ea typeface="Calibri" panose="020F0502020204030204"/>
                <a:cs typeface="Calibri" panose="020F0502020204030204"/>
                <a:sym typeface="Calibri" panose="020F0502020204030204"/>
              </a:rPr>
              <a:t>Outline</a:t>
            </a:r>
            <a:endParaRPr sz="3600" b="0" i="0" u="none" strike="noStrike" cap="none" dirty="0">
              <a:solidFill>
                <a:srgbClr val="366092"/>
              </a:solidFill>
              <a:latin typeface="Calibri" panose="020F0502020204030204"/>
              <a:ea typeface="Calibri" panose="020F0502020204030204"/>
              <a:cs typeface="Calibri" panose="020F0502020204030204"/>
              <a:sym typeface="Calibri" panose="020F0502020204030204"/>
            </a:endParaRPr>
          </a:p>
        </p:txBody>
      </p:sp>
      <p:sp>
        <p:nvSpPr>
          <p:cNvPr id="99" name="Google Shape;99;p2"/>
          <p:cNvSpPr txBox="1"/>
          <p:nvPr/>
        </p:nvSpPr>
        <p:spPr>
          <a:xfrm>
            <a:off x="855100" y="677011"/>
            <a:ext cx="8229600" cy="3251700"/>
          </a:xfrm>
          <a:prstGeom prst="rect">
            <a:avLst/>
          </a:prstGeom>
          <a:noFill/>
          <a:ln>
            <a:noFill/>
          </a:ln>
        </p:spPr>
        <p:txBody>
          <a:bodyPr spcFirstLastPara="1" wrap="square" lIns="91425" tIns="45700" rIns="91425" bIns="45700" anchor="t" anchorCtr="0">
            <a:noAutofit/>
          </a:bodyPr>
          <a:lstStyle/>
          <a:p>
            <a:pPr marL="514350" marR="0" lvl="0" indent="-514350" algn="l" rtl="0">
              <a:spcBef>
                <a:spcPts val="0"/>
              </a:spcBef>
              <a:spcAft>
                <a:spcPts val="0"/>
              </a:spcAft>
              <a:buClr>
                <a:srgbClr val="3F3F3F"/>
              </a:buClr>
              <a:buSzPts val="2400"/>
              <a:buFont typeface="Calibri" panose="020F0502020204030204"/>
              <a:buAutoNum type="arabicPeriod"/>
            </a:pPr>
            <a:r>
              <a:rPr lang="en-US"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Introduction</a:t>
            </a:r>
          </a:p>
          <a:p>
            <a:pPr marL="514350" marR="0" lvl="0" indent="-514350" algn="l" rtl="0">
              <a:spcBef>
                <a:spcPts val="0"/>
              </a:spcBef>
              <a:spcAft>
                <a:spcPts val="0"/>
              </a:spcAft>
              <a:buClr>
                <a:srgbClr val="3F3F3F"/>
              </a:buClr>
              <a:buSzPts val="2400"/>
              <a:buFont typeface="Calibri" panose="020F0502020204030204"/>
              <a:buAutoNum type="arabicPeriod"/>
            </a:pPr>
            <a:r>
              <a:rPr lang="en-US"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Literature Survey</a:t>
            </a:r>
            <a:endParaRPr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514350" marR="0" lvl="0" indent="-514350" algn="l" rtl="0">
              <a:spcBef>
                <a:spcPts val="480"/>
              </a:spcBef>
              <a:spcAft>
                <a:spcPts val="0"/>
              </a:spcAft>
              <a:buClr>
                <a:srgbClr val="3F3F3F"/>
              </a:buClr>
              <a:buSzPts val="2400"/>
              <a:buFont typeface="Calibri" panose="020F0502020204030204"/>
              <a:buAutoNum type="arabicPeriod"/>
            </a:pPr>
            <a:r>
              <a:rPr lang="en-US"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Comparison Table</a:t>
            </a:r>
            <a:endParaRPr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514350" marR="0" lvl="0" indent="-514350" algn="l" rtl="0">
              <a:spcBef>
                <a:spcPts val="480"/>
              </a:spcBef>
              <a:spcAft>
                <a:spcPts val="0"/>
              </a:spcAft>
              <a:buClr>
                <a:srgbClr val="3F3F3F"/>
              </a:buClr>
              <a:buSzPts val="2400"/>
              <a:buFont typeface="Calibri" panose="020F0502020204030204"/>
              <a:buAutoNum type="arabicPeriod"/>
            </a:pPr>
            <a:r>
              <a:rPr lang="en-US"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Proposed system</a:t>
            </a:r>
            <a:endParaRPr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514350" marR="0" lvl="0" indent="-514350" algn="l" rtl="0">
              <a:spcBef>
                <a:spcPts val="480"/>
              </a:spcBef>
              <a:spcAft>
                <a:spcPts val="0"/>
              </a:spcAft>
              <a:buClr>
                <a:srgbClr val="3F3F3F"/>
              </a:buClr>
              <a:buSzPts val="2400"/>
              <a:buFont typeface="Calibri" panose="020F0502020204030204"/>
              <a:buAutoNum type="arabicPeriod"/>
            </a:pPr>
            <a:r>
              <a:rPr lang="en-US"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Need of the topic</a:t>
            </a:r>
            <a:endParaRPr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514350" marR="0" lvl="0" indent="-514350" algn="l" rtl="0">
              <a:spcBef>
                <a:spcPts val="480"/>
              </a:spcBef>
              <a:spcAft>
                <a:spcPts val="0"/>
              </a:spcAft>
              <a:buClr>
                <a:srgbClr val="3F3F3F"/>
              </a:buClr>
              <a:buSzPts val="2400"/>
              <a:buFont typeface="Calibri" panose="020F0502020204030204"/>
              <a:buAutoNum type="arabicPeriod"/>
            </a:pPr>
            <a:r>
              <a:rPr lang="en-US"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Methodology and block diagram</a:t>
            </a:r>
            <a:endParaRPr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514350" marR="0" lvl="0" indent="-514350" algn="l" rtl="0">
              <a:spcBef>
                <a:spcPts val="480"/>
              </a:spcBef>
              <a:spcAft>
                <a:spcPts val="0"/>
              </a:spcAft>
              <a:buClr>
                <a:srgbClr val="3F3F3F"/>
              </a:buClr>
              <a:buSzPts val="2400"/>
              <a:buFont typeface="Calibri" panose="020F0502020204030204"/>
              <a:buAutoNum type="arabicPeriod"/>
            </a:pPr>
            <a:r>
              <a:rPr lang="en-US"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Overview of the block diagram</a:t>
            </a:r>
          </a:p>
          <a:p>
            <a:pPr marL="514350" marR="0" lvl="0" indent="-514350" algn="l" rtl="0">
              <a:spcBef>
                <a:spcPts val="480"/>
              </a:spcBef>
              <a:spcAft>
                <a:spcPts val="0"/>
              </a:spcAft>
              <a:buClr>
                <a:srgbClr val="3F3F3F"/>
              </a:buClr>
              <a:buSzPts val="2400"/>
              <a:buFont typeface="Calibri" panose="020F0502020204030204"/>
              <a:buAutoNum type="arabicPeriod"/>
            </a:pPr>
            <a:r>
              <a:rPr lang="en-US" sz="1800" dirty="0">
                <a:solidFill>
                  <a:srgbClr val="3F3F3F"/>
                </a:solidFill>
                <a:latin typeface="Calibri" panose="020F0502020204030204"/>
                <a:ea typeface="Calibri" panose="020F0502020204030204"/>
                <a:cs typeface="Calibri" panose="020F0502020204030204"/>
                <a:sym typeface="Calibri" panose="020F0502020204030204"/>
              </a:rPr>
              <a:t>Results</a:t>
            </a:r>
          </a:p>
          <a:p>
            <a:pPr marL="514350" marR="0" lvl="0" indent="-514350" algn="l" rtl="0">
              <a:spcBef>
                <a:spcPts val="480"/>
              </a:spcBef>
              <a:spcAft>
                <a:spcPts val="0"/>
              </a:spcAft>
              <a:buClr>
                <a:srgbClr val="3F3F3F"/>
              </a:buClr>
              <a:buSzPts val="2400"/>
              <a:buFont typeface="Calibri" panose="020F0502020204030204"/>
              <a:buAutoNum type="arabicPeriod"/>
            </a:pPr>
            <a:r>
              <a:rPr lang="en-US"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Conclusion</a:t>
            </a:r>
          </a:p>
          <a:p>
            <a:pPr marL="514350" marR="0" lvl="0" indent="-514350" algn="l" rtl="0">
              <a:spcBef>
                <a:spcPts val="480"/>
              </a:spcBef>
              <a:spcAft>
                <a:spcPts val="0"/>
              </a:spcAft>
              <a:buClr>
                <a:srgbClr val="3F3F3F"/>
              </a:buClr>
              <a:buSzPts val="2400"/>
              <a:buFont typeface="Calibri" panose="020F0502020204030204"/>
              <a:buAutoNum type="arabicPeriod"/>
            </a:pPr>
            <a:r>
              <a:rPr lang="en-US" sz="1800" dirty="0">
                <a:solidFill>
                  <a:srgbClr val="3F3F3F"/>
                </a:solidFill>
                <a:latin typeface="Calibri" panose="020F0502020204030204"/>
                <a:ea typeface="Calibri" panose="020F0502020204030204"/>
                <a:cs typeface="Calibri" panose="020F0502020204030204"/>
                <a:sym typeface="Calibri" panose="020F0502020204030204"/>
              </a:rPr>
              <a:t>Future Scope</a:t>
            </a:r>
          </a:p>
          <a:p>
            <a:pPr marL="514350" marR="0" lvl="0" indent="-514350" algn="l" rtl="0">
              <a:spcBef>
                <a:spcPts val="480"/>
              </a:spcBef>
              <a:spcAft>
                <a:spcPts val="0"/>
              </a:spcAft>
              <a:buClr>
                <a:srgbClr val="3F3F3F"/>
              </a:buClr>
              <a:buSzPts val="2400"/>
              <a:buFont typeface="Calibri" panose="020F0502020204030204"/>
              <a:buAutoNum type="arabicPeriod"/>
            </a:pPr>
            <a:r>
              <a:rPr lang="en-US"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rPr>
              <a:t>References</a:t>
            </a:r>
            <a:endParaRPr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480"/>
              </a:spcBef>
              <a:spcAft>
                <a:spcPts val="0"/>
              </a:spcAft>
              <a:buClr>
                <a:srgbClr val="3F3F3F"/>
              </a:buClr>
              <a:buSzPts val="2400"/>
              <a:buFont typeface="Calibri" panose="020F0502020204030204"/>
              <a:buNone/>
            </a:pPr>
            <a:endParaRPr sz="1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514350" marR="0" lvl="0" indent="-361950" algn="l" rtl="0">
              <a:lnSpc>
                <a:spcPct val="100000"/>
              </a:lnSpc>
              <a:spcBef>
                <a:spcPts val="480"/>
              </a:spcBef>
              <a:spcAft>
                <a:spcPts val="0"/>
              </a:spcAft>
              <a:buClr>
                <a:srgbClr val="3F3F3F"/>
              </a:buClr>
              <a:buSzPts val="2400"/>
              <a:buFont typeface="Calibri" panose="020F0502020204030204"/>
              <a:buNone/>
            </a:pPr>
            <a:endParaRPr sz="24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514350" marR="0" lvl="0" indent="-361950" algn="l" rtl="0">
              <a:lnSpc>
                <a:spcPct val="100000"/>
              </a:lnSpc>
              <a:spcBef>
                <a:spcPts val="480"/>
              </a:spcBef>
              <a:spcAft>
                <a:spcPts val="0"/>
              </a:spcAft>
              <a:buClr>
                <a:srgbClr val="3F3F3F"/>
              </a:buClr>
              <a:buSzPts val="2400"/>
              <a:buFont typeface="Calibri" panose="020F0502020204030204"/>
              <a:buNone/>
            </a:pPr>
            <a:endParaRPr sz="24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a:p>
            <a:pPr marL="457200" marR="0" lvl="0" indent="-304800" algn="l" rtl="0">
              <a:lnSpc>
                <a:spcPct val="100000"/>
              </a:lnSpc>
              <a:spcBef>
                <a:spcPts val="480"/>
              </a:spcBef>
              <a:spcAft>
                <a:spcPts val="0"/>
              </a:spcAft>
              <a:buClr>
                <a:srgbClr val="000000"/>
              </a:buClr>
              <a:buSzPts val="2400"/>
              <a:buFont typeface="Arial" panose="020B0604020202020204"/>
              <a:buNone/>
            </a:pPr>
            <a:endParaRPr sz="24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100" name="Google Shape;100;p2"/>
          <p:cNvSpPr txBox="1"/>
          <p:nvPr/>
        </p:nvSpPr>
        <p:spPr>
          <a:xfrm>
            <a:off x="9240975" y="4641410"/>
            <a:ext cx="457200" cy="308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fld id="{00000000-1234-1234-1234-123412341234}" type="slidenum">
              <a:rPr lang="en-US" sz="1800" b="1" i="0" u="none" strike="noStrike" cap="none">
                <a:solidFill>
                  <a:srgbClr val="FFFFFF"/>
                </a:solidFill>
                <a:latin typeface="Arial" panose="020B0604020202020204"/>
                <a:ea typeface="Arial" panose="020B0604020202020204"/>
                <a:cs typeface="Arial" panose="020B0604020202020204"/>
                <a:sym typeface="Arial" panose="020B0604020202020204"/>
              </a:rPr>
              <a:t>2</a:t>
            </a:fld>
            <a:endParaRPr sz="18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1" name="Google Shape;101;p2"/>
          <p:cNvSpPr txBox="1"/>
          <p:nvPr/>
        </p:nvSpPr>
        <p:spPr>
          <a:xfrm>
            <a:off x="152400" y="4876801"/>
            <a:ext cx="350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B.Tech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Main Project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2020-2021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 name="Google Shape;102;p2"/>
          <p:cNvSpPr txBox="1"/>
          <p:nvPr/>
        </p:nvSpPr>
        <p:spPr>
          <a:xfrm>
            <a:off x="5935960" y="4876799"/>
            <a:ext cx="25908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1400" b="1" i="0" u="none" strike="noStrike" cap="none">
                <a:solidFill>
                  <a:srgbClr val="595959"/>
                </a:solidFill>
                <a:latin typeface="Arial" panose="020B0604020202020204"/>
                <a:ea typeface="Arial" panose="020B0604020202020204"/>
                <a:cs typeface="Arial" panose="020B0604020202020204"/>
                <a:sym typeface="Arial" panose="020B0604020202020204"/>
              </a:rPr>
              <a:t>Saturday, January 16, 2021</a:t>
            </a: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103" name="Google Shape;103;p2"/>
          <p:cNvSpPr txBox="1"/>
          <p:nvPr/>
        </p:nvSpPr>
        <p:spPr>
          <a:xfrm>
            <a:off x="8655263" y="4762501"/>
            <a:ext cx="4572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fld id="{00000000-1234-1234-1234-123412341234}" type="slidenum">
              <a:rPr lang="en-US" sz="1800" b="1" i="0" u="none" strike="noStrike" cap="none">
                <a:solidFill>
                  <a:srgbClr val="FFFFFF"/>
                </a:solidFill>
                <a:latin typeface="Arial" panose="020B0604020202020204"/>
                <a:ea typeface="Arial" panose="020B0604020202020204"/>
                <a:cs typeface="Arial" panose="020B0604020202020204"/>
                <a:sym typeface="Arial" panose="020B0604020202020204"/>
              </a:rPr>
              <a:t>2</a:t>
            </a:fld>
            <a:endParaRPr sz="18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3"/>
          <p:cNvSpPr txBox="1">
            <a:spLocks noGrp="1"/>
          </p:cNvSpPr>
          <p:nvPr>
            <p:ph type="ctrTitle"/>
          </p:nvPr>
        </p:nvSpPr>
        <p:spPr>
          <a:xfrm>
            <a:off x="685800" y="146685"/>
            <a:ext cx="7772400" cy="962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800" b="1" dirty="0">
                <a:solidFill>
                  <a:schemeClr val="accent1"/>
                </a:solidFill>
              </a:rPr>
              <a:t>Overview of the Irrigation module with block diagram</a:t>
            </a:r>
            <a:endParaRPr sz="2800" b="1" dirty="0">
              <a:solidFill>
                <a:schemeClr val="accent1"/>
              </a:solidFill>
            </a:endParaRPr>
          </a:p>
        </p:txBody>
      </p:sp>
      <p:sp>
        <p:nvSpPr>
          <p:cNvPr id="262" name="Google Shape;262;p23"/>
          <p:cNvSpPr txBox="1">
            <a:spLocks noGrp="1"/>
          </p:cNvSpPr>
          <p:nvPr>
            <p:ph type="subTitle" idx="1"/>
          </p:nvPr>
        </p:nvSpPr>
        <p:spPr>
          <a:xfrm>
            <a:off x="685800" y="1236345"/>
            <a:ext cx="7908290" cy="2992755"/>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480"/>
              </a:spcBef>
              <a:spcAft>
                <a:spcPts val="0"/>
              </a:spcAft>
              <a:buSzPts val="2400"/>
              <a:buFont typeface="Arial" panose="020B0604020202020204"/>
              <a:buChar char="•"/>
            </a:pPr>
            <a:r>
              <a:rPr lang="en-US" sz="2000" dirty="0">
                <a:solidFill>
                  <a:schemeClr val="dk1"/>
                </a:solidFill>
              </a:rPr>
              <a:t>In this system, soil moisture sensor senses the moisture level of the soil. </a:t>
            </a:r>
            <a:endParaRPr sz="2000" dirty="0">
              <a:solidFill>
                <a:schemeClr val="dk1"/>
              </a:solidFill>
            </a:endParaRPr>
          </a:p>
          <a:p>
            <a:pPr marL="457200" lvl="0" indent="-381000" algn="just" rtl="0">
              <a:lnSpc>
                <a:spcPct val="100000"/>
              </a:lnSpc>
              <a:spcBef>
                <a:spcPts val="480"/>
              </a:spcBef>
              <a:spcAft>
                <a:spcPts val="0"/>
              </a:spcAft>
              <a:buSzPts val="2400"/>
              <a:buFont typeface="Arial" panose="020B0604020202020204"/>
              <a:buChar char="•"/>
            </a:pPr>
            <a:r>
              <a:rPr lang="en-US" sz="2000" dirty="0">
                <a:solidFill>
                  <a:schemeClr val="dk1"/>
                </a:solidFill>
              </a:rPr>
              <a:t>If soil will get dry then sensor senses low moisture level and automatically switches on the water pump to supply water to the plant.</a:t>
            </a:r>
            <a:endParaRPr sz="2000" dirty="0">
              <a:solidFill>
                <a:schemeClr val="dk1"/>
              </a:solidFill>
            </a:endParaRPr>
          </a:p>
          <a:p>
            <a:pPr marL="457200" lvl="0" indent="-381000" algn="just" rtl="0">
              <a:lnSpc>
                <a:spcPct val="100000"/>
              </a:lnSpc>
              <a:spcBef>
                <a:spcPts val="480"/>
              </a:spcBef>
              <a:spcAft>
                <a:spcPts val="0"/>
              </a:spcAft>
              <a:buSzPts val="2400"/>
              <a:buFont typeface="Arial" panose="020B0604020202020204"/>
              <a:buChar char="•"/>
            </a:pPr>
            <a:r>
              <a:rPr lang="en-US" sz="2000" dirty="0">
                <a:solidFill>
                  <a:schemeClr val="dk1"/>
                </a:solidFill>
              </a:rPr>
              <a:t> As plant get sufficient water and soil get wet then sensor senses enough moisture in soil. After which the water pump will automatically get stopped.</a:t>
            </a:r>
            <a:endParaRPr sz="2000"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4"/>
          <p:cNvSpPr txBox="1">
            <a:spLocks noGrp="1"/>
          </p:cNvSpPr>
          <p:nvPr>
            <p:ph type="ctrTitle"/>
          </p:nvPr>
        </p:nvSpPr>
        <p:spPr>
          <a:xfrm>
            <a:off x="685800" y="321945"/>
            <a:ext cx="7772400" cy="735330"/>
          </a:xfrm>
          <a:prstGeom prst="rect">
            <a:avLst/>
          </a:prstGeom>
          <a:noFill/>
          <a:ln>
            <a:noFill/>
          </a:ln>
        </p:spPr>
        <p:txBody>
          <a:bodyPr spcFirstLastPara="1" wrap="square" lIns="91425" tIns="45700" rIns="91425" bIns="45700" anchor="ctr" anchorCtr="0">
            <a:noAutofit/>
          </a:bodyPr>
          <a:lstStyle/>
          <a:p>
            <a:r>
              <a:rPr lang="en-US" b="1" dirty="0"/>
              <a:t>Irrigation-</a:t>
            </a:r>
            <a:br>
              <a:rPr lang="en-US" b="1" dirty="0"/>
            </a:br>
            <a:r>
              <a:rPr lang="en-US" b="1" dirty="0">
                <a:solidFill>
                  <a:schemeClr val="accent1"/>
                </a:solidFill>
              </a:rPr>
              <a:t>System Design &amp; Implementation</a:t>
            </a:r>
            <a:endParaRPr b="1" dirty="0">
              <a:solidFill>
                <a:schemeClr val="accent1"/>
              </a:solidFill>
            </a:endParaRPr>
          </a:p>
        </p:txBody>
      </p:sp>
      <p:pic>
        <p:nvPicPr>
          <p:cNvPr id="268" name="Google Shape;268;p24" descr="Schematic Diagram (1)"/>
          <p:cNvPicPr preferRelativeResize="0"/>
          <p:nvPr/>
        </p:nvPicPr>
        <p:blipFill rotWithShape="1">
          <a:blip r:embed="rId3"/>
          <a:srcRect/>
          <a:stretch>
            <a:fillRect/>
          </a:stretch>
        </p:blipFill>
        <p:spPr>
          <a:xfrm>
            <a:off x="1080770" y="1437640"/>
            <a:ext cx="6981825" cy="25298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Disease detection</a:t>
            </a:r>
          </a:p>
        </p:txBody>
      </p:sp>
      <p:sp>
        <p:nvSpPr>
          <p:cNvPr id="2" name="Text Placeholder 1"/>
          <p:cNvSpPr>
            <a:spLocks noGrp="1"/>
          </p:cNvSpPr>
          <p:nvPr>
            <p:ph type="body" idx="1"/>
          </p:nvPr>
        </p:nvSpPr>
        <p:spPr>
          <a:xfrm>
            <a:off x="457200" y="816610"/>
            <a:ext cx="8229600" cy="4016375"/>
          </a:xfrm>
        </p:spPr>
        <p:txBody>
          <a:bodyPr/>
          <a:lstStyle/>
          <a:p>
            <a:pPr algn="just">
              <a:buFont typeface="Arial" panose="020B0604020202020204" pitchFamily="34" charset="0"/>
              <a:buChar char="•"/>
            </a:pPr>
            <a:r>
              <a:rPr lang="en-US"/>
              <a:t>Here we use soyabean leaf to detect the disease.The dataset of soyabean consist of 683 instances ,30 attributes  and 19 classes.</a:t>
            </a:r>
          </a:p>
          <a:p>
            <a:pPr algn="just">
              <a:buFont typeface="Arial" panose="020B0604020202020204" pitchFamily="34" charset="0"/>
              <a:buChar char="•"/>
            </a:pPr>
            <a:r>
              <a:rPr lang="en-US">
                <a:solidFill>
                  <a:schemeClr val="dk1"/>
                </a:solidFill>
                <a:sym typeface="+mn-ea"/>
              </a:rPr>
              <a:t>The processed data in Weka can be analyzed using different data mining techniques like, Classification, Clustering, Association rule mining, Visualization etc. algorithms.</a:t>
            </a:r>
            <a:endParaRPr>
              <a:solidFill>
                <a:schemeClr val="dk1"/>
              </a:solidFill>
            </a:endParaRPr>
          </a:p>
          <a:p>
            <a:pPr marL="457200" lvl="0" indent="-381000" algn="just" rtl="0">
              <a:lnSpc>
                <a:spcPct val="100000"/>
              </a:lnSpc>
              <a:spcBef>
                <a:spcPts val="480"/>
              </a:spcBef>
              <a:spcAft>
                <a:spcPts val="0"/>
              </a:spcAft>
              <a:buSzPts val="2400"/>
              <a:buFont typeface="Arial" panose="020B0604020202020204"/>
              <a:buChar char="•"/>
            </a:pPr>
            <a:r>
              <a:rPr lang="en-US">
                <a:solidFill>
                  <a:schemeClr val="dk1"/>
                </a:solidFill>
                <a:sym typeface="+mn-ea"/>
              </a:rPr>
              <a:t>The information can be extracted with respect to two or more associative relation of data set. Here  we use two data mining algorithms .They are Naive bayer’s and Multilayer perceptron algorithms.</a:t>
            </a:r>
            <a:endParaRPr>
              <a:solidFill>
                <a:schemeClr val="dk1"/>
              </a:solidFill>
            </a:endParaRPr>
          </a:p>
          <a:p>
            <a:pPr algn="just">
              <a:buFont typeface="Arial" panose="020B0604020202020204" pitchFamily="34" charset="0"/>
              <a:buChar char="•"/>
            </a:pP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chemeClr val="accent1"/>
                </a:solidFill>
              </a:rPr>
              <a:t>System Design &amp; Implementation(contd)</a:t>
            </a:r>
            <a:br>
              <a:rPr lang="en-US">
                <a:solidFill>
                  <a:schemeClr val="accent1"/>
                </a:solidFill>
              </a:rPr>
            </a:br>
            <a:endParaRPr>
              <a:solidFill>
                <a:schemeClr val="accent1"/>
              </a:solidFill>
            </a:endParaRPr>
          </a:p>
        </p:txBody>
      </p:sp>
      <p:sp>
        <p:nvSpPr>
          <p:cNvPr id="280" name="Google Shape;280;p26"/>
          <p:cNvSpPr txBox="1">
            <a:spLocks noGrp="1"/>
          </p:cNvSpPr>
          <p:nvPr>
            <p:ph type="body" idx="1"/>
          </p:nvPr>
        </p:nvSpPr>
        <p:spPr>
          <a:xfrm>
            <a:off x="457200" y="798195"/>
            <a:ext cx="8229600" cy="3796665"/>
          </a:xfrm>
          <a:prstGeom prst="rect">
            <a:avLst/>
          </a:prstGeom>
          <a:noFill/>
          <a:ln>
            <a:noFill/>
          </a:ln>
        </p:spPr>
        <p:txBody>
          <a:bodyPr spcFirstLastPara="1" wrap="square" lIns="91425" tIns="45700" rIns="91425" bIns="45700" anchor="t" anchorCtr="0">
            <a:noAutofit/>
          </a:bodyPr>
          <a:lstStyle/>
          <a:p>
            <a:pPr lvl="0" algn="just" rtl="0">
              <a:lnSpc>
                <a:spcPct val="100000"/>
              </a:lnSpc>
              <a:spcBef>
                <a:spcPts val="480"/>
              </a:spcBef>
              <a:spcAft>
                <a:spcPts val="0"/>
              </a:spcAft>
              <a:buSzPts val="2400"/>
              <a:buFont typeface="Wingdings" pitchFamily="2" charset="2"/>
              <a:buChar char="§"/>
            </a:pPr>
            <a:r>
              <a:rPr lang="en-US" dirty="0">
                <a:solidFill>
                  <a:schemeClr val="dk1"/>
                </a:solidFill>
              </a:rPr>
              <a:t> Data can be imported from a file in various  formats: ARFF, CSV, C4.5, binary.</a:t>
            </a:r>
            <a:endParaRPr dirty="0">
              <a:solidFill>
                <a:schemeClr val="dk1"/>
              </a:solidFill>
            </a:endParaRPr>
          </a:p>
          <a:p>
            <a:pPr lvl="0" algn="just" rtl="0">
              <a:lnSpc>
                <a:spcPct val="100000"/>
              </a:lnSpc>
              <a:spcBef>
                <a:spcPts val="480"/>
              </a:spcBef>
              <a:spcAft>
                <a:spcPts val="0"/>
              </a:spcAft>
              <a:buSzPts val="2400"/>
              <a:buFont typeface="Wingdings" pitchFamily="2" charset="2"/>
              <a:buChar char="§"/>
            </a:pPr>
            <a:r>
              <a:rPr lang="en-US" dirty="0">
                <a:solidFill>
                  <a:schemeClr val="dk1"/>
                </a:solidFill>
              </a:rPr>
              <a:t> Data can also be read from a URL or from an  SQL database (using JDBC)</a:t>
            </a:r>
            <a:endParaRPr dirty="0">
              <a:solidFill>
                <a:schemeClr val="dk1"/>
              </a:solidFill>
            </a:endParaRPr>
          </a:p>
          <a:p>
            <a:pPr lvl="0" algn="just" rtl="0">
              <a:lnSpc>
                <a:spcPct val="100000"/>
              </a:lnSpc>
              <a:spcBef>
                <a:spcPts val="480"/>
              </a:spcBef>
              <a:spcAft>
                <a:spcPts val="0"/>
              </a:spcAft>
              <a:buSzPts val="2400"/>
              <a:buFont typeface="Wingdings" pitchFamily="2" charset="2"/>
              <a:buChar char="§"/>
            </a:pPr>
            <a:r>
              <a:rPr lang="en-US" dirty="0">
                <a:solidFill>
                  <a:schemeClr val="dk1"/>
                </a:solidFill>
              </a:rPr>
              <a:t> Pre-processing tools in WEKA are called “filters”</a:t>
            </a:r>
            <a:endParaRPr dirty="0">
              <a:solidFill>
                <a:schemeClr val="dk1"/>
              </a:solidFill>
            </a:endParaRPr>
          </a:p>
          <a:p>
            <a:pPr lvl="0" algn="just" rtl="0">
              <a:lnSpc>
                <a:spcPct val="100000"/>
              </a:lnSpc>
              <a:spcBef>
                <a:spcPts val="480"/>
              </a:spcBef>
              <a:spcAft>
                <a:spcPts val="0"/>
              </a:spcAft>
              <a:buSzPts val="2400"/>
              <a:buFont typeface="Wingdings" pitchFamily="2" charset="2"/>
              <a:buChar char="§"/>
            </a:pPr>
            <a:r>
              <a:rPr lang="en-US" dirty="0">
                <a:solidFill>
                  <a:schemeClr val="dk1"/>
                </a:solidFill>
              </a:rPr>
              <a:t>The dataset in WEKA :Each entry in a dataset is an instance of the java class </a:t>
            </a:r>
            <a:r>
              <a:rPr lang="en-US" dirty="0" err="1">
                <a:solidFill>
                  <a:schemeClr val="dk1"/>
                </a:solidFill>
              </a:rPr>
              <a:t>weka.core.Instance</a:t>
            </a:r>
            <a:r>
              <a:rPr lang="en-US" dirty="0">
                <a:solidFill>
                  <a:schemeClr val="dk1"/>
                </a:solidFill>
              </a:rPr>
              <a:t>.</a:t>
            </a:r>
            <a:endParaRPr dirty="0">
              <a:solidFill>
                <a:schemeClr val="dk1"/>
              </a:solidFill>
            </a:endParaRPr>
          </a:p>
          <a:p>
            <a:pPr lvl="0" algn="just" rtl="0">
              <a:lnSpc>
                <a:spcPct val="100000"/>
              </a:lnSpc>
              <a:spcBef>
                <a:spcPts val="480"/>
              </a:spcBef>
              <a:spcAft>
                <a:spcPts val="0"/>
              </a:spcAft>
              <a:buSzPts val="2400"/>
              <a:buFont typeface="Wingdings" pitchFamily="2" charset="2"/>
              <a:buChar char="§"/>
            </a:pPr>
            <a:endParaRPr dirty="0">
              <a:solidFill>
                <a:schemeClr val="dk1"/>
              </a:solidFill>
            </a:endParaRPr>
          </a:p>
          <a:p>
            <a:pPr marL="76200" lvl="0" indent="0" algn="just" rtl="0">
              <a:lnSpc>
                <a:spcPct val="100000"/>
              </a:lnSpc>
              <a:spcBef>
                <a:spcPts val="480"/>
              </a:spcBef>
              <a:spcAft>
                <a:spcPts val="0"/>
              </a:spcAft>
              <a:buSzPts val="2400"/>
              <a:buNone/>
            </a:pPr>
            <a:endParaRPr dirty="0">
              <a:solidFill>
                <a:schemeClr val="dk1"/>
              </a:solidFill>
            </a:endParaRPr>
          </a:p>
          <a:p>
            <a:pPr marL="76200" lvl="0" indent="0" algn="just" rtl="0">
              <a:lnSpc>
                <a:spcPct val="100000"/>
              </a:lnSpc>
              <a:spcBef>
                <a:spcPts val="480"/>
              </a:spcBef>
              <a:spcAft>
                <a:spcPts val="0"/>
              </a:spcAft>
              <a:buSzPts val="2400"/>
              <a:buNone/>
            </a:pPr>
            <a:endParaRPr dirty="0">
              <a:solidFill>
                <a:schemeClr val="dk1"/>
              </a:solidFill>
            </a:endParaRPr>
          </a:p>
          <a:p>
            <a:pPr marL="76200" lvl="0" indent="0" algn="just" rtl="0">
              <a:lnSpc>
                <a:spcPct val="100000"/>
              </a:lnSpc>
              <a:spcBef>
                <a:spcPts val="480"/>
              </a:spcBef>
              <a:spcAft>
                <a:spcPts val="0"/>
              </a:spcAft>
              <a:buSzPts val="2400"/>
              <a:buNone/>
            </a:pPr>
            <a:endParaRPr dirty="0">
              <a:solidFill>
                <a:schemeClr val="dk1"/>
              </a:solidFill>
            </a:endParaRPr>
          </a:p>
          <a:p>
            <a:pPr marL="76200" lvl="0" indent="0" algn="just" rtl="0">
              <a:lnSpc>
                <a:spcPct val="100000"/>
              </a:lnSpc>
              <a:spcBef>
                <a:spcPts val="480"/>
              </a:spcBef>
              <a:spcAft>
                <a:spcPts val="0"/>
              </a:spcAft>
              <a:buSzPts val="2400"/>
              <a:buNone/>
            </a:pPr>
            <a:endParaRPr dirty="0">
              <a:solidFill>
                <a:schemeClr val="dk1"/>
              </a:solidFill>
            </a:endParaRPr>
          </a:p>
          <a:p>
            <a:pPr marL="76200" lvl="0" indent="0" algn="just" rtl="0">
              <a:lnSpc>
                <a:spcPct val="100000"/>
              </a:lnSpc>
              <a:spcBef>
                <a:spcPts val="480"/>
              </a:spcBef>
              <a:spcAft>
                <a:spcPts val="0"/>
              </a:spcAft>
              <a:buSzPts val="2400"/>
              <a:buNone/>
            </a:pPr>
            <a:endParaRPr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8"/>
          <p:cNvSpPr txBox="1">
            <a:spLocks noGrp="1"/>
          </p:cNvSpPr>
          <p:nvPr>
            <p:ph type="ctrTitle"/>
          </p:nvPr>
        </p:nvSpPr>
        <p:spPr>
          <a:xfrm>
            <a:off x="685800" y="251460"/>
            <a:ext cx="7772400" cy="66611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a:solidFill>
                  <a:schemeClr val="accent1"/>
                </a:solidFill>
              </a:rPr>
              <a:t>Naive Bayes</a:t>
            </a:r>
            <a:endParaRPr sz="3600">
              <a:solidFill>
                <a:schemeClr val="accent1"/>
              </a:solidFill>
            </a:endParaRPr>
          </a:p>
        </p:txBody>
      </p:sp>
      <p:sp>
        <p:nvSpPr>
          <p:cNvPr id="291" name="Google Shape;291;p28"/>
          <p:cNvSpPr txBox="1">
            <a:spLocks noGrp="1"/>
          </p:cNvSpPr>
          <p:nvPr>
            <p:ph type="subTitle" idx="1"/>
          </p:nvPr>
        </p:nvSpPr>
        <p:spPr>
          <a:xfrm>
            <a:off x="847090" y="996950"/>
            <a:ext cx="7610475" cy="3500120"/>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480"/>
              </a:spcBef>
              <a:spcAft>
                <a:spcPts val="0"/>
              </a:spcAft>
              <a:buSzPts val="2400"/>
              <a:buFont typeface="Arial" panose="020B0604020202020204"/>
              <a:buChar char="•"/>
            </a:pPr>
            <a:r>
              <a:rPr lang="en-US">
                <a:solidFill>
                  <a:schemeClr val="dk1"/>
                </a:solidFill>
              </a:rPr>
              <a:t>Naive Bayes implements the probabilistic Naïve Bayes classifier.</a:t>
            </a:r>
            <a:endParaRPr>
              <a:solidFill>
                <a:schemeClr val="dk1"/>
              </a:solidFill>
            </a:endParaRPr>
          </a:p>
          <a:p>
            <a:pPr marL="457200" lvl="0" indent="-381000" algn="just" rtl="0">
              <a:lnSpc>
                <a:spcPct val="100000"/>
              </a:lnSpc>
              <a:spcBef>
                <a:spcPts val="480"/>
              </a:spcBef>
              <a:spcAft>
                <a:spcPts val="0"/>
              </a:spcAft>
              <a:buSzPts val="2400"/>
              <a:buFont typeface="Arial" panose="020B0604020202020204"/>
              <a:buChar char="•"/>
            </a:pPr>
            <a:r>
              <a:rPr lang="en-US">
                <a:solidFill>
                  <a:schemeClr val="dk1"/>
                </a:solidFill>
              </a:rPr>
              <a:t>Naïve Bayes Simple uses the normal distribution to model numeric attributes.</a:t>
            </a:r>
            <a:endParaRPr>
              <a:solidFill>
                <a:schemeClr val="dk1"/>
              </a:solidFill>
            </a:endParaRPr>
          </a:p>
          <a:p>
            <a:pPr marL="457200" lvl="0" indent="-381000" algn="just" rtl="0">
              <a:lnSpc>
                <a:spcPct val="100000"/>
              </a:lnSpc>
              <a:spcBef>
                <a:spcPts val="480"/>
              </a:spcBef>
              <a:spcAft>
                <a:spcPts val="0"/>
              </a:spcAft>
              <a:buSzPts val="2400"/>
              <a:buFont typeface="Arial" panose="020B0604020202020204"/>
              <a:buChar char="•"/>
            </a:pPr>
            <a:r>
              <a:rPr lang="en-US">
                <a:solidFill>
                  <a:schemeClr val="dk1"/>
                </a:solidFill>
              </a:rPr>
              <a:t>This can use kernel density estimators, which improve performance if the normality assumption if grossly correct; it can also handle numeric attributes using supervised discretization.</a:t>
            </a:r>
            <a:endParaRPr>
              <a:solidFill>
                <a:schemeClr val="dk1"/>
              </a:solidFill>
            </a:endParaRPr>
          </a:p>
          <a:p>
            <a:pPr marL="457200" lvl="0" indent="-381000" algn="just" rtl="0">
              <a:lnSpc>
                <a:spcPct val="100000"/>
              </a:lnSpc>
              <a:spcBef>
                <a:spcPts val="480"/>
              </a:spcBef>
              <a:spcAft>
                <a:spcPts val="0"/>
              </a:spcAft>
              <a:buSzPts val="2400"/>
              <a:buNone/>
            </a:pPr>
            <a:r>
              <a:rPr lang="en-US">
                <a:solidFill>
                  <a:schemeClr val="dk1"/>
                </a:solidFill>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9"/>
          <p:cNvSpPr txBox="1">
            <a:spLocks noGrp="1"/>
          </p:cNvSpPr>
          <p:nvPr>
            <p:ph type="subTitle" idx="1"/>
          </p:nvPr>
        </p:nvSpPr>
        <p:spPr>
          <a:xfrm>
            <a:off x="795020" y="344805"/>
            <a:ext cx="7747000" cy="3884295"/>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480"/>
              </a:spcBef>
              <a:spcAft>
                <a:spcPts val="0"/>
              </a:spcAft>
              <a:buSzPts val="2400"/>
              <a:buFont typeface="Arial" panose="020B0604020202020204"/>
              <a:buChar char="•"/>
            </a:pPr>
            <a:r>
              <a:rPr lang="en-US">
                <a:solidFill>
                  <a:schemeClr val="dk1"/>
                </a:solidFill>
              </a:rPr>
              <a:t>Naïve Bayes updateable is an incremental version that processes one request at a time. It can use a kernel estimator but not discretization.</a:t>
            </a:r>
            <a:endParaRPr>
              <a:solidFill>
                <a:schemeClr val="dk1"/>
              </a:solidFill>
            </a:endParaRPr>
          </a:p>
          <a:p>
            <a:pPr marL="76200" lvl="0" indent="0" algn="just" rtl="0">
              <a:lnSpc>
                <a:spcPct val="100000"/>
              </a:lnSpc>
              <a:spcBef>
                <a:spcPts val="480"/>
              </a:spcBef>
              <a:spcAft>
                <a:spcPts val="0"/>
              </a:spcAft>
              <a:buSzPts val="2400"/>
              <a:buFont typeface="Arial" panose="020B0604020202020204"/>
              <a:buNone/>
            </a:pPr>
            <a:endParaRPr>
              <a:solidFill>
                <a:schemeClr val="dk1"/>
              </a:solidFill>
            </a:endParaRPr>
          </a:p>
          <a:p>
            <a:pPr marL="76200" lvl="0" indent="0" algn="just" rtl="0">
              <a:lnSpc>
                <a:spcPct val="100000"/>
              </a:lnSpc>
              <a:spcBef>
                <a:spcPts val="480"/>
              </a:spcBef>
              <a:spcAft>
                <a:spcPts val="0"/>
              </a:spcAft>
              <a:buSzPts val="2400"/>
              <a:buFont typeface="Arial" panose="020B0604020202020204"/>
              <a:buNone/>
            </a:pPr>
            <a:endParaRPr>
              <a:solidFill>
                <a:schemeClr val="dk1"/>
              </a:solidFill>
            </a:endParaRPr>
          </a:p>
          <a:p>
            <a:pPr marL="76200" lvl="0" indent="0" algn="just" rtl="0">
              <a:lnSpc>
                <a:spcPct val="100000"/>
              </a:lnSpc>
              <a:spcBef>
                <a:spcPts val="480"/>
              </a:spcBef>
              <a:spcAft>
                <a:spcPts val="0"/>
              </a:spcAft>
              <a:buSzPts val="2400"/>
              <a:buFont typeface="Arial" panose="020B0604020202020204"/>
              <a:buNone/>
            </a:pPr>
            <a:endParaRPr>
              <a:solidFill>
                <a:schemeClr val="dk1"/>
              </a:solidFill>
            </a:endParaRPr>
          </a:p>
        </p:txBody>
      </p:sp>
      <p:pic>
        <p:nvPicPr>
          <p:cNvPr id="3" name="Picture 2" descr="WhatsApp Image 2021-06-22 at 10.03.11 AM"/>
          <p:cNvPicPr>
            <a:picLocks noChangeAspect="1"/>
          </p:cNvPicPr>
          <p:nvPr/>
        </p:nvPicPr>
        <p:blipFill>
          <a:blip r:embed="rId3"/>
          <a:stretch>
            <a:fillRect/>
          </a:stretch>
        </p:blipFill>
        <p:spPr>
          <a:xfrm>
            <a:off x="2628265" y="1994535"/>
            <a:ext cx="3868420" cy="19221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3"/>
          <p:cNvSpPr txBox="1">
            <a:spLocks noGrp="1"/>
          </p:cNvSpPr>
          <p:nvPr>
            <p:ph type="ctrTitle"/>
          </p:nvPr>
        </p:nvSpPr>
        <p:spPr>
          <a:xfrm>
            <a:off x="685800" y="168910"/>
            <a:ext cx="7772400" cy="749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chemeClr val="accent1"/>
                </a:solidFill>
              </a:rPr>
              <a:t>Multi layer perceptron</a:t>
            </a:r>
            <a:endParaRPr>
              <a:solidFill>
                <a:schemeClr val="accent1"/>
              </a:solidFill>
            </a:endParaRPr>
          </a:p>
        </p:txBody>
      </p:sp>
      <p:sp>
        <p:nvSpPr>
          <p:cNvPr id="322" name="Google Shape;322;p33"/>
          <p:cNvSpPr txBox="1">
            <a:spLocks noGrp="1"/>
          </p:cNvSpPr>
          <p:nvPr>
            <p:ph type="subTitle" idx="1"/>
          </p:nvPr>
        </p:nvSpPr>
        <p:spPr>
          <a:xfrm>
            <a:off x="819150" y="917575"/>
            <a:ext cx="7782560" cy="3910330"/>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480"/>
              </a:spcBef>
              <a:spcAft>
                <a:spcPts val="0"/>
              </a:spcAft>
              <a:buSzPts val="2400"/>
              <a:buFont typeface="Arial" panose="020B0604020202020204"/>
              <a:buChar char="•"/>
            </a:pPr>
            <a:r>
              <a:rPr lang="en-US">
                <a:solidFill>
                  <a:schemeClr val="dk1"/>
                </a:solidFill>
              </a:rPr>
              <a:t>The Multilayer Perceptron (MLP) which is also called as Feed Forward Artificial Neural Network.</a:t>
            </a:r>
            <a:endParaRPr>
              <a:solidFill>
                <a:schemeClr val="dk1"/>
              </a:solidFill>
            </a:endParaRPr>
          </a:p>
          <a:p>
            <a:pPr marL="457200" lvl="0" indent="-381000" algn="just" rtl="0">
              <a:lnSpc>
                <a:spcPct val="100000"/>
              </a:lnSpc>
              <a:spcBef>
                <a:spcPts val="480"/>
              </a:spcBef>
              <a:spcAft>
                <a:spcPts val="0"/>
              </a:spcAft>
              <a:buSzPts val="2400"/>
              <a:buFont typeface="Arial" panose="020B0604020202020204"/>
              <a:buChar char="•"/>
            </a:pPr>
            <a:r>
              <a:rPr lang="en-US">
                <a:solidFill>
                  <a:schemeClr val="dk1"/>
                </a:solidFill>
              </a:rPr>
              <a:t> It consists of appropriate nodes by directed graphs; here every node is connected to a node.</a:t>
            </a:r>
            <a:endParaRPr>
              <a:solidFill>
                <a:schemeClr val="dk1"/>
              </a:solidFill>
            </a:endParaRPr>
          </a:p>
          <a:p>
            <a:pPr marL="457200" lvl="0" indent="-381000" algn="just" rtl="0">
              <a:lnSpc>
                <a:spcPct val="100000"/>
              </a:lnSpc>
              <a:spcBef>
                <a:spcPts val="480"/>
              </a:spcBef>
              <a:spcAft>
                <a:spcPts val="0"/>
              </a:spcAft>
              <a:buSzPts val="2400"/>
              <a:buFont typeface="Arial" panose="020B0604020202020204"/>
              <a:buChar char="•"/>
            </a:pPr>
            <a:r>
              <a:rPr lang="en-US">
                <a:solidFill>
                  <a:schemeClr val="dk1"/>
                </a:solidFill>
              </a:rPr>
              <a:t>The node is a neuron with nonlinear functions. To  training a network which uses the back propagation algorithms also it is not linearly separable.</a:t>
            </a:r>
            <a:endParaRPr>
              <a:solidFill>
                <a:schemeClr val="dk1"/>
              </a:solidFill>
            </a:endParaRPr>
          </a:p>
        </p:txBody>
      </p:sp>
    </p:spTree>
    <p:extLst>
      <p:ext uri="{BB962C8B-B14F-4D97-AF65-F5344CB8AC3E}">
        <p14:creationId xmlns:p14="http://schemas.microsoft.com/office/powerpoint/2010/main" val="232087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subTitle" idx="1"/>
          </p:nvPr>
        </p:nvSpPr>
        <p:spPr>
          <a:xfrm>
            <a:off x="788670" y="241935"/>
            <a:ext cx="7951470" cy="3987165"/>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480"/>
              </a:spcBef>
              <a:spcAft>
                <a:spcPts val="0"/>
              </a:spcAft>
              <a:buSzPts val="2400"/>
              <a:buFont typeface="Arial" panose="020B0604020202020204"/>
              <a:buChar char="•"/>
            </a:pPr>
            <a:r>
              <a:rPr lang="en-US">
                <a:solidFill>
                  <a:schemeClr val="dk1"/>
                </a:solidFill>
              </a:rPr>
              <a:t>A weighted inputs will map the each neurons output. Any number of layers can be reduced to a two-layer input and output model.</a:t>
            </a:r>
            <a:endParaRPr>
              <a:solidFill>
                <a:schemeClr val="dk1"/>
              </a:solidFill>
            </a:endParaRPr>
          </a:p>
          <a:p>
            <a:pPr marL="457200" lvl="0" indent="-381000" algn="just" rtl="0">
              <a:lnSpc>
                <a:spcPct val="100000"/>
              </a:lnSpc>
              <a:spcBef>
                <a:spcPts val="480"/>
              </a:spcBef>
              <a:spcAft>
                <a:spcPts val="0"/>
              </a:spcAft>
              <a:buSzPts val="2400"/>
              <a:buNone/>
            </a:pPr>
            <a:r>
              <a:rPr lang="en-US">
                <a:solidFill>
                  <a:schemeClr val="dk1"/>
                </a:solidFill>
              </a:rPr>
              <a:t>        </a:t>
            </a:r>
          </a:p>
        </p:txBody>
      </p:sp>
      <p:pic>
        <p:nvPicPr>
          <p:cNvPr id="2" name="Picture 1" descr="WhatsApp Image 2021-06-22 at 10.04.40 AM"/>
          <p:cNvPicPr>
            <a:picLocks noChangeAspect="1"/>
          </p:cNvPicPr>
          <p:nvPr/>
        </p:nvPicPr>
        <p:blipFill>
          <a:blip r:embed="rId3"/>
          <a:stretch>
            <a:fillRect/>
          </a:stretch>
        </p:blipFill>
        <p:spPr>
          <a:xfrm>
            <a:off x="2420620" y="1776095"/>
            <a:ext cx="4558030" cy="2452370"/>
          </a:xfrm>
          <a:prstGeom prst="rect">
            <a:avLst/>
          </a:prstGeom>
        </p:spPr>
      </p:pic>
    </p:spTree>
    <p:extLst>
      <p:ext uri="{BB962C8B-B14F-4D97-AF65-F5344CB8AC3E}">
        <p14:creationId xmlns:p14="http://schemas.microsoft.com/office/powerpoint/2010/main" val="77446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780415"/>
          </a:xfrm>
        </p:spPr>
        <p:txBody>
          <a:bodyPr/>
          <a:lstStyle/>
          <a:p>
            <a:r>
              <a:rPr lang="en-US">
                <a:solidFill>
                  <a:schemeClr val="accent1"/>
                </a:solidFill>
              </a:rPr>
              <a:t>Parameter Evaluation</a:t>
            </a:r>
          </a:p>
        </p:txBody>
      </p:sp>
      <p:sp>
        <p:nvSpPr>
          <p:cNvPr id="3" name="Subtitle 2"/>
          <p:cNvSpPr>
            <a:spLocks noGrp="1"/>
          </p:cNvSpPr>
          <p:nvPr>
            <p:ph type="subTitle" idx="1"/>
          </p:nvPr>
        </p:nvSpPr>
        <p:spPr>
          <a:xfrm>
            <a:off x="685800" y="779780"/>
            <a:ext cx="8146415" cy="3965575"/>
          </a:xfrm>
        </p:spPr>
        <p:txBody>
          <a:bodyPr/>
          <a:lstStyle/>
          <a:p>
            <a:pPr algn="just"/>
            <a:r>
              <a:rPr lang="en-US" sz="2000" dirty="0">
                <a:solidFill>
                  <a:schemeClr val="tx1"/>
                </a:solidFill>
              </a:rPr>
              <a:t>i) Mean Absolute Error: The mean absolute error (MAE) is a quantity used to measure predictions of the absolute  errors. MAE is given by</a:t>
            </a:r>
          </a:p>
          <a:p>
            <a:pPr algn="just"/>
            <a:r>
              <a:rPr lang="en-US" sz="2000" dirty="0">
                <a:solidFill>
                  <a:schemeClr val="tx1"/>
                </a:solidFill>
              </a:rPr>
              <a:t>				MAE = SAE / N </a:t>
            </a:r>
          </a:p>
          <a:p>
            <a:pPr algn="just"/>
            <a:r>
              <a:rPr lang="en-US" sz="2000" dirty="0">
                <a:solidFill>
                  <a:schemeClr val="tx1"/>
                </a:solidFill>
              </a:rPr>
              <a:t>Where SAE= the sum of the absolute errors</a:t>
            </a:r>
          </a:p>
          <a:p>
            <a:pPr algn="just"/>
            <a:r>
              <a:rPr lang="en-US" sz="2000" dirty="0">
                <a:solidFill>
                  <a:schemeClr val="tx1"/>
                </a:solidFill>
              </a:rPr>
              <a:t>N= the number of non-missing data points</a:t>
            </a:r>
          </a:p>
          <a:p>
            <a:pPr algn="just"/>
            <a:r>
              <a:rPr lang="en-US" sz="2000" dirty="0">
                <a:solidFill>
                  <a:schemeClr val="tx1"/>
                </a:solidFill>
              </a:rPr>
              <a:t>ii) Root Mean Squared Error: It is the square root of the mean of the squares of the values. It squares the errors before they are averaged and RMSE gives a relatively high weight to large errors.</a:t>
            </a:r>
          </a:p>
          <a:p>
            <a:pPr algn="just"/>
            <a:endParaRPr lang="en-US" sz="2000" dirty="0">
              <a:solidFill>
                <a:schemeClr val="tx1"/>
              </a:solidFill>
            </a:endParaRPr>
          </a:p>
        </p:txBody>
      </p:sp>
      <p:sp>
        <p:nvSpPr>
          <p:cNvPr id="4" name="Rectangle 3"/>
          <p:cNvSpPr/>
          <p:nvPr/>
        </p:nvSpPr>
        <p:spPr>
          <a:xfrm>
            <a:off x="2619124" y="4121971"/>
            <a:ext cx="3510898" cy="307777"/>
          </a:xfrm>
          <a:prstGeom prst="rect">
            <a:avLst/>
          </a:prstGeom>
        </p:spPr>
        <p:txBody>
          <a:bodyPr wrap="none">
            <a:spAutoFit/>
          </a:bodyPr>
          <a:lstStyle/>
          <a:p>
            <a:pPr algn="just"/>
            <a:r>
              <a:rPr lang="en-US" dirty="0">
                <a:solidFill>
                  <a:schemeClr val="tx1"/>
                </a:solidFill>
              </a:rPr>
              <a:t>N= the number of non-missing data points</a:t>
            </a:r>
          </a:p>
        </p:txBody>
      </p:sp>
    </p:spTree>
    <p:extLst>
      <p:ext uri="{BB962C8B-B14F-4D97-AF65-F5344CB8AC3E}">
        <p14:creationId xmlns:p14="http://schemas.microsoft.com/office/powerpoint/2010/main" val="388228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540327"/>
            <a:ext cx="8091805" cy="3999288"/>
          </a:xfrm>
        </p:spPr>
        <p:txBody>
          <a:bodyPr/>
          <a:lstStyle/>
          <a:p>
            <a:pPr algn="just"/>
            <a:r>
              <a:rPr lang="en-US" dirty="0">
                <a:solidFill>
                  <a:schemeClr val="tx1"/>
                </a:solidFill>
              </a:rPr>
              <a:t>iii) TP-Rate: It is known as true positive rate and is calculated as </a:t>
            </a:r>
          </a:p>
          <a:p>
            <a:pPr algn="just"/>
            <a:r>
              <a:rPr lang="en-US" dirty="0">
                <a:solidFill>
                  <a:schemeClr val="tx1"/>
                </a:solidFill>
              </a:rPr>
              <a:t>			TP-Rate= TP/ (TP+FN)</a:t>
            </a:r>
          </a:p>
          <a:p>
            <a:pPr algn="just"/>
            <a:r>
              <a:rPr lang="en-US" dirty="0">
                <a:solidFill>
                  <a:schemeClr val="tx1"/>
                </a:solidFill>
              </a:rPr>
              <a:t>iii) TN-Rate: It is known as true negative rate and is calculated as </a:t>
            </a:r>
          </a:p>
          <a:p>
            <a:pPr algn="just"/>
            <a:r>
              <a:rPr lang="en-US" dirty="0">
                <a:solidFill>
                  <a:schemeClr val="tx1"/>
                </a:solidFill>
              </a:rPr>
              <a:t>			TN-Rate= TN/ (TN+FP)</a:t>
            </a:r>
          </a:p>
          <a:p>
            <a:pPr algn="just"/>
            <a:r>
              <a:rPr lang="en-US" dirty="0">
                <a:solidFill>
                  <a:schemeClr val="tx1"/>
                </a:solidFill>
              </a:rPr>
              <a:t>iv) FP-Rate: It is known as false positive rate and is </a:t>
            </a:r>
          </a:p>
          <a:p>
            <a:pPr algn="just"/>
            <a:r>
              <a:rPr lang="en-US" dirty="0">
                <a:solidFill>
                  <a:schemeClr val="tx1"/>
                </a:solidFill>
              </a:rPr>
              <a:t>calculated as </a:t>
            </a:r>
          </a:p>
          <a:p>
            <a:pPr algn="just"/>
            <a:r>
              <a:rPr lang="en-US" dirty="0">
                <a:solidFill>
                  <a:schemeClr val="tx1"/>
                </a:solidFill>
                <a:sym typeface="+mn-ea"/>
              </a:rPr>
              <a:t>			FP-Rate= FP/ (FP+TN)</a:t>
            </a:r>
            <a:endParaRPr lang="en-US" dirty="0">
              <a:solidFill>
                <a:schemeClr val="tx1"/>
              </a:solidFill>
            </a:endParaRPr>
          </a:p>
          <a:p>
            <a:pPr algn="just"/>
            <a:endParaRPr lang="en-US" sz="1800" dirty="0">
              <a:solidFill>
                <a:schemeClr val="tx1"/>
              </a:solidFill>
            </a:endParaRPr>
          </a:p>
        </p:txBody>
      </p:sp>
    </p:spTree>
    <p:extLst>
      <p:ext uri="{BB962C8B-B14F-4D97-AF65-F5344CB8AC3E}">
        <p14:creationId xmlns:p14="http://schemas.microsoft.com/office/powerpoint/2010/main" val="42418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p:nvPr/>
        </p:nvSpPr>
        <p:spPr>
          <a:xfrm>
            <a:off x="152400" y="4876801"/>
            <a:ext cx="350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B.Tech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Main Project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2020-2021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4"/>
          <p:cNvSpPr txBox="1"/>
          <p:nvPr/>
        </p:nvSpPr>
        <p:spPr>
          <a:xfrm>
            <a:off x="5935960" y="4876799"/>
            <a:ext cx="25908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1400" b="1" i="0" u="none" strike="noStrike" cap="none">
                <a:solidFill>
                  <a:srgbClr val="595959"/>
                </a:solidFill>
                <a:latin typeface="Arial" panose="020B0604020202020204"/>
                <a:ea typeface="Arial" panose="020B0604020202020204"/>
                <a:cs typeface="Arial" panose="020B0604020202020204"/>
                <a:sym typeface="Arial" panose="020B0604020202020204"/>
              </a:rPr>
              <a:t>Saturday, January 16, 2021</a:t>
            </a: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115" name="Google Shape;115;p4"/>
          <p:cNvSpPr txBox="1"/>
          <p:nvPr/>
        </p:nvSpPr>
        <p:spPr>
          <a:xfrm>
            <a:off x="8686800" y="4762501"/>
            <a:ext cx="4572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fld id="{00000000-1234-1234-1234-123412341234}" type="slidenum">
              <a:rPr lang="en-US" sz="1800" b="1" i="0" u="none" strike="noStrike" cap="none">
                <a:solidFill>
                  <a:srgbClr val="FFFFFF"/>
                </a:solidFill>
                <a:latin typeface="Arial" panose="020B0604020202020204"/>
                <a:ea typeface="Arial" panose="020B0604020202020204"/>
                <a:cs typeface="Arial" panose="020B0604020202020204"/>
                <a:sym typeface="Arial" panose="020B0604020202020204"/>
              </a:rPr>
              <a:t>3</a:t>
            </a:fld>
            <a:endParaRPr sz="18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6" name="Google Shape;116;p4"/>
          <p:cNvSpPr txBox="1"/>
          <p:nvPr/>
        </p:nvSpPr>
        <p:spPr>
          <a:xfrm>
            <a:off x="838200" y="385472"/>
            <a:ext cx="8229600" cy="842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rgbClr val="366092"/>
                </a:solidFill>
                <a:latin typeface="Calibri" panose="020F0502020204030204"/>
                <a:ea typeface="Calibri" panose="020F0502020204030204"/>
                <a:cs typeface="Calibri" panose="020F0502020204030204"/>
                <a:sym typeface="Calibri" panose="020F0502020204030204"/>
              </a:rPr>
              <a:t>Introduction</a:t>
            </a:r>
            <a:endParaRPr sz="3600" b="0" i="0" u="none" strike="noStrike" cap="none">
              <a:solidFill>
                <a:srgbClr val="366092"/>
              </a:solidFill>
              <a:latin typeface="Calibri" panose="020F0502020204030204"/>
              <a:ea typeface="Calibri" panose="020F0502020204030204"/>
              <a:cs typeface="Calibri" panose="020F0502020204030204"/>
              <a:sym typeface="Calibri" panose="020F0502020204030204"/>
            </a:endParaRPr>
          </a:p>
        </p:txBody>
      </p:sp>
      <p:sp>
        <p:nvSpPr>
          <p:cNvPr id="117" name="Google Shape;117;p4"/>
          <p:cNvSpPr txBox="1"/>
          <p:nvPr/>
        </p:nvSpPr>
        <p:spPr>
          <a:xfrm>
            <a:off x="838200" y="1362864"/>
            <a:ext cx="8229600" cy="33372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rgbClr val="3F3F3F"/>
              </a:buClr>
              <a:buSzPts val="2000"/>
              <a:buFont typeface="Calibri" panose="020F0502020204030204"/>
              <a:buChar char="●"/>
            </a:pPr>
            <a:r>
              <a:rPr lang="en-US" sz="2000" b="0" i="0" u="none" strike="noStrike" cap="none">
                <a:solidFill>
                  <a:srgbClr val="3F3F3F"/>
                </a:solidFill>
                <a:latin typeface="Calibri" panose="020F0502020204030204"/>
                <a:ea typeface="Calibri" panose="020F0502020204030204"/>
                <a:cs typeface="Calibri" panose="020F0502020204030204"/>
                <a:sym typeface="Calibri" panose="020F0502020204030204"/>
              </a:rPr>
              <a:t>Internet of Things means Internetworking of physical devices which are embedded .</a:t>
            </a:r>
            <a:endPara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a:p>
            <a:pPr marL="101600" marR="0" lvl="0" indent="0" algn="l" rtl="0">
              <a:lnSpc>
                <a:spcPct val="100000"/>
              </a:lnSpc>
              <a:spcBef>
                <a:spcPts val="0"/>
              </a:spcBef>
              <a:spcAft>
                <a:spcPts val="0"/>
              </a:spcAft>
              <a:buClr>
                <a:srgbClr val="3F3F3F"/>
              </a:buClr>
              <a:buSzPts val="2000"/>
              <a:buFont typeface="Calibri" panose="020F0502020204030204"/>
              <a:buNone/>
            </a:pPr>
            <a:endPara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rgbClr val="3F3F3F"/>
              </a:buClr>
              <a:buSzPts val="2000"/>
              <a:buFont typeface="Calibri" panose="020F0502020204030204"/>
              <a:buChar char="●"/>
            </a:pPr>
            <a:r>
              <a:rPr lang="en-US" sz="2000" b="0" i="0" u="none" strike="noStrike" cap="none">
                <a:solidFill>
                  <a:srgbClr val="3F3F3F"/>
                </a:solidFill>
                <a:latin typeface="Calibri" panose="020F0502020204030204"/>
                <a:ea typeface="Calibri" panose="020F0502020204030204"/>
                <a:cs typeface="Calibri" panose="020F0502020204030204"/>
                <a:sym typeface="Calibri" panose="020F0502020204030204"/>
              </a:rPr>
              <a:t> It creates an opportunity about direct interaction of physical world with computer system world .</a:t>
            </a:r>
            <a:endPara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a:p>
            <a:pPr marL="101600" marR="0" lvl="0" indent="0" algn="l" rtl="0">
              <a:lnSpc>
                <a:spcPct val="100000"/>
              </a:lnSpc>
              <a:spcBef>
                <a:spcPts val="0"/>
              </a:spcBef>
              <a:spcAft>
                <a:spcPts val="0"/>
              </a:spcAft>
              <a:buClr>
                <a:srgbClr val="3F3F3F"/>
              </a:buClr>
              <a:buSzPts val="2000"/>
              <a:buFont typeface="Calibri" panose="020F0502020204030204"/>
              <a:buNone/>
            </a:pPr>
            <a:endPara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rgbClr val="3F3F3F"/>
              </a:buClr>
              <a:buSzPts val="2000"/>
              <a:buFont typeface="Calibri" panose="020F0502020204030204"/>
              <a:buChar char="●"/>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Agriculture  is the backbone and one of the important human activity of our nation.</a:t>
            </a:r>
            <a:endPara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a:p>
            <a:pPr marL="101600" marR="0" lvl="0" indent="0" algn="l" rtl="0">
              <a:lnSpc>
                <a:spcPct val="100000"/>
              </a:lnSpc>
              <a:spcBef>
                <a:spcPts val="0"/>
              </a:spcBef>
              <a:spcAft>
                <a:spcPts val="0"/>
              </a:spcAft>
              <a:buClr>
                <a:srgbClr val="3F3F3F"/>
              </a:buClr>
              <a:buSzPts val="2000"/>
              <a:buFont typeface="Calibri" panose="020F0502020204030204"/>
              <a:buNone/>
            </a:pPr>
            <a:endPara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6275" y="354965"/>
            <a:ext cx="8120380" cy="4458970"/>
          </a:xfrm>
        </p:spPr>
        <p:txBody>
          <a:bodyPr/>
          <a:lstStyle/>
          <a:p>
            <a:pPr algn="just"/>
            <a:r>
              <a:rPr lang="en-US" dirty="0">
                <a:solidFill>
                  <a:schemeClr val="tx1"/>
                </a:solidFill>
                <a:sym typeface="+mn-ea"/>
              </a:rPr>
              <a:t>v) FN-Rate: It is known as false negative rate and is calculated as</a:t>
            </a:r>
            <a:endParaRPr lang="en-US" dirty="0">
              <a:solidFill>
                <a:schemeClr val="tx1"/>
              </a:solidFill>
            </a:endParaRPr>
          </a:p>
          <a:p>
            <a:pPr algn="just"/>
            <a:r>
              <a:rPr lang="en-US" dirty="0">
                <a:solidFill>
                  <a:schemeClr val="tx1"/>
                </a:solidFill>
                <a:sym typeface="+mn-ea"/>
              </a:rPr>
              <a:t>			FN-Rate= 1-TP-Rate</a:t>
            </a:r>
            <a:endParaRPr lang="en-US" dirty="0">
              <a:solidFill>
                <a:schemeClr val="tx1"/>
              </a:solidFill>
            </a:endParaRPr>
          </a:p>
          <a:p>
            <a:pPr algn="just"/>
            <a:r>
              <a:rPr lang="en-US" dirty="0">
                <a:solidFill>
                  <a:schemeClr val="tx1"/>
                </a:solidFill>
                <a:sym typeface="+mn-ea"/>
              </a:rPr>
              <a:t>vi) PRECISION = TP/ (TP+FP)</a:t>
            </a:r>
            <a:endParaRPr lang="en-US" dirty="0">
              <a:solidFill>
                <a:schemeClr val="tx1"/>
              </a:solidFill>
            </a:endParaRPr>
          </a:p>
          <a:p>
            <a:pPr algn="just"/>
            <a:r>
              <a:rPr lang="en-US" dirty="0">
                <a:solidFill>
                  <a:schemeClr val="tx1"/>
                </a:solidFill>
                <a:sym typeface="+mn-ea"/>
              </a:rPr>
              <a:t>vii) RECALL= TP/ (TP+FN)</a:t>
            </a:r>
            <a:endParaRPr lang="en-US" dirty="0">
              <a:solidFill>
                <a:schemeClr val="tx1"/>
              </a:solidFill>
            </a:endParaRPr>
          </a:p>
          <a:p>
            <a:pPr algn="just"/>
            <a:r>
              <a:rPr lang="en-US" dirty="0">
                <a:solidFill>
                  <a:schemeClr val="tx1"/>
                </a:solidFill>
                <a:sym typeface="+mn-ea"/>
              </a:rPr>
              <a:t>viii) ROC: Receiver Operating Characteristic Curve is a graphical plot equating the </a:t>
            </a:r>
            <a:r>
              <a:rPr lang="en-US" dirty="0" err="1">
                <a:solidFill>
                  <a:schemeClr val="tx1"/>
                </a:solidFill>
                <a:sym typeface="+mn-ea"/>
              </a:rPr>
              <a:t>tp</a:t>
            </a:r>
            <a:r>
              <a:rPr lang="en-US" dirty="0">
                <a:solidFill>
                  <a:schemeClr val="tx1"/>
                </a:solidFill>
                <a:sym typeface="+mn-ea"/>
              </a:rPr>
              <a:t>-rates and the </a:t>
            </a:r>
            <a:r>
              <a:rPr lang="en-US" dirty="0" err="1">
                <a:solidFill>
                  <a:schemeClr val="tx1"/>
                </a:solidFill>
                <a:sym typeface="+mn-ea"/>
              </a:rPr>
              <a:t>fp</a:t>
            </a:r>
            <a:r>
              <a:rPr lang="en-US" dirty="0">
                <a:solidFill>
                  <a:schemeClr val="tx1"/>
                </a:solidFill>
                <a:sym typeface="+mn-ea"/>
              </a:rPr>
              <a:t> rates of a classifier as the refinement threshold of the classifier is different.</a:t>
            </a:r>
            <a:endParaRPr lang="en-US" dirty="0">
              <a:solidFill>
                <a:schemeClr val="tx1"/>
              </a:solidFill>
            </a:endParaRPr>
          </a:p>
          <a:p>
            <a:endParaRPr lang="en-US" dirty="0"/>
          </a:p>
        </p:txBody>
      </p:sp>
    </p:spTree>
    <p:extLst>
      <p:ext uri="{BB962C8B-B14F-4D97-AF65-F5344CB8AC3E}">
        <p14:creationId xmlns:p14="http://schemas.microsoft.com/office/powerpoint/2010/main" val="364649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ctrTitle"/>
          </p:nvPr>
        </p:nvSpPr>
        <p:spPr>
          <a:xfrm>
            <a:off x="685800" y="191770"/>
            <a:ext cx="7772400" cy="72644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chemeClr val="accent1"/>
                </a:solidFill>
              </a:rPr>
              <a:t>Coding</a:t>
            </a:r>
          </a:p>
        </p:txBody>
      </p:sp>
      <p:sp>
        <p:nvSpPr>
          <p:cNvPr id="345" name="Google Shape;345;p37"/>
          <p:cNvSpPr txBox="1">
            <a:spLocks noGrp="1"/>
          </p:cNvSpPr>
          <p:nvPr>
            <p:ph type="subTitle" idx="1"/>
          </p:nvPr>
        </p:nvSpPr>
        <p:spPr>
          <a:xfrm>
            <a:off x="685800" y="799465"/>
            <a:ext cx="8017510" cy="3799840"/>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480"/>
              </a:spcBef>
              <a:spcAft>
                <a:spcPts val="0"/>
              </a:spcAft>
              <a:buClr>
                <a:srgbClr val="888888"/>
              </a:buClr>
              <a:buSzPts val="2400"/>
              <a:buNone/>
            </a:pPr>
            <a:r>
              <a:rPr sz="1800">
                <a:solidFill>
                  <a:schemeClr val="tx1"/>
                </a:solidFill>
              </a:rPr>
              <a:t>// if the soil is dryer than this number, then start watering</a:t>
            </a:r>
          </a:p>
          <a:p>
            <a:pPr marL="457200" lvl="0" indent="-381000" algn="just" rtl="0">
              <a:lnSpc>
                <a:spcPct val="100000"/>
              </a:lnSpc>
              <a:spcBef>
                <a:spcPts val="480"/>
              </a:spcBef>
              <a:spcAft>
                <a:spcPts val="0"/>
              </a:spcAft>
              <a:buClr>
                <a:srgbClr val="888888"/>
              </a:buClr>
              <a:buSzPts val="2400"/>
              <a:buNone/>
            </a:pPr>
            <a:r>
              <a:rPr sz="1800">
                <a:solidFill>
                  <a:schemeClr val="tx1"/>
                </a:solidFill>
              </a:rPr>
              <a:t>const int dry = 270;const int pumpPin = 12;const int</a:t>
            </a:r>
            <a:r>
              <a:rPr lang="en-US" sz="1800">
                <a:solidFill>
                  <a:schemeClr val="tx1"/>
                </a:solidFill>
              </a:rPr>
              <a:t> </a:t>
            </a:r>
            <a:r>
              <a:rPr sz="1800">
                <a:solidFill>
                  <a:schemeClr val="tx1"/>
                </a:solidFill>
              </a:rPr>
              <a:t>soilSensor = A4;</a:t>
            </a:r>
          </a:p>
          <a:p>
            <a:pPr marL="457200" lvl="0" indent="-381000" algn="just" rtl="0">
              <a:lnSpc>
                <a:spcPct val="100000"/>
              </a:lnSpc>
              <a:spcBef>
                <a:spcPts val="480"/>
              </a:spcBef>
              <a:spcAft>
                <a:spcPts val="0"/>
              </a:spcAft>
              <a:buClr>
                <a:srgbClr val="888888"/>
              </a:buClr>
              <a:buSzPts val="2400"/>
              <a:buNone/>
            </a:pPr>
            <a:r>
              <a:rPr sz="1800">
                <a:solidFill>
                  <a:schemeClr val="tx1"/>
                </a:solidFill>
              </a:rPr>
              <a:t>void setup() {</a:t>
            </a:r>
          </a:p>
          <a:p>
            <a:pPr marL="457200" lvl="0" indent="-381000" algn="just" rtl="0">
              <a:lnSpc>
                <a:spcPct val="100000"/>
              </a:lnSpc>
              <a:spcBef>
                <a:spcPts val="480"/>
              </a:spcBef>
              <a:spcAft>
                <a:spcPts val="0"/>
              </a:spcAft>
              <a:buClr>
                <a:srgbClr val="888888"/>
              </a:buClr>
              <a:buSzPts val="2400"/>
              <a:buNone/>
            </a:pPr>
            <a:r>
              <a:rPr sz="1800">
                <a:solidFill>
                  <a:schemeClr val="tx1"/>
                </a:solidFill>
              </a:rPr>
              <a:t>  pinMode(pumpPin, OUTPUT);</a:t>
            </a:r>
          </a:p>
          <a:p>
            <a:pPr marL="457200" lvl="0" indent="-381000" algn="just" rtl="0">
              <a:lnSpc>
                <a:spcPct val="100000"/>
              </a:lnSpc>
              <a:spcBef>
                <a:spcPts val="480"/>
              </a:spcBef>
              <a:spcAft>
                <a:spcPts val="0"/>
              </a:spcAft>
              <a:buClr>
                <a:srgbClr val="888888"/>
              </a:buClr>
              <a:buSzPts val="2400"/>
              <a:buNone/>
            </a:pPr>
            <a:r>
              <a:rPr sz="1800">
                <a:solidFill>
                  <a:schemeClr val="tx1"/>
                </a:solidFill>
              </a:rPr>
              <a:t>  pinMode(soilSensor, INPUT);</a:t>
            </a:r>
          </a:p>
          <a:p>
            <a:pPr marL="457200" lvl="0" indent="-381000" algn="just" rtl="0">
              <a:lnSpc>
                <a:spcPct val="100000"/>
              </a:lnSpc>
              <a:spcBef>
                <a:spcPts val="480"/>
              </a:spcBef>
              <a:spcAft>
                <a:spcPts val="0"/>
              </a:spcAft>
              <a:buClr>
                <a:srgbClr val="888888"/>
              </a:buClr>
              <a:buSzPts val="2400"/>
              <a:buNone/>
            </a:pPr>
            <a:r>
              <a:rPr sz="1800">
                <a:solidFill>
                  <a:schemeClr val="tx1"/>
                </a:solidFill>
              </a:rPr>
              <a:t>  Serial.begin(9600);</a:t>
            </a:r>
          </a:p>
          <a:p>
            <a:pPr marL="457200" lvl="0" indent="-381000" algn="just" rtl="0">
              <a:lnSpc>
                <a:spcPct val="100000"/>
              </a:lnSpc>
              <a:spcBef>
                <a:spcPts val="480"/>
              </a:spcBef>
              <a:spcAft>
                <a:spcPts val="0"/>
              </a:spcAft>
              <a:buClr>
                <a:srgbClr val="888888"/>
              </a:buClr>
              <a:buSzPts val="2400"/>
              <a:buNone/>
            </a:pPr>
            <a:r>
              <a:rPr sz="1800">
                <a:solidFill>
                  <a:schemeClr val="tx1"/>
                </a:solidFill>
              </a:rPr>
              <a:t>  digitalWrite(pumpPin, HIGH);</a:t>
            </a:r>
          </a:p>
          <a:p>
            <a:pPr marL="457200" lvl="0" indent="-381000" algn="just" rtl="0">
              <a:lnSpc>
                <a:spcPct val="100000"/>
              </a:lnSpc>
              <a:spcBef>
                <a:spcPts val="480"/>
              </a:spcBef>
              <a:spcAft>
                <a:spcPts val="0"/>
              </a:spcAft>
              <a:buClr>
                <a:srgbClr val="888888"/>
              </a:buClr>
              <a:buSzPts val="2400"/>
              <a:buNone/>
            </a:pPr>
            <a:r>
              <a:rPr sz="1800">
                <a:solidFill>
                  <a:schemeClr val="tx1"/>
                </a:solidFill>
              </a:rPr>
              <a:t>  delay(5000);</a:t>
            </a:r>
            <a:r>
              <a:rPr lang="en-US" sz="1800">
                <a:solidFill>
                  <a:schemeClr val="tx1"/>
                </a:solidFill>
              </a:rPr>
              <a:t>}</a:t>
            </a:r>
          </a:p>
          <a:p>
            <a:pPr marL="457200" lvl="0" indent="-381000" algn="just" rtl="0">
              <a:lnSpc>
                <a:spcPct val="100000"/>
              </a:lnSpc>
              <a:spcBef>
                <a:spcPts val="480"/>
              </a:spcBef>
              <a:spcAft>
                <a:spcPts val="0"/>
              </a:spcAft>
              <a:buClr>
                <a:srgbClr val="888888"/>
              </a:buClr>
              <a:buSzPts val="2400"/>
              <a:buNone/>
            </a:pPr>
            <a:r>
              <a:rPr sz="1800">
                <a:solidFill>
                  <a:schemeClr val="tx1"/>
                </a:solidFill>
              </a:rPr>
              <a:t>void loop() {</a:t>
            </a:r>
          </a:p>
          <a:p>
            <a:pPr marL="457200" lvl="0" indent="-381000" algn="just" rtl="0">
              <a:lnSpc>
                <a:spcPct val="100000"/>
              </a:lnSpc>
              <a:spcBef>
                <a:spcPts val="480"/>
              </a:spcBef>
              <a:spcAft>
                <a:spcPts val="0"/>
              </a:spcAft>
              <a:buClr>
                <a:srgbClr val="888888"/>
              </a:buClr>
              <a:buSzPts val="2400"/>
              <a:buNone/>
            </a:pPr>
            <a:r>
              <a:rPr sz="1800">
                <a:solidFill>
                  <a:schemeClr val="tx1"/>
                </a:solidFill>
              </a:rPr>
              <a:t>  // read current moisture</a:t>
            </a:r>
          </a:p>
          <a:p>
            <a:pPr marL="457200" lvl="0" indent="-381000" algn="just" rtl="0">
              <a:lnSpc>
                <a:spcPct val="100000"/>
              </a:lnSpc>
              <a:spcBef>
                <a:spcPts val="480"/>
              </a:spcBef>
              <a:spcAft>
                <a:spcPts val="0"/>
              </a:spcAft>
              <a:buClr>
                <a:srgbClr val="888888"/>
              </a:buClr>
              <a:buSzPts val="2400"/>
              <a:buNone/>
            </a:pPr>
            <a:r>
              <a:rPr sz="1800">
                <a:solidFill>
                  <a:schemeClr val="tx1"/>
                </a:solidFill>
              </a:rPr>
              <a:t>  int moisture = analogRead(soilSensor); Serial.println(moisture); delay(5000);</a:t>
            </a:r>
          </a:p>
          <a:p>
            <a:pPr marL="457200" lvl="0" indent="-381000" algn="just" rtl="0">
              <a:lnSpc>
                <a:spcPct val="100000"/>
              </a:lnSpc>
              <a:spcBef>
                <a:spcPts val="480"/>
              </a:spcBef>
              <a:spcAft>
                <a:spcPts val="0"/>
              </a:spcAft>
              <a:buClr>
                <a:srgbClr val="888888"/>
              </a:buClr>
              <a:buSzPts val="2400"/>
              <a:buNone/>
            </a:pPr>
            <a:r>
              <a:rPr sz="1800">
                <a:solidFill>
                  <a:schemeClr val="tx1"/>
                </a:solidFill>
              </a:rPr>
              <a:t>  </a:t>
            </a:r>
          </a:p>
          <a:p>
            <a:pPr marL="457200" lvl="0" indent="-381000" algn="just" rtl="0">
              <a:lnSpc>
                <a:spcPct val="100000"/>
              </a:lnSpc>
              <a:spcBef>
                <a:spcPts val="480"/>
              </a:spcBef>
              <a:spcAft>
                <a:spcPts val="0"/>
              </a:spcAft>
              <a:buClr>
                <a:srgbClr val="888888"/>
              </a:buClr>
              <a:buSzPts val="2400"/>
              <a:buNone/>
            </a:pPr>
            <a:r>
              <a:t>  </a:t>
            </a:r>
          </a:p>
        </p:txBody>
      </p:sp>
    </p:spTree>
    <p:extLst>
      <p:ext uri="{BB962C8B-B14F-4D97-AF65-F5344CB8AC3E}">
        <p14:creationId xmlns:p14="http://schemas.microsoft.com/office/powerpoint/2010/main" val="135040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5325" y="208280"/>
            <a:ext cx="8100060" cy="4551045"/>
          </a:xfrm>
        </p:spPr>
        <p:txBody>
          <a:bodyPr/>
          <a:lstStyle/>
          <a:p>
            <a:pPr marL="457200" lvl="0" indent="-381000" algn="just" rtl="0">
              <a:lnSpc>
                <a:spcPct val="100000"/>
              </a:lnSpc>
              <a:spcBef>
                <a:spcPts val="480"/>
              </a:spcBef>
              <a:spcAft>
                <a:spcPts val="0"/>
              </a:spcAft>
              <a:buClr>
                <a:srgbClr val="888888"/>
              </a:buClr>
              <a:buSzPts val="2400"/>
              <a:buNone/>
            </a:pPr>
            <a:r>
              <a:rPr lang="en-US" sz="1800" dirty="0">
                <a:solidFill>
                  <a:schemeClr val="tx1"/>
                </a:solidFill>
                <a:sym typeface="+mn-ea"/>
              </a:rPr>
              <a:t>If</a:t>
            </a:r>
            <a:r>
              <a:rPr sz="1800" dirty="0">
                <a:solidFill>
                  <a:schemeClr val="tx1"/>
                </a:solidFill>
                <a:sym typeface="+mn-ea"/>
              </a:rPr>
              <a:t> (moisture &gt;= dry) {</a:t>
            </a:r>
          </a:p>
          <a:p>
            <a:pPr marL="457200" lvl="0" indent="-381000" algn="just" rtl="0">
              <a:lnSpc>
                <a:spcPct val="100000"/>
              </a:lnSpc>
              <a:spcBef>
                <a:spcPts val="480"/>
              </a:spcBef>
              <a:spcAft>
                <a:spcPts val="0"/>
              </a:spcAft>
              <a:buClr>
                <a:srgbClr val="888888"/>
              </a:buClr>
              <a:buSzPts val="2400"/>
              <a:buNone/>
            </a:pPr>
            <a:r>
              <a:rPr sz="1800" dirty="0">
                <a:solidFill>
                  <a:schemeClr val="tx1"/>
                </a:solidFill>
                <a:sym typeface="+mn-ea"/>
              </a:rPr>
              <a:t>    // the soil is too dry, water!</a:t>
            </a:r>
          </a:p>
          <a:p>
            <a:pPr marL="457200" lvl="0" indent="-381000" algn="just" rtl="0">
              <a:lnSpc>
                <a:spcPct val="100000"/>
              </a:lnSpc>
              <a:spcBef>
                <a:spcPts val="480"/>
              </a:spcBef>
              <a:spcAft>
                <a:spcPts val="0"/>
              </a:spcAft>
              <a:buClr>
                <a:srgbClr val="888888"/>
              </a:buClr>
              <a:buSzPts val="2400"/>
              <a:buNone/>
            </a:pPr>
            <a:r>
              <a:rPr sz="1800" dirty="0">
                <a:solidFill>
                  <a:schemeClr val="tx1"/>
                </a:solidFill>
                <a:sym typeface="+mn-ea"/>
              </a:rPr>
              <a:t>    </a:t>
            </a:r>
            <a:r>
              <a:rPr sz="1800" dirty="0" err="1">
                <a:solidFill>
                  <a:schemeClr val="tx1"/>
                </a:solidFill>
                <a:sym typeface="+mn-ea"/>
              </a:rPr>
              <a:t>Serial.println</a:t>
            </a:r>
            <a:r>
              <a:rPr sz="1800" dirty="0">
                <a:solidFill>
                  <a:schemeClr val="tx1"/>
                </a:solidFill>
                <a:sym typeface="+mn-ea"/>
              </a:rPr>
              <a:t>("Watering starts </a:t>
            </a:r>
            <a:r>
              <a:rPr sz="1800" dirty="0" err="1">
                <a:solidFill>
                  <a:schemeClr val="tx1"/>
                </a:solidFill>
                <a:sym typeface="+mn-ea"/>
              </a:rPr>
              <a:t>now..moisture</a:t>
            </a:r>
            <a:r>
              <a:rPr sz="1800" dirty="0">
                <a:solidFill>
                  <a:schemeClr val="tx1"/>
                </a:solidFill>
                <a:sym typeface="+mn-ea"/>
              </a:rPr>
              <a:t> is " + String(moisture));</a:t>
            </a:r>
          </a:p>
          <a:p>
            <a:pPr marL="457200" lvl="0" indent="-381000" algn="just" rtl="0">
              <a:lnSpc>
                <a:spcPct val="100000"/>
              </a:lnSpc>
              <a:spcBef>
                <a:spcPts val="480"/>
              </a:spcBef>
              <a:spcAft>
                <a:spcPts val="0"/>
              </a:spcAft>
              <a:buClr>
                <a:srgbClr val="888888"/>
              </a:buClr>
              <a:buSzPts val="2400"/>
              <a:buNone/>
            </a:pPr>
            <a:r>
              <a:rPr sz="1800" dirty="0">
                <a:solidFill>
                  <a:schemeClr val="tx1"/>
                </a:solidFill>
                <a:sym typeface="+mn-ea"/>
              </a:rPr>
              <a:t>    </a:t>
            </a:r>
            <a:r>
              <a:rPr sz="1800" dirty="0" err="1">
                <a:solidFill>
                  <a:schemeClr val="tx1"/>
                </a:solidFill>
                <a:sym typeface="+mn-ea"/>
              </a:rPr>
              <a:t>digitalWrite</a:t>
            </a:r>
            <a:r>
              <a:rPr sz="1800" dirty="0">
                <a:solidFill>
                  <a:schemeClr val="tx1"/>
                </a:solidFill>
                <a:sym typeface="+mn-ea"/>
              </a:rPr>
              <a:t>(</a:t>
            </a:r>
            <a:r>
              <a:rPr sz="1800" dirty="0" err="1">
                <a:solidFill>
                  <a:schemeClr val="tx1"/>
                </a:solidFill>
                <a:sym typeface="+mn-ea"/>
              </a:rPr>
              <a:t>pumpPin</a:t>
            </a:r>
            <a:r>
              <a:rPr sz="1800" dirty="0">
                <a:solidFill>
                  <a:schemeClr val="tx1"/>
                </a:solidFill>
                <a:sym typeface="+mn-ea"/>
              </a:rPr>
              <a:t>, </a:t>
            </a:r>
            <a:r>
              <a:rPr lang="en-US" sz="1800" dirty="0">
                <a:solidFill>
                  <a:schemeClr val="tx1"/>
                </a:solidFill>
                <a:sym typeface="+mn-ea"/>
              </a:rPr>
              <a:t>HIGH</a:t>
            </a:r>
            <a:r>
              <a:rPr sz="1800" dirty="0">
                <a:solidFill>
                  <a:schemeClr val="tx1"/>
                </a:solidFill>
                <a:sym typeface="+mn-ea"/>
              </a:rPr>
              <a:t>);</a:t>
            </a:r>
          </a:p>
          <a:p>
            <a:pPr marL="457200" lvl="0" indent="-381000" algn="just" rtl="0">
              <a:lnSpc>
                <a:spcPct val="100000"/>
              </a:lnSpc>
              <a:spcBef>
                <a:spcPts val="480"/>
              </a:spcBef>
              <a:spcAft>
                <a:spcPts val="0"/>
              </a:spcAft>
              <a:buClr>
                <a:srgbClr val="888888"/>
              </a:buClr>
              <a:buSzPts val="2400"/>
              <a:buNone/>
            </a:pPr>
            <a:r>
              <a:rPr sz="1800" dirty="0">
                <a:solidFill>
                  <a:schemeClr val="tx1"/>
                </a:solidFill>
                <a:sym typeface="+mn-ea"/>
              </a:rPr>
              <a:t>  // keep watering for 5 sec</a:t>
            </a:r>
          </a:p>
          <a:p>
            <a:pPr marL="457200" lvl="0" indent="-381000" algn="just" rtl="0">
              <a:lnSpc>
                <a:spcPct val="100000"/>
              </a:lnSpc>
              <a:spcBef>
                <a:spcPts val="480"/>
              </a:spcBef>
              <a:spcAft>
                <a:spcPts val="0"/>
              </a:spcAft>
              <a:buClr>
                <a:srgbClr val="888888"/>
              </a:buClr>
              <a:buSzPts val="2400"/>
              <a:buNone/>
            </a:pPr>
            <a:r>
              <a:rPr sz="1800" dirty="0">
                <a:solidFill>
                  <a:schemeClr val="tx1"/>
                </a:solidFill>
                <a:sym typeface="+mn-ea"/>
              </a:rPr>
              <a:t>    delay(5000);</a:t>
            </a:r>
          </a:p>
          <a:p>
            <a:pPr marL="457200" lvl="0" indent="-381000" algn="just" rtl="0">
              <a:lnSpc>
                <a:spcPct val="100000"/>
              </a:lnSpc>
              <a:spcBef>
                <a:spcPts val="480"/>
              </a:spcBef>
              <a:spcAft>
                <a:spcPts val="0"/>
              </a:spcAft>
              <a:buClr>
                <a:srgbClr val="888888"/>
              </a:buClr>
              <a:buSzPts val="2400"/>
              <a:buNone/>
            </a:pPr>
            <a:r>
              <a:rPr sz="1800" dirty="0">
                <a:solidFill>
                  <a:schemeClr val="tx1"/>
                </a:solidFill>
                <a:sym typeface="+mn-ea"/>
              </a:rPr>
              <a:t>// turn off water</a:t>
            </a:r>
          </a:p>
          <a:p>
            <a:pPr marL="457200" lvl="0" indent="-381000" algn="just" rtl="0">
              <a:lnSpc>
                <a:spcPct val="100000"/>
              </a:lnSpc>
              <a:spcBef>
                <a:spcPts val="480"/>
              </a:spcBef>
              <a:spcAft>
                <a:spcPts val="0"/>
              </a:spcAft>
              <a:buClr>
                <a:srgbClr val="888888"/>
              </a:buClr>
              <a:buSzPts val="2400"/>
              <a:buNone/>
            </a:pPr>
            <a:r>
              <a:rPr sz="1800" dirty="0">
                <a:solidFill>
                  <a:schemeClr val="tx1"/>
                </a:solidFill>
                <a:sym typeface="+mn-ea"/>
              </a:rPr>
              <a:t>    </a:t>
            </a:r>
            <a:r>
              <a:rPr sz="1800" dirty="0" err="1">
                <a:solidFill>
                  <a:schemeClr val="tx1"/>
                </a:solidFill>
                <a:sym typeface="+mn-ea"/>
              </a:rPr>
              <a:t>digitalWrite</a:t>
            </a:r>
            <a:r>
              <a:rPr sz="1800" dirty="0">
                <a:solidFill>
                  <a:schemeClr val="tx1"/>
                </a:solidFill>
                <a:sym typeface="+mn-ea"/>
              </a:rPr>
              <a:t>(</a:t>
            </a:r>
            <a:r>
              <a:rPr sz="1800" dirty="0" err="1">
                <a:solidFill>
                  <a:schemeClr val="tx1"/>
                </a:solidFill>
                <a:sym typeface="+mn-ea"/>
              </a:rPr>
              <a:t>pumpPin</a:t>
            </a:r>
            <a:r>
              <a:rPr sz="1800" dirty="0">
                <a:solidFill>
                  <a:schemeClr val="tx1"/>
                </a:solidFill>
                <a:sym typeface="+mn-ea"/>
              </a:rPr>
              <a:t>, </a:t>
            </a:r>
            <a:r>
              <a:rPr lang="en-US" sz="1800" dirty="0">
                <a:solidFill>
                  <a:schemeClr val="tx1"/>
                </a:solidFill>
                <a:sym typeface="+mn-ea"/>
              </a:rPr>
              <a:t>LOW</a:t>
            </a:r>
            <a:r>
              <a:rPr sz="1800" dirty="0">
                <a:solidFill>
                  <a:schemeClr val="tx1"/>
                </a:solidFill>
                <a:sym typeface="+mn-ea"/>
              </a:rPr>
              <a:t>);</a:t>
            </a:r>
          </a:p>
          <a:p>
            <a:pPr marL="457200" lvl="0" indent="-381000" algn="just" rtl="0">
              <a:lnSpc>
                <a:spcPct val="100000"/>
              </a:lnSpc>
              <a:spcBef>
                <a:spcPts val="480"/>
              </a:spcBef>
              <a:spcAft>
                <a:spcPts val="0"/>
              </a:spcAft>
              <a:buClr>
                <a:srgbClr val="888888"/>
              </a:buClr>
              <a:buSzPts val="2400"/>
              <a:buNone/>
            </a:pPr>
            <a:r>
              <a:rPr sz="1800" dirty="0">
                <a:solidFill>
                  <a:schemeClr val="tx1"/>
                </a:solidFill>
                <a:sym typeface="+mn-ea"/>
              </a:rPr>
              <a:t>    </a:t>
            </a:r>
            <a:r>
              <a:rPr sz="1800" dirty="0" err="1">
                <a:solidFill>
                  <a:schemeClr val="tx1"/>
                </a:solidFill>
                <a:sym typeface="+mn-ea"/>
              </a:rPr>
              <a:t>Serial.println</a:t>
            </a:r>
            <a:r>
              <a:rPr sz="1800" dirty="0">
                <a:solidFill>
                  <a:schemeClr val="tx1"/>
                </a:solidFill>
                <a:sym typeface="+mn-ea"/>
              </a:rPr>
              <a:t>("Done watering.");</a:t>
            </a:r>
          </a:p>
          <a:p>
            <a:pPr marL="457200" lvl="0" indent="-381000" algn="just" rtl="0">
              <a:lnSpc>
                <a:spcPct val="100000"/>
              </a:lnSpc>
              <a:spcBef>
                <a:spcPts val="480"/>
              </a:spcBef>
              <a:spcAft>
                <a:spcPts val="0"/>
              </a:spcAft>
              <a:buClr>
                <a:srgbClr val="888888"/>
              </a:buClr>
              <a:buSzPts val="2400"/>
              <a:buNone/>
            </a:pPr>
            <a:r>
              <a:rPr sz="1800" dirty="0">
                <a:solidFill>
                  <a:schemeClr val="tx1"/>
                </a:solidFill>
                <a:sym typeface="+mn-ea"/>
              </a:rPr>
              <a:t>  } else {</a:t>
            </a:r>
          </a:p>
          <a:p>
            <a:pPr marL="457200" lvl="0" indent="-381000" algn="just" rtl="0">
              <a:lnSpc>
                <a:spcPct val="100000"/>
              </a:lnSpc>
              <a:spcBef>
                <a:spcPts val="480"/>
              </a:spcBef>
              <a:spcAft>
                <a:spcPts val="0"/>
              </a:spcAft>
              <a:buClr>
                <a:srgbClr val="888888"/>
              </a:buClr>
              <a:buSzPts val="2400"/>
              <a:buNone/>
            </a:pPr>
            <a:r>
              <a:rPr sz="1800" dirty="0">
                <a:solidFill>
                  <a:schemeClr val="tx1"/>
                </a:solidFill>
                <a:sym typeface="+mn-ea"/>
              </a:rPr>
              <a:t>    </a:t>
            </a:r>
            <a:r>
              <a:rPr sz="1800" dirty="0" err="1">
                <a:solidFill>
                  <a:schemeClr val="tx1"/>
                </a:solidFill>
                <a:sym typeface="+mn-ea"/>
              </a:rPr>
              <a:t>Serial.println</a:t>
            </a:r>
            <a:r>
              <a:rPr sz="1800" dirty="0">
                <a:solidFill>
                  <a:schemeClr val="tx1"/>
                </a:solidFill>
                <a:sym typeface="+mn-ea"/>
              </a:rPr>
              <a:t>("Moisture is adequate. No watering needed " + String(moisture));</a:t>
            </a:r>
          </a:p>
          <a:p>
            <a:pPr marL="457200" lvl="0" indent="-381000" algn="just" rtl="0">
              <a:lnSpc>
                <a:spcPct val="100000"/>
              </a:lnSpc>
              <a:spcBef>
                <a:spcPts val="480"/>
              </a:spcBef>
              <a:spcAft>
                <a:spcPts val="0"/>
              </a:spcAft>
              <a:buClr>
                <a:srgbClr val="888888"/>
              </a:buClr>
              <a:buSzPts val="2400"/>
              <a:buNone/>
            </a:pPr>
            <a:r>
              <a:rPr sz="1800" dirty="0">
                <a:solidFill>
                  <a:schemeClr val="tx1"/>
                </a:solidFill>
                <a:sym typeface="+mn-ea"/>
              </a:rPr>
              <a:t>  }</a:t>
            </a:r>
          </a:p>
          <a:p>
            <a:pPr marL="457200" lvl="0" indent="-381000" algn="just" rtl="0">
              <a:lnSpc>
                <a:spcPct val="100000"/>
              </a:lnSpc>
              <a:spcBef>
                <a:spcPts val="480"/>
              </a:spcBef>
              <a:spcAft>
                <a:spcPts val="0"/>
              </a:spcAft>
              <a:buClr>
                <a:srgbClr val="888888"/>
              </a:buClr>
              <a:buSzPts val="2400"/>
              <a:buNone/>
            </a:pPr>
            <a:r>
              <a:rPr sz="1800" dirty="0">
                <a:solidFill>
                  <a:schemeClr val="tx1"/>
                </a:solidFill>
                <a:sym typeface="+mn-ea"/>
              </a:rPr>
              <a:t>}</a:t>
            </a:r>
          </a:p>
          <a:p>
            <a:pPr algn="just"/>
            <a:endParaRPr lang="en-US" sz="1800" dirty="0">
              <a:solidFill>
                <a:schemeClr val="tx1"/>
              </a:solidFill>
              <a:sym typeface="+mn-ea"/>
            </a:endParaRPr>
          </a:p>
        </p:txBody>
      </p:sp>
    </p:spTree>
    <p:extLst>
      <p:ext uri="{BB962C8B-B14F-4D97-AF65-F5344CB8AC3E}">
        <p14:creationId xmlns:p14="http://schemas.microsoft.com/office/powerpoint/2010/main" val="340004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67" y="633845"/>
            <a:ext cx="7632442" cy="3978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76745" y="270164"/>
            <a:ext cx="2701637" cy="369332"/>
          </a:xfrm>
          <a:prstGeom prst="rect">
            <a:avLst/>
          </a:prstGeom>
          <a:noFill/>
        </p:spPr>
        <p:txBody>
          <a:bodyPr wrap="square" rtlCol="0">
            <a:spAutoFit/>
          </a:bodyPr>
          <a:lstStyle/>
          <a:p>
            <a:r>
              <a:rPr lang="en-US" sz="1800" b="1" dirty="0"/>
              <a:t>Disease Detection</a:t>
            </a:r>
          </a:p>
        </p:txBody>
      </p:sp>
    </p:spTree>
    <p:extLst>
      <p:ext uri="{BB962C8B-B14F-4D97-AF65-F5344CB8AC3E}">
        <p14:creationId xmlns:p14="http://schemas.microsoft.com/office/powerpoint/2010/main" val="327020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491" y="510973"/>
            <a:ext cx="7533410" cy="4027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027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subTitle" idx="1"/>
          </p:nvPr>
        </p:nvSpPr>
        <p:spPr>
          <a:xfrm>
            <a:off x="795020" y="205105"/>
            <a:ext cx="8121650" cy="4128135"/>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480"/>
              </a:spcBef>
              <a:spcAft>
                <a:spcPts val="0"/>
              </a:spcAft>
              <a:buSzPts val="2400"/>
              <a:buNone/>
            </a:pPr>
            <a:r>
              <a:rPr lang="en-US" dirty="0">
                <a:solidFill>
                  <a:schemeClr val="accent1"/>
                </a:solidFill>
              </a:rPr>
              <a:t>Result - Irrigation</a:t>
            </a:r>
          </a:p>
        </p:txBody>
      </p:sp>
      <p:pic>
        <p:nvPicPr>
          <p:cNvPr id="352" name="Google Shape;352;p38" descr="output"/>
          <p:cNvPicPr preferRelativeResize="0"/>
          <p:nvPr/>
        </p:nvPicPr>
        <p:blipFill rotWithShape="1">
          <a:blip r:embed="rId3"/>
          <a:srcRect/>
          <a:stretch>
            <a:fillRect/>
          </a:stretch>
        </p:blipFill>
        <p:spPr>
          <a:xfrm>
            <a:off x="1052195" y="862965"/>
            <a:ext cx="7126605" cy="3670300"/>
          </a:xfrm>
          <a:prstGeom prst="rect">
            <a:avLst/>
          </a:prstGeom>
          <a:noFill/>
          <a:ln>
            <a:noFill/>
          </a:ln>
        </p:spPr>
      </p:pic>
    </p:spTree>
    <p:extLst>
      <p:ext uri="{BB962C8B-B14F-4D97-AF65-F5344CB8AC3E}">
        <p14:creationId xmlns:p14="http://schemas.microsoft.com/office/powerpoint/2010/main" val="292623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Text Placeholder 7"/>
          <p:cNvSpPr>
            <a:spLocks noGrp="1"/>
          </p:cNvSpPr>
          <p:nvPr>
            <p:ph type="body" idx="1"/>
          </p:nvPr>
        </p:nvSpPr>
        <p:spPr/>
        <p:txBody>
          <a:bodyPr/>
          <a:lstStyle/>
          <a:p>
            <a:endParaRPr lang="en-US"/>
          </a:p>
        </p:txBody>
      </p:sp>
      <p:pic>
        <p:nvPicPr>
          <p:cNvPr id="6" name="Picture Placeholder 5" descr="out1"/>
          <p:cNvPicPr>
            <a:picLocks noGrp="1" noChangeAspect="1"/>
          </p:cNvPicPr>
          <p:nvPr>
            <p:ph type="pic" idx="2"/>
          </p:nvPr>
        </p:nvPicPr>
        <p:blipFill>
          <a:blip r:embed="rId3"/>
          <a:stretch>
            <a:fillRect/>
          </a:stretch>
        </p:blipFill>
        <p:spPr>
          <a:xfrm>
            <a:off x="842645" y="270510"/>
            <a:ext cx="7514590" cy="4507230"/>
          </a:xfrm>
          <a:prstGeom prst="rect">
            <a:avLst/>
          </a:prstGeom>
        </p:spPr>
      </p:pic>
    </p:spTree>
    <p:extLst>
      <p:ext uri="{BB962C8B-B14F-4D97-AF65-F5344CB8AC3E}">
        <p14:creationId xmlns:p14="http://schemas.microsoft.com/office/powerpoint/2010/main" val="214522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35"/>
            <a:ext cx="7772400" cy="742950"/>
          </a:xfrm>
        </p:spPr>
        <p:txBody>
          <a:bodyPr/>
          <a:lstStyle/>
          <a:p>
            <a:r>
              <a:rPr lang="en-US" dirty="0">
                <a:solidFill>
                  <a:schemeClr val="accent1"/>
                </a:solidFill>
              </a:rPr>
              <a:t>Result- Disease Detection</a:t>
            </a:r>
          </a:p>
        </p:txBody>
      </p:sp>
      <p:sp>
        <p:nvSpPr>
          <p:cNvPr id="3" name="Subtitle 2"/>
          <p:cNvSpPr>
            <a:spLocks noGrp="1"/>
          </p:cNvSpPr>
          <p:nvPr>
            <p:ph type="subTitle" idx="1"/>
          </p:nvPr>
        </p:nvSpPr>
        <p:spPr>
          <a:xfrm>
            <a:off x="685800" y="520065"/>
            <a:ext cx="8073390" cy="4001770"/>
          </a:xfrm>
        </p:spPr>
        <p:txBody>
          <a:bodyPr/>
          <a:lstStyle/>
          <a:p>
            <a:pPr algn="just"/>
            <a:r>
              <a:rPr lang="en-US" sz="2000" dirty="0">
                <a:solidFill>
                  <a:schemeClr val="tx1"/>
                </a:solidFill>
              </a:rPr>
              <a:t>       In the phase for finding the best order of defects. If N images are used class for training then other images are used for testing. The accuracy of the proposed approach is defined as,</a:t>
            </a:r>
          </a:p>
          <a:p>
            <a:pPr algn="just"/>
            <a:endParaRPr lang="en-US" sz="2000" dirty="0">
              <a:solidFill>
                <a:schemeClr val="tx1"/>
              </a:solidFill>
            </a:endParaRPr>
          </a:p>
          <a:p>
            <a:pPr algn="just"/>
            <a:r>
              <a:rPr lang="en-US" sz="2000" dirty="0">
                <a:solidFill>
                  <a:schemeClr val="tx1"/>
                </a:solidFill>
              </a:rPr>
              <a:t>                 </a:t>
            </a:r>
            <a:r>
              <a:rPr lang="en-US" sz="2000" b="1" dirty="0">
                <a:solidFill>
                  <a:schemeClr val="tx1"/>
                </a:solidFill>
              </a:rPr>
              <a:t>Total accuracy (%) = (Number of images correctly classified</a:t>
            </a:r>
          </a:p>
          <a:p>
            <a:pPr algn="just"/>
            <a:r>
              <a:rPr lang="en-US" sz="2000" b="1" dirty="0">
                <a:solidFill>
                  <a:schemeClr val="tx1"/>
                </a:solidFill>
              </a:rPr>
              <a:t>                          / Total number of images used for testing) * 100</a:t>
            </a:r>
          </a:p>
          <a:p>
            <a:pPr algn="just"/>
            <a:endParaRPr lang="en-US" sz="2000" b="1" dirty="0">
              <a:solidFill>
                <a:schemeClr val="tx1"/>
              </a:solidFill>
            </a:endParaRPr>
          </a:p>
          <a:p>
            <a:pPr algn="just"/>
            <a:r>
              <a:rPr lang="en-US" sz="2000" b="1" dirty="0">
                <a:solidFill>
                  <a:schemeClr val="tx1"/>
                </a:solidFill>
              </a:rPr>
              <a:t>          </a:t>
            </a:r>
            <a:r>
              <a:rPr lang="en-US" sz="2000" dirty="0">
                <a:solidFill>
                  <a:schemeClr val="tx1"/>
                </a:solidFill>
              </a:rPr>
              <a:t>Execution Time</a:t>
            </a:r>
          </a:p>
          <a:p>
            <a:pPr algn="just"/>
            <a:r>
              <a:rPr lang="en-US" sz="2000" dirty="0">
                <a:solidFill>
                  <a:schemeClr val="tx1"/>
                </a:solidFill>
              </a:rPr>
              <a:t>          Execution time is defined as difference of end time when </a:t>
            </a:r>
          </a:p>
          <a:p>
            <a:pPr algn="just"/>
            <a:r>
              <a:rPr lang="en-US" sz="2000" dirty="0">
                <a:solidFill>
                  <a:schemeClr val="tx1"/>
                </a:solidFill>
              </a:rPr>
              <a:t>           algorithm stops performing and start time </a:t>
            </a:r>
            <a:endParaRPr lang="en-US" sz="2000" b="1" dirty="0">
              <a:solidFill>
                <a:schemeClr val="tx1"/>
              </a:solidFill>
            </a:endParaRPr>
          </a:p>
          <a:p>
            <a:pPr algn="just"/>
            <a:r>
              <a:rPr lang="en-US" sz="2000" b="1" dirty="0">
                <a:solidFill>
                  <a:schemeClr val="tx1"/>
                </a:solidFill>
              </a:rPr>
              <a:t>                   Execution time = End time of algorithm- start of the algorithm</a:t>
            </a:r>
          </a:p>
          <a:p>
            <a:pPr algn="just"/>
            <a:endParaRPr lang="en-US" sz="2000" b="1" dirty="0">
              <a:solidFill>
                <a:schemeClr val="tx1"/>
              </a:solidFill>
            </a:endParaRPr>
          </a:p>
        </p:txBody>
      </p:sp>
    </p:spTree>
    <p:extLst>
      <p:ext uri="{BB962C8B-B14F-4D97-AF65-F5344CB8AC3E}">
        <p14:creationId xmlns:p14="http://schemas.microsoft.com/office/powerpoint/2010/main" val="214567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1"/>
          <p:cNvSpPr txBox="1">
            <a:spLocks noGrp="1"/>
          </p:cNvSpPr>
          <p:nvPr>
            <p:ph type="subTitle" idx="1"/>
          </p:nvPr>
        </p:nvSpPr>
        <p:spPr>
          <a:xfrm>
            <a:off x="904875" y="407035"/>
            <a:ext cx="7917180" cy="4171315"/>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480"/>
              </a:spcBef>
              <a:spcAft>
                <a:spcPts val="0"/>
              </a:spcAft>
              <a:buSzPts val="2400"/>
              <a:buNone/>
            </a:pPr>
            <a:endParaRPr/>
          </a:p>
        </p:txBody>
      </p:sp>
      <p:graphicFrame>
        <p:nvGraphicFramePr>
          <p:cNvPr id="310" name="Google Shape;310;p31"/>
          <p:cNvGraphicFramePr/>
          <p:nvPr>
            <p:extLst>
              <p:ext uri="{D42A27DB-BD31-4B8C-83A1-F6EECF244321}">
                <p14:modId xmlns:p14="http://schemas.microsoft.com/office/powerpoint/2010/main" val="1743446281"/>
              </p:ext>
            </p:extLst>
          </p:nvPr>
        </p:nvGraphicFramePr>
        <p:xfrm>
          <a:off x="623451" y="623455"/>
          <a:ext cx="8188040" cy="4161948"/>
        </p:xfrm>
        <a:graphic>
          <a:graphicData uri="http://schemas.openxmlformats.org/drawingml/2006/table">
            <a:tbl>
              <a:tblPr firstRow="1" bandRow="1">
                <a:noFill/>
                <a:tableStyleId>{3DBBF25D-5160-4F82-96B7-70E9586F3D56}</a:tableStyleId>
              </a:tblPr>
              <a:tblGrid>
                <a:gridCol w="1163616">
                  <a:extLst>
                    <a:ext uri="{9D8B030D-6E8A-4147-A177-3AD203B41FA5}">
                      <a16:colId xmlns:a16="http://schemas.microsoft.com/office/drawing/2014/main" val="20000"/>
                    </a:ext>
                  </a:extLst>
                </a:gridCol>
                <a:gridCol w="878053">
                  <a:extLst>
                    <a:ext uri="{9D8B030D-6E8A-4147-A177-3AD203B41FA5}">
                      <a16:colId xmlns:a16="http://schemas.microsoft.com/office/drawing/2014/main" val="20001"/>
                    </a:ext>
                  </a:extLst>
                </a:gridCol>
                <a:gridCol w="878053">
                  <a:extLst>
                    <a:ext uri="{9D8B030D-6E8A-4147-A177-3AD203B41FA5}">
                      <a16:colId xmlns:a16="http://schemas.microsoft.com/office/drawing/2014/main" val="20002"/>
                    </a:ext>
                  </a:extLst>
                </a:gridCol>
                <a:gridCol w="878053">
                  <a:extLst>
                    <a:ext uri="{9D8B030D-6E8A-4147-A177-3AD203B41FA5}">
                      <a16:colId xmlns:a16="http://schemas.microsoft.com/office/drawing/2014/main" val="20003"/>
                    </a:ext>
                  </a:extLst>
                </a:gridCol>
                <a:gridCol w="878053">
                  <a:extLst>
                    <a:ext uri="{9D8B030D-6E8A-4147-A177-3AD203B41FA5}">
                      <a16:colId xmlns:a16="http://schemas.microsoft.com/office/drawing/2014/main" val="20004"/>
                    </a:ext>
                  </a:extLst>
                </a:gridCol>
                <a:gridCol w="878053">
                  <a:extLst>
                    <a:ext uri="{9D8B030D-6E8A-4147-A177-3AD203B41FA5}">
                      <a16:colId xmlns:a16="http://schemas.microsoft.com/office/drawing/2014/main" val="20005"/>
                    </a:ext>
                  </a:extLst>
                </a:gridCol>
                <a:gridCol w="878053">
                  <a:extLst>
                    <a:ext uri="{9D8B030D-6E8A-4147-A177-3AD203B41FA5}">
                      <a16:colId xmlns:a16="http://schemas.microsoft.com/office/drawing/2014/main" val="20006"/>
                    </a:ext>
                  </a:extLst>
                </a:gridCol>
                <a:gridCol w="878053">
                  <a:extLst>
                    <a:ext uri="{9D8B030D-6E8A-4147-A177-3AD203B41FA5}">
                      <a16:colId xmlns:a16="http://schemas.microsoft.com/office/drawing/2014/main" val="20007"/>
                    </a:ext>
                  </a:extLst>
                </a:gridCol>
                <a:gridCol w="878053">
                  <a:extLst>
                    <a:ext uri="{9D8B030D-6E8A-4147-A177-3AD203B41FA5}">
                      <a16:colId xmlns:a16="http://schemas.microsoft.com/office/drawing/2014/main" val="20008"/>
                    </a:ext>
                  </a:extLst>
                </a:gridCol>
              </a:tblGrid>
              <a:tr h="370951">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solidFill>
                            <a:schemeClr val="dk1"/>
                          </a:solidFill>
                        </a:rPr>
                        <a:t>TP rate</a:t>
                      </a:r>
                      <a:endParaRPr sz="1050" u="none" strike="noStrike" cap="none" dirty="0">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solidFill>
                            <a:schemeClr val="dk1"/>
                          </a:solidFill>
                        </a:rPr>
                        <a:t>FP rate</a:t>
                      </a:r>
                      <a:endParaRPr sz="1050" u="none" strike="noStrike" cap="none" dirty="0">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precision</a:t>
                      </a:r>
                      <a:endParaRPr sz="105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Recall</a:t>
                      </a:r>
                      <a:endParaRPr sz="105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F-mea-</a:t>
                      </a:r>
                      <a:endParaRPr sz="105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sure</a:t>
                      </a:r>
                      <a:endParaRPr sz="105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MCC</a:t>
                      </a:r>
                      <a:endParaRPr sz="105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ROC Area</a:t>
                      </a:r>
                      <a:endParaRPr sz="105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PRC</a:t>
                      </a:r>
                      <a:endParaRPr sz="105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Area</a:t>
                      </a:r>
                      <a:endParaRPr sz="105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Class</a:t>
                      </a:r>
                      <a:endParaRPr sz="1050" u="none" strike="noStrike" cap="none">
                        <a:solidFill>
                          <a:schemeClr val="dk1"/>
                        </a:solidFill>
                      </a:endParaRPr>
                    </a:p>
                  </a:txBody>
                  <a:tcPr marL="91450" marR="91450" marT="45725" marB="45725"/>
                </a:tc>
                <a:extLst>
                  <a:ext uri="{0D108BD9-81ED-4DB2-BD59-A6C34878D82A}">
                    <a16:rowId xmlns:a16="http://schemas.microsoft.com/office/drawing/2014/main" val="10000"/>
                  </a:ext>
                </a:extLst>
              </a:tr>
              <a:tr h="47962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0.005</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0.870</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0.930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0.930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diaporthe-stem-canker</a:t>
                      </a:r>
                      <a:endParaRPr sz="1050" u="none" strike="noStrike" cap="none"/>
                    </a:p>
                  </a:txBody>
                  <a:tcPr marL="91450" marR="91450" marT="45725" marB="45725"/>
                </a:tc>
                <a:extLst>
                  <a:ext uri="{0D108BD9-81ED-4DB2-BD59-A6C34878D82A}">
                    <a16:rowId xmlns:a16="http://schemas.microsoft.com/office/drawing/2014/main" val="10001"/>
                  </a:ext>
                </a:extLst>
              </a:tr>
              <a:tr h="260212">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0.950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0.006</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0.826</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0950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0.884</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0.882</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0.993</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charcoal-rot</a:t>
                      </a:r>
                      <a:endParaRPr sz="1050" u="none" strike="noStrike" cap="none"/>
                    </a:p>
                  </a:txBody>
                  <a:tcPr marL="91450" marR="91450" marT="45725" marB="45725"/>
                </a:tc>
                <a:extLst>
                  <a:ext uri="{0D108BD9-81ED-4DB2-BD59-A6C34878D82A}">
                    <a16:rowId xmlns:a16="http://schemas.microsoft.com/office/drawing/2014/main" val="10002"/>
                  </a:ext>
                </a:extLst>
              </a:tr>
              <a:tr h="298092">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1.000</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0.002</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0.952</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1.000</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0.976</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0.975</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rhizoctonia-root</a:t>
                      </a:r>
                      <a:endParaRPr sz="1050" u="none" strike="noStrike" cap="none"/>
                    </a:p>
                  </a:txBody>
                  <a:tcPr marL="91450" marR="91450" marT="45725" marB="45725"/>
                </a:tc>
                <a:extLst>
                  <a:ext uri="{0D108BD9-81ED-4DB2-BD59-A6C34878D82A}">
                    <a16:rowId xmlns:a16="http://schemas.microsoft.com/office/drawing/2014/main" val="10003"/>
                  </a:ext>
                </a:extLst>
              </a:tr>
              <a:tr h="298518">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0.005</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0.967</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1.000</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0.983</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0.981</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err="1"/>
                        <a:t>phytophthora</a:t>
                      </a:r>
                      <a:r>
                        <a:rPr lang="en-US" sz="1050" u="none" strike="noStrike" cap="none" dirty="0"/>
                        <a:t>-root</a:t>
                      </a:r>
                      <a:endParaRPr sz="1050" u="none" strike="noStrike" cap="none" dirty="0"/>
                    </a:p>
                  </a:txBody>
                  <a:tcPr marL="91450" marR="91450" marT="45725" marB="45725"/>
                </a:tc>
                <a:extLst>
                  <a:ext uri="{0D108BD9-81ED-4DB2-BD59-A6C34878D82A}">
                    <a16:rowId xmlns:a16="http://schemas.microsoft.com/office/drawing/2014/main" val="10004"/>
                  </a:ext>
                </a:extLst>
              </a:tr>
              <a:tr h="298518">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0.977</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0.003</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0.956</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0.977</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0.966</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0.964</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0.999</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brown -stem-rot</a:t>
                      </a:r>
                      <a:endParaRPr sz="1050" u="none" strike="noStrike" cap="none"/>
                    </a:p>
                  </a:txBody>
                  <a:tcPr marL="91450" marR="91450" marT="45725" marB="45725"/>
                </a:tc>
                <a:extLst>
                  <a:ext uri="{0D108BD9-81ED-4DB2-BD59-A6C34878D82A}">
                    <a16:rowId xmlns:a16="http://schemas.microsoft.com/office/drawing/2014/main" val="10005"/>
                  </a:ext>
                </a:extLst>
              </a:tr>
              <a:tr h="298928">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0.003</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0.909</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0.952</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0.965</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powdery mildew</a:t>
                      </a:r>
                      <a:endParaRPr sz="1050" u="none" strike="noStrike" cap="none"/>
                    </a:p>
                  </a:txBody>
                  <a:tcPr marL="91450" marR="91450" marT="45725" marB="45725"/>
                </a:tc>
                <a:extLst>
                  <a:ext uri="{0D108BD9-81ED-4DB2-BD59-A6C34878D82A}">
                    <a16:rowId xmlns:a16="http://schemas.microsoft.com/office/drawing/2014/main" val="10006"/>
                  </a:ext>
                </a:extLst>
              </a:tr>
              <a:tr h="298518">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1.000</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1.000</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downy-mildew</a:t>
                      </a:r>
                      <a:endParaRPr sz="1050" u="none" strike="noStrike" cap="none"/>
                    </a:p>
                  </a:txBody>
                  <a:tcPr marL="91450" marR="91450" marT="45725" marB="45725"/>
                </a:tc>
                <a:extLst>
                  <a:ext uri="{0D108BD9-81ED-4DB2-BD59-A6C34878D82A}">
                    <a16:rowId xmlns:a16="http://schemas.microsoft.com/office/drawing/2014/main" val="10007"/>
                  </a:ext>
                </a:extLst>
              </a:tr>
              <a:tr h="298518">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0.815</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0.017</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0.882</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0.815</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0.847</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0.990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0.990</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0.944</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brown-spot</a:t>
                      </a:r>
                      <a:endParaRPr sz="1050" u="none" strike="noStrike" cap="none"/>
                    </a:p>
                  </a:txBody>
                  <a:tcPr marL="91450" marR="91450" marT="45725" marB="45725"/>
                </a:tc>
                <a:extLst>
                  <a:ext uri="{0D108BD9-81ED-4DB2-BD59-A6C34878D82A}">
                    <a16:rowId xmlns:a16="http://schemas.microsoft.com/office/drawing/2014/main" val="10008"/>
                  </a:ext>
                </a:extLst>
              </a:tr>
              <a:tr h="298518">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0.950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0.003</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0.905</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0.950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0.927</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0.988</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bacterial-blight</a:t>
                      </a:r>
                      <a:endParaRPr sz="1050" u="none" strike="noStrike" cap="none" dirty="0"/>
                    </a:p>
                  </a:txBody>
                  <a:tcPr marL="91450" marR="91450" marT="45725" marB="45725"/>
                </a:tc>
                <a:extLst>
                  <a:ext uri="{0D108BD9-81ED-4DB2-BD59-A6C34878D82A}">
                    <a16:rowId xmlns:a16="http://schemas.microsoft.com/office/drawing/2014/main" val="10009"/>
                  </a:ext>
                </a:extLst>
              </a:tr>
            </a:tbl>
          </a:graphicData>
        </a:graphic>
      </p:graphicFrame>
      <p:sp>
        <p:nvSpPr>
          <p:cNvPr id="2" name="TextBox 1"/>
          <p:cNvSpPr txBox="1"/>
          <p:nvPr/>
        </p:nvSpPr>
        <p:spPr>
          <a:xfrm>
            <a:off x="665018" y="280555"/>
            <a:ext cx="2254827" cy="369332"/>
          </a:xfrm>
          <a:prstGeom prst="rect">
            <a:avLst/>
          </a:prstGeom>
          <a:noFill/>
        </p:spPr>
        <p:txBody>
          <a:bodyPr wrap="square" rtlCol="0">
            <a:spAutoFit/>
          </a:bodyPr>
          <a:lstStyle/>
          <a:p>
            <a:r>
              <a:rPr lang="en-US" sz="1800" b="1" dirty="0"/>
              <a:t>Confusion matrix</a:t>
            </a:r>
          </a:p>
        </p:txBody>
      </p:sp>
    </p:spTree>
    <p:extLst>
      <p:ext uri="{BB962C8B-B14F-4D97-AF65-F5344CB8AC3E}">
        <p14:creationId xmlns:p14="http://schemas.microsoft.com/office/powerpoint/2010/main" val="94333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2"/>
          <p:cNvSpPr txBox="1">
            <a:spLocks noGrp="1"/>
          </p:cNvSpPr>
          <p:nvPr>
            <p:ph type="subTitle" idx="1"/>
          </p:nvPr>
        </p:nvSpPr>
        <p:spPr>
          <a:xfrm>
            <a:off x="819150" y="349885"/>
            <a:ext cx="7858760" cy="3879215"/>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480"/>
              </a:spcBef>
              <a:spcAft>
                <a:spcPts val="0"/>
              </a:spcAft>
              <a:buSzPts val="2400"/>
              <a:buNone/>
            </a:pPr>
            <a:endParaRPr/>
          </a:p>
        </p:txBody>
      </p:sp>
      <p:graphicFrame>
        <p:nvGraphicFramePr>
          <p:cNvPr id="316" name="Google Shape;316;p32"/>
          <p:cNvGraphicFramePr/>
          <p:nvPr>
            <p:extLst>
              <p:ext uri="{D42A27DB-BD31-4B8C-83A1-F6EECF244321}">
                <p14:modId xmlns:p14="http://schemas.microsoft.com/office/powerpoint/2010/main" val="3437619200"/>
              </p:ext>
            </p:extLst>
          </p:nvPr>
        </p:nvGraphicFramePr>
        <p:xfrm>
          <a:off x="768925" y="35251"/>
          <a:ext cx="7912071" cy="4812106"/>
        </p:xfrm>
        <a:graphic>
          <a:graphicData uri="http://schemas.openxmlformats.org/drawingml/2006/table">
            <a:tbl>
              <a:tblPr firstRow="1" bandRow="1">
                <a:noFill/>
                <a:tableStyleId>{3DBBF25D-5160-4F82-96B7-70E9586F3D56}</a:tableStyleId>
              </a:tblPr>
              <a:tblGrid>
                <a:gridCol w="879119">
                  <a:extLst>
                    <a:ext uri="{9D8B030D-6E8A-4147-A177-3AD203B41FA5}">
                      <a16:colId xmlns:a16="http://schemas.microsoft.com/office/drawing/2014/main" val="20000"/>
                    </a:ext>
                  </a:extLst>
                </a:gridCol>
                <a:gridCol w="879119">
                  <a:extLst>
                    <a:ext uri="{9D8B030D-6E8A-4147-A177-3AD203B41FA5}">
                      <a16:colId xmlns:a16="http://schemas.microsoft.com/office/drawing/2014/main" val="20001"/>
                    </a:ext>
                  </a:extLst>
                </a:gridCol>
                <a:gridCol w="879119">
                  <a:extLst>
                    <a:ext uri="{9D8B030D-6E8A-4147-A177-3AD203B41FA5}">
                      <a16:colId xmlns:a16="http://schemas.microsoft.com/office/drawing/2014/main" val="20002"/>
                    </a:ext>
                  </a:extLst>
                </a:gridCol>
                <a:gridCol w="879119">
                  <a:extLst>
                    <a:ext uri="{9D8B030D-6E8A-4147-A177-3AD203B41FA5}">
                      <a16:colId xmlns:a16="http://schemas.microsoft.com/office/drawing/2014/main" val="20003"/>
                    </a:ext>
                  </a:extLst>
                </a:gridCol>
                <a:gridCol w="879119">
                  <a:extLst>
                    <a:ext uri="{9D8B030D-6E8A-4147-A177-3AD203B41FA5}">
                      <a16:colId xmlns:a16="http://schemas.microsoft.com/office/drawing/2014/main" val="20004"/>
                    </a:ext>
                  </a:extLst>
                </a:gridCol>
                <a:gridCol w="879119">
                  <a:extLst>
                    <a:ext uri="{9D8B030D-6E8A-4147-A177-3AD203B41FA5}">
                      <a16:colId xmlns:a16="http://schemas.microsoft.com/office/drawing/2014/main" val="20005"/>
                    </a:ext>
                  </a:extLst>
                </a:gridCol>
                <a:gridCol w="879119">
                  <a:extLst>
                    <a:ext uri="{9D8B030D-6E8A-4147-A177-3AD203B41FA5}">
                      <a16:colId xmlns:a16="http://schemas.microsoft.com/office/drawing/2014/main" val="20006"/>
                    </a:ext>
                  </a:extLst>
                </a:gridCol>
                <a:gridCol w="879119">
                  <a:extLst>
                    <a:ext uri="{9D8B030D-6E8A-4147-A177-3AD203B41FA5}">
                      <a16:colId xmlns:a16="http://schemas.microsoft.com/office/drawing/2014/main" val="20007"/>
                    </a:ext>
                  </a:extLst>
                </a:gridCol>
                <a:gridCol w="879119">
                  <a:extLst>
                    <a:ext uri="{9D8B030D-6E8A-4147-A177-3AD203B41FA5}">
                      <a16:colId xmlns:a16="http://schemas.microsoft.com/office/drawing/2014/main" val="20008"/>
                    </a:ext>
                  </a:extLst>
                </a:gridCol>
              </a:tblGrid>
              <a:tr h="365574">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solidFill>
                            <a:schemeClr val="dk1"/>
                          </a:solidFill>
                        </a:rPr>
                        <a:t>TP rate</a:t>
                      </a:r>
                      <a:endParaRPr sz="1050" u="none" strike="noStrike" cap="none" dirty="0">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FP rate</a:t>
                      </a:r>
                      <a:endParaRPr sz="105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precision</a:t>
                      </a:r>
                      <a:endParaRPr sz="105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Recall</a:t>
                      </a:r>
                      <a:endParaRPr sz="105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F-mea-</a:t>
                      </a:r>
                      <a:endParaRPr sz="105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sure</a:t>
                      </a:r>
                      <a:endParaRPr sz="105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MCC</a:t>
                      </a:r>
                      <a:endParaRPr sz="105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ROC Area</a:t>
                      </a:r>
                      <a:endParaRPr sz="105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PRC</a:t>
                      </a:r>
                      <a:endParaRPr sz="105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Area</a:t>
                      </a:r>
                      <a:endParaRPr sz="105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solidFill>
                            <a:schemeClr val="dk1"/>
                          </a:solidFill>
                        </a:rPr>
                        <a:t>Class</a:t>
                      </a:r>
                      <a:endParaRPr sz="1050" u="none" strike="noStrike" cap="none">
                        <a:solidFill>
                          <a:schemeClr val="dk1"/>
                        </a:solidFill>
                      </a:endParaRPr>
                    </a:p>
                  </a:txBody>
                  <a:tcPr marL="91450" marR="91450" marT="45725" marB="45725"/>
                </a:tc>
                <a:extLst>
                  <a:ext uri="{0D108BD9-81ED-4DB2-BD59-A6C34878D82A}">
                    <a16:rowId xmlns:a16="http://schemas.microsoft.com/office/drawing/2014/main" val="10000"/>
                  </a:ext>
                </a:extLst>
              </a:tr>
              <a:tr h="365574">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0.900</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0.000</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0.947</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0.974</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0.993</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bacterial-pustule</a:t>
                      </a:r>
                      <a:endParaRPr sz="1050" u="none" strike="noStrike" cap="none"/>
                    </a:p>
                  </a:txBody>
                  <a:tcPr marL="91450" marR="91450" marT="45725" marB="45725"/>
                </a:tc>
                <a:extLst>
                  <a:ext uri="{0D108BD9-81ED-4DB2-BD59-A6C34878D82A}">
                    <a16:rowId xmlns:a16="http://schemas.microsoft.com/office/drawing/2014/main" val="10001"/>
                  </a:ext>
                </a:extLst>
              </a:tr>
              <a:tr h="365574">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purple seed stain</a:t>
                      </a:r>
                      <a:endParaRPr sz="1050" u="none" strike="noStrike" cap="none"/>
                    </a:p>
                  </a:txBody>
                  <a:tcPr marL="91450" marR="91450" marT="45725" marB="45725"/>
                </a:tc>
                <a:extLst>
                  <a:ext uri="{0D108BD9-81ED-4DB2-BD59-A6C34878D82A}">
                    <a16:rowId xmlns:a16="http://schemas.microsoft.com/office/drawing/2014/main" val="10002"/>
                  </a:ext>
                </a:extLst>
              </a:tr>
              <a:tr h="365574">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0.955</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0.003</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0.955</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0.955</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0.955</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0.951</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0.995</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anthracnose</a:t>
                      </a:r>
                      <a:endParaRPr sz="1050" u="none" strike="noStrike" cap="none"/>
                    </a:p>
                  </a:txBody>
                  <a:tcPr marL="91450" marR="91450" marT="45725" marB="45725"/>
                </a:tc>
                <a:extLst>
                  <a:ext uri="{0D108BD9-81ED-4DB2-BD59-A6C34878D82A}">
                    <a16:rowId xmlns:a16="http://schemas.microsoft.com/office/drawing/2014/main" val="10003"/>
                  </a:ext>
                </a:extLst>
              </a:tr>
              <a:tr h="365574">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0.250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0.018</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0.294</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0.250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0.270</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0.251</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0.967</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0.426</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phyllostica leaf spot</a:t>
                      </a:r>
                      <a:endParaRPr sz="1050" u="none" strike="noStrike" cap="none"/>
                    </a:p>
                  </a:txBody>
                  <a:tcPr marL="91450" marR="91450" marT="45725" marB="45725"/>
                </a:tc>
                <a:extLst>
                  <a:ext uri="{0D108BD9-81ED-4DB2-BD59-A6C34878D82A}">
                    <a16:rowId xmlns:a16="http://schemas.microsoft.com/office/drawing/2014/main" val="10004"/>
                  </a:ext>
                </a:extLst>
              </a:tr>
              <a:tr h="365574">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0.989</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0.056</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0.732</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0.989</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0.841</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0.825</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0.990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0.930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alternaria leaf </a:t>
                      </a:r>
                      <a:endParaRPr sz="1050" u="none" strike="noStrike" cap="none"/>
                    </a:p>
                  </a:txBody>
                  <a:tcPr marL="91450" marR="91450" marT="45725" marB="45725"/>
                </a:tc>
                <a:extLst>
                  <a:ext uri="{0D108BD9-81ED-4DB2-BD59-A6C34878D82A}">
                    <a16:rowId xmlns:a16="http://schemas.microsoft.com/office/drawing/2014/main" val="10005"/>
                  </a:ext>
                </a:extLst>
              </a:tr>
              <a:tr h="365574">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0.741</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0.007</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0.942</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0.741</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0.813</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0.798</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0.976</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0.895</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frog eye leaf-spot</a:t>
                      </a:r>
                      <a:endParaRPr sz="1050" u="none" strike="noStrike" cap="none"/>
                    </a:p>
                  </a:txBody>
                  <a:tcPr marL="91450" marR="91450" marT="45725" marB="45725"/>
                </a:tc>
                <a:extLst>
                  <a:ext uri="{0D108BD9-81ED-4DB2-BD59-A6C34878D82A}">
                    <a16:rowId xmlns:a16="http://schemas.microsoft.com/office/drawing/2014/main" val="10006"/>
                  </a:ext>
                </a:extLst>
              </a:tr>
              <a:tr h="507738">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0.001</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0.938</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0.968</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0.968</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a:t>1.000</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dirty="0" err="1"/>
                        <a:t>diaporthe</a:t>
                      </a:r>
                      <a:r>
                        <a:rPr lang="en-US" sz="1050" u="none" strike="noStrike" cap="none" dirty="0"/>
                        <a:t> pod </a:t>
                      </a:r>
                      <a:r>
                        <a:rPr lang="en-US" sz="1050" u="none" strike="noStrike" cap="none" dirty="0" err="1"/>
                        <a:t>stemblig</a:t>
                      </a:r>
                      <a:endParaRPr sz="1050" u="none" strike="noStrike" cap="none" dirty="0"/>
                    </a:p>
                  </a:txBody>
                  <a:tcPr marL="91450" marR="91450" marT="45725" marB="45725"/>
                </a:tc>
                <a:extLst>
                  <a:ext uri="{0D108BD9-81ED-4DB2-BD59-A6C34878D82A}">
                    <a16:rowId xmlns:a16="http://schemas.microsoft.com/office/drawing/2014/main" val="10007"/>
                  </a:ext>
                </a:extLst>
              </a:tr>
              <a:tr h="365574">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cystnematode</a:t>
                      </a:r>
                      <a:endParaRPr sz="1050" u="none" strike="noStrike" cap="none"/>
                    </a:p>
                  </a:txBody>
                  <a:tcPr marL="91450" marR="91450" marT="45725" marB="45725"/>
                </a:tc>
                <a:extLst>
                  <a:ext uri="{0D108BD9-81ED-4DB2-BD59-A6C34878D82A}">
                    <a16:rowId xmlns:a16="http://schemas.microsoft.com/office/drawing/2014/main" val="10008"/>
                  </a:ext>
                </a:extLst>
              </a:tr>
              <a:tr h="285716">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0.125</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0.001</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0.667</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0.125</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0.211</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0.282</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0.992</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0.574</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2 4 d injury</a:t>
                      </a:r>
                      <a:endParaRPr sz="1050" u="none" strike="noStrike" cap="none"/>
                    </a:p>
                  </a:txBody>
                  <a:tcPr marL="91450" marR="91450" marT="45725" marB="45725"/>
                </a:tc>
                <a:extLst>
                  <a:ext uri="{0D108BD9-81ED-4DB2-BD59-A6C34878D82A}">
                    <a16:rowId xmlns:a16="http://schemas.microsoft.com/office/drawing/2014/main" val="10009"/>
                  </a:ext>
                </a:extLst>
              </a:tr>
              <a:tr h="365574">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1.000</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herbicide injury</a:t>
                      </a:r>
                      <a:endParaRPr sz="1050" u="none" strike="noStrike" cap="none"/>
                    </a:p>
                  </a:txBody>
                  <a:tcPr marL="91450" marR="91450" marT="45725" marB="45725"/>
                </a:tc>
                <a:extLst>
                  <a:ext uri="{0D108BD9-81ED-4DB2-BD59-A6C34878D82A}">
                    <a16:rowId xmlns:a16="http://schemas.microsoft.com/office/drawing/2014/main" val="10010"/>
                  </a:ext>
                </a:extLst>
              </a:tr>
              <a:tr h="22341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0.883</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0.013</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0.885</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0.883</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0.874</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0.868</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0.993</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50" u="none" strike="noStrike" cap="none"/>
                        <a:t>0.941</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050" u="none" strike="noStrike" cap="none" dirty="0"/>
                    </a:p>
                  </a:txBody>
                  <a:tcPr marL="91450" marR="91450" marT="45725" marB="45725"/>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5467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p:nvPr/>
        </p:nvSpPr>
        <p:spPr>
          <a:xfrm>
            <a:off x="872075" y="994125"/>
            <a:ext cx="8015100" cy="3263100"/>
          </a:xfrm>
          <a:prstGeom prst="rect">
            <a:avLst/>
          </a:prstGeom>
          <a:noFill/>
          <a:ln>
            <a:noFill/>
          </a:ln>
        </p:spPr>
        <p:txBody>
          <a:bodyPr spcFirstLastPara="1" wrap="square" lIns="91425" tIns="91425" rIns="91425" bIns="91425" anchor="t" anchorCtr="0">
            <a:noAutofit/>
          </a:bodyPr>
          <a:lstStyle/>
          <a:p>
            <a:pPr marL="101600" marR="0" lvl="0" indent="0" algn="l" rtl="0">
              <a:lnSpc>
                <a:spcPct val="100000"/>
              </a:lnSpc>
              <a:spcBef>
                <a:spcPts val="0"/>
              </a:spcBef>
              <a:spcAft>
                <a:spcPts val="0"/>
              </a:spcAft>
              <a:buClr>
                <a:srgbClr val="000000"/>
              </a:buClr>
              <a:buSzPts val="2000"/>
              <a:buFont typeface="Calibri" panose="020F0502020204030204"/>
              <a:buNone/>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rgbClr val="000000"/>
              </a:buClr>
              <a:buSzPts val="2000"/>
              <a:buFont typeface="Calibri" panose="020F0502020204030204"/>
              <a:buChar char="●"/>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 agricultural sector, water is the most used resource. </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10160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rgbClr val="000000"/>
              </a:buClr>
              <a:buSzPts val="2000"/>
              <a:buFont typeface="Calibri" panose="020F0502020204030204"/>
              <a:buChar char="●"/>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Irrigation helps to save large amount of water.</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10160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rgbClr val="000000"/>
              </a:buClr>
              <a:buSzPts val="2000"/>
              <a:buFont typeface="Calibri" panose="020F0502020204030204"/>
              <a:buChar char="●"/>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Manual irrigation is the traditional method used in agricultural land and may require expert labours on larger farm. </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10160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5"/>
          <p:cNvSpPr txBox="1"/>
          <p:nvPr/>
        </p:nvSpPr>
        <p:spPr>
          <a:xfrm>
            <a:off x="152400" y="4876801"/>
            <a:ext cx="350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B.Tech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Main Project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2020-2021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 name="Google Shape;124;p5"/>
          <p:cNvSpPr txBox="1"/>
          <p:nvPr/>
        </p:nvSpPr>
        <p:spPr>
          <a:xfrm>
            <a:off x="5935960" y="4876799"/>
            <a:ext cx="25908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1400" b="1" i="0" u="none" strike="noStrike" cap="none">
                <a:solidFill>
                  <a:srgbClr val="595959"/>
                </a:solidFill>
                <a:latin typeface="Arial" panose="020B0604020202020204"/>
                <a:ea typeface="Arial" panose="020B0604020202020204"/>
                <a:cs typeface="Arial" panose="020B0604020202020204"/>
                <a:sym typeface="Arial" panose="020B0604020202020204"/>
              </a:rPr>
              <a:t>Saturday, January 16, 2021</a:t>
            </a: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125" name="Google Shape;125;p5"/>
          <p:cNvSpPr txBox="1"/>
          <p:nvPr/>
        </p:nvSpPr>
        <p:spPr>
          <a:xfrm>
            <a:off x="8666225" y="4681800"/>
            <a:ext cx="6777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FFFFFF"/>
                </a:solidFill>
                <a:latin typeface="Arial" panose="020B0604020202020204"/>
                <a:ea typeface="Arial" panose="020B0604020202020204"/>
                <a:cs typeface="Arial" panose="020B0604020202020204"/>
                <a:sym typeface="Arial" panose="020B0604020202020204"/>
              </a:rPr>
              <a:t>4</a:t>
            </a:r>
            <a:endParaRPr sz="1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a:spLocks noGrp="1"/>
          </p:cNvSpPr>
          <p:nvPr>
            <p:ph type="subTitle" idx="1"/>
          </p:nvPr>
        </p:nvSpPr>
        <p:spPr>
          <a:xfrm>
            <a:off x="711200" y="256540"/>
            <a:ext cx="8197850" cy="3972560"/>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480"/>
              </a:spcBef>
              <a:spcAft>
                <a:spcPts val="0"/>
              </a:spcAft>
              <a:buSzPts val="2400"/>
              <a:buNone/>
            </a:pPr>
            <a:endParaRPr>
              <a:solidFill>
                <a:schemeClr val="accent1"/>
              </a:solidFill>
            </a:endParaRPr>
          </a:p>
        </p:txBody>
      </p:sp>
      <p:graphicFrame>
        <p:nvGraphicFramePr>
          <p:cNvPr id="333" name="Google Shape;333;p35"/>
          <p:cNvGraphicFramePr/>
          <p:nvPr>
            <p:extLst>
              <p:ext uri="{D42A27DB-BD31-4B8C-83A1-F6EECF244321}">
                <p14:modId xmlns:p14="http://schemas.microsoft.com/office/powerpoint/2010/main" val="2237426868"/>
              </p:ext>
            </p:extLst>
          </p:nvPr>
        </p:nvGraphicFramePr>
        <p:xfrm>
          <a:off x="708660" y="256540"/>
          <a:ext cx="8201025" cy="4747330"/>
        </p:xfrm>
        <a:graphic>
          <a:graphicData uri="http://schemas.openxmlformats.org/drawingml/2006/table">
            <a:tbl>
              <a:tblPr firstRow="1" bandRow="1">
                <a:noFill/>
                <a:tableStyleId>{3DBBF25D-5160-4F82-96B7-70E9586F3D56}</a:tableStyleId>
              </a:tblPr>
              <a:tblGrid>
                <a:gridCol w="911225">
                  <a:extLst>
                    <a:ext uri="{9D8B030D-6E8A-4147-A177-3AD203B41FA5}">
                      <a16:colId xmlns:a16="http://schemas.microsoft.com/office/drawing/2014/main" val="20000"/>
                    </a:ext>
                  </a:extLst>
                </a:gridCol>
                <a:gridCol w="911225">
                  <a:extLst>
                    <a:ext uri="{9D8B030D-6E8A-4147-A177-3AD203B41FA5}">
                      <a16:colId xmlns:a16="http://schemas.microsoft.com/office/drawing/2014/main" val="20001"/>
                    </a:ext>
                  </a:extLst>
                </a:gridCol>
                <a:gridCol w="911225">
                  <a:extLst>
                    <a:ext uri="{9D8B030D-6E8A-4147-A177-3AD203B41FA5}">
                      <a16:colId xmlns:a16="http://schemas.microsoft.com/office/drawing/2014/main" val="20002"/>
                    </a:ext>
                  </a:extLst>
                </a:gridCol>
                <a:gridCol w="911225">
                  <a:extLst>
                    <a:ext uri="{9D8B030D-6E8A-4147-A177-3AD203B41FA5}">
                      <a16:colId xmlns:a16="http://schemas.microsoft.com/office/drawing/2014/main" val="20003"/>
                    </a:ext>
                  </a:extLst>
                </a:gridCol>
                <a:gridCol w="911225">
                  <a:extLst>
                    <a:ext uri="{9D8B030D-6E8A-4147-A177-3AD203B41FA5}">
                      <a16:colId xmlns:a16="http://schemas.microsoft.com/office/drawing/2014/main" val="20004"/>
                    </a:ext>
                  </a:extLst>
                </a:gridCol>
                <a:gridCol w="911225">
                  <a:extLst>
                    <a:ext uri="{9D8B030D-6E8A-4147-A177-3AD203B41FA5}">
                      <a16:colId xmlns:a16="http://schemas.microsoft.com/office/drawing/2014/main" val="20005"/>
                    </a:ext>
                  </a:extLst>
                </a:gridCol>
                <a:gridCol w="911225">
                  <a:extLst>
                    <a:ext uri="{9D8B030D-6E8A-4147-A177-3AD203B41FA5}">
                      <a16:colId xmlns:a16="http://schemas.microsoft.com/office/drawing/2014/main" val="20006"/>
                    </a:ext>
                  </a:extLst>
                </a:gridCol>
                <a:gridCol w="911225">
                  <a:extLst>
                    <a:ext uri="{9D8B030D-6E8A-4147-A177-3AD203B41FA5}">
                      <a16:colId xmlns:a16="http://schemas.microsoft.com/office/drawing/2014/main" val="20007"/>
                    </a:ext>
                  </a:extLst>
                </a:gridCol>
                <a:gridCol w="911225">
                  <a:extLst>
                    <a:ext uri="{9D8B030D-6E8A-4147-A177-3AD203B41FA5}">
                      <a16:colId xmlns:a16="http://schemas.microsoft.com/office/drawing/2014/main" val="20008"/>
                    </a:ext>
                  </a:extLst>
                </a:gridCol>
              </a:tblGrid>
              <a:tr h="76707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dirty="0">
                          <a:solidFill>
                            <a:schemeClr val="dk1"/>
                          </a:solidFill>
                        </a:rPr>
                        <a:t>TP rate</a:t>
                      </a:r>
                      <a:endParaRPr sz="1100" u="none" strike="noStrike" cap="none" dirty="0">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dirty="0">
                          <a:solidFill>
                            <a:schemeClr val="dk1"/>
                          </a:solidFill>
                        </a:rPr>
                        <a:t>FP rate</a:t>
                      </a:r>
                      <a:endParaRPr sz="1100" u="none" strike="noStrike" cap="none" dirty="0">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solidFill>
                            <a:schemeClr val="dk1"/>
                          </a:solidFill>
                        </a:rPr>
                        <a:t>precision</a:t>
                      </a:r>
                      <a:endParaRPr sz="110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solidFill>
                            <a:schemeClr val="dk1"/>
                          </a:solidFill>
                        </a:rPr>
                        <a:t>Recall</a:t>
                      </a:r>
                      <a:endParaRPr sz="110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solidFill>
                            <a:schemeClr val="dk1"/>
                          </a:solidFill>
                        </a:rPr>
                        <a:t>F-mea-</a:t>
                      </a:r>
                      <a:endParaRPr sz="110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solidFill>
                            <a:schemeClr val="dk1"/>
                          </a:solidFill>
                        </a:rPr>
                        <a:t>sure</a:t>
                      </a:r>
                      <a:endParaRPr sz="110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solidFill>
                            <a:schemeClr val="dk1"/>
                          </a:solidFill>
                        </a:rPr>
                        <a:t>MCC</a:t>
                      </a:r>
                      <a:endParaRPr sz="110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solidFill>
                            <a:schemeClr val="dk1"/>
                          </a:solidFill>
                        </a:rPr>
                        <a:t>ROC Area</a:t>
                      </a:r>
                      <a:endParaRPr sz="110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solidFill>
                            <a:schemeClr val="dk1"/>
                          </a:solidFill>
                        </a:rPr>
                        <a:t>PRC</a:t>
                      </a:r>
                      <a:endParaRPr sz="110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solidFill>
                            <a:schemeClr val="dk1"/>
                          </a:solidFill>
                        </a:rPr>
                        <a:t>Area</a:t>
                      </a:r>
                      <a:endParaRPr sz="110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solidFill>
                            <a:schemeClr val="dk1"/>
                          </a:solidFill>
                        </a:rPr>
                        <a:t>Class</a:t>
                      </a:r>
                      <a:endParaRPr sz="1100" u="none" strike="noStrike" cap="none">
                        <a:solidFill>
                          <a:schemeClr val="dk1"/>
                        </a:solidFill>
                      </a:endParaRPr>
                    </a:p>
                  </a:txBody>
                  <a:tcPr marL="91450" marR="91450" marT="45725" marB="45725"/>
                </a:tc>
                <a:extLst>
                  <a:ext uri="{0D108BD9-81ED-4DB2-BD59-A6C34878D82A}">
                    <a16:rowId xmlns:a16="http://schemas.microsoft.com/office/drawing/2014/main" val="10000"/>
                  </a:ext>
                </a:extLst>
              </a:tr>
              <a:tr h="39877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dirty="0"/>
                        <a:t>0.002</a:t>
                      </a:r>
                      <a:endParaRPr sz="11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0.952</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0.976</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0.975</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diaporthe-stem-canker</a:t>
                      </a:r>
                      <a:endParaRPr sz="1100" u="none" strike="noStrike" cap="none"/>
                    </a:p>
                  </a:txBody>
                  <a:tcPr marL="91450" marR="91450" marT="45725" marB="45725"/>
                </a:tc>
                <a:extLst>
                  <a:ext uri="{0D108BD9-81ED-4DB2-BD59-A6C34878D82A}">
                    <a16:rowId xmlns:a16="http://schemas.microsoft.com/office/drawing/2014/main" val="10001"/>
                  </a:ext>
                </a:extLst>
              </a:tr>
              <a:tr h="39942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charcoal-rot</a:t>
                      </a:r>
                      <a:endParaRPr sz="1100" u="none" strike="noStrike" cap="none"/>
                    </a:p>
                  </a:txBody>
                  <a:tcPr marL="91450" marR="91450" marT="45725" marB="45725"/>
                </a:tc>
                <a:extLst>
                  <a:ext uri="{0D108BD9-81ED-4DB2-BD59-A6C34878D82A}">
                    <a16:rowId xmlns:a16="http://schemas.microsoft.com/office/drawing/2014/main" val="10002"/>
                  </a:ext>
                </a:extLst>
              </a:tr>
              <a:tr h="39942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0.950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dirty="0"/>
                        <a:t>0.950</a:t>
                      </a:r>
                      <a:endParaRPr sz="11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0.974</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0.974</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rhizoctonia-root</a:t>
                      </a:r>
                      <a:endParaRPr sz="1100" u="none" strike="noStrike" cap="none"/>
                    </a:p>
                  </a:txBody>
                  <a:tcPr marL="91450" marR="91450" marT="45725" marB="45725"/>
                </a:tc>
                <a:extLst>
                  <a:ext uri="{0D108BD9-81ED-4DB2-BD59-A6C34878D82A}">
                    <a16:rowId xmlns:a16="http://schemas.microsoft.com/office/drawing/2014/main" val="10003"/>
                  </a:ext>
                </a:extLst>
              </a:tr>
              <a:tr h="39877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0.002</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0.989</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0.994</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0.994</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phytophthora-root</a:t>
                      </a:r>
                      <a:endParaRPr sz="1100" u="none" strike="noStrike" cap="none"/>
                    </a:p>
                  </a:txBody>
                  <a:tcPr marL="91450" marR="91450" marT="45725" marB="45725"/>
                </a:tc>
                <a:extLst>
                  <a:ext uri="{0D108BD9-81ED-4DB2-BD59-A6C34878D82A}">
                    <a16:rowId xmlns:a16="http://schemas.microsoft.com/office/drawing/2014/main" val="10004"/>
                  </a:ext>
                </a:extLst>
              </a:tr>
              <a:tr h="39942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0.978</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0.989</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0.988</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brown -stem-rot</a:t>
                      </a:r>
                      <a:endParaRPr sz="1100" u="none" strike="noStrike" cap="none"/>
                    </a:p>
                  </a:txBody>
                  <a:tcPr marL="91450" marR="91450" marT="45725" marB="45725"/>
                </a:tc>
                <a:extLst>
                  <a:ext uri="{0D108BD9-81ED-4DB2-BD59-A6C34878D82A}">
                    <a16:rowId xmlns:a16="http://schemas.microsoft.com/office/drawing/2014/main" val="10005"/>
                  </a:ext>
                </a:extLst>
              </a:tr>
              <a:tr h="4000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powdery mildew</a:t>
                      </a:r>
                      <a:endParaRPr sz="1100" u="none" strike="noStrike" cap="none"/>
                    </a:p>
                  </a:txBody>
                  <a:tcPr marL="91450" marR="91450" marT="45725" marB="45725"/>
                </a:tc>
                <a:extLst>
                  <a:ext uri="{0D108BD9-81ED-4DB2-BD59-A6C34878D82A}">
                    <a16:rowId xmlns:a16="http://schemas.microsoft.com/office/drawing/2014/main" val="10006"/>
                  </a:ext>
                </a:extLst>
              </a:tr>
              <a:tr h="39942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0.019</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downy-mildew</a:t>
                      </a:r>
                      <a:endParaRPr sz="1100" u="none" strike="noStrike" cap="none"/>
                    </a:p>
                  </a:txBody>
                  <a:tcPr marL="91450" marR="91450" marT="45725" marB="45725"/>
                </a:tc>
                <a:extLst>
                  <a:ext uri="{0D108BD9-81ED-4DB2-BD59-A6C34878D82A}">
                    <a16:rowId xmlns:a16="http://schemas.microsoft.com/office/drawing/2014/main" val="10007"/>
                  </a:ext>
                </a:extLst>
              </a:tr>
              <a:tr h="39877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0.848</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0.005</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0.876</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0.848</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0.862</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dirty="0"/>
                        <a:t>0.841</a:t>
                      </a:r>
                      <a:endParaRPr sz="11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0.988</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0.927</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brown-spot</a:t>
                      </a:r>
                      <a:endParaRPr sz="1100" u="none" strike="noStrike" cap="none"/>
                    </a:p>
                  </a:txBody>
                  <a:tcPr marL="91450" marR="91450" marT="45725" marB="45725"/>
                </a:tc>
                <a:extLst>
                  <a:ext uri="{0D108BD9-81ED-4DB2-BD59-A6C34878D82A}">
                    <a16:rowId xmlns:a16="http://schemas.microsoft.com/office/drawing/2014/main" val="10008"/>
                  </a:ext>
                </a:extLst>
              </a:tr>
              <a:tr h="39942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0.870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1.000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0.930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a:t>0.930</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dirty="0"/>
                        <a:t>1.000</a:t>
                      </a:r>
                      <a:endParaRPr sz="11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dirty="0"/>
                        <a:t>1.000</a:t>
                      </a:r>
                      <a:endParaRPr sz="11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100" u="none" strike="noStrike" cap="none" dirty="0"/>
                        <a:t>bacterial-blight</a:t>
                      </a:r>
                      <a:endParaRPr sz="1100" u="none" strike="noStrike" cap="none" dirty="0"/>
                    </a:p>
                  </a:txBody>
                  <a:tcPr marL="91450" marR="91450" marT="45725" marB="45725"/>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374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6"/>
          <p:cNvSpPr txBox="1">
            <a:spLocks noGrp="1"/>
          </p:cNvSpPr>
          <p:nvPr>
            <p:ph type="subTitle" idx="1"/>
          </p:nvPr>
        </p:nvSpPr>
        <p:spPr>
          <a:xfrm>
            <a:off x="754380" y="356870"/>
            <a:ext cx="8031480" cy="3872230"/>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480"/>
              </a:spcBef>
              <a:spcAft>
                <a:spcPts val="0"/>
              </a:spcAft>
              <a:buSzPts val="2400"/>
              <a:buNone/>
            </a:pPr>
            <a:endParaRPr/>
          </a:p>
        </p:txBody>
      </p:sp>
      <p:graphicFrame>
        <p:nvGraphicFramePr>
          <p:cNvPr id="339" name="Google Shape;339;p36"/>
          <p:cNvGraphicFramePr/>
          <p:nvPr>
            <p:extLst>
              <p:ext uri="{D42A27DB-BD31-4B8C-83A1-F6EECF244321}">
                <p14:modId xmlns:p14="http://schemas.microsoft.com/office/powerpoint/2010/main" val="3348561286"/>
              </p:ext>
            </p:extLst>
          </p:nvPr>
        </p:nvGraphicFramePr>
        <p:xfrm>
          <a:off x="696190" y="114935"/>
          <a:ext cx="7910600" cy="4531372"/>
        </p:xfrm>
        <a:graphic>
          <a:graphicData uri="http://schemas.openxmlformats.org/drawingml/2006/table">
            <a:tbl>
              <a:tblPr firstRow="1" bandRow="1">
                <a:noFill/>
                <a:tableStyleId>{3DBBF25D-5160-4F82-96B7-70E9586F3D56}</a:tableStyleId>
              </a:tblPr>
              <a:tblGrid>
                <a:gridCol w="1251819">
                  <a:extLst>
                    <a:ext uri="{9D8B030D-6E8A-4147-A177-3AD203B41FA5}">
                      <a16:colId xmlns:a16="http://schemas.microsoft.com/office/drawing/2014/main" val="20000"/>
                    </a:ext>
                  </a:extLst>
                </a:gridCol>
                <a:gridCol w="871524">
                  <a:extLst>
                    <a:ext uri="{9D8B030D-6E8A-4147-A177-3AD203B41FA5}">
                      <a16:colId xmlns:a16="http://schemas.microsoft.com/office/drawing/2014/main" val="20001"/>
                    </a:ext>
                  </a:extLst>
                </a:gridCol>
                <a:gridCol w="897481">
                  <a:extLst>
                    <a:ext uri="{9D8B030D-6E8A-4147-A177-3AD203B41FA5}">
                      <a16:colId xmlns:a16="http://schemas.microsoft.com/office/drawing/2014/main" val="20002"/>
                    </a:ext>
                  </a:extLst>
                </a:gridCol>
                <a:gridCol w="757959">
                  <a:extLst>
                    <a:ext uri="{9D8B030D-6E8A-4147-A177-3AD203B41FA5}">
                      <a16:colId xmlns:a16="http://schemas.microsoft.com/office/drawing/2014/main" val="20003"/>
                    </a:ext>
                  </a:extLst>
                </a:gridCol>
                <a:gridCol w="795592">
                  <a:extLst>
                    <a:ext uri="{9D8B030D-6E8A-4147-A177-3AD203B41FA5}">
                      <a16:colId xmlns:a16="http://schemas.microsoft.com/office/drawing/2014/main" val="20004"/>
                    </a:ext>
                  </a:extLst>
                </a:gridCol>
                <a:gridCol w="770938">
                  <a:extLst>
                    <a:ext uri="{9D8B030D-6E8A-4147-A177-3AD203B41FA5}">
                      <a16:colId xmlns:a16="http://schemas.microsoft.com/office/drawing/2014/main" val="20005"/>
                    </a:ext>
                  </a:extLst>
                </a:gridCol>
                <a:gridCol w="669713">
                  <a:extLst>
                    <a:ext uri="{9D8B030D-6E8A-4147-A177-3AD203B41FA5}">
                      <a16:colId xmlns:a16="http://schemas.microsoft.com/office/drawing/2014/main" val="20006"/>
                    </a:ext>
                  </a:extLst>
                </a:gridCol>
                <a:gridCol w="758623">
                  <a:extLst>
                    <a:ext uri="{9D8B030D-6E8A-4147-A177-3AD203B41FA5}">
                      <a16:colId xmlns:a16="http://schemas.microsoft.com/office/drawing/2014/main" val="20007"/>
                    </a:ext>
                  </a:extLst>
                </a:gridCol>
                <a:gridCol w="1136951">
                  <a:extLst>
                    <a:ext uri="{9D8B030D-6E8A-4147-A177-3AD203B41FA5}">
                      <a16:colId xmlns:a16="http://schemas.microsoft.com/office/drawing/2014/main" val="20008"/>
                    </a:ext>
                  </a:extLst>
                </a:gridCol>
              </a:tblGrid>
              <a:tr h="441731">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dirty="0">
                          <a:solidFill>
                            <a:schemeClr val="dk1"/>
                          </a:solidFill>
                        </a:rPr>
                        <a:t>TP rate</a:t>
                      </a:r>
                      <a:endParaRPr sz="1000" u="none" strike="noStrike" cap="none" dirty="0">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dk1"/>
                          </a:solidFill>
                        </a:rPr>
                        <a:t>FP rate</a:t>
                      </a:r>
                      <a:endParaRPr sz="100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dk1"/>
                          </a:solidFill>
                        </a:rPr>
                        <a:t>precision</a:t>
                      </a:r>
                      <a:endParaRPr sz="100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dk1"/>
                          </a:solidFill>
                        </a:rPr>
                        <a:t>Recall</a:t>
                      </a:r>
                      <a:endParaRPr sz="100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dk1"/>
                          </a:solidFill>
                        </a:rPr>
                        <a:t>F-mea-</a:t>
                      </a:r>
                      <a:endParaRPr sz="100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dk1"/>
                          </a:solidFill>
                        </a:rPr>
                        <a:t>sure</a:t>
                      </a:r>
                      <a:endParaRPr sz="100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dk1"/>
                          </a:solidFill>
                        </a:rPr>
                        <a:t>MCC</a:t>
                      </a:r>
                      <a:endParaRPr sz="100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dk1"/>
                          </a:solidFill>
                        </a:rPr>
                        <a:t>ROC Area</a:t>
                      </a:r>
                      <a:endParaRPr sz="100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dk1"/>
                          </a:solidFill>
                        </a:rPr>
                        <a:t>PRC</a:t>
                      </a:r>
                      <a:endParaRPr sz="100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dk1"/>
                          </a:solidFill>
                        </a:rPr>
                        <a:t>Area</a:t>
                      </a:r>
                      <a:endParaRPr sz="1000" u="none" strike="noStrike" cap="none">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solidFill>
                            <a:schemeClr val="dk1"/>
                          </a:solidFill>
                        </a:rPr>
                        <a:t>Class</a:t>
                      </a:r>
                      <a:endParaRPr sz="1000" u="none" strike="noStrike" cap="none">
                        <a:solidFill>
                          <a:schemeClr val="dk1"/>
                        </a:solidFill>
                      </a:endParaRPr>
                    </a:p>
                  </a:txBody>
                  <a:tcPr marL="91450" marR="91450" marT="45725" marB="45725"/>
                </a:tc>
                <a:extLst>
                  <a:ext uri="{0D108BD9-81ED-4DB2-BD59-A6C34878D82A}">
                    <a16:rowId xmlns:a16="http://schemas.microsoft.com/office/drawing/2014/main" val="10000"/>
                  </a:ext>
                </a:extLst>
              </a:tr>
              <a:tr h="344378">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0.900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0.900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0.947</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0.947</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bacterial-pustule</a:t>
                      </a:r>
                      <a:endParaRPr sz="1000" u="none" strike="noStrike" cap="none"/>
                    </a:p>
                  </a:txBody>
                  <a:tcPr marL="91450" marR="91450" marT="45725" marB="45725"/>
                </a:tc>
                <a:extLst>
                  <a:ext uri="{0D108BD9-81ED-4DB2-BD59-A6C34878D82A}">
                    <a16:rowId xmlns:a16="http://schemas.microsoft.com/office/drawing/2014/main" val="10001"/>
                  </a:ext>
                </a:extLst>
              </a:tr>
              <a:tr h="3739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dirty="0"/>
                        <a:t>0.000</a:t>
                      </a:r>
                      <a:endParaRPr sz="10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purple seed stain</a:t>
                      </a:r>
                      <a:endParaRPr sz="1000" u="none" strike="noStrike" cap="none"/>
                    </a:p>
                  </a:txBody>
                  <a:tcPr marL="91450" marR="91450" marT="45725" marB="45725"/>
                </a:tc>
                <a:extLst>
                  <a:ext uri="{0D108BD9-81ED-4DB2-BD59-A6C34878D82A}">
                    <a16:rowId xmlns:a16="http://schemas.microsoft.com/office/drawing/2014/main" val="10002"/>
                  </a:ext>
                </a:extLst>
              </a:tr>
              <a:tr h="294141">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0.977</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dirty="0"/>
                        <a:t>1.000</a:t>
                      </a:r>
                      <a:endParaRPr sz="10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0.977</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0.989</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0.988</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anthracnose</a:t>
                      </a:r>
                      <a:endParaRPr sz="1000" u="none" strike="noStrike" cap="none"/>
                    </a:p>
                  </a:txBody>
                  <a:tcPr marL="91450" marR="91450" marT="45725" marB="45725"/>
                </a:tc>
                <a:extLst>
                  <a:ext uri="{0D108BD9-81ED-4DB2-BD59-A6C34878D82A}">
                    <a16:rowId xmlns:a16="http://schemas.microsoft.com/office/drawing/2014/main" val="10003"/>
                  </a:ext>
                </a:extLst>
              </a:tr>
              <a:tr h="434494">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0.300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.018</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0.333</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dirty="0"/>
                        <a:t>0.300</a:t>
                      </a:r>
                      <a:endParaRPr sz="10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0316</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0.297</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0.947</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0.306</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phyllostica leaf spot</a:t>
                      </a:r>
                      <a:endParaRPr sz="1000" u="none" strike="noStrike" cap="none"/>
                    </a:p>
                  </a:txBody>
                  <a:tcPr marL="91450" marR="91450" marT="45725" marB="45725"/>
                </a:tc>
                <a:extLst>
                  <a:ext uri="{0D108BD9-81ED-4DB2-BD59-A6C34878D82A}">
                    <a16:rowId xmlns:a16="http://schemas.microsoft.com/office/drawing/2014/main" val="10004"/>
                  </a:ext>
                </a:extLst>
              </a:tr>
              <a:tr h="435003">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0.868</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0.029</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0.823</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0.868</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0.845</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0.821</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0.988</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0.928</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alternaria leaf spot</a:t>
                      </a:r>
                      <a:endParaRPr sz="1000" u="none" strike="noStrike" cap="none"/>
                    </a:p>
                  </a:txBody>
                  <a:tcPr marL="91450" marR="91450" marT="45725" marB="45725"/>
                </a:tc>
                <a:extLst>
                  <a:ext uri="{0D108BD9-81ED-4DB2-BD59-A6C34878D82A}">
                    <a16:rowId xmlns:a16="http://schemas.microsoft.com/office/drawing/2014/main" val="10005"/>
                  </a:ext>
                </a:extLst>
              </a:tr>
              <a:tr h="434494">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0.791</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0.027</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0.818</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0.791</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dirty="0"/>
                        <a:t>0.804</a:t>
                      </a:r>
                      <a:endParaRPr sz="10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dirty="0"/>
                        <a:t>0.775</a:t>
                      </a:r>
                      <a:endParaRPr sz="10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0.982</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0.920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frog eye leaf-spot</a:t>
                      </a:r>
                      <a:endParaRPr sz="1000" u="none" strike="noStrike" cap="none"/>
                    </a:p>
                  </a:txBody>
                  <a:tcPr marL="91450" marR="91450" marT="45725" marB="45725"/>
                </a:tc>
                <a:extLst>
                  <a:ext uri="{0D108BD9-81ED-4DB2-BD59-A6C34878D82A}">
                    <a16:rowId xmlns:a16="http://schemas.microsoft.com/office/drawing/2014/main" val="10006"/>
                  </a:ext>
                </a:extLst>
              </a:tr>
              <a:tr h="61417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0.001</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0.938</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0.968</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dirty="0"/>
                        <a:t>0.968</a:t>
                      </a:r>
                      <a:endParaRPr sz="10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dirty="0"/>
                        <a:t>1.000</a:t>
                      </a:r>
                      <a:endParaRPr sz="10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diaporthe pod stem blight</a:t>
                      </a:r>
                      <a:endParaRPr sz="1000" u="none" strike="noStrike" cap="none"/>
                    </a:p>
                  </a:txBody>
                  <a:tcPr marL="91450" marR="91450" marT="45725" marB="45725"/>
                </a:tc>
                <a:extLst>
                  <a:ext uri="{0D108BD9-81ED-4DB2-BD59-A6C34878D82A}">
                    <a16:rowId xmlns:a16="http://schemas.microsoft.com/office/drawing/2014/main" val="10007"/>
                  </a:ext>
                </a:extLst>
              </a:tr>
              <a:tr h="434494">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dirty="0"/>
                        <a:t>1.000</a:t>
                      </a:r>
                      <a:endParaRPr sz="10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dirty="0"/>
                        <a:t>cyst-nematode</a:t>
                      </a:r>
                      <a:endParaRPr sz="1000" u="none" strike="noStrike" cap="none" dirty="0"/>
                    </a:p>
                  </a:txBody>
                  <a:tcPr marL="91450" marR="91450" marT="45725" marB="45725"/>
                </a:tc>
                <a:extLst>
                  <a:ext uri="{0D108BD9-81ED-4DB2-BD59-A6C34878D82A}">
                    <a16:rowId xmlns:a16="http://schemas.microsoft.com/office/drawing/2014/main" val="10008"/>
                  </a:ext>
                </a:extLst>
              </a:tr>
              <a:tr h="351106">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dirty="0"/>
                        <a:t>2-4-d injury</a:t>
                      </a:r>
                      <a:endParaRPr sz="1000" u="none" strike="noStrike" cap="none" dirty="0"/>
                    </a:p>
                  </a:txBody>
                  <a:tcPr marL="91450" marR="91450" marT="45725" marB="45725"/>
                </a:tc>
                <a:extLst>
                  <a:ext uri="{0D108BD9-81ED-4DB2-BD59-A6C34878D82A}">
                    <a16:rowId xmlns:a16="http://schemas.microsoft.com/office/drawing/2014/main" val="10009"/>
                  </a:ext>
                </a:extLst>
              </a:tr>
              <a:tr h="351106">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a:t>1.00</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000" u="none" strike="noStrike" cap="none" dirty="0"/>
                        <a:t>herbicide,,</a:t>
                      </a:r>
                      <a:endParaRPr sz="1000" u="none" strike="noStrike" cap="none" dirty="0"/>
                    </a:p>
                  </a:txBody>
                  <a:tcPr marL="91450" marR="91450" marT="45725" marB="45725"/>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87412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idx="1"/>
          </p:nvPr>
        </p:nvSpPr>
        <p:spPr>
          <a:xfrm>
            <a:off x="2317173" y="4312227"/>
            <a:ext cx="5486400" cy="410394"/>
          </a:xfrm>
        </p:spPr>
        <p:txBody>
          <a:bodyPr/>
          <a:lstStyle/>
          <a:p>
            <a:r>
              <a:rPr lang="en-US" sz="1600" b="1" dirty="0"/>
              <a:t>Naïve Bayes Classifier</a:t>
            </a:r>
          </a:p>
        </p:txBody>
      </p:sp>
      <p:pic>
        <p:nvPicPr>
          <p:cNvPr id="5" name="Picture 2"/>
          <p:cNvPicPr>
            <a:picLocks noGrp="1" noChangeAspect="1" noChangeArrowheads="1"/>
          </p:cNvPicPr>
          <p:nvPr>
            <p:ph type="pic" idx="2"/>
          </p:nvPr>
        </p:nvPicPr>
        <p:blipFill>
          <a:blip r:embed="rId2">
            <a:extLst>
              <a:ext uri="{28A0092B-C50C-407E-A947-70E740481C1C}">
                <a14:useLocalDpi xmlns:a14="http://schemas.microsoft.com/office/drawing/2010/main" val="0"/>
              </a:ext>
            </a:extLst>
          </a:blip>
          <a:srcRect t="20420" b="20420"/>
          <a:stretch>
            <a:fillRect/>
          </a:stretch>
        </p:blipFill>
        <p:spPr bwMode="auto">
          <a:xfrm>
            <a:off x="748144" y="421681"/>
            <a:ext cx="7439891" cy="396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33846" y="83127"/>
            <a:ext cx="1683327" cy="338554"/>
          </a:xfrm>
          <a:prstGeom prst="rect">
            <a:avLst/>
          </a:prstGeom>
          <a:noFill/>
        </p:spPr>
        <p:txBody>
          <a:bodyPr wrap="square" rtlCol="0">
            <a:spAutoFit/>
          </a:bodyPr>
          <a:lstStyle/>
          <a:p>
            <a:r>
              <a:rPr lang="en-US" sz="1600" b="1" dirty="0"/>
              <a:t>ROC Curves</a:t>
            </a:r>
          </a:p>
        </p:txBody>
      </p:sp>
    </p:spTree>
    <p:extLst>
      <p:ext uri="{BB962C8B-B14F-4D97-AF65-F5344CB8AC3E}">
        <p14:creationId xmlns:p14="http://schemas.microsoft.com/office/powerpoint/2010/main" val="419079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2"/>
          </p:nvPr>
        </p:nvSpPr>
        <p:spPr/>
      </p:sp>
      <p:sp>
        <p:nvSpPr>
          <p:cNvPr id="4" name="Text Placeholder 3"/>
          <p:cNvSpPr>
            <a:spLocks noGrp="1"/>
          </p:cNvSpPr>
          <p:nvPr>
            <p:ph type="body" idx="1"/>
          </p:nvPr>
        </p:nvSpPr>
        <p:spPr>
          <a:xfrm>
            <a:off x="2519652" y="4139803"/>
            <a:ext cx="5486400" cy="603600"/>
          </a:xfrm>
        </p:spPr>
        <p:txBody>
          <a:bodyPr/>
          <a:lstStyle/>
          <a:p>
            <a:r>
              <a:rPr lang="en-US" sz="1600" b="1" dirty="0"/>
              <a:t>Multilayer Perceptron Graph</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192" y="187036"/>
            <a:ext cx="6806044" cy="406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34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96215"/>
            <a:ext cx="8146415" cy="4453255"/>
          </a:xfrm>
        </p:spPr>
        <p:txBody>
          <a:bodyPr/>
          <a:lstStyle/>
          <a:p>
            <a:pPr algn="just"/>
            <a:r>
              <a:rPr lang="en-US" sz="2000" dirty="0">
                <a:solidFill>
                  <a:schemeClr val="tx1"/>
                </a:solidFill>
              </a:rPr>
              <a:t>     </a:t>
            </a:r>
          </a:p>
          <a:p>
            <a:pPr algn="just"/>
            <a:r>
              <a:rPr lang="en-US" sz="2800" b="1" dirty="0">
                <a:solidFill>
                  <a:schemeClr val="tx1"/>
                </a:solidFill>
              </a:rPr>
              <a:t>Overview of the result of Disease Detection</a:t>
            </a:r>
          </a:p>
          <a:p>
            <a:pPr algn="just"/>
            <a:endParaRPr lang="en-US" sz="2000" dirty="0">
              <a:solidFill>
                <a:schemeClr val="tx1"/>
              </a:solidFill>
            </a:endParaRPr>
          </a:p>
          <a:p>
            <a:pPr algn="just"/>
            <a:endParaRPr lang="en-US" sz="2000" dirty="0">
              <a:solidFill>
                <a:schemeClr val="tx1"/>
              </a:solidFill>
            </a:endParaRPr>
          </a:p>
          <a:p>
            <a:pPr algn="just"/>
            <a:r>
              <a:rPr lang="en-US" sz="2000" dirty="0">
                <a:solidFill>
                  <a:schemeClr val="tx1"/>
                </a:solidFill>
              </a:rPr>
              <a:t>By  the calculation of accuracy and the execution time ,the accuracy of Multilayer perceptron is higher than Naive Bayes and the execution time of MLP is </a:t>
            </a:r>
            <a:r>
              <a:rPr lang="en-US" sz="2000" dirty="0" err="1">
                <a:solidFill>
                  <a:schemeClr val="tx1"/>
                </a:solidFill>
              </a:rPr>
              <a:t>higher.The</a:t>
            </a:r>
            <a:r>
              <a:rPr lang="en-US" sz="2000" dirty="0">
                <a:solidFill>
                  <a:schemeClr val="tx1"/>
                </a:solidFill>
              </a:rPr>
              <a:t> higher execution time has higher </a:t>
            </a:r>
            <a:r>
              <a:rPr lang="en-US" sz="2000" dirty="0" err="1">
                <a:solidFill>
                  <a:schemeClr val="tx1"/>
                </a:solidFill>
              </a:rPr>
              <a:t>accuracy.So</a:t>
            </a:r>
            <a:r>
              <a:rPr lang="en-US" sz="2000" dirty="0">
                <a:solidFill>
                  <a:schemeClr val="tx1"/>
                </a:solidFill>
              </a:rPr>
              <a:t> we choose MLP has a best way to detect the disease of a plant.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
          <p:cNvSpPr txBox="1">
            <a:spLocks noGrp="1"/>
          </p:cNvSpPr>
          <p:nvPr>
            <p:ph type="ctrTitle"/>
          </p:nvPr>
        </p:nvSpPr>
        <p:spPr>
          <a:xfrm>
            <a:off x="685800" y="200025"/>
            <a:ext cx="7772400" cy="821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chemeClr val="accent1"/>
                </a:solidFill>
              </a:rPr>
              <a:t>Conclusion</a:t>
            </a:r>
            <a:br>
              <a:rPr lang="en-US"/>
            </a:br>
            <a:endParaRPr lang="en-US"/>
          </a:p>
        </p:txBody>
      </p:sp>
      <p:sp>
        <p:nvSpPr>
          <p:cNvPr id="389" name="Google Shape;389;p1"/>
          <p:cNvSpPr txBox="1">
            <a:spLocks noGrp="1"/>
          </p:cNvSpPr>
          <p:nvPr>
            <p:ph type="subTitle" idx="1"/>
          </p:nvPr>
        </p:nvSpPr>
        <p:spPr>
          <a:xfrm>
            <a:off x="829945" y="799465"/>
            <a:ext cx="7628400" cy="3708300"/>
          </a:xfrm>
          <a:prstGeom prst="rect">
            <a:avLst/>
          </a:prstGeom>
          <a:noFill/>
          <a:ln>
            <a:noFill/>
          </a:ln>
        </p:spPr>
        <p:txBody>
          <a:bodyPr spcFirstLastPara="1" wrap="square" lIns="91425" tIns="45700" rIns="91425" bIns="45700" anchor="t" anchorCtr="0">
            <a:noAutofit/>
          </a:bodyPr>
          <a:lstStyle/>
          <a:p>
            <a:pPr marL="457200" lvl="0" indent="-355600" algn="just" rtl="0">
              <a:lnSpc>
                <a:spcPct val="100000"/>
              </a:lnSpc>
              <a:spcBef>
                <a:spcPts val="480"/>
              </a:spcBef>
              <a:spcAft>
                <a:spcPts val="0"/>
              </a:spcAft>
              <a:buClr>
                <a:schemeClr val="dk1"/>
              </a:buClr>
              <a:buSzPts val="2000"/>
              <a:buChar char="●"/>
            </a:pPr>
            <a:r>
              <a:rPr lang="en-US" sz="2000">
                <a:solidFill>
                  <a:schemeClr val="dk1"/>
                </a:solidFill>
              </a:rPr>
              <a:t>The system follows a systamatic and scientific approach taking  care of plants which can dramatically improve productivity.  </a:t>
            </a:r>
            <a:endParaRPr sz="2000">
              <a:solidFill>
                <a:schemeClr val="dk1"/>
              </a:solidFill>
            </a:endParaRPr>
          </a:p>
          <a:p>
            <a:pPr marL="0" lvl="0" indent="0" algn="just" rtl="0">
              <a:lnSpc>
                <a:spcPct val="100000"/>
              </a:lnSpc>
              <a:spcBef>
                <a:spcPts val="480"/>
              </a:spcBef>
              <a:spcAft>
                <a:spcPts val="0"/>
              </a:spcAft>
              <a:buNone/>
            </a:pPr>
            <a:endParaRPr sz="2000">
              <a:solidFill>
                <a:schemeClr val="dk1"/>
              </a:solidFill>
            </a:endParaRPr>
          </a:p>
          <a:p>
            <a:pPr marL="457200" lvl="0" indent="-355600" algn="just" rtl="0">
              <a:lnSpc>
                <a:spcPct val="100000"/>
              </a:lnSpc>
              <a:spcBef>
                <a:spcPts val="480"/>
              </a:spcBef>
              <a:spcAft>
                <a:spcPts val="0"/>
              </a:spcAft>
              <a:buClr>
                <a:schemeClr val="dk1"/>
              </a:buClr>
              <a:buSzPts val="2000"/>
              <a:buChar char="●"/>
            </a:pPr>
            <a:r>
              <a:rPr lang="en-US" sz="2000">
                <a:solidFill>
                  <a:schemeClr val="dk1"/>
                </a:solidFill>
              </a:rPr>
              <a:t>Thesystem can easily made and not very costly. The farmers can reduce their workload.This system can reduce water wastage.</a:t>
            </a:r>
            <a:endParaRPr sz="2000">
              <a:solidFill>
                <a:schemeClr val="dk1"/>
              </a:solidFill>
            </a:endParaRPr>
          </a:p>
          <a:p>
            <a:pPr marL="457200" lvl="0" indent="-355600" algn="just" rtl="0">
              <a:lnSpc>
                <a:spcPct val="100000"/>
              </a:lnSpc>
              <a:spcBef>
                <a:spcPts val="0"/>
              </a:spcBef>
              <a:spcAft>
                <a:spcPts val="0"/>
              </a:spcAft>
              <a:buClr>
                <a:schemeClr val="dk1"/>
              </a:buClr>
              <a:buSzPts val="2000"/>
              <a:buChar char="●"/>
            </a:pPr>
            <a:r>
              <a:rPr lang="en-US" sz="2000">
                <a:solidFill>
                  <a:schemeClr val="dk1"/>
                </a:solidFill>
              </a:rPr>
              <a:t>Plant disease detection to have the accuracy in the plant disease detection  but at the same time the process should be of high speed. </a:t>
            </a:r>
            <a:endParaRPr sz="2000">
              <a:solidFill>
                <a:schemeClr val="dk1"/>
              </a:solidFill>
            </a:endParaRPr>
          </a:p>
          <a:p>
            <a:pPr marL="457200" lvl="0" indent="-355600" algn="just" rtl="0">
              <a:lnSpc>
                <a:spcPct val="100000"/>
              </a:lnSpc>
              <a:spcBef>
                <a:spcPts val="0"/>
              </a:spcBef>
              <a:spcAft>
                <a:spcPts val="0"/>
              </a:spcAft>
              <a:buClr>
                <a:schemeClr val="dk1"/>
              </a:buClr>
              <a:buSzPts val="2000"/>
              <a:buChar char="●"/>
            </a:pPr>
            <a:r>
              <a:rPr lang="en-US" sz="2000">
                <a:solidFill>
                  <a:schemeClr val="dk1"/>
                </a:solidFill>
              </a:rPr>
              <a:t>Work can be extended by the use of quad copter for the capturing images of leaves of the different plants in the farm at feild.</a:t>
            </a:r>
            <a:endParaRPr sz="20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
          <p:cNvSpPr txBox="1">
            <a:spLocks noGrp="1"/>
          </p:cNvSpPr>
          <p:nvPr>
            <p:ph type="ctrTitle"/>
          </p:nvPr>
        </p:nvSpPr>
        <p:spPr>
          <a:xfrm>
            <a:off x="685800" y="268605"/>
            <a:ext cx="7772400" cy="613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solidFill>
                  <a:schemeClr val="accent1"/>
                </a:solidFill>
              </a:rPr>
              <a:t>Future scope</a:t>
            </a:r>
          </a:p>
        </p:txBody>
      </p:sp>
      <p:sp>
        <p:nvSpPr>
          <p:cNvPr id="392" name="Google Shape;392;p2"/>
          <p:cNvSpPr txBox="1">
            <a:spLocks noGrp="1"/>
          </p:cNvSpPr>
          <p:nvPr>
            <p:ph type="subTitle" idx="1"/>
          </p:nvPr>
        </p:nvSpPr>
        <p:spPr>
          <a:xfrm>
            <a:off x="685800" y="881380"/>
            <a:ext cx="7890600" cy="3749100"/>
          </a:xfrm>
          <a:prstGeom prst="rect">
            <a:avLst/>
          </a:prstGeom>
          <a:noFill/>
          <a:ln>
            <a:noFill/>
          </a:ln>
        </p:spPr>
        <p:txBody>
          <a:bodyPr spcFirstLastPara="1" wrap="square" lIns="91425" tIns="45700" rIns="91425" bIns="45700" anchor="t" anchorCtr="0">
            <a:noAutofit/>
          </a:bodyPr>
          <a:lstStyle/>
          <a:p>
            <a:pPr marL="457200" lvl="0" indent="-355600" algn="just" rtl="0">
              <a:lnSpc>
                <a:spcPct val="100000"/>
              </a:lnSpc>
              <a:spcBef>
                <a:spcPts val="480"/>
              </a:spcBef>
              <a:spcAft>
                <a:spcPts val="0"/>
              </a:spcAft>
              <a:buClr>
                <a:schemeClr val="dk1"/>
              </a:buClr>
              <a:buSzPts val="2000"/>
              <a:buChar char="●"/>
            </a:pPr>
            <a:r>
              <a:rPr lang="en-US" sz="2000">
                <a:solidFill>
                  <a:schemeClr val="dk1"/>
                </a:solidFill>
              </a:rPr>
              <a:t> The future goal is to train all plant species. The code already drone compatible and ready for real-time video capture. </a:t>
            </a:r>
            <a:endParaRPr sz="2000">
              <a:solidFill>
                <a:schemeClr val="dk1"/>
              </a:solidFill>
            </a:endParaRPr>
          </a:p>
          <a:p>
            <a:pPr marL="457200" lvl="0" indent="-355600" algn="just" rtl="0">
              <a:lnSpc>
                <a:spcPct val="100000"/>
              </a:lnSpc>
              <a:spcBef>
                <a:spcPts val="0"/>
              </a:spcBef>
              <a:spcAft>
                <a:spcPts val="0"/>
              </a:spcAft>
              <a:buClr>
                <a:schemeClr val="dk1"/>
              </a:buClr>
              <a:buSzPts val="2000"/>
              <a:buChar char="●"/>
            </a:pPr>
            <a:r>
              <a:rPr lang="en-US" sz="2000">
                <a:solidFill>
                  <a:schemeClr val="dk1"/>
                </a:solidFill>
              </a:rPr>
              <a:t>In future it can be used for real-time capture and immediate processing of the field.</a:t>
            </a:r>
            <a:endParaRPr sz="2000">
              <a:solidFill>
                <a:schemeClr val="dk1"/>
              </a:solidFill>
            </a:endParaRPr>
          </a:p>
          <a:p>
            <a:pPr marL="457200" lvl="0" indent="-355600" algn="just" rtl="0">
              <a:lnSpc>
                <a:spcPct val="100000"/>
              </a:lnSpc>
              <a:spcBef>
                <a:spcPts val="0"/>
              </a:spcBef>
              <a:spcAft>
                <a:spcPts val="0"/>
              </a:spcAft>
              <a:buClr>
                <a:schemeClr val="dk1"/>
              </a:buClr>
              <a:buSzPts val="2000"/>
              <a:buChar char="●"/>
            </a:pPr>
            <a:r>
              <a:rPr lang="en-US" sz="2000">
                <a:solidFill>
                  <a:schemeClr val="dk1"/>
                </a:solidFill>
              </a:rPr>
              <a:t>The future aspect of this model can be made into an intelligent system, where in the system predicts user actions, rainfall pattern, time to harvest and many more features which will make the system independent of human operation.</a:t>
            </a:r>
            <a:endParaRPr sz="2000">
              <a:solidFill>
                <a:schemeClr val="dk1"/>
              </a:solidFill>
            </a:endParaRPr>
          </a:p>
          <a:p>
            <a:pPr marL="457200" lvl="0" indent="-355600" algn="just" rtl="0">
              <a:lnSpc>
                <a:spcPct val="100000"/>
              </a:lnSpc>
              <a:spcBef>
                <a:spcPts val="0"/>
              </a:spcBef>
              <a:spcAft>
                <a:spcPts val="0"/>
              </a:spcAft>
              <a:buClr>
                <a:schemeClr val="dk1"/>
              </a:buClr>
              <a:buSzPts val="2000"/>
              <a:buChar char="●"/>
            </a:pPr>
            <a:r>
              <a:rPr lang="en-US" sz="2000">
                <a:solidFill>
                  <a:schemeClr val="dk1"/>
                </a:solidFill>
              </a:rPr>
              <a:t> Systems can all be upgraded to Real Time systems such that users receive real time updates and status of condition of the field. Thereby, enabling the user to take immediate action in case of any problems </a:t>
            </a:r>
            <a:endParaRPr sz="20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ctrTitle"/>
          </p:nvPr>
        </p:nvSpPr>
        <p:spPr>
          <a:xfrm>
            <a:off x="889000" y="210185"/>
            <a:ext cx="7569300" cy="786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a:solidFill>
                  <a:schemeClr val="accent1"/>
                </a:solidFill>
              </a:rPr>
              <a:t>References</a:t>
            </a:r>
            <a:endParaRPr sz="3600">
              <a:solidFill>
                <a:schemeClr val="accent1"/>
              </a:solidFill>
            </a:endParaRPr>
          </a:p>
        </p:txBody>
      </p:sp>
      <p:sp>
        <p:nvSpPr>
          <p:cNvPr id="370" name="Google Shape;370;p41"/>
          <p:cNvSpPr txBox="1"/>
          <p:nvPr/>
        </p:nvSpPr>
        <p:spPr>
          <a:xfrm>
            <a:off x="918968" y="2153880"/>
            <a:ext cx="7315200" cy="396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1" name="Google Shape;371;p41"/>
          <p:cNvSpPr txBox="1"/>
          <p:nvPr/>
        </p:nvSpPr>
        <p:spPr>
          <a:xfrm>
            <a:off x="660175" y="997075"/>
            <a:ext cx="8225400" cy="141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[1] S. S. Sannakki and V. S. Rajpurohit,” Classification of Pomegranate </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Diseases Based on Back Propagation Neural Network,” International </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Research Journal of Engineering and Technology (IRJET), Vol2 Issue: </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02 | May-2015</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2" name="Google Shape;372;p41"/>
          <p:cNvSpPr txBox="1"/>
          <p:nvPr/>
        </p:nvSpPr>
        <p:spPr>
          <a:xfrm>
            <a:off x="660075" y="2413075"/>
            <a:ext cx="8225400" cy="141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[2] Aakanksha Rastogi, Ritika Arora and Shanu Sharma,” Leaf Disease Detection and Grading using Computer Vision Technology Fuzzy Logic” 2nd International Conference on Signal Processing and </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Integrated Networks (SPIN)2015</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2"/>
          <p:cNvSpPr txBox="1"/>
          <p:nvPr/>
        </p:nvSpPr>
        <p:spPr>
          <a:xfrm rot="-270">
            <a:off x="687900" y="692234"/>
            <a:ext cx="7648800" cy="13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panose="020B0604020202020204"/>
              <a:buNone/>
            </a:pPr>
            <a: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t>[3] Suraj S.Avatade, Prof.S. P. Dhanure, “Irrigation System </a:t>
            </a: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900"/>
              <a:buFont typeface="Arial" panose="020B0604020202020204"/>
              <a:buNone/>
            </a:pPr>
            <a: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t>Using a Wireless Sensor Network and GPRS”, International </a:t>
            </a: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900"/>
              <a:buFont typeface="Arial" panose="020B0604020202020204"/>
              <a:buNone/>
            </a:pPr>
            <a: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t>Journal of Advanced Research in Computer and Communication </a:t>
            </a: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900"/>
              <a:buFont typeface="Arial" panose="020B0604020202020204"/>
              <a:buNone/>
            </a:pPr>
            <a: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t>Engineering, Vol. 4, Issue 5, May 2015.</a:t>
            </a: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8" name="Google Shape;378;p42"/>
          <p:cNvSpPr txBox="1"/>
          <p:nvPr/>
        </p:nvSpPr>
        <p:spPr>
          <a:xfrm>
            <a:off x="687900" y="2031725"/>
            <a:ext cx="7430100" cy="141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[4] Gutiérrez, Joaquín, et al. "Automated irrigation system using </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a wireless sensor network and GPRS module." IEEE transactions on instrumentation and measurement 63.1 (2014): 166-176.</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9" name="Google Shape;379;p42"/>
          <p:cNvSpPr txBox="1"/>
          <p:nvPr/>
        </p:nvSpPr>
        <p:spPr>
          <a:xfrm>
            <a:off x="687900" y="3447725"/>
            <a:ext cx="71067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[5] Kansara, Karan, Vishal Zaveri, Shreyans Shah, Sandip </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Delwadkar, and Kaushal Jani. "Sensor based Automated </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Irrigation System with IOT: A Technical Review."</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3"/>
          <p:cNvSpPr txBox="1"/>
          <p:nvPr/>
        </p:nvSpPr>
        <p:spPr>
          <a:xfrm>
            <a:off x="561425" y="639275"/>
            <a:ext cx="7260600" cy="13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panose="020B0604020202020204"/>
              <a:buNone/>
            </a:pPr>
            <a: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t>[6] uan Tian, Chunjiang Zhao, Shenglian Lu and Xinyu Guo,” SVM-based Multiple Classifier System for Recognition of Wheat Leaf Diseases,” Proceedings of 2010 Conference on Dependable Computing (CDC’2010), November 20-22, 2010.</a:t>
            </a: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5" name="Google Shape;385;p43"/>
          <p:cNvSpPr txBox="1"/>
          <p:nvPr/>
        </p:nvSpPr>
        <p:spPr>
          <a:xfrm rot="-2109">
            <a:off x="561424" y="2271139"/>
            <a:ext cx="7823701" cy="141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[7] Barbedo, J.G.A., Godoy, C.V., ‘Automatic Classification of Soybean </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Diseases Based on Digital Images of Leaf Symptoms’, SBI AGRO, </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Arial" panose="020B0604020202020204"/>
                <a:ea typeface="Arial" panose="020B0604020202020204"/>
                <a:cs typeface="Arial" panose="020B0604020202020204"/>
                <a:sym typeface="Arial" panose="020B0604020202020204"/>
              </a:rPr>
              <a:t>2015.</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p:nvPr/>
        </p:nvSpPr>
        <p:spPr>
          <a:xfrm>
            <a:off x="742950" y="497925"/>
            <a:ext cx="7658100" cy="3941400"/>
          </a:xfrm>
          <a:prstGeom prst="rect">
            <a:avLst/>
          </a:prstGeom>
          <a:noFill/>
          <a:ln>
            <a:noFill/>
          </a:ln>
        </p:spPr>
        <p:txBody>
          <a:bodyPr spcFirstLastPara="1" wrap="square" lIns="91425" tIns="91425" rIns="91425" bIns="91425" anchor="t" anchorCtr="0">
            <a:noAutofit/>
          </a:bodyPr>
          <a:lstStyle/>
          <a:p>
            <a:pPr marL="444500" marR="0" lvl="0" indent="-342900" algn="l" rtl="0">
              <a:lnSpc>
                <a:spcPct val="100000"/>
              </a:lnSpc>
              <a:spcBef>
                <a:spcPts val="0"/>
              </a:spcBef>
              <a:spcAft>
                <a:spcPts val="0"/>
              </a:spcAft>
              <a:buClr>
                <a:srgbClr val="000000"/>
              </a:buClr>
              <a:buSzPts val="2000"/>
              <a:buFont typeface="Noto Sans Symbols"/>
              <a:buChar char="▪"/>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In this work, an automated smart irrigation system along with   plant disease and fruit maturity detection using IOT.</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44500" marR="0" lvl="0" indent="-342900" algn="l" rtl="0">
              <a:lnSpc>
                <a:spcPct val="100000"/>
              </a:lnSpc>
              <a:spcBef>
                <a:spcPts val="0"/>
              </a:spcBef>
              <a:spcAft>
                <a:spcPts val="0"/>
              </a:spcAft>
              <a:buClr>
                <a:schemeClr val="dk1"/>
              </a:buClr>
              <a:buSzPts val="2000"/>
              <a:buFont typeface="Calibri" panose="020F0502020204030204"/>
              <a:buChar char="▪"/>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Various modern technologies have emerged to minimize </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postharvest processing, to fortify agricultural sustainability </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and to maximize the productivity.</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44500" marR="0" lvl="0" indent="-215900" algn="l" rtl="0">
              <a:lnSpc>
                <a:spcPct val="100000"/>
              </a:lnSpc>
              <a:spcBef>
                <a:spcPts val="0"/>
              </a:spcBef>
              <a:spcAft>
                <a:spcPts val="0"/>
              </a:spcAft>
              <a:buClr>
                <a:srgbClr val="000000"/>
              </a:buClr>
              <a:buSzPts val="2000"/>
              <a:buFont typeface="Noto Sans Symbols"/>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0" algn="l" rtl="0">
              <a:lnSpc>
                <a:spcPct val="100000"/>
              </a:lnSpc>
              <a:spcBef>
                <a:spcPts val="0"/>
              </a:spcBef>
              <a:spcAft>
                <a:spcPts val="0"/>
              </a:spcAft>
              <a:buClr>
                <a:srgbClr val="000000"/>
              </a:buClr>
              <a:buSzPts val="2000"/>
              <a:buFont typeface="Noto Sans Symbols"/>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 name="Google Shape;131;p6"/>
          <p:cNvSpPr txBox="1"/>
          <p:nvPr/>
        </p:nvSpPr>
        <p:spPr>
          <a:xfrm>
            <a:off x="152400" y="4876801"/>
            <a:ext cx="350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B.Tech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Main Project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2020-2021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6"/>
          <p:cNvSpPr txBox="1"/>
          <p:nvPr/>
        </p:nvSpPr>
        <p:spPr>
          <a:xfrm>
            <a:off x="5788660" y="4876800"/>
            <a:ext cx="2908800" cy="18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1400" b="1" i="0" u="none" strike="noStrike" cap="none">
                <a:solidFill>
                  <a:srgbClr val="595959"/>
                </a:solidFill>
                <a:latin typeface="Arial" panose="020B0604020202020204"/>
                <a:ea typeface="Arial" panose="020B0604020202020204"/>
                <a:cs typeface="Arial" panose="020B0604020202020204"/>
                <a:sym typeface="Arial" panose="020B0604020202020204"/>
              </a:rPr>
              <a:t>Saturday, January 16, 2021</a:t>
            </a: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7109" y="1454727"/>
            <a:ext cx="3086100" cy="646331"/>
          </a:xfrm>
          <a:prstGeom prst="rect">
            <a:avLst/>
          </a:prstGeom>
          <a:noFill/>
        </p:spPr>
        <p:txBody>
          <a:bodyPr wrap="square" rtlCol="0">
            <a:spAutoFit/>
          </a:bodyPr>
          <a:lstStyle/>
          <a:p>
            <a:r>
              <a:rPr lang="en-US" sz="3600" b="1" dirty="0"/>
              <a:t>Thank You</a:t>
            </a:r>
          </a:p>
        </p:txBody>
      </p:sp>
    </p:spTree>
    <p:extLst>
      <p:ext uri="{BB962C8B-B14F-4D97-AF65-F5344CB8AC3E}">
        <p14:creationId xmlns:p14="http://schemas.microsoft.com/office/powerpoint/2010/main" val="72655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p:nvPr/>
        </p:nvSpPr>
        <p:spPr>
          <a:xfrm>
            <a:off x="152400" y="4876801"/>
            <a:ext cx="350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B.Tech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Main Project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2020-2021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Google Shape;138;p7"/>
          <p:cNvSpPr txBox="1"/>
          <p:nvPr/>
        </p:nvSpPr>
        <p:spPr>
          <a:xfrm>
            <a:off x="5935960" y="4876799"/>
            <a:ext cx="25908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1400" b="1" i="0" u="none" strike="noStrike" cap="none">
                <a:solidFill>
                  <a:srgbClr val="595959"/>
                </a:solidFill>
                <a:latin typeface="Arial" panose="020B0604020202020204"/>
                <a:ea typeface="Arial" panose="020B0604020202020204"/>
                <a:cs typeface="Arial" panose="020B0604020202020204"/>
                <a:sym typeface="Arial" panose="020B0604020202020204"/>
              </a:rPr>
              <a:t>Saturday, January 16, 2021</a:t>
            </a: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139" name="Google Shape;139;p7"/>
          <p:cNvSpPr txBox="1"/>
          <p:nvPr/>
        </p:nvSpPr>
        <p:spPr>
          <a:xfrm>
            <a:off x="685800" y="104922"/>
            <a:ext cx="8229600" cy="842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rgbClr val="366092"/>
                </a:solidFill>
                <a:latin typeface="Calibri" panose="020F0502020204030204"/>
                <a:ea typeface="Calibri" panose="020F0502020204030204"/>
                <a:cs typeface="Calibri" panose="020F0502020204030204"/>
                <a:sym typeface="Calibri" panose="020F0502020204030204"/>
              </a:rPr>
              <a:t>Literature Survey</a:t>
            </a:r>
            <a:endParaRPr sz="3600" b="0" i="0" u="none" strike="noStrike" cap="none">
              <a:solidFill>
                <a:srgbClr val="366092"/>
              </a:solidFill>
              <a:latin typeface="Calibri" panose="020F0502020204030204"/>
              <a:ea typeface="Calibri" panose="020F0502020204030204"/>
              <a:cs typeface="Calibri" panose="020F0502020204030204"/>
              <a:sym typeface="Calibri" panose="020F0502020204030204"/>
            </a:endParaRPr>
          </a:p>
        </p:txBody>
      </p:sp>
      <p:sp>
        <p:nvSpPr>
          <p:cNvPr id="140" name="Google Shape;140;p7"/>
          <p:cNvSpPr txBox="1"/>
          <p:nvPr/>
        </p:nvSpPr>
        <p:spPr>
          <a:xfrm>
            <a:off x="768152" y="1521309"/>
            <a:ext cx="8147100" cy="30507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rgbClr val="3F3F3F"/>
              </a:buClr>
              <a:buSzPts val="2000"/>
              <a:buFont typeface="Calibri" panose="020F0502020204030204"/>
              <a:buChar char="●"/>
            </a:pPr>
            <a:r>
              <a:rPr lang="en-US" sz="2000" b="0" i="0" u="none" strike="noStrike" cap="none">
                <a:solidFill>
                  <a:srgbClr val="3F3F3F"/>
                </a:solidFill>
                <a:latin typeface="Calibri" panose="020F0502020204030204"/>
                <a:ea typeface="Calibri" panose="020F0502020204030204"/>
                <a:cs typeface="Calibri" panose="020F0502020204030204"/>
                <a:sym typeface="Calibri" panose="020F0502020204030204"/>
              </a:rPr>
              <a:t>In this work forthput a low cost system which can be affordable by Indian farmers. </a:t>
            </a:r>
            <a:endPara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a:p>
            <a:pPr marL="101600" marR="0" lvl="0" indent="0" algn="l" rtl="0">
              <a:lnSpc>
                <a:spcPct val="100000"/>
              </a:lnSpc>
              <a:spcBef>
                <a:spcPts val="0"/>
              </a:spcBef>
              <a:spcAft>
                <a:spcPts val="0"/>
              </a:spcAft>
              <a:buClr>
                <a:srgbClr val="3F3F3F"/>
              </a:buClr>
              <a:buSzPts val="2000"/>
              <a:buFont typeface="Calibri" panose="020F0502020204030204"/>
              <a:buNone/>
            </a:pPr>
            <a:endPara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rgbClr val="3F3F3F"/>
              </a:buClr>
              <a:buSzPts val="2000"/>
              <a:buFont typeface="Calibri" panose="020F0502020204030204"/>
              <a:buChar char="●"/>
            </a:pPr>
            <a:r>
              <a:rPr lang="en-US" sz="2000" b="0" i="0" u="none" strike="noStrike" cap="none">
                <a:solidFill>
                  <a:srgbClr val="3F3F3F"/>
                </a:solidFill>
                <a:latin typeface="Calibri" panose="020F0502020204030204"/>
                <a:ea typeface="Calibri" panose="020F0502020204030204"/>
                <a:cs typeface="Calibri" panose="020F0502020204030204"/>
                <a:sym typeface="Calibri" panose="020F0502020204030204"/>
              </a:rPr>
              <a:t>To control the water motor automatically along with detection of where water is needed and in what quantity more using soil moisture sensor.</a:t>
            </a:r>
            <a:endPara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a:p>
            <a:pPr marL="101600" marR="0" lvl="0" indent="0" algn="l" rtl="0">
              <a:lnSpc>
                <a:spcPct val="100000"/>
              </a:lnSpc>
              <a:spcBef>
                <a:spcPts val="0"/>
              </a:spcBef>
              <a:spcAft>
                <a:spcPts val="0"/>
              </a:spcAft>
              <a:buClr>
                <a:srgbClr val="3F3F3F"/>
              </a:buClr>
              <a:buSzPts val="2000"/>
              <a:buFont typeface="Calibri" panose="020F0502020204030204"/>
              <a:buNone/>
            </a:pPr>
            <a:endPara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rgbClr val="3F3F3F"/>
              </a:buClr>
              <a:buSzPts val="2000"/>
              <a:buFont typeface="Calibri" panose="020F0502020204030204"/>
              <a:buChar char="●"/>
            </a:pPr>
            <a:r>
              <a:rPr lang="en-US" sz="2000" b="0" i="0" u="none" strike="noStrike" cap="none">
                <a:solidFill>
                  <a:srgbClr val="3F3F3F"/>
                </a:solidFill>
                <a:latin typeface="Calibri" panose="020F0502020204030204"/>
                <a:ea typeface="Calibri" panose="020F0502020204030204"/>
                <a:cs typeface="Calibri" panose="020F0502020204030204"/>
                <a:sym typeface="Calibri" panose="020F0502020204030204"/>
              </a:rPr>
              <a:t>Local Shortest Path (LSP) is the algorithm which  used for controlling the wireless multiple networks. </a:t>
            </a:r>
            <a:endPara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141" name="Google Shape;141;p7"/>
          <p:cNvSpPr txBox="1"/>
          <p:nvPr/>
        </p:nvSpPr>
        <p:spPr>
          <a:xfrm>
            <a:off x="691952" y="1043446"/>
            <a:ext cx="6840900" cy="371700"/>
          </a:xfrm>
          <a:prstGeom prst="rect">
            <a:avLst/>
          </a:prstGeom>
          <a:noFill/>
          <a:ln>
            <a:noFill/>
          </a:ln>
        </p:spPr>
        <p:txBody>
          <a:bodyPr spcFirstLastPara="1" wrap="square" lIns="91425" tIns="45700" rIns="91425" bIns="45700" anchor="ctr" anchorCtr="0">
            <a:noAutofit/>
          </a:bodyPr>
          <a:lstStyle/>
          <a:p>
            <a:pPr marL="457200" marR="0" lvl="0" indent="-355600" algn="l" rtl="0">
              <a:lnSpc>
                <a:spcPct val="100000"/>
              </a:lnSpc>
              <a:spcBef>
                <a:spcPts val="0"/>
              </a:spcBef>
              <a:spcAft>
                <a:spcPts val="0"/>
              </a:spcAft>
              <a:buClr>
                <a:srgbClr val="000000"/>
              </a:buClr>
              <a:buSzPts val="2000"/>
              <a:buFont typeface="Calibri" panose="020F0502020204030204"/>
              <a:buAutoNum type="arabicPeriod"/>
            </a:pPr>
            <a:r>
              <a:rPr lang="en-US" sz="2000" b="1" i="1" u="none" strike="noStrike" cap="none">
                <a:solidFill>
                  <a:schemeClr val="dk1"/>
                </a:solidFill>
                <a:latin typeface="Calibri" panose="020F0502020204030204"/>
                <a:ea typeface="Calibri" panose="020F0502020204030204"/>
                <a:cs typeface="Calibri" panose="020F0502020204030204"/>
                <a:sym typeface="Calibri" panose="020F0502020204030204"/>
              </a:rPr>
              <a:t>A Low Cost Smart Irrigation Control System</a:t>
            </a:r>
            <a:r>
              <a:rPr lang="en-US"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sz="2000" b="0" i="1"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p:nvPr/>
        </p:nvSpPr>
        <p:spPr>
          <a:xfrm>
            <a:off x="152400" y="4876801"/>
            <a:ext cx="350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B.Tech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Main Project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2020-2021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8"/>
          <p:cNvSpPr txBox="1"/>
          <p:nvPr/>
        </p:nvSpPr>
        <p:spPr>
          <a:xfrm>
            <a:off x="5935960" y="4876799"/>
            <a:ext cx="25908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1400" b="1" i="0" u="none" strike="noStrike" cap="none">
                <a:solidFill>
                  <a:srgbClr val="595959"/>
                </a:solidFill>
                <a:latin typeface="Arial" panose="020B0604020202020204"/>
                <a:ea typeface="Arial" panose="020B0604020202020204"/>
                <a:cs typeface="Arial" panose="020B0604020202020204"/>
                <a:sym typeface="Arial" panose="020B0604020202020204"/>
              </a:rPr>
              <a:t>Saturday, January 16, 2021</a:t>
            </a: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148" name="Google Shape;148;p8"/>
          <p:cNvSpPr txBox="1"/>
          <p:nvPr/>
        </p:nvSpPr>
        <p:spPr>
          <a:xfrm>
            <a:off x="685800" y="122250"/>
            <a:ext cx="8229600" cy="787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rgbClr val="366092"/>
                </a:solidFill>
                <a:latin typeface="Calibri" panose="020F0502020204030204"/>
                <a:ea typeface="Calibri" panose="020F0502020204030204"/>
                <a:cs typeface="Calibri" panose="020F0502020204030204"/>
                <a:sym typeface="Calibri" panose="020F0502020204030204"/>
              </a:rPr>
              <a:t>Literature Survey</a:t>
            </a:r>
            <a:endParaRPr sz="3600" b="0" i="0" u="none" strike="noStrike" cap="none">
              <a:solidFill>
                <a:srgbClr val="366092"/>
              </a:solidFill>
              <a:latin typeface="Calibri" panose="020F0502020204030204"/>
              <a:ea typeface="Calibri" panose="020F0502020204030204"/>
              <a:cs typeface="Calibri" panose="020F0502020204030204"/>
              <a:sym typeface="Calibri" panose="020F0502020204030204"/>
            </a:endParaRPr>
          </a:p>
        </p:txBody>
      </p:sp>
      <p:sp>
        <p:nvSpPr>
          <p:cNvPr id="149" name="Google Shape;149;p8"/>
          <p:cNvSpPr txBox="1"/>
          <p:nvPr/>
        </p:nvSpPr>
        <p:spPr>
          <a:xfrm>
            <a:off x="691952" y="883568"/>
            <a:ext cx="6840900" cy="648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2.</a:t>
            </a:r>
            <a:r>
              <a:rPr lang="en-US" sz="2000" b="1" i="1" u="none" strike="noStrike" cap="none">
                <a:solidFill>
                  <a:srgbClr val="366092"/>
                </a:solidFill>
                <a:latin typeface="Calibri" panose="020F0502020204030204"/>
                <a:ea typeface="Calibri" panose="020F0502020204030204"/>
                <a:cs typeface="Calibri" panose="020F0502020204030204"/>
                <a:sym typeface="Calibri" panose="020F0502020204030204"/>
              </a:rPr>
              <a:t> </a:t>
            </a:r>
            <a:r>
              <a:rPr lang="en-US" sz="2000" b="1" i="1" u="none" strike="noStrike" cap="none">
                <a:solidFill>
                  <a:schemeClr val="dk1"/>
                </a:solidFill>
                <a:latin typeface="Calibri" panose="020F0502020204030204"/>
                <a:ea typeface="Calibri" panose="020F0502020204030204"/>
                <a:cs typeface="Calibri" panose="020F0502020204030204"/>
                <a:sym typeface="Calibri" panose="020F0502020204030204"/>
              </a:rPr>
              <a:t>Automatic Crop Irrigation System</a:t>
            </a:r>
            <a:endParaRPr sz="2000" b="1" i="1"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8"/>
          <p:cNvSpPr txBox="1"/>
          <p:nvPr/>
        </p:nvSpPr>
        <p:spPr>
          <a:xfrm>
            <a:off x="836200" y="1585075"/>
            <a:ext cx="8079300" cy="29553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000000"/>
              </a:buClr>
              <a:buSzPts val="2000"/>
              <a:buFont typeface="Calibri" panose="020F0502020204030204"/>
              <a:buChar char="●"/>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Proposed an automatic crop irrigation system in this system there will be monitoring of various factors like humidity, temperature and indicating water level. </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10160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rgbClr val="000000"/>
              </a:buClr>
              <a:buSzPts val="2000"/>
              <a:buFont typeface="Calibri" panose="020F0502020204030204"/>
              <a:buChar char="●"/>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Using GSM technique transfer of data takes place and messages will be sent on the mobile of the farmer.</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10160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rgbClr val="000000"/>
              </a:buClr>
              <a:buSzPts val="2000"/>
              <a:buFont typeface="Calibri" panose="020F0502020204030204"/>
              <a:buChar char="●"/>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It also uses temperature and soil moisture sensors.</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p:nvPr/>
        </p:nvSpPr>
        <p:spPr>
          <a:xfrm>
            <a:off x="152400" y="4876801"/>
            <a:ext cx="350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B.Tech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Main Project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2020-2021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 name="Google Shape;156;p9"/>
          <p:cNvSpPr txBox="1"/>
          <p:nvPr/>
        </p:nvSpPr>
        <p:spPr>
          <a:xfrm>
            <a:off x="5935960" y="4876799"/>
            <a:ext cx="25908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1400" b="1" i="0" u="none" strike="noStrike" cap="none">
                <a:solidFill>
                  <a:srgbClr val="595959"/>
                </a:solidFill>
                <a:latin typeface="Arial" panose="020B0604020202020204"/>
                <a:ea typeface="Arial" panose="020B0604020202020204"/>
                <a:cs typeface="Arial" panose="020B0604020202020204"/>
                <a:sym typeface="Arial" panose="020B0604020202020204"/>
              </a:rPr>
              <a:t>Saturday, January 16, 2021</a:t>
            </a: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157" name="Google Shape;157;p9"/>
          <p:cNvSpPr txBox="1"/>
          <p:nvPr/>
        </p:nvSpPr>
        <p:spPr>
          <a:xfrm>
            <a:off x="654650" y="87600"/>
            <a:ext cx="7976700" cy="85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rgbClr val="366092"/>
                </a:solidFill>
                <a:latin typeface="Calibri" panose="020F0502020204030204"/>
                <a:ea typeface="Calibri" panose="020F0502020204030204"/>
                <a:cs typeface="Calibri" panose="020F0502020204030204"/>
                <a:sym typeface="Calibri" panose="020F0502020204030204"/>
              </a:rPr>
              <a:t>Literature Survey</a:t>
            </a:r>
            <a:endParaRPr sz="3600" b="0" i="0" u="none" strike="noStrike" cap="none">
              <a:solidFill>
                <a:srgbClr val="366092"/>
              </a:solidFill>
              <a:latin typeface="Calibri" panose="020F0502020204030204"/>
              <a:ea typeface="Calibri" panose="020F0502020204030204"/>
              <a:cs typeface="Calibri" panose="020F0502020204030204"/>
              <a:sym typeface="Calibri" panose="020F0502020204030204"/>
            </a:endParaRPr>
          </a:p>
        </p:txBody>
      </p:sp>
      <p:sp>
        <p:nvSpPr>
          <p:cNvPr id="158" name="Google Shape;158;p9"/>
          <p:cNvSpPr txBox="1"/>
          <p:nvPr/>
        </p:nvSpPr>
        <p:spPr>
          <a:xfrm>
            <a:off x="658272" y="1118098"/>
            <a:ext cx="6630600" cy="487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3. </a:t>
            </a:r>
            <a:r>
              <a:rPr lang="en-US" sz="2000" b="1" i="1" u="none" strike="noStrike" cap="none">
                <a:solidFill>
                  <a:schemeClr val="dk1"/>
                </a:solidFill>
                <a:latin typeface="Calibri" panose="020F0502020204030204"/>
                <a:ea typeface="Calibri" panose="020F0502020204030204"/>
                <a:cs typeface="Calibri" panose="020F0502020204030204"/>
                <a:sym typeface="Calibri" panose="020F0502020204030204"/>
              </a:rPr>
              <a:t>New Optimized Spectral Indices for Identifying and Monitoring Winter Wheat Diseases</a:t>
            </a:r>
            <a:endParaRPr sz="2000" b="1" i="1"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1" i="1"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9"/>
          <p:cNvSpPr txBox="1"/>
          <p:nvPr/>
        </p:nvSpPr>
        <p:spPr>
          <a:xfrm>
            <a:off x="812165" y="1680845"/>
            <a:ext cx="7819390" cy="281051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000000"/>
              </a:buClr>
              <a:buSzPts val="2000"/>
              <a:buFont typeface="Calibri" panose="020F0502020204030204"/>
              <a:buChar char="●"/>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Taken three different pests (Powdery mildew, yellow rust and aphids) in winter wheat for their observance.</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101600" marR="0" lvl="0" indent="0" algn="l" rtl="0">
              <a:lnSpc>
                <a:spcPct val="100000"/>
              </a:lnSpc>
              <a:spcBef>
                <a:spcPts val="0"/>
              </a:spcBef>
              <a:spcAft>
                <a:spcPts val="0"/>
              </a:spcAft>
              <a:buClr>
                <a:srgbClr val="000000"/>
              </a:buClr>
              <a:buSzPts val="2000"/>
              <a:buFont typeface="Calibri" panose="020F050202020403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55600" algn="l" rtl="0">
              <a:lnSpc>
                <a:spcPct val="100000"/>
              </a:lnSpc>
              <a:spcBef>
                <a:spcPts val="0"/>
              </a:spcBef>
              <a:spcAft>
                <a:spcPts val="0"/>
              </a:spcAft>
              <a:buClr>
                <a:srgbClr val="000000"/>
              </a:buClr>
              <a:buSzPts val="2000"/>
              <a:buFont typeface="Calibri" panose="020F0502020204030204"/>
              <a:buChar char="●"/>
            </a:pPr>
            <a:r>
              <a:rPr lang="en-US"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most and the least specific wavelengths for different diseases have been extracted using RELIEF-F algorithm.</a:t>
            </a: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Clr>
                <a:srgbClr val="000000"/>
              </a:buClr>
              <a:buSzPts val="2000"/>
              <a:buFont typeface="Calibri" panose="020F050202020403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p:nvPr/>
        </p:nvSpPr>
        <p:spPr>
          <a:xfrm>
            <a:off x="152400" y="4876801"/>
            <a:ext cx="3505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B.Tech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F3F3F"/>
                </a:solidFill>
                <a:latin typeface="Arial" panose="020B0604020202020204"/>
                <a:ea typeface="Arial" panose="020B0604020202020204"/>
                <a:cs typeface="Arial" panose="020B0604020202020204"/>
                <a:sym typeface="Arial" panose="020B0604020202020204"/>
              </a:rPr>
              <a:t>Main Project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400" b="1" i="0" u="none" strike="noStrike" cap="none">
                <a:solidFill>
                  <a:srgbClr val="366092"/>
                </a:solidFill>
                <a:latin typeface="Arial" panose="020B0604020202020204"/>
                <a:ea typeface="Arial" panose="020B0604020202020204"/>
                <a:cs typeface="Arial" panose="020B0604020202020204"/>
                <a:sym typeface="Arial" panose="020B0604020202020204"/>
              </a:rPr>
              <a:t>2020-2021</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10"/>
          <p:cNvSpPr txBox="1"/>
          <p:nvPr/>
        </p:nvSpPr>
        <p:spPr>
          <a:xfrm>
            <a:off x="5935960" y="4876799"/>
            <a:ext cx="25908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panose="020B0604020202020204"/>
              <a:buNone/>
            </a:pPr>
            <a:r>
              <a:rPr lang="en-US" sz="1400" b="1" i="0" u="none" strike="noStrike" cap="none">
                <a:solidFill>
                  <a:srgbClr val="595959"/>
                </a:solidFill>
                <a:latin typeface="Arial" panose="020B0604020202020204"/>
                <a:ea typeface="Arial" panose="020B0604020202020204"/>
                <a:cs typeface="Arial" panose="020B0604020202020204"/>
                <a:sym typeface="Arial" panose="020B0604020202020204"/>
              </a:rPr>
              <a:t>Saturday, January 16, 2021</a:t>
            </a: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166" name="Google Shape;166;p10"/>
          <p:cNvSpPr txBox="1"/>
          <p:nvPr/>
        </p:nvSpPr>
        <p:spPr>
          <a:xfrm>
            <a:off x="633850" y="87622"/>
            <a:ext cx="8229600" cy="849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rgbClr val="366092"/>
                </a:solidFill>
                <a:latin typeface="Calibri" panose="020F0502020204030204"/>
                <a:ea typeface="Calibri" panose="020F0502020204030204"/>
                <a:cs typeface="Calibri" panose="020F0502020204030204"/>
                <a:sym typeface="Calibri" panose="020F0502020204030204"/>
              </a:rPr>
              <a:t>Literature Survey</a:t>
            </a:r>
            <a:endParaRPr sz="3600" b="0" i="0" u="none" strike="noStrike" cap="none">
              <a:solidFill>
                <a:srgbClr val="366092"/>
              </a:solidFill>
              <a:latin typeface="Calibri" panose="020F0502020204030204"/>
              <a:ea typeface="Calibri" panose="020F0502020204030204"/>
              <a:cs typeface="Calibri" panose="020F0502020204030204"/>
              <a:sym typeface="Calibri" panose="020F0502020204030204"/>
            </a:endParaRPr>
          </a:p>
        </p:txBody>
      </p:sp>
      <p:sp>
        <p:nvSpPr>
          <p:cNvPr id="167" name="Google Shape;167;p10"/>
          <p:cNvSpPr txBox="1"/>
          <p:nvPr/>
        </p:nvSpPr>
        <p:spPr>
          <a:xfrm>
            <a:off x="716280" y="1590040"/>
            <a:ext cx="8147050" cy="2846705"/>
          </a:xfrm>
          <a:prstGeom prst="rect">
            <a:avLst/>
          </a:prstGeom>
          <a:noFill/>
          <a:ln>
            <a:noFill/>
          </a:ln>
        </p:spPr>
        <p:txBody>
          <a:bodyPr spcFirstLastPara="1" wrap="square" lIns="91425" tIns="45700" rIns="91425" bIns="45700" anchor="t" anchorCtr="0">
            <a:noAutofit/>
          </a:bodyPr>
          <a:lstStyle/>
          <a:p>
            <a:pPr marL="495300" marR="0" lvl="0" indent="-342900" algn="l"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rgbClr val="3F3F3F"/>
                </a:solidFill>
                <a:latin typeface="Calibri" panose="020F0502020204030204"/>
                <a:ea typeface="Calibri" panose="020F0502020204030204"/>
                <a:cs typeface="Calibri" panose="020F0502020204030204"/>
                <a:sym typeface="Calibri" panose="020F0502020204030204"/>
              </a:rPr>
              <a:t>The need to effectively grow a plant and increase its yield     is very important. In order to do so, it is important to </a:t>
            </a:r>
            <a:r>
              <a:rPr lang="en-US" sz="2000" b="0" i="0" u="none" strike="noStrike" cap="none">
                <a:solidFill>
                  <a:srgbClr val="3F3F3F"/>
                </a:solidFill>
                <a:latin typeface="Calibri" panose="020F0502020204030204"/>
                <a:ea typeface="Calibri" panose="020F0502020204030204"/>
                <a:cs typeface="Calibri" panose="020F0502020204030204"/>
                <a:sym typeface="Calibri" panose="020F0502020204030204"/>
              </a:rPr>
              <a:t>monitor </a:t>
            </a:r>
            <a:r>
              <a:rPr lang="en-US" sz="2400" b="0" i="0" u="none" strike="noStrike" cap="none">
                <a:solidFill>
                  <a:srgbClr val="3F3F3F"/>
                </a:solidFill>
                <a:latin typeface="Calibri" panose="020F0502020204030204"/>
                <a:ea typeface="Calibri" panose="020F0502020204030204"/>
                <a:cs typeface="Calibri" panose="020F0502020204030204"/>
                <a:sym typeface="Calibri" panose="020F0502020204030204"/>
              </a:rPr>
              <a:t>the plant during its growth period, as well as, at the time of harvest.</a:t>
            </a:r>
            <a:endParaRPr sz="24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a:p>
            <a:pPr marL="495300" marR="0" lvl="0" indent="-342900" algn="l"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rgbClr val="3F3F3F"/>
                </a:solidFill>
                <a:latin typeface="Calibri" panose="020F0502020204030204"/>
                <a:ea typeface="Calibri" panose="020F0502020204030204"/>
                <a:cs typeface="Calibri" panose="020F0502020204030204"/>
                <a:sym typeface="Calibri" panose="020F0502020204030204"/>
              </a:rPr>
              <a:t> In this paper image processing is used as a tool to monitor  the diseases on fruits during farming, right from plantation to harvesting.</a:t>
            </a:r>
            <a:endParaRPr sz="24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168" name="Google Shape;168;p10"/>
          <p:cNvSpPr txBox="1"/>
          <p:nvPr/>
        </p:nvSpPr>
        <p:spPr>
          <a:xfrm>
            <a:off x="640002" y="1108654"/>
            <a:ext cx="6840900" cy="48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4. </a:t>
            </a:r>
            <a:r>
              <a:rPr lang="en-US" sz="2000" b="1" i="1" u="none" strike="noStrike" cap="none">
                <a:solidFill>
                  <a:schemeClr val="dk1"/>
                </a:solidFill>
                <a:latin typeface="Calibri" panose="020F0502020204030204"/>
                <a:ea typeface="Calibri" panose="020F0502020204030204"/>
                <a:cs typeface="Calibri" panose="020F0502020204030204"/>
                <a:sym typeface="Calibri" panose="020F0502020204030204"/>
              </a:rPr>
              <a:t>Image Processing for Smart Farming:Detection of Disease and Fruit Grading  </a:t>
            </a:r>
            <a:endParaRPr sz="2000" b="1" i="1"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1" i="1"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theme/theme1.xml><?xml version="1.0" encoding="utf-8"?>
<a:theme xmlns:a="http://schemas.openxmlformats.org/drawingml/2006/main" name="Theme1">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2949</Words>
  <Application>Microsoft Office PowerPoint</Application>
  <PresentationFormat>On-screen Show (16:9)</PresentationFormat>
  <Paragraphs>731</Paragraphs>
  <Slides>50</Slides>
  <Notes>39</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System</vt:lpstr>
      <vt:lpstr>PowerPoint Presentation</vt:lpstr>
      <vt:lpstr>PowerPoint Presentation</vt:lpstr>
      <vt:lpstr>Need of the topic</vt:lpstr>
      <vt:lpstr>Methodology and block diagram</vt:lpstr>
      <vt:lpstr>Overview of the Irrigation module with block diagram</vt:lpstr>
      <vt:lpstr>Irrigation- System Design &amp; Implementation</vt:lpstr>
      <vt:lpstr>Disease detection</vt:lpstr>
      <vt:lpstr>System Design &amp; Implementation(contd) </vt:lpstr>
      <vt:lpstr>Naive Bayes</vt:lpstr>
      <vt:lpstr>PowerPoint Presentation</vt:lpstr>
      <vt:lpstr>Multi layer perceptron</vt:lpstr>
      <vt:lpstr>PowerPoint Presentation</vt:lpstr>
      <vt:lpstr>Parameter Evaluation</vt:lpstr>
      <vt:lpstr>PowerPoint Presentation</vt:lpstr>
      <vt:lpstr>PowerPoint Presentation</vt:lpstr>
      <vt:lpstr>Coding</vt:lpstr>
      <vt:lpstr>PowerPoint Presentation</vt:lpstr>
      <vt:lpstr>PowerPoint Presentation</vt:lpstr>
      <vt:lpstr>PowerPoint Presentation</vt:lpstr>
      <vt:lpstr>PowerPoint Presentation</vt:lpstr>
      <vt:lpstr>PowerPoint Presentation</vt:lpstr>
      <vt:lpstr>Result- Disease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Future scope</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Unknown User</cp:lastModifiedBy>
  <cp:revision>14</cp:revision>
  <dcterms:created xsi:type="dcterms:W3CDTF">2021-06-22T04:04:00Z</dcterms:created>
  <dcterms:modified xsi:type="dcterms:W3CDTF">2021-06-22T09:40:05Z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