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F09B1CA-1C9A-4587-99AE-AFC7D1430463}">
  <a:tblStyle styleId="{AF09B1CA-1C9A-4587-99AE-AFC7D143046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1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1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1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1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1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" name="Google Shape;51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2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2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2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p2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p2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p2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p2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" name="Google Shape;64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9" name="Google Shape;79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p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obj">
  <p:cSld name="OBJECT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342900" y="0"/>
            <a:ext cx="8801100" cy="6858000"/>
          </a:xfrm>
          <a:custGeom>
            <a:rect b="b" l="l" r="r" t="t"/>
            <a:pathLst>
              <a:path extrusionOk="0" h="6858000" w="8801100">
                <a:moveTo>
                  <a:pt x="0" y="6858000"/>
                </a:moveTo>
                <a:lnTo>
                  <a:pt x="8801100" y="6858000"/>
                </a:lnTo>
                <a:lnTo>
                  <a:pt x="88011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9DF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0" y="0"/>
            <a:ext cx="342900" cy="6858000"/>
          </a:xfrm>
          <a:custGeom>
            <a:rect b="b" l="l" r="r" t="t"/>
            <a:pathLst>
              <a:path extrusionOk="0" h="6858000" w="342900">
                <a:moveTo>
                  <a:pt x="0" y="6858000"/>
                </a:moveTo>
                <a:lnTo>
                  <a:pt x="342900" y="6858000"/>
                </a:lnTo>
                <a:lnTo>
                  <a:pt x="342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6E6E7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/>
          <p:nvPr>
            <p:ph type="title"/>
          </p:nvPr>
        </p:nvSpPr>
        <p:spPr>
          <a:xfrm>
            <a:off x="2527300" y="764793"/>
            <a:ext cx="4089399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sng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2527300" y="764793"/>
            <a:ext cx="4089399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sng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4977" y="1387538"/>
            <a:ext cx="8234044" cy="4248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2527300" y="764793"/>
            <a:ext cx="4089399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sng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8420100" y="0"/>
            <a:ext cx="723900" cy="6858000"/>
          </a:xfrm>
          <a:custGeom>
            <a:rect b="b" l="l" r="r" t="t"/>
            <a:pathLst>
              <a:path extrusionOk="0" h="6858000" w="723900">
                <a:moveTo>
                  <a:pt x="723900" y="6857998"/>
                </a:moveTo>
                <a:lnTo>
                  <a:pt x="723900" y="0"/>
                </a:lnTo>
                <a:lnTo>
                  <a:pt x="0" y="0"/>
                </a:lnTo>
                <a:lnTo>
                  <a:pt x="0" y="6857998"/>
                </a:lnTo>
                <a:lnTo>
                  <a:pt x="723900" y="6857998"/>
                </a:lnTo>
                <a:close/>
              </a:path>
            </a:pathLst>
          </a:custGeom>
          <a:solidFill>
            <a:srgbClr val="34343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2527300" y="764793"/>
            <a:ext cx="4089399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sng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4977" y="1387538"/>
            <a:ext cx="8234044" cy="4248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18514" y="1014349"/>
            <a:ext cx="7698600" cy="15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6500">
            <a:noAutofit/>
          </a:bodyPr>
          <a:lstStyle/>
          <a:p>
            <a:pPr indent="6350" lvl="0" marL="12700" marR="5080" rtl="0" algn="ctr">
              <a:lnSpc>
                <a:spcPct val="10219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none">
                <a:solidFill>
                  <a:srgbClr val="000000"/>
                </a:solidFill>
              </a:rPr>
              <a:t>SWITCH </a:t>
            </a:r>
            <a:r>
              <a:rPr lang="en-US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ON/OFF HOME  APPLIANCES USING ARDUINO  THROUGH VOICE COMMANDS</a:t>
            </a:r>
            <a:endParaRPr/>
          </a:p>
        </p:txBody>
      </p:sp>
      <p:sp>
        <p:nvSpPr>
          <p:cNvPr id="47" name="Google Shape;47;p7"/>
          <p:cNvSpPr txBox="1"/>
          <p:nvPr/>
        </p:nvSpPr>
        <p:spPr>
          <a:xfrm>
            <a:off x="470852" y="3361372"/>
            <a:ext cx="34671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Guide : Ms.Sreelekha.M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7"/>
          <p:cNvSpPr txBox="1"/>
          <p:nvPr/>
        </p:nvSpPr>
        <p:spPr>
          <a:xfrm>
            <a:off x="4120225" y="3361375"/>
            <a:ext cx="47001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93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Presented By :Batch No.3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82320" lvl="0" marL="794385" marR="5080" rtl="0" algn="l">
              <a:lnSpc>
                <a:spcPct val="1457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rPr b="1" i="0" lang="en-US" sz="2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Team members:  </a:t>
            </a:r>
            <a:endParaRPr b="1" i="0" sz="2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82320" lvl="0" marL="794385" marR="5080" rtl="0" algn="l">
              <a:lnSpc>
                <a:spcPct val="1457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rPr b="1" i="0" lang="en-US" sz="2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Swalih.T  </a:t>
            </a:r>
            <a:endParaRPr b="1" i="0" sz="2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82320" lvl="0" marL="794385" marR="5080" rtl="0" algn="l">
              <a:lnSpc>
                <a:spcPct val="1457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rPr b="1" i="0" lang="en-US" sz="2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Shibilam.A  </a:t>
            </a:r>
            <a:endParaRPr b="1" i="0" sz="2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82320" lvl="0" marL="794385" marR="5080" rtl="0" algn="l">
              <a:lnSpc>
                <a:spcPct val="1457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rPr b="1" i="0" lang="en-US" sz="2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Shahana Shirin.P</a:t>
            </a:r>
            <a:endParaRPr b="0" i="0" sz="2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301175" y="582275"/>
            <a:ext cx="8172600" cy="15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0475">
            <a:noAutofit/>
          </a:bodyPr>
          <a:lstStyle/>
          <a:p>
            <a:pPr indent="0" lvl="0" marL="12065" marR="5080" rtl="0" algn="ctr">
              <a:lnSpc>
                <a:spcPct val="89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MODULES</a:t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688975" y="1916366"/>
            <a:ext cx="48579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-247650" lvl="0" marL="260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2050"/>
              <a:buFont typeface="Verdana"/>
              <a:buChar char="❖"/>
            </a:pPr>
            <a:r>
              <a:rPr b="1" i="0" lang="en-US" sz="2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 BASED PHONE :</a:t>
            </a:r>
            <a:endParaRPr b="0" i="0" sz="2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3350" y="2679988"/>
            <a:ext cx="2319025" cy="355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65525" y="2680000"/>
            <a:ext cx="1996125" cy="355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1173" y="2593852"/>
            <a:ext cx="2319025" cy="3724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/>
        </p:nvSpPr>
        <p:spPr>
          <a:xfrm>
            <a:off x="607377" y="907732"/>
            <a:ext cx="6701790" cy="3085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 “voiceHOME.apk”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bluetooth module and connect.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Arial"/>
              <a:buNone/>
            </a:pPr>
            <a:r>
              <a:t/>
            </a:r>
            <a:endParaRPr b="0" i="0" sz="24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click on the mic icon to speak.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 the voice command to the HC-05 module.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displays the given command in below textbox.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6E6E74"/>
              </a:buClr>
              <a:buSzPts val="2450"/>
              <a:buFont typeface="Arial"/>
              <a:buNone/>
            </a:pPr>
            <a:r>
              <a:t/>
            </a:r>
            <a:endParaRPr b="0" i="0" sz="24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 flipH="1" rot="-477897">
            <a:off x="-221335" y="-375983"/>
            <a:ext cx="8094992" cy="3922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/>
        </p:nvSpPr>
        <p:spPr>
          <a:xfrm>
            <a:off x="311775" y="347824"/>
            <a:ext cx="7712100" cy="14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noAutofit/>
          </a:bodyPr>
          <a:lstStyle/>
          <a:p>
            <a:pPr indent="-314325" lvl="0" marL="3270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512"/>
              </a:buClr>
              <a:buSzPts val="2650"/>
              <a:buFont typeface="Verdana"/>
              <a:buChar char="❖"/>
            </a:pPr>
            <a:r>
              <a:rPr b="1" i="0" lang="en-US" sz="2750" u="none" cap="none" strike="noStrike">
                <a:solidFill>
                  <a:srgbClr val="171512"/>
                </a:solidFill>
                <a:latin typeface="Arial"/>
                <a:ea typeface="Arial"/>
                <a:cs typeface="Arial"/>
                <a:sym typeface="Arial"/>
              </a:rPr>
              <a:t>BLUETOOTH MODULE </a:t>
            </a:r>
            <a:r>
              <a:rPr b="1" i="0" lang="en-US" sz="2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i="0" sz="2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t/>
            </a:r>
            <a:endParaRPr b="1" i="0" sz="2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8333"/>
              </a:lnSpc>
              <a:spcBef>
                <a:spcPts val="29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Bluetooth can operate in the following two modes either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 Mode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Operating Mode.</a:t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3655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349884" y="3692905"/>
            <a:ext cx="7291705" cy="2188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FDFDFD"/>
              </a:buClr>
              <a:buSzPts val="1800"/>
              <a:buFont typeface="Verdana"/>
              <a:buChar char="❖"/>
            </a:pPr>
            <a:r>
              <a:rPr b="0" i="0" lang="en-US" sz="1800" u="none" cap="none" strike="noStrike">
                <a:solidFill>
                  <a:srgbClr val="FDFDFD"/>
                </a:solidFill>
                <a:latin typeface="Arial"/>
                <a:ea typeface="Arial"/>
                <a:cs typeface="Arial"/>
                <a:sym typeface="Arial"/>
              </a:rPr>
              <a:t>ARDUINO UNO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8188" y="3610750"/>
            <a:ext cx="476250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276300" y="2371400"/>
            <a:ext cx="7626300" cy="13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a device recieves information that have been transmitted from smart devices.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HC-05 module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/>
        </p:nvSpPr>
        <p:spPr>
          <a:xfrm>
            <a:off x="0" y="797525"/>
            <a:ext cx="8319600" cy="60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0"/>
              <a:buFont typeface="Verdana"/>
              <a:buChar char="❖"/>
            </a:pPr>
            <a:r>
              <a:rPr b="1" i="0" lang="en-US" sz="2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ARDUINO UNO :</a:t>
            </a:r>
            <a:endParaRPr b="0" i="0" sz="27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8450" marR="5080" rtl="0" algn="l">
              <a:lnSpc>
                <a:spcPct val="100899"/>
              </a:lnSpc>
              <a:spcBef>
                <a:spcPts val="288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Arduino/Genuino Uno can communicate with computer, or other  Arduino boards.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98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provides UART serial mode of communication.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8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Processes information as program developed.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8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Recieves and Transmits processed information from and to respective devices.(Bluetooth module)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/>
        </p:nvSpPr>
        <p:spPr>
          <a:xfrm>
            <a:off x="199072" y="277177"/>
            <a:ext cx="7875905" cy="2937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Verdana"/>
              <a:buChar char="❖"/>
            </a:pPr>
            <a:r>
              <a:rPr b="1" i="0" lang="en-US" sz="2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RELAY:</a:t>
            </a:r>
            <a:endParaRPr b="0" i="0" sz="2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0975" lvl="0" marL="396875" marR="0" rtl="0" algn="l">
              <a:lnSpc>
                <a:spcPct val="100000"/>
              </a:lnSpc>
              <a:spcBef>
                <a:spcPts val="2795"/>
              </a:spcBef>
              <a:spcAft>
                <a:spcPts val="0"/>
              </a:spcAft>
              <a:buClr>
                <a:srgbClr val="6E6E74"/>
              </a:buClr>
              <a:buSzPts val="14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electromagnetic relay is made of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463550" marR="0" rtl="0" algn="l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rgbClr val="6E6E74"/>
              </a:buClr>
              <a:buSzPts val="1400"/>
              <a:buFont typeface="Verdana"/>
              <a:buChar char="⮚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coil of wire wrapped around a soft iron core (a solenoid)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463550" marR="0" rtl="0" algn="l">
              <a:lnSpc>
                <a:spcPct val="100000"/>
              </a:lnSpc>
              <a:spcBef>
                <a:spcPts val="1445"/>
              </a:spcBef>
              <a:spcAft>
                <a:spcPts val="0"/>
              </a:spcAft>
              <a:buClr>
                <a:srgbClr val="6E6E74"/>
              </a:buClr>
              <a:buSzPts val="1400"/>
              <a:buFont typeface="Verdana"/>
              <a:buChar char="⮚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iron yoke which provides a low reluctance path for magnetic flux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463550" marR="0" rtl="0" algn="l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rgbClr val="6E6E74"/>
              </a:buClr>
              <a:buSzPts val="1400"/>
              <a:buFont typeface="Verdana"/>
              <a:buChar char="⮚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movable iron armature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0975" lvl="0" marL="396875" marR="0" rtl="0" algn="l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rgbClr val="6E6E74"/>
              </a:buClr>
              <a:buSzPts val="1400"/>
              <a:buFont typeface="Verdana"/>
              <a:buChar char="⮚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or more sets of contacts (there are two contacts in the relay pictured)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2552700" y="3505200"/>
            <a:ext cx="3533775" cy="29146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1691004" y="535940"/>
            <a:ext cx="5770245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SYSTEM ARCHITECTURE</a:t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1123950" y="1828800"/>
            <a:ext cx="6096000" cy="43529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2527300" y="764793"/>
            <a:ext cx="4089399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52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BLOCK DIAGRAM</a:t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492503"/>
            <a:ext cx="7620000" cy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62025" y="724593"/>
            <a:ext cx="40893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WORKING</a:t>
            </a: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637075" y="1929975"/>
            <a:ext cx="3054300" cy="65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637075" y="1929975"/>
            <a:ext cx="73452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smart device(APPLICATION)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/>
          <p:nvPr/>
        </p:nvSpPr>
        <p:spPr>
          <a:xfrm>
            <a:off x="1836325" y="2585775"/>
            <a:ext cx="655800" cy="575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"/>
          <p:cNvSpPr/>
          <p:nvPr/>
        </p:nvSpPr>
        <p:spPr>
          <a:xfrm>
            <a:off x="712025" y="3175550"/>
            <a:ext cx="3054300" cy="65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712025" y="3215750"/>
            <a:ext cx="30543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bluetooth module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3"/>
          <p:cNvSpPr/>
          <p:nvPr/>
        </p:nvSpPr>
        <p:spPr>
          <a:xfrm>
            <a:off x="1836325" y="3845725"/>
            <a:ext cx="655800" cy="575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3"/>
          <p:cNvSpPr/>
          <p:nvPr/>
        </p:nvSpPr>
        <p:spPr>
          <a:xfrm>
            <a:off x="712025" y="4435500"/>
            <a:ext cx="3054300" cy="65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730775" y="4440825"/>
            <a:ext cx="30543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ARDUINO UNO BOARD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3"/>
          <p:cNvSpPr/>
          <p:nvPr/>
        </p:nvSpPr>
        <p:spPr>
          <a:xfrm>
            <a:off x="3785025" y="4590750"/>
            <a:ext cx="655800" cy="42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3"/>
          <p:cNvSpPr/>
          <p:nvPr/>
        </p:nvSpPr>
        <p:spPr>
          <a:xfrm>
            <a:off x="4440825" y="4435500"/>
            <a:ext cx="2773200" cy="65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4459525" y="4435500"/>
            <a:ext cx="27918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Output Devices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793000" y="697050"/>
            <a:ext cx="62127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WORKING EXPLANATION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428625" y="1543625"/>
            <a:ext cx="7685700" cy="49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SMART DEVICE(APPLICATION)</a:t>
            </a:r>
            <a:endParaRPr b="0" i="0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 APP INVENTOR is a google website where android applications can be developed.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Maintained by MASSACHUS ETTS INSTITUTE OF TECHNOLOGY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2527300" y="764793"/>
            <a:ext cx="40893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79" name="Google Shape;17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21700"/>
            <a:ext cx="8109724" cy="648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2608435" y="834175"/>
            <a:ext cx="75621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54" name="Google Shape;54;p8"/>
          <p:cNvSpPr txBox="1"/>
          <p:nvPr/>
        </p:nvSpPr>
        <p:spPr>
          <a:xfrm>
            <a:off x="120650" y="2017712"/>
            <a:ext cx="8056800" cy="24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810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1400"/>
              <a:buFont typeface="Verdana"/>
              <a:buChar char="❑"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Bluetooth communication system</a:t>
            </a:r>
            <a:r>
              <a:rPr b="0" i="0" lang="en-US" sz="1800" u="none" cap="none" strike="noStrike">
                <a:solidFill>
                  <a:srgbClr val="D5D2CC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2000"/>
              <a:buFont typeface="Verdan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6E6E74"/>
              </a:buClr>
              <a:buSzPts val="2600"/>
              <a:buFont typeface="Verdana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393700" marR="5080" rtl="0" algn="l">
              <a:lnSpc>
                <a:spcPct val="112777"/>
              </a:lnSpc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1400"/>
              <a:buFont typeface="Verdana"/>
              <a:buChar char="❑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	can	be used	in	all	fields like industry, domestic purposes like home  appliances controlling.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2000"/>
              <a:buFont typeface="Verdan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6E6E74"/>
              </a:buClr>
              <a:buSzPts val="2450"/>
              <a:buFont typeface="Verdana"/>
              <a:buNone/>
            </a:pPr>
            <a:r>
              <a:t/>
            </a:r>
            <a:endParaRPr b="0" i="0" sz="24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7675" lvl="0" marL="460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1400"/>
              <a:buFont typeface="Verdana"/>
              <a:buChar char="❑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Bluetooth as a remote.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8"/>
          <p:cNvSpPr txBox="1"/>
          <p:nvPr/>
        </p:nvSpPr>
        <p:spPr>
          <a:xfrm>
            <a:off x="2961894" y="5060378"/>
            <a:ext cx="7239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human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8"/>
          <p:cNvSpPr txBox="1"/>
          <p:nvPr/>
        </p:nvSpPr>
        <p:spPr>
          <a:xfrm>
            <a:off x="3829684" y="5060378"/>
            <a:ext cx="8034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Labour,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8"/>
          <p:cNvSpPr txBox="1"/>
          <p:nvPr/>
        </p:nvSpPr>
        <p:spPr>
          <a:xfrm>
            <a:off x="4773676" y="5060378"/>
            <a:ext cx="6033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effort,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 txBox="1"/>
          <p:nvPr/>
        </p:nvSpPr>
        <p:spPr>
          <a:xfrm>
            <a:off x="5517134" y="5060378"/>
            <a:ext cx="4578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8"/>
          <p:cNvSpPr txBox="1"/>
          <p:nvPr/>
        </p:nvSpPr>
        <p:spPr>
          <a:xfrm>
            <a:off x="6108319" y="5060378"/>
            <a:ext cx="1169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	errors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 txBox="1"/>
          <p:nvPr/>
        </p:nvSpPr>
        <p:spPr>
          <a:xfrm>
            <a:off x="7414514" y="5060378"/>
            <a:ext cx="766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due	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8"/>
          <p:cNvSpPr txBox="1"/>
          <p:nvPr/>
        </p:nvSpPr>
        <p:spPr>
          <a:xfrm>
            <a:off x="120650" y="5060375"/>
            <a:ext cx="28413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925">
            <a:noAutofit/>
          </a:bodyPr>
          <a:lstStyle/>
          <a:p>
            <a:pPr indent="-381000" lvl="0" marL="393700" marR="5080" rtl="0" algn="l">
              <a:lnSpc>
                <a:spcPct val="112777"/>
              </a:lnSpc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1400"/>
              <a:buFont typeface="Verdana"/>
              <a:buChar char="❑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	 system	reduces  human negligence.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2527300" y="764793"/>
            <a:ext cx="40893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06925"/>
            <a:ext cx="8242750" cy="628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2527300" y="764793"/>
            <a:ext cx="40893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91" name="Google Shape;19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21700"/>
            <a:ext cx="8035825" cy="62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2148450" y="753760"/>
            <a:ext cx="55380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197" name="Google Shape;197;p28"/>
          <p:cNvSpPr/>
          <p:nvPr/>
        </p:nvSpPr>
        <p:spPr>
          <a:xfrm>
            <a:off x="685800" y="1752600"/>
            <a:ext cx="7467600" cy="4200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/>
        </p:nvSpPr>
        <p:spPr>
          <a:xfrm>
            <a:off x="328612" y="245173"/>
            <a:ext cx="7926070" cy="48025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925">
            <a:noAutofit/>
          </a:bodyPr>
          <a:lstStyle/>
          <a:p>
            <a:pPr indent="-180975" lvl="0" marL="193675" marR="542925" rtl="0" algn="l">
              <a:lnSpc>
                <a:spcPct val="112777"/>
              </a:lnSpc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1400"/>
              <a:buFont typeface="Verdana"/>
              <a:buChar char="❑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heart of the system is Arduino Uno which has a microcontroller i.e  Atmega 328.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2000"/>
              <a:buFont typeface="Verdan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6E6E74"/>
              </a:buClr>
              <a:buSzPts val="2450"/>
              <a:buFont typeface="Verdana"/>
              <a:buNone/>
            </a:pPr>
            <a:r>
              <a:t/>
            </a:r>
            <a:endParaRPr b="0" i="0" sz="24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0975" lvl="0" marL="193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1400"/>
              <a:buFont typeface="Verdana"/>
              <a:buChar char="❑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ISP program controller is used to program boat loader.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2000"/>
              <a:buFont typeface="Verdan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6E6E74"/>
              </a:buClr>
              <a:buSzPts val="2600"/>
              <a:buFont typeface="Verdana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0975" lvl="0" marL="193675" marR="786765" rtl="0" algn="l">
              <a:lnSpc>
                <a:spcPct val="112777"/>
              </a:lnSpc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1400"/>
              <a:buFont typeface="Verdana"/>
              <a:buChar char="❑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control heavy AC loads relays are connected at the output pins of  Arduino Uno.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2000"/>
              <a:buFont typeface="Verdan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6E6E74"/>
              </a:buClr>
              <a:buSzPts val="2450"/>
              <a:buFont typeface="Verdana"/>
              <a:buNone/>
            </a:pPr>
            <a:r>
              <a:t/>
            </a:r>
            <a:endParaRPr b="0" i="0" sz="24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0975" lvl="0" marL="193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1400"/>
              <a:buFont typeface="Verdana"/>
              <a:buChar char="❑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 is developed by Google 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2000"/>
              <a:buFont typeface="Verdan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6E6E74"/>
              </a:buClr>
              <a:buSzPts val="2550"/>
              <a:buFont typeface="Verdana"/>
              <a:buNone/>
            </a:pPr>
            <a:r>
              <a:t/>
            </a:r>
            <a:endParaRPr b="0" i="0" sz="25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0975" lvl="0" marL="193675" marR="508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1400"/>
              <a:buFont typeface="Verdana"/>
              <a:buChar char="❑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Arduino device along with the Bluetooth module and relay circuit needs  to be connected to the switch board.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1385825" y="194301"/>
            <a:ext cx="6909900" cy="9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275">
            <a:noAutofit/>
          </a:bodyPr>
          <a:lstStyle/>
          <a:p>
            <a:pPr indent="-2336165" lvl="0" marL="2348230" marR="508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CONCLUSION AND FUTURE </a:t>
            </a:r>
            <a:r>
              <a:rPr lang="en-US" u="none"/>
              <a:t> </a:t>
            </a:r>
            <a:r>
              <a:rPr lang="en-US"/>
              <a:t>SCOPE</a:t>
            </a:r>
            <a:endParaRPr/>
          </a:p>
        </p:txBody>
      </p:sp>
      <p:sp>
        <p:nvSpPr>
          <p:cNvPr id="208" name="Google Shape;208;p30"/>
          <p:cNvSpPr txBox="1"/>
          <p:nvPr/>
        </p:nvSpPr>
        <p:spPr>
          <a:xfrm>
            <a:off x="1032192" y="2007552"/>
            <a:ext cx="6630600" cy="30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810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14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system was targeted for elderly and disabled people.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6E6E74"/>
              </a:buClr>
              <a:buSzPts val="2450"/>
              <a:buFont typeface="Arial"/>
              <a:buNone/>
            </a:pPr>
            <a:r>
              <a:t/>
            </a:r>
            <a:endParaRPr b="0" i="0" sz="24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14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can yield maximum output with minimum complexity.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6E6E74"/>
              </a:buClr>
              <a:buSzPts val="2450"/>
              <a:buFont typeface="Arial"/>
              <a:buNone/>
            </a:pPr>
            <a:r>
              <a:t/>
            </a:r>
            <a:endParaRPr b="0" i="0" sz="24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14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Voice system is a sensitive system.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6E6E74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14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 automation based on voice recognition has been Buillt.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3016250" y="557911"/>
            <a:ext cx="3110230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14" name="Google Shape;214;p31"/>
          <p:cNvSpPr txBox="1"/>
          <p:nvPr/>
        </p:nvSpPr>
        <p:spPr>
          <a:xfrm>
            <a:off x="454977" y="1387538"/>
            <a:ext cx="7851140" cy="4248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650">
            <a:noAutofit/>
          </a:bodyPr>
          <a:lstStyle/>
          <a:p>
            <a:pPr indent="-381635" lvl="0" marL="394335" marR="508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14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Thoraya Obaid, Haliemah Rashed, Ali Abu El Nour, Muhammad Rehan,  Mussab Muhammad Saleh, and Mohammed Tarique, “ZigBee based  voice controlled wireless smart home system”, International Journal of  Wireless &amp; Mobile Networks (IJWMN) Vol. 6, No. 1, February 2014.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rgbClr val="6E6E74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635" lvl="0" marL="394335" marR="8255" rtl="0" algn="just">
              <a:lnSpc>
                <a:spcPct val="95100"/>
              </a:lnSpc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14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Alkar, A. Z., &amp; Buhur, “Design and Development of an Automated Home  Control System Using Mobile Phone”,U. (2005). An Internet Based  Wireless Home Automation System for Multifunctional Devices. IEEE  Consumer Electronics, 51(4), 1169-1174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6E6E74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635" lvl="0" marL="394335" marR="11430" rtl="0" algn="just">
              <a:lnSpc>
                <a:spcPct val="95600"/>
              </a:lnSpc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14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Shiu Kumar,” UBIQUITOUS SMART HOME SYSTEM USING ANDROID  APPLICATION “, International Journal of Computer Networks &amp;  Communications (IJCNC) Vol.6, No.1, January 2014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/>
        </p:nvSpPr>
        <p:spPr>
          <a:xfrm>
            <a:off x="489575" y="195250"/>
            <a:ext cx="7596000" cy="52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00">
            <a:noAutofit/>
          </a:bodyPr>
          <a:lstStyle/>
          <a:p>
            <a:pPr indent="-323850" lvl="0" marL="336550" marR="208915" rtl="0" algn="l">
              <a:lnSpc>
                <a:spcPct val="94700"/>
              </a:lnSpc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14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Dhawan S. Thakur and Aditi Sharma, “ Voice Recognition Wireless  Home Automation System Based On Zigbee”, IOSR Journal of  Electronics and Communication Engineering (IOSR-JECE) e-ISSN:  2278-2834,p- ISSN: 2278-8735.Volume 6, Issue 1 (May. - Jun. 2013),  PP 65-75.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6E6E74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336550" marR="88265" rtl="0" algn="l">
              <a:lnSpc>
                <a:spcPct val="95600"/>
              </a:lnSpc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14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YunCui, MyoungjinKim, YiGu, Jong-jinJung, and HankuLee, “Home  Appliance Management System for Monitoring Digitized Devices Using  Cloud Computing Technology in Ubiquitous Sensor Network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36550" marR="254633" rtl="0" algn="l">
              <a:lnSpc>
                <a:spcPct val="112777"/>
              </a:lnSpc>
              <a:spcBef>
                <a:spcPts val="4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Environment”,Hindawi Publishing Corporation International Journal of  Distributed Sensor Networks Volume 2014, Article ID 174097.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336550" marR="66040" rtl="0" algn="l">
              <a:lnSpc>
                <a:spcPct val="112777"/>
              </a:lnSpc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14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Shih-Pang Tseng, Bo-Rong Li, Jun-Long Pan, and ChiaJuLin,”An  Application of Internet of Things with Motion Sensing on Smart House“,  978-14799-6284-6/14 c ⃝ 2014 IEEE.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6E6E74"/>
              </a:buClr>
              <a:buSzPts val="2150"/>
              <a:buFont typeface="Arial"/>
              <a:buNone/>
            </a:pPr>
            <a:r>
              <a:t/>
            </a:r>
            <a:endParaRPr b="0" i="0" sz="21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336550" marR="50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14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Kim Baraka, Marc Ghobril, Sami Malek, RouwaidaKanj, AymanKayssi,”  SmartPower Management System For Home Appliances And Wellness  Based On Wireless Sensors Network And Mobile Technology”, ,2015  XVIII AISEM Annual Conference, 978-1-4799-8591-3/15©2015 IEEE.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1547749" y="2344166"/>
            <a:ext cx="5913755" cy="14909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9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9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1855470" y="448310"/>
            <a:ext cx="5062220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LITERATURE SURVEY</a:t>
            </a:r>
            <a:endParaRPr/>
          </a:p>
        </p:txBody>
      </p:sp>
      <p:sp>
        <p:nvSpPr>
          <p:cNvPr id="67" name="Google Shape;67;p9"/>
          <p:cNvSpPr txBox="1"/>
          <p:nvPr/>
        </p:nvSpPr>
        <p:spPr>
          <a:xfrm>
            <a:off x="282257" y="1344549"/>
            <a:ext cx="6802755" cy="831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9675">
            <a:noAutofit/>
          </a:bodyPr>
          <a:lstStyle/>
          <a:p>
            <a:pPr indent="0" lvl="0" marL="12700" marR="5080" rtl="0" algn="l">
              <a:lnSpc>
                <a:spcPct val="109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rPr b="0" i="0" lang="en-US" sz="2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and Development of an Automated  Home Control System Using Mobile Phone</a:t>
            </a:r>
            <a:endParaRPr b="0" i="0" sz="2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"/>
          <p:cNvSpPr txBox="1"/>
          <p:nvPr/>
        </p:nvSpPr>
        <p:spPr>
          <a:xfrm>
            <a:off x="118427" y="2659316"/>
            <a:ext cx="5594350" cy="1225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810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1400"/>
              <a:buFont typeface="Verdana"/>
              <a:buChar char="❑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cell (mobile) phone acts as a modem.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2000"/>
              <a:buFont typeface="Verdan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6E6E74"/>
              </a:buClr>
              <a:buSzPts val="2450"/>
              <a:buFont typeface="Verdana"/>
              <a:buNone/>
            </a:pPr>
            <a:r>
              <a:t/>
            </a:r>
            <a:endParaRPr b="0" i="0" sz="24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1400"/>
              <a:buFont typeface="Verdana"/>
              <a:buChar char="❑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control of remote devices using mobile phones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 txBox="1"/>
          <p:nvPr/>
        </p:nvSpPr>
        <p:spPr>
          <a:xfrm>
            <a:off x="4904740" y="4519231"/>
            <a:ext cx="3366135" cy="300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-To control the switching of the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9"/>
          <p:cNvSpPr txBox="1"/>
          <p:nvPr/>
        </p:nvSpPr>
        <p:spPr>
          <a:xfrm>
            <a:off x="118427" y="4519231"/>
            <a:ext cx="4582795" cy="674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25">
            <a:noAutofit/>
          </a:bodyPr>
          <a:lstStyle/>
          <a:p>
            <a:pPr indent="-381000" lvl="0" marL="393700" marR="5080" rtl="0" algn="l">
              <a:lnSpc>
                <a:spcPct val="93900"/>
              </a:lnSpc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1400"/>
              <a:buFont typeface="Verdana"/>
              <a:buChar char="❑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Programmable interface controller (PIC)  output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402590" y="481012"/>
            <a:ext cx="7514590" cy="830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325">
            <a:noAutofit/>
          </a:bodyPr>
          <a:lstStyle/>
          <a:p>
            <a:pPr indent="0" lvl="0" marL="12700" marR="508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27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Ubiquitous Smart Home System Using	Android  Application</a:t>
            </a:r>
            <a:endParaRPr sz="27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0"/>
          <p:cNvSpPr txBox="1"/>
          <p:nvPr/>
        </p:nvSpPr>
        <p:spPr>
          <a:xfrm>
            <a:off x="440690" y="1515173"/>
            <a:ext cx="5918835" cy="4010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810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1400"/>
              <a:buFont typeface="Verdana"/>
              <a:buChar char="❑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 app communicating with the micro-web server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2000"/>
              <a:buFont typeface="Verdan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6E6E74"/>
              </a:buClr>
              <a:buSzPts val="2450"/>
              <a:buFont typeface="Verdana"/>
              <a:buNone/>
            </a:pPr>
            <a:r>
              <a:t/>
            </a:r>
            <a:endParaRPr b="0" i="0" sz="24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393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6E6E74"/>
              </a:buClr>
              <a:buSzPts val="1400"/>
              <a:buFont typeface="Verdana"/>
              <a:buChar char="❑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Arduino Ethernet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93700" marR="0" rtl="0" algn="l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to eliminate the use of a personal computer (PC)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393700" marR="942339" rtl="0" algn="l">
              <a:lnSpc>
                <a:spcPct val="170400"/>
              </a:lnSpc>
              <a:spcBef>
                <a:spcPts val="1300"/>
              </a:spcBef>
              <a:spcAft>
                <a:spcPts val="0"/>
              </a:spcAft>
              <a:buClr>
                <a:srgbClr val="6E6E74"/>
              </a:buClr>
              <a:buSzPts val="1400"/>
              <a:buFont typeface="Verdana"/>
              <a:buChar char="❑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 the smart home operations such as ,  switching functionalities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93700" marR="2271395" rtl="0" algn="l">
              <a:lnSpc>
                <a:spcPct val="166900"/>
              </a:lnSpc>
              <a:spcBef>
                <a:spcPts val="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automatic environmental control  Intrusion detection.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116839" y="1301368"/>
            <a:ext cx="7444105" cy="859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7450">
            <a:noAutofit/>
          </a:bodyPr>
          <a:lstStyle/>
          <a:p>
            <a:pPr indent="0" lvl="0" marL="12700" marR="5080" rtl="0" algn="l">
              <a:lnSpc>
                <a:spcPct val="11741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27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Zigbee Based Voice Controlled Wireless Smart  Home System</a:t>
            </a:r>
            <a:endParaRPr sz="27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1"/>
          <p:cNvSpPr txBox="1"/>
          <p:nvPr/>
        </p:nvSpPr>
        <p:spPr>
          <a:xfrm>
            <a:off x="116839" y="2789491"/>
            <a:ext cx="6214110" cy="2160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457834" lvl="0" marL="4705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1400"/>
              <a:buFont typeface="Verdana"/>
              <a:buChar char="❑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proposed system has two main components namely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737235" marR="0" rtl="0" algn="l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Both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voice recognition system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3910" marR="0" rtl="0" algn="l">
              <a:lnSpc>
                <a:spcPct val="100000"/>
              </a:lnSpc>
              <a:spcBef>
                <a:spcPts val="144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Both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wireless system.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43560" lvl="0" marL="5562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1400"/>
              <a:buFont typeface="Verdana"/>
              <a:buChar char="❑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 home appliances by using voice commands.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360550" y="269999"/>
            <a:ext cx="7764600" cy="12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275">
            <a:noAutofit/>
          </a:bodyPr>
          <a:lstStyle/>
          <a:p>
            <a:pPr indent="-1630678" lvl="0" marL="1643378" marR="508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SURVEY COMPARISON </a:t>
            </a:r>
            <a:r>
              <a:rPr lang="en-US" u="none"/>
              <a:t> </a:t>
            </a:r>
            <a:r>
              <a:rPr lang="en-US"/>
              <a:t>REPORT</a:t>
            </a:r>
            <a:endParaRPr/>
          </a:p>
        </p:txBody>
      </p:sp>
      <p:graphicFrame>
        <p:nvGraphicFramePr>
          <p:cNvPr id="88" name="Google Shape;88;p12"/>
          <p:cNvGraphicFramePr/>
          <p:nvPr/>
        </p:nvGraphicFramePr>
        <p:xfrm>
          <a:off x="166763" y="10312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{AF09B1CA-1C9A-4587-99AE-AFC7D1430463}</a:tableStyleId>
              </a:tblPr>
              <a:tblGrid>
                <a:gridCol w="548000"/>
                <a:gridCol w="2113925"/>
                <a:gridCol w="3060075"/>
                <a:gridCol w="2430150"/>
              </a:tblGrid>
              <a:tr h="640075">
                <a:tc>
                  <a:txBody>
                    <a:bodyPr/>
                    <a:lstStyle/>
                    <a:p>
                      <a:pPr indent="0" lvl="0" marL="97790" marR="104775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25252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S.  NO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90218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25252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METHODS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09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25252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ADVANTAGE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4138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25252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DISADVANTAGE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1050">
                <a:tc>
                  <a:txBody>
                    <a:bodyPr/>
                    <a:lstStyle/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17151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843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8425" marR="90805" rtl="0" algn="l">
                        <a:lnSpc>
                          <a:spcPct val="1000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17151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Design and  Development of an  Automated Home  Control System  Using Mobile  Phone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843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-286385" lvl="0" marL="501650" marR="775970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Increased energy  efficiency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6385" lvl="0" marL="501650" marR="0" rtl="0" algn="l">
                        <a:lnSpc>
                          <a:spcPct val="100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flexibility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8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843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5048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More expensive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750" lvl="0" marL="504825" marR="320040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Dependency on  internet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8431"/>
                      </a:srgbClr>
                    </a:solidFill>
                  </a:tcPr>
                </a:tc>
              </a:tr>
              <a:tr h="1471925">
                <a:tc>
                  <a:txBody>
                    <a:bodyPr/>
                    <a:lstStyle/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17151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8425" marR="258445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Ubiquitous Smart  Home System  Using Android  Application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3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6385" lvl="0" marL="387350" marR="880110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Maximizing home  security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6385" lvl="0" marL="387350" marR="0" rtl="0" algn="l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Fast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6385" lvl="0" marL="387350" marR="0" rtl="0" algn="l">
                        <a:lnSpc>
                          <a:spcPct val="100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High efficiency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3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6385" lvl="0" marL="3905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Short range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6385" lvl="0" marL="390525" marR="0" rtl="0" algn="l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Low data speed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0975">
                <a:tc>
                  <a:txBody>
                    <a:bodyPr/>
                    <a:lstStyle/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17151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38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843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8425" marR="318770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25252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Zigbee Based  Voice Controlled  Wireless Smart  Home System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843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-286385" lvl="0" marL="387350" marR="938530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52525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>
                          <a:solidFill>
                            <a:srgbClr val="25252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Low Cost, Highly  efficient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6385" lvl="0" marL="387350" marR="0" rtl="0" algn="l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  <a:buClr>
                          <a:srgbClr val="252525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>
                          <a:solidFill>
                            <a:srgbClr val="25252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Low power system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843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5048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Data rate is low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38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18431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1653342" y="409992"/>
            <a:ext cx="54816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PROPOSED SYSTEM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78739" y="1392237"/>
            <a:ext cx="8220000" cy="45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925">
            <a:noAutofit/>
          </a:bodyPr>
          <a:lstStyle/>
          <a:p>
            <a:pPr indent="-180975" lvl="0" marL="193675" marR="5080" rtl="0" algn="l">
              <a:lnSpc>
                <a:spcPct val="112777"/>
              </a:lnSpc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1400"/>
              <a:buFont typeface="Verdana"/>
              <a:buChar char="❑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Lights,	fans,	TV,	AC	etc.	can	be	controlled	by	use	this	project	through  Bluetooth wirelessly.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2000"/>
              <a:buFont typeface="Verdan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6E6E74"/>
              </a:buClr>
              <a:buSzPts val="2600"/>
              <a:buFont typeface="Verdana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0975" lvl="0" marL="193675" marR="6350" rtl="0" algn="l">
              <a:lnSpc>
                <a:spcPct val="112777"/>
              </a:lnSpc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1400"/>
              <a:buFont typeface="Verdana"/>
              <a:buChar char="❑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types of Automation Systems include Internet Controlled, RF Controlled  or IR based Remote Controlled.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2000"/>
              <a:buFont typeface="Verdan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6E6E74"/>
              </a:buClr>
              <a:buSzPts val="2400"/>
              <a:buFont typeface="Verdan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7650" lvl="0" marL="260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1400"/>
              <a:buFont typeface="Verdana"/>
              <a:buChar char="❑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main controlling component in the system is Arduino UNO.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2000"/>
              <a:buFont typeface="Verdan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6E6E74"/>
              </a:buClr>
              <a:buSzPts val="2500"/>
              <a:buFont typeface="Verdana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7650" lvl="0" marL="260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1400"/>
              <a:buFont typeface="Verdana"/>
              <a:buChar char="❑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proposed system has mainly two parts, they are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3910" marR="0" rtl="0" algn="l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Both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Voice recognition system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3910" marR="0" rtl="0" algn="l">
              <a:lnSpc>
                <a:spcPct val="100000"/>
              </a:lnSpc>
              <a:spcBef>
                <a:spcPts val="144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Both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wireless data transfer system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/>
        </p:nvSpPr>
        <p:spPr>
          <a:xfrm>
            <a:off x="78739" y="486092"/>
            <a:ext cx="7957820" cy="5317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925">
            <a:noAutofit/>
          </a:bodyPr>
          <a:lstStyle/>
          <a:p>
            <a:pPr indent="-180975" lvl="0" marL="193675" marR="19685" rtl="0" algn="l">
              <a:lnSpc>
                <a:spcPct val="112777"/>
              </a:lnSpc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1400"/>
              <a:buFont typeface="Verdana"/>
              <a:buChar char="❑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project controlling of home appliances are done by using a voice  controlled android application.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2000"/>
              <a:buFont typeface="Verdan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6E6E74"/>
              </a:buClr>
              <a:buSzPts val="2600"/>
              <a:buFont typeface="Verdana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0975" lvl="0" marL="193675" marR="23495" rtl="0" algn="l">
              <a:lnSpc>
                <a:spcPct val="112777"/>
              </a:lnSpc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1400"/>
              <a:buFont typeface="Verdana"/>
              <a:buChar char="❑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	is	easy	for	users	to	make	use	of	remote	access	to	control	various  applications.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2000"/>
              <a:buFont typeface="Verdan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6E6E74"/>
              </a:buClr>
              <a:buSzPts val="2500"/>
              <a:buFont typeface="Verdana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0975" lvl="0" marL="193675" marR="12700" rtl="0" algn="l">
              <a:lnSpc>
                <a:spcPct val="117222"/>
              </a:lnSpc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1400"/>
              <a:buFont typeface="Verdana"/>
              <a:buChar char="❑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system is a Arduino based system that can accepts voice commands  and process them.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2000"/>
              <a:buFont typeface="Verdan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2550"/>
              <a:buFont typeface="Verdana"/>
              <a:buNone/>
            </a:pPr>
            <a:r>
              <a:t/>
            </a:r>
            <a:endParaRPr b="0" i="0" sz="25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0975" lvl="0" marL="193675" marR="6985" rtl="0" algn="l">
              <a:lnSpc>
                <a:spcPct val="112777"/>
              </a:lnSpc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1400"/>
              <a:buFont typeface="Verdana"/>
              <a:buChar char="❑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system should be reasonably cheap, easy to configure and easy to  use.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2000"/>
              <a:buFont typeface="Verdan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6E6E74"/>
              </a:buClr>
              <a:buSzPts val="2600"/>
              <a:buFont typeface="Verdana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0975" lvl="0" marL="193675" marR="5080" rtl="0" algn="l">
              <a:lnSpc>
                <a:spcPct val="112777"/>
              </a:lnSpc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1400"/>
              <a:buFont typeface="Verdana"/>
              <a:buChar char="❑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Bluetooth model is interfaced with the control unit for sensing the signals  transmitted by android application.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370687" y="328809"/>
            <a:ext cx="7719600" cy="23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065" marR="5080" rtl="0" algn="ctr">
              <a:lnSpc>
                <a:spcPct val="89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&amp; HARDWARE </a:t>
            </a:r>
            <a:r>
              <a:rPr lang="en-US" u="none"/>
              <a:t> </a:t>
            </a:r>
            <a:r>
              <a:rPr lang="en-US"/>
              <a:t>REQUIREMENT </a:t>
            </a:r>
            <a:r>
              <a:rPr lang="en-US" u="none"/>
              <a:t> </a:t>
            </a:r>
            <a:r>
              <a:rPr lang="en-US"/>
              <a:t>SPECIFICATION</a:t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596582" y="1632648"/>
            <a:ext cx="3073500" cy="18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285750" lvl="0" marL="298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185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 BASED PHONE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6E6E74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98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185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BLUETOOTH MODULE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1650"/>
              <a:buFont typeface="Noto Sans Symbols"/>
              <a:buNone/>
            </a:pPr>
            <a:r>
              <a:t/>
            </a:r>
            <a:endParaRPr b="0" i="0" sz="16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98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185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ARDUINO UNO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6E6E74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98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E74"/>
              </a:buClr>
              <a:buSzPts val="185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