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64" r:id="rId3"/>
    <p:sldId id="257" r:id="rId4"/>
    <p:sldId id="265" r:id="rId5"/>
    <p:sldId id="258" r:id="rId6"/>
    <p:sldId id="266" r:id="rId7"/>
    <p:sldId id="259" r:id="rId8"/>
    <p:sldId id="267" r:id="rId9"/>
    <p:sldId id="260" r:id="rId10"/>
    <p:sldId id="268" r:id="rId11"/>
    <p:sldId id="261" r:id="rId12"/>
    <p:sldId id="269" r:id="rId13"/>
    <p:sldId id="262" r:id="rId14"/>
    <p:sldId id="270" r:id="rId15"/>
    <p:sldId id="263" r:id="rId16"/>
    <p:sldId id="271" r:id="rId17"/>
  </p:sldIdLst>
  <p:sldSz cx="6858000" cy="9144000" type="letter"/>
  <p:notesSz cx="6858000" cy="9144000"/>
  <p:defaultTextStyle>
    <a:defPPr>
      <a:defRPr lang="en-US"/>
    </a:defPPr>
    <a:lvl1pPr marL="0" algn="l" defTabSz="456978" rtl="0" eaLnBrk="1" latinLnBrk="0" hangingPunct="1">
      <a:defRPr sz="1800" kern="1200">
        <a:solidFill>
          <a:schemeClr val="tx1"/>
        </a:solidFill>
        <a:latin typeface="+mn-lt"/>
        <a:ea typeface="+mn-ea"/>
        <a:cs typeface="+mn-cs"/>
      </a:defRPr>
    </a:lvl1pPr>
    <a:lvl2pPr marL="456978" algn="l" defTabSz="456978" rtl="0" eaLnBrk="1" latinLnBrk="0" hangingPunct="1">
      <a:defRPr sz="1800" kern="1200">
        <a:solidFill>
          <a:schemeClr val="tx1"/>
        </a:solidFill>
        <a:latin typeface="+mn-lt"/>
        <a:ea typeface="+mn-ea"/>
        <a:cs typeface="+mn-cs"/>
      </a:defRPr>
    </a:lvl2pPr>
    <a:lvl3pPr marL="913958" algn="l" defTabSz="456978" rtl="0" eaLnBrk="1" latinLnBrk="0" hangingPunct="1">
      <a:defRPr sz="1800" kern="1200">
        <a:solidFill>
          <a:schemeClr val="tx1"/>
        </a:solidFill>
        <a:latin typeface="+mn-lt"/>
        <a:ea typeface="+mn-ea"/>
        <a:cs typeface="+mn-cs"/>
      </a:defRPr>
    </a:lvl3pPr>
    <a:lvl4pPr marL="1370937" algn="l" defTabSz="456978" rtl="0" eaLnBrk="1" latinLnBrk="0" hangingPunct="1">
      <a:defRPr sz="1800" kern="1200">
        <a:solidFill>
          <a:schemeClr val="tx1"/>
        </a:solidFill>
        <a:latin typeface="+mn-lt"/>
        <a:ea typeface="+mn-ea"/>
        <a:cs typeface="+mn-cs"/>
      </a:defRPr>
    </a:lvl4pPr>
    <a:lvl5pPr marL="1827917" algn="l" defTabSz="456978" rtl="0" eaLnBrk="1" latinLnBrk="0" hangingPunct="1">
      <a:defRPr sz="1800" kern="1200">
        <a:solidFill>
          <a:schemeClr val="tx1"/>
        </a:solidFill>
        <a:latin typeface="+mn-lt"/>
        <a:ea typeface="+mn-ea"/>
        <a:cs typeface="+mn-cs"/>
      </a:defRPr>
    </a:lvl5pPr>
    <a:lvl6pPr marL="2284896" algn="l" defTabSz="456978" rtl="0" eaLnBrk="1" latinLnBrk="0" hangingPunct="1">
      <a:defRPr sz="1800" kern="1200">
        <a:solidFill>
          <a:schemeClr val="tx1"/>
        </a:solidFill>
        <a:latin typeface="+mn-lt"/>
        <a:ea typeface="+mn-ea"/>
        <a:cs typeface="+mn-cs"/>
      </a:defRPr>
    </a:lvl6pPr>
    <a:lvl7pPr marL="2741874" algn="l" defTabSz="456978" rtl="0" eaLnBrk="1" latinLnBrk="0" hangingPunct="1">
      <a:defRPr sz="1800" kern="1200">
        <a:solidFill>
          <a:schemeClr val="tx1"/>
        </a:solidFill>
        <a:latin typeface="+mn-lt"/>
        <a:ea typeface="+mn-ea"/>
        <a:cs typeface="+mn-cs"/>
      </a:defRPr>
    </a:lvl7pPr>
    <a:lvl8pPr marL="3198855" algn="l" defTabSz="456978" rtl="0" eaLnBrk="1" latinLnBrk="0" hangingPunct="1">
      <a:defRPr sz="1800" kern="1200">
        <a:solidFill>
          <a:schemeClr val="tx1"/>
        </a:solidFill>
        <a:latin typeface="+mn-lt"/>
        <a:ea typeface="+mn-ea"/>
        <a:cs typeface="+mn-cs"/>
      </a:defRPr>
    </a:lvl8pPr>
    <a:lvl9pPr marL="3655833" algn="l" defTabSz="456978"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34" d="100"/>
          <a:sy n="134" d="100"/>
        </p:scale>
        <p:origin x="-192"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BF346B-637C-A04C-8D82-F28F1F1EA08F}" type="datetimeFigureOut">
              <a:rPr lang="en-US" smtClean="0"/>
              <a:t>4/14/19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940537-F687-B94A-A514-1CBD937114B6}" type="slidenum">
              <a:rPr lang="en-US" smtClean="0"/>
              <a:t>‹#›</a:t>
            </a:fld>
            <a:endParaRPr lang="en-US"/>
          </a:p>
        </p:txBody>
      </p:sp>
    </p:spTree>
    <p:extLst>
      <p:ext uri="{BB962C8B-B14F-4D97-AF65-F5344CB8AC3E}">
        <p14:creationId xmlns:p14="http://schemas.microsoft.com/office/powerpoint/2010/main" val="149951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689F39-BCC3-3849-BE61-FA36A0B7A15A}" type="datetimeFigureOut">
              <a:rPr lang="en-US" smtClean="0"/>
              <a:t>4/14/19</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31430B-E765-D24D-91AE-4979CD442E89}" type="slidenum">
              <a:rPr lang="en-US" smtClean="0"/>
              <a:t>‹#›</a:t>
            </a:fld>
            <a:endParaRPr lang="en-US"/>
          </a:p>
        </p:txBody>
      </p:sp>
    </p:spTree>
    <p:extLst>
      <p:ext uri="{BB962C8B-B14F-4D97-AF65-F5344CB8AC3E}">
        <p14:creationId xmlns:p14="http://schemas.microsoft.com/office/powerpoint/2010/main" val="1706810982"/>
      </p:ext>
    </p:extLst>
  </p:cSld>
  <p:clrMap bg1="lt1" tx1="dk1" bg2="lt2" tx2="dk2" accent1="accent1" accent2="accent2" accent3="accent3" accent4="accent4" accent5="accent5" accent6="accent6" hlink="hlink" folHlink="folHlink"/>
  <p:notesStyle>
    <a:lvl1pPr marL="0" algn="l" defTabSz="456978" rtl="0" eaLnBrk="1" latinLnBrk="0" hangingPunct="1">
      <a:defRPr sz="1200" kern="1200">
        <a:solidFill>
          <a:schemeClr val="tx1"/>
        </a:solidFill>
        <a:latin typeface="+mn-lt"/>
        <a:ea typeface="+mn-ea"/>
        <a:cs typeface="+mn-cs"/>
      </a:defRPr>
    </a:lvl1pPr>
    <a:lvl2pPr marL="456978" algn="l" defTabSz="456978" rtl="0" eaLnBrk="1" latinLnBrk="0" hangingPunct="1">
      <a:defRPr sz="1200" kern="1200">
        <a:solidFill>
          <a:schemeClr val="tx1"/>
        </a:solidFill>
        <a:latin typeface="+mn-lt"/>
        <a:ea typeface="+mn-ea"/>
        <a:cs typeface="+mn-cs"/>
      </a:defRPr>
    </a:lvl2pPr>
    <a:lvl3pPr marL="913958" algn="l" defTabSz="456978" rtl="0" eaLnBrk="1" latinLnBrk="0" hangingPunct="1">
      <a:defRPr sz="1200" kern="1200">
        <a:solidFill>
          <a:schemeClr val="tx1"/>
        </a:solidFill>
        <a:latin typeface="+mn-lt"/>
        <a:ea typeface="+mn-ea"/>
        <a:cs typeface="+mn-cs"/>
      </a:defRPr>
    </a:lvl3pPr>
    <a:lvl4pPr marL="1370937" algn="l" defTabSz="456978" rtl="0" eaLnBrk="1" latinLnBrk="0" hangingPunct="1">
      <a:defRPr sz="1200" kern="1200">
        <a:solidFill>
          <a:schemeClr val="tx1"/>
        </a:solidFill>
        <a:latin typeface="+mn-lt"/>
        <a:ea typeface="+mn-ea"/>
        <a:cs typeface="+mn-cs"/>
      </a:defRPr>
    </a:lvl4pPr>
    <a:lvl5pPr marL="1827917" algn="l" defTabSz="456978" rtl="0" eaLnBrk="1" latinLnBrk="0" hangingPunct="1">
      <a:defRPr sz="1200" kern="1200">
        <a:solidFill>
          <a:schemeClr val="tx1"/>
        </a:solidFill>
        <a:latin typeface="+mn-lt"/>
        <a:ea typeface="+mn-ea"/>
        <a:cs typeface="+mn-cs"/>
      </a:defRPr>
    </a:lvl5pPr>
    <a:lvl6pPr marL="2284896" algn="l" defTabSz="456978" rtl="0" eaLnBrk="1" latinLnBrk="0" hangingPunct="1">
      <a:defRPr sz="1200" kern="1200">
        <a:solidFill>
          <a:schemeClr val="tx1"/>
        </a:solidFill>
        <a:latin typeface="+mn-lt"/>
        <a:ea typeface="+mn-ea"/>
        <a:cs typeface="+mn-cs"/>
      </a:defRPr>
    </a:lvl6pPr>
    <a:lvl7pPr marL="2741874" algn="l" defTabSz="456978" rtl="0" eaLnBrk="1" latinLnBrk="0" hangingPunct="1">
      <a:defRPr sz="1200" kern="1200">
        <a:solidFill>
          <a:schemeClr val="tx1"/>
        </a:solidFill>
        <a:latin typeface="+mn-lt"/>
        <a:ea typeface="+mn-ea"/>
        <a:cs typeface="+mn-cs"/>
      </a:defRPr>
    </a:lvl7pPr>
    <a:lvl8pPr marL="3198855" algn="l" defTabSz="456978" rtl="0" eaLnBrk="1" latinLnBrk="0" hangingPunct="1">
      <a:defRPr sz="1200" kern="1200">
        <a:solidFill>
          <a:schemeClr val="tx1"/>
        </a:solidFill>
        <a:latin typeface="+mn-lt"/>
        <a:ea typeface="+mn-ea"/>
        <a:cs typeface="+mn-cs"/>
      </a:defRPr>
    </a:lvl8pPr>
    <a:lvl9pPr marL="3655833" algn="l" defTabSz="4569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31430B-E765-D24D-91AE-4979CD442E89}" type="slidenum">
              <a:rPr lang="en-US" smtClean="0"/>
              <a:t>1</a:t>
            </a:fld>
            <a:endParaRPr lang="en-US"/>
          </a:p>
        </p:txBody>
      </p:sp>
    </p:spTree>
    <p:extLst>
      <p:ext uri="{BB962C8B-B14F-4D97-AF65-F5344CB8AC3E}">
        <p14:creationId xmlns:p14="http://schemas.microsoft.com/office/powerpoint/2010/main" val="201507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31430B-E765-D24D-91AE-4979CD442E89}" type="slidenum">
              <a:rPr lang="en-US" smtClean="0"/>
              <a:t>3</a:t>
            </a:fld>
            <a:endParaRPr lang="en-US"/>
          </a:p>
        </p:txBody>
      </p:sp>
    </p:spTree>
    <p:extLst>
      <p:ext uri="{BB962C8B-B14F-4D97-AF65-F5344CB8AC3E}">
        <p14:creationId xmlns:p14="http://schemas.microsoft.com/office/powerpoint/2010/main" val="2015073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31430B-E765-D24D-91AE-4979CD442E89}" type="slidenum">
              <a:rPr lang="en-US" smtClean="0"/>
              <a:t>5</a:t>
            </a:fld>
            <a:endParaRPr lang="en-US"/>
          </a:p>
        </p:txBody>
      </p:sp>
    </p:spTree>
    <p:extLst>
      <p:ext uri="{BB962C8B-B14F-4D97-AF65-F5344CB8AC3E}">
        <p14:creationId xmlns:p14="http://schemas.microsoft.com/office/powerpoint/2010/main" val="201507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31430B-E765-D24D-91AE-4979CD442E89}" type="slidenum">
              <a:rPr lang="en-US" smtClean="0"/>
              <a:t>7</a:t>
            </a:fld>
            <a:endParaRPr lang="en-US"/>
          </a:p>
        </p:txBody>
      </p:sp>
    </p:spTree>
    <p:extLst>
      <p:ext uri="{BB962C8B-B14F-4D97-AF65-F5344CB8AC3E}">
        <p14:creationId xmlns:p14="http://schemas.microsoft.com/office/powerpoint/2010/main" val="2015073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31430B-E765-D24D-91AE-4979CD442E89}" type="slidenum">
              <a:rPr lang="en-US" smtClean="0"/>
              <a:t>9</a:t>
            </a:fld>
            <a:endParaRPr lang="en-US"/>
          </a:p>
        </p:txBody>
      </p:sp>
    </p:spTree>
    <p:extLst>
      <p:ext uri="{BB962C8B-B14F-4D97-AF65-F5344CB8AC3E}">
        <p14:creationId xmlns:p14="http://schemas.microsoft.com/office/powerpoint/2010/main" val="2015073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31430B-E765-D24D-91AE-4979CD442E89}" type="slidenum">
              <a:rPr lang="en-US" smtClean="0"/>
              <a:t>11</a:t>
            </a:fld>
            <a:endParaRPr lang="en-US"/>
          </a:p>
        </p:txBody>
      </p:sp>
    </p:spTree>
    <p:extLst>
      <p:ext uri="{BB962C8B-B14F-4D97-AF65-F5344CB8AC3E}">
        <p14:creationId xmlns:p14="http://schemas.microsoft.com/office/powerpoint/2010/main" val="2015073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31430B-E765-D24D-91AE-4979CD442E89}" type="slidenum">
              <a:rPr lang="en-US" smtClean="0"/>
              <a:t>13</a:t>
            </a:fld>
            <a:endParaRPr lang="en-US"/>
          </a:p>
        </p:txBody>
      </p:sp>
    </p:spTree>
    <p:extLst>
      <p:ext uri="{BB962C8B-B14F-4D97-AF65-F5344CB8AC3E}">
        <p14:creationId xmlns:p14="http://schemas.microsoft.com/office/powerpoint/2010/main" val="2015073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31430B-E765-D24D-91AE-4979CD442E89}" type="slidenum">
              <a:rPr lang="en-US" smtClean="0"/>
              <a:t>15</a:t>
            </a:fld>
            <a:endParaRPr lang="en-US"/>
          </a:p>
        </p:txBody>
      </p:sp>
    </p:spTree>
    <p:extLst>
      <p:ext uri="{BB962C8B-B14F-4D97-AF65-F5344CB8AC3E}">
        <p14:creationId xmlns:p14="http://schemas.microsoft.com/office/powerpoint/2010/main" val="2015073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71"/>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6978" indent="0" algn="ctr">
              <a:buNone/>
              <a:defRPr>
                <a:solidFill>
                  <a:schemeClr val="tx1">
                    <a:tint val="75000"/>
                  </a:schemeClr>
                </a:solidFill>
              </a:defRPr>
            </a:lvl2pPr>
            <a:lvl3pPr marL="913958" indent="0" algn="ctr">
              <a:buNone/>
              <a:defRPr>
                <a:solidFill>
                  <a:schemeClr val="tx1">
                    <a:tint val="75000"/>
                  </a:schemeClr>
                </a:solidFill>
              </a:defRPr>
            </a:lvl3pPr>
            <a:lvl4pPr marL="1370937" indent="0" algn="ctr">
              <a:buNone/>
              <a:defRPr>
                <a:solidFill>
                  <a:schemeClr val="tx1">
                    <a:tint val="75000"/>
                  </a:schemeClr>
                </a:solidFill>
              </a:defRPr>
            </a:lvl4pPr>
            <a:lvl5pPr marL="1827917" indent="0" algn="ctr">
              <a:buNone/>
              <a:defRPr>
                <a:solidFill>
                  <a:schemeClr val="tx1">
                    <a:tint val="75000"/>
                  </a:schemeClr>
                </a:solidFill>
              </a:defRPr>
            </a:lvl5pPr>
            <a:lvl6pPr marL="2284896" indent="0" algn="ctr">
              <a:buNone/>
              <a:defRPr>
                <a:solidFill>
                  <a:schemeClr val="tx1">
                    <a:tint val="75000"/>
                  </a:schemeClr>
                </a:solidFill>
              </a:defRPr>
            </a:lvl6pPr>
            <a:lvl7pPr marL="2741874" indent="0" algn="ctr">
              <a:buNone/>
              <a:defRPr>
                <a:solidFill>
                  <a:schemeClr val="tx1">
                    <a:tint val="75000"/>
                  </a:schemeClr>
                </a:solidFill>
              </a:defRPr>
            </a:lvl7pPr>
            <a:lvl8pPr marL="3198855" indent="0" algn="ctr">
              <a:buNone/>
              <a:defRPr>
                <a:solidFill>
                  <a:schemeClr val="tx1">
                    <a:tint val="75000"/>
                  </a:schemeClr>
                </a:solidFill>
              </a:defRPr>
            </a:lvl8pPr>
            <a:lvl9pPr marL="365583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F1133C-6709-704D-B55B-71CF99D0A936}" type="datetimeFigureOut">
              <a:rPr lang="en-US" smtClean="0"/>
              <a:t>4/14/19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936A1-9EEB-BC4E-A0AA-403DCBBBB1E9}" type="slidenum">
              <a:rPr lang="en-US" smtClean="0"/>
              <a:t>‹#›</a:t>
            </a:fld>
            <a:endParaRPr lang="en-US"/>
          </a:p>
        </p:txBody>
      </p:sp>
    </p:spTree>
    <p:extLst>
      <p:ext uri="{BB962C8B-B14F-4D97-AF65-F5344CB8AC3E}">
        <p14:creationId xmlns:p14="http://schemas.microsoft.com/office/powerpoint/2010/main" val="79434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F1133C-6709-704D-B55B-71CF99D0A936}" type="datetimeFigureOut">
              <a:rPr lang="en-US" smtClean="0"/>
              <a:t>4/14/19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936A1-9EEB-BC4E-A0AA-403DCBBBB1E9}" type="slidenum">
              <a:rPr lang="en-US" smtClean="0"/>
              <a:t>‹#›</a:t>
            </a:fld>
            <a:endParaRPr lang="en-US"/>
          </a:p>
        </p:txBody>
      </p:sp>
    </p:spTree>
    <p:extLst>
      <p:ext uri="{BB962C8B-B14F-4D97-AF65-F5344CB8AC3E}">
        <p14:creationId xmlns:p14="http://schemas.microsoft.com/office/powerpoint/2010/main" val="108987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8" y="488951"/>
            <a:ext cx="1157288"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8"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F1133C-6709-704D-B55B-71CF99D0A936}" type="datetimeFigureOut">
              <a:rPr lang="en-US" smtClean="0"/>
              <a:t>4/14/19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936A1-9EEB-BC4E-A0AA-403DCBBBB1E9}" type="slidenum">
              <a:rPr lang="en-US" smtClean="0"/>
              <a:t>‹#›</a:t>
            </a:fld>
            <a:endParaRPr lang="en-US"/>
          </a:p>
        </p:txBody>
      </p:sp>
    </p:spTree>
    <p:extLst>
      <p:ext uri="{BB962C8B-B14F-4D97-AF65-F5344CB8AC3E}">
        <p14:creationId xmlns:p14="http://schemas.microsoft.com/office/powerpoint/2010/main" val="31979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F1133C-6709-704D-B55B-71CF99D0A936}" type="datetimeFigureOut">
              <a:rPr lang="en-US" smtClean="0"/>
              <a:t>4/14/19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936A1-9EEB-BC4E-A0AA-403DCBBBB1E9}" type="slidenum">
              <a:rPr lang="en-US" smtClean="0"/>
              <a:t>‹#›</a:t>
            </a:fld>
            <a:endParaRPr lang="en-US"/>
          </a:p>
        </p:txBody>
      </p:sp>
    </p:spTree>
    <p:extLst>
      <p:ext uri="{BB962C8B-B14F-4D97-AF65-F5344CB8AC3E}">
        <p14:creationId xmlns:p14="http://schemas.microsoft.com/office/powerpoint/2010/main" val="152811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8"/>
            <a:ext cx="5829300" cy="1816100"/>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1900">
                <a:solidFill>
                  <a:schemeClr val="tx1">
                    <a:tint val="75000"/>
                  </a:schemeClr>
                </a:solidFill>
              </a:defRPr>
            </a:lvl1pPr>
            <a:lvl2pPr marL="456978" indent="0">
              <a:buNone/>
              <a:defRPr sz="1800">
                <a:solidFill>
                  <a:schemeClr val="tx1">
                    <a:tint val="75000"/>
                  </a:schemeClr>
                </a:solidFill>
              </a:defRPr>
            </a:lvl2pPr>
            <a:lvl3pPr marL="913958" indent="0">
              <a:buNone/>
              <a:defRPr sz="1600">
                <a:solidFill>
                  <a:schemeClr val="tx1">
                    <a:tint val="75000"/>
                  </a:schemeClr>
                </a:solidFill>
              </a:defRPr>
            </a:lvl3pPr>
            <a:lvl4pPr marL="1370937" indent="0">
              <a:buNone/>
              <a:defRPr sz="1400">
                <a:solidFill>
                  <a:schemeClr val="tx1">
                    <a:tint val="75000"/>
                  </a:schemeClr>
                </a:solidFill>
              </a:defRPr>
            </a:lvl4pPr>
            <a:lvl5pPr marL="1827917" indent="0">
              <a:buNone/>
              <a:defRPr sz="1400">
                <a:solidFill>
                  <a:schemeClr val="tx1">
                    <a:tint val="75000"/>
                  </a:schemeClr>
                </a:solidFill>
              </a:defRPr>
            </a:lvl5pPr>
            <a:lvl6pPr marL="2284896" indent="0">
              <a:buNone/>
              <a:defRPr sz="1400">
                <a:solidFill>
                  <a:schemeClr val="tx1">
                    <a:tint val="75000"/>
                  </a:schemeClr>
                </a:solidFill>
              </a:defRPr>
            </a:lvl6pPr>
            <a:lvl7pPr marL="2741874" indent="0">
              <a:buNone/>
              <a:defRPr sz="1400">
                <a:solidFill>
                  <a:schemeClr val="tx1">
                    <a:tint val="75000"/>
                  </a:schemeClr>
                </a:solidFill>
              </a:defRPr>
            </a:lvl7pPr>
            <a:lvl8pPr marL="3198855" indent="0">
              <a:buNone/>
              <a:defRPr sz="1400">
                <a:solidFill>
                  <a:schemeClr val="tx1">
                    <a:tint val="75000"/>
                  </a:schemeClr>
                </a:solidFill>
              </a:defRPr>
            </a:lvl8pPr>
            <a:lvl9pPr marL="365583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F1133C-6709-704D-B55B-71CF99D0A936}" type="datetimeFigureOut">
              <a:rPr lang="en-US" smtClean="0"/>
              <a:t>4/14/19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936A1-9EEB-BC4E-A0AA-403DCBBBB1E9}" type="slidenum">
              <a:rPr lang="en-US" smtClean="0"/>
              <a:t>‹#›</a:t>
            </a:fld>
            <a:endParaRPr lang="en-US"/>
          </a:p>
        </p:txBody>
      </p:sp>
    </p:spTree>
    <p:extLst>
      <p:ext uri="{BB962C8B-B14F-4D97-AF65-F5344CB8AC3E}">
        <p14:creationId xmlns:p14="http://schemas.microsoft.com/office/powerpoint/2010/main" val="316441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8" y="2844803"/>
            <a:ext cx="2257425" cy="8045451"/>
          </a:xfrm>
        </p:spPr>
        <p:txBody>
          <a:bodyPr/>
          <a:lstStyle>
            <a:lvl1pPr>
              <a:defRPr sz="2800"/>
            </a:lvl1pPr>
            <a:lvl2pPr>
              <a:defRPr sz="24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4" y="2844803"/>
            <a:ext cx="2257425" cy="8045451"/>
          </a:xfrm>
        </p:spPr>
        <p:txBody>
          <a:bodyPr/>
          <a:lstStyle>
            <a:lvl1pPr>
              <a:defRPr sz="2800"/>
            </a:lvl1pPr>
            <a:lvl2pPr>
              <a:defRPr sz="24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F1133C-6709-704D-B55B-71CF99D0A936}" type="datetimeFigureOut">
              <a:rPr lang="en-US" smtClean="0"/>
              <a:t>4/14/19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936A1-9EEB-BC4E-A0AA-403DCBBBB1E9}" type="slidenum">
              <a:rPr lang="en-US" smtClean="0"/>
              <a:t>‹#›</a:t>
            </a:fld>
            <a:endParaRPr lang="en-US"/>
          </a:p>
        </p:txBody>
      </p:sp>
    </p:spTree>
    <p:extLst>
      <p:ext uri="{BB962C8B-B14F-4D97-AF65-F5344CB8AC3E}">
        <p14:creationId xmlns:p14="http://schemas.microsoft.com/office/powerpoint/2010/main" val="33164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8"/>
            <a:ext cx="3030142" cy="853016"/>
          </a:xfrm>
        </p:spPr>
        <p:txBody>
          <a:bodyPr anchor="b"/>
          <a:lstStyle>
            <a:lvl1pPr marL="0" indent="0">
              <a:buNone/>
              <a:defRPr sz="2400" b="1"/>
            </a:lvl1pPr>
            <a:lvl2pPr marL="456978" indent="0">
              <a:buNone/>
              <a:defRPr sz="1900" b="1"/>
            </a:lvl2pPr>
            <a:lvl3pPr marL="913958" indent="0">
              <a:buNone/>
              <a:defRPr sz="1800" b="1"/>
            </a:lvl3pPr>
            <a:lvl4pPr marL="1370937" indent="0">
              <a:buNone/>
              <a:defRPr sz="1600" b="1"/>
            </a:lvl4pPr>
            <a:lvl5pPr marL="1827917" indent="0">
              <a:buNone/>
              <a:defRPr sz="1600" b="1"/>
            </a:lvl5pPr>
            <a:lvl6pPr marL="2284896" indent="0">
              <a:buNone/>
              <a:defRPr sz="1600" b="1"/>
            </a:lvl6pPr>
            <a:lvl7pPr marL="2741874" indent="0">
              <a:buNone/>
              <a:defRPr sz="1600" b="1"/>
            </a:lvl7pPr>
            <a:lvl8pPr marL="3198855" indent="0">
              <a:buNone/>
              <a:defRPr sz="1600" b="1"/>
            </a:lvl8pPr>
            <a:lvl9pPr marL="365583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4"/>
            <a:ext cx="3030142" cy="5268384"/>
          </a:xfrm>
        </p:spPr>
        <p:txBody>
          <a:bodyPr/>
          <a:lstStyle>
            <a:lvl1pPr>
              <a:defRPr sz="24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8"/>
            <a:ext cx="3031331" cy="853016"/>
          </a:xfrm>
        </p:spPr>
        <p:txBody>
          <a:bodyPr anchor="b"/>
          <a:lstStyle>
            <a:lvl1pPr marL="0" indent="0">
              <a:buNone/>
              <a:defRPr sz="2400" b="1"/>
            </a:lvl1pPr>
            <a:lvl2pPr marL="456978" indent="0">
              <a:buNone/>
              <a:defRPr sz="1900" b="1"/>
            </a:lvl2pPr>
            <a:lvl3pPr marL="913958" indent="0">
              <a:buNone/>
              <a:defRPr sz="1800" b="1"/>
            </a:lvl3pPr>
            <a:lvl4pPr marL="1370937" indent="0">
              <a:buNone/>
              <a:defRPr sz="1600" b="1"/>
            </a:lvl4pPr>
            <a:lvl5pPr marL="1827917" indent="0">
              <a:buNone/>
              <a:defRPr sz="1600" b="1"/>
            </a:lvl5pPr>
            <a:lvl6pPr marL="2284896" indent="0">
              <a:buNone/>
              <a:defRPr sz="1600" b="1"/>
            </a:lvl6pPr>
            <a:lvl7pPr marL="2741874" indent="0">
              <a:buNone/>
              <a:defRPr sz="1600" b="1"/>
            </a:lvl7pPr>
            <a:lvl8pPr marL="3198855" indent="0">
              <a:buNone/>
              <a:defRPr sz="1600" b="1"/>
            </a:lvl8pPr>
            <a:lvl9pPr marL="365583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4"/>
            <a:ext cx="3031331" cy="5268384"/>
          </a:xfrm>
        </p:spPr>
        <p:txBody>
          <a:bodyPr/>
          <a:lstStyle>
            <a:lvl1pPr>
              <a:defRPr sz="24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F1133C-6709-704D-B55B-71CF99D0A936}" type="datetimeFigureOut">
              <a:rPr lang="en-US" smtClean="0"/>
              <a:t>4/14/19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0936A1-9EEB-BC4E-A0AA-403DCBBBB1E9}" type="slidenum">
              <a:rPr lang="en-US" smtClean="0"/>
              <a:t>‹#›</a:t>
            </a:fld>
            <a:endParaRPr lang="en-US"/>
          </a:p>
        </p:txBody>
      </p:sp>
    </p:spTree>
    <p:extLst>
      <p:ext uri="{BB962C8B-B14F-4D97-AF65-F5344CB8AC3E}">
        <p14:creationId xmlns:p14="http://schemas.microsoft.com/office/powerpoint/2010/main" val="235775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F1133C-6709-704D-B55B-71CF99D0A936}" type="datetimeFigureOut">
              <a:rPr lang="en-US" smtClean="0"/>
              <a:t>4/14/19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0936A1-9EEB-BC4E-A0AA-403DCBBBB1E9}" type="slidenum">
              <a:rPr lang="en-US" smtClean="0"/>
              <a:t>‹#›</a:t>
            </a:fld>
            <a:endParaRPr lang="en-US"/>
          </a:p>
        </p:txBody>
      </p:sp>
    </p:spTree>
    <p:extLst>
      <p:ext uri="{BB962C8B-B14F-4D97-AF65-F5344CB8AC3E}">
        <p14:creationId xmlns:p14="http://schemas.microsoft.com/office/powerpoint/2010/main" val="319025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F1133C-6709-704D-B55B-71CF99D0A936}" type="datetimeFigureOut">
              <a:rPr lang="en-US" smtClean="0"/>
              <a:t>4/14/19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0936A1-9EEB-BC4E-A0AA-403DCBBBB1E9}" type="slidenum">
              <a:rPr lang="en-US" smtClean="0"/>
              <a:t>‹#›</a:t>
            </a:fld>
            <a:endParaRPr lang="en-US"/>
          </a:p>
        </p:txBody>
      </p:sp>
    </p:spTree>
    <p:extLst>
      <p:ext uri="{BB962C8B-B14F-4D97-AF65-F5344CB8AC3E}">
        <p14:creationId xmlns:p14="http://schemas.microsoft.com/office/powerpoint/2010/main" val="182546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3" y="364068"/>
            <a:ext cx="2256235" cy="1549400"/>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2681290" y="364068"/>
            <a:ext cx="3833813" cy="7804151"/>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3" y="1913467"/>
            <a:ext cx="2256235" cy="6254751"/>
          </a:xfrm>
        </p:spPr>
        <p:txBody>
          <a:bodyPr/>
          <a:lstStyle>
            <a:lvl1pPr marL="0" indent="0">
              <a:buNone/>
              <a:defRPr sz="1400"/>
            </a:lvl1pPr>
            <a:lvl2pPr marL="456978" indent="0">
              <a:buNone/>
              <a:defRPr sz="1200"/>
            </a:lvl2pPr>
            <a:lvl3pPr marL="913958" indent="0">
              <a:buNone/>
              <a:defRPr sz="1000"/>
            </a:lvl3pPr>
            <a:lvl4pPr marL="1370937" indent="0">
              <a:buNone/>
              <a:defRPr sz="900"/>
            </a:lvl4pPr>
            <a:lvl5pPr marL="1827917" indent="0">
              <a:buNone/>
              <a:defRPr sz="900"/>
            </a:lvl5pPr>
            <a:lvl6pPr marL="2284896" indent="0">
              <a:buNone/>
              <a:defRPr sz="900"/>
            </a:lvl6pPr>
            <a:lvl7pPr marL="2741874" indent="0">
              <a:buNone/>
              <a:defRPr sz="900"/>
            </a:lvl7pPr>
            <a:lvl8pPr marL="3198855" indent="0">
              <a:buNone/>
              <a:defRPr sz="900"/>
            </a:lvl8pPr>
            <a:lvl9pPr marL="365583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F1133C-6709-704D-B55B-71CF99D0A936}" type="datetimeFigureOut">
              <a:rPr lang="en-US" smtClean="0"/>
              <a:t>4/14/19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936A1-9EEB-BC4E-A0AA-403DCBBBB1E9}" type="slidenum">
              <a:rPr lang="en-US" smtClean="0"/>
              <a:t>‹#›</a:t>
            </a:fld>
            <a:endParaRPr lang="en-US"/>
          </a:p>
        </p:txBody>
      </p:sp>
    </p:spTree>
    <p:extLst>
      <p:ext uri="{BB962C8B-B14F-4D97-AF65-F5344CB8AC3E}">
        <p14:creationId xmlns:p14="http://schemas.microsoft.com/office/powerpoint/2010/main" val="372194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3"/>
            <a:ext cx="4114800" cy="755651"/>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2"/>
            <a:ext cx="4114800" cy="5486400"/>
          </a:xfrm>
        </p:spPr>
        <p:txBody>
          <a:bodyPr/>
          <a:lstStyle>
            <a:lvl1pPr marL="0" indent="0">
              <a:buNone/>
              <a:defRPr sz="3200"/>
            </a:lvl1pPr>
            <a:lvl2pPr marL="456978" indent="0">
              <a:buNone/>
              <a:defRPr sz="2800"/>
            </a:lvl2pPr>
            <a:lvl3pPr marL="913958" indent="0">
              <a:buNone/>
              <a:defRPr sz="2400"/>
            </a:lvl3pPr>
            <a:lvl4pPr marL="1370937" indent="0">
              <a:buNone/>
              <a:defRPr sz="1900"/>
            </a:lvl4pPr>
            <a:lvl5pPr marL="1827917" indent="0">
              <a:buNone/>
              <a:defRPr sz="1900"/>
            </a:lvl5pPr>
            <a:lvl6pPr marL="2284896" indent="0">
              <a:buNone/>
              <a:defRPr sz="1900"/>
            </a:lvl6pPr>
            <a:lvl7pPr marL="2741874" indent="0">
              <a:buNone/>
              <a:defRPr sz="1900"/>
            </a:lvl7pPr>
            <a:lvl8pPr marL="3198855" indent="0">
              <a:buNone/>
              <a:defRPr sz="1900"/>
            </a:lvl8pPr>
            <a:lvl9pPr marL="3655833" indent="0">
              <a:buNone/>
              <a:defRPr sz="1900"/>
            </a:lvl9pPr>
          </a:lstStyle>
          <a:p>
            <a:endParaRPr lang="en-US"/>
          </a:p>
        </p:txBody>
      </p:sp>
      <p:sp>
        <p:nvSpPr>
          <p:cNvPr id="4" name="Text Placeholder 3"/>
          <p:cNvSpPr>
            <a:spLocks noGrp="1"/>
          </p:cNvSpPr>
          <p:nvPr>
            <p:ph type="body" sz="half" idx="2"/>
          </p:nvPr>
        </p:nvSpPr>
        <p:spPr>
          <a:xfrm>
            <a:off x="1344216" y="7156454"/>
            <a:ext cx="4114800" cy="1073149"/>
          </a:xfrm>
        </p:spPr>
        <p:txBody>
          <a:bodyPr/>
          <a:lstStyle>
            <a:lvl1pPr marL="0" indent="0">
              <a:buNone/>
              <a:defRPr sz="1400"/>
            </a:lvl1pPr>
            <a:lvl2pPr marL="456978" indent="0">
              <a:buNone/>
              <a:defRPr sz="1200"/>
            </a:lvl2pPr>
            <a:lvl3pPr marL="913958" indent="0">
              <a:buNone/>
              <a:defRPr sz="1000"/>
            </a:lvl3pPr>
            <a:lvl4pPr marL="1370937" indent="0">
              <a:buNone/>
              <a:defRPr sz="900"/>
            </a:lvl4pPr>
            <a:lvl5pPr marL="1827917" indent="0">
              <a:buNone/>
              <a:defRPr sz="900"/>
            </a:lvl5pPr>
            <a:lvl6pPr marL="2284896" indent="0">
              <a:buNone/>
              <a:defRPr sz="900"/>
            </a:lvl6pPr>
            <a:lvl7pPr marL="2741874" indent="0">
              <a:buNone/>
              <a:defRPr sz="900"/>
            </a:lvl7pPr>
            <a:lvl8pPr marL="3198855" indent="0">
              <a:buNone/>
              <a:defRPr sz="900"/>
            </a:lvl8pPr>
            <a:lvl9pPr marL="365583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F1133C-6709-704D-B55B-71CF99D0A936}" type="datetimeFigureOut">
              <a:rPr lang="en-US" smtClean="0"/>
              <a:t>4/14/19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936A1-9EEB-BC4E-A0AA-403DCBBBB1E9}" type="slidenum">
              <a:rPr lang="en-US" smtClean="0"/>
              <a:t>‹#›</a:t>
            </a:fld>
            <a:endParaRPr lang="en-US"/>
          </a:p>
        </p:txBody>
      </p:sp>
    </p:spTree>
    <p:extLst>
      <p:ext uri="{BB962C8B-B14F-4D97-AF65-F5344CB8AC3E}">
        <p14:creationId xmlns:p14="http://schemas.microsoft.com/office/powerpoint/2010/main" val="30422455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395" tIns="45698" rIns="91395" bIns="4569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4"/>
            <a:ext cx="6172200" cy="6034617"/>
          </a:xfrm>
          <a:prstGeom prst="rect">
            <a:avLst/>
          </a:prstGeom>
        </p:spPr>
        <p:txBody>
          <a:bodyPr vert="horz" lIns="91395" tIns="45698" rIns="91395" bIns="4569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5"/>
            <a:ext cx="1600200" cy="486832"/>
          </a:xfrm>
          <a:prstGeom prst="rect">
            <a:avLst/>
          </a:prstGeom>
        </p:spPr>
        <p:txBody>
          <a:bodyPr vert="horz" lIns="91395" tIns="45698" rIns="91395" bIns="45698" rtlCol="0" anchor="ctr"/>
          <a:lstStyle>
            <a:lvl1pPr algn="l">
              <a:defRPr sz="1200">
                <a:solidFill>
                  <a:schemeClr val="tx1">
                    <a:tint val="75000"/>
                  </a:schemeClr>
                </a:solidFill>
              </a:defRPr>
            </a:lvl1pPr>
          </a:lstStyle>
          <a:p>
            <a:fld id="{92F1133C-6709-704D-B55B-71CF99D0A936}" type="datetimeFigureOut">
              <a:rPr lang="en-US" smtClean="0"/>
              <a:t>4/14/19</a:t>
            </a:fld>
            <a:endParaRPr lang="en-US"/>
          </a:p>
        </p:txBody>
      </p:sp>
      <p:sp>
        <p:nvSpPr>
          <p:cNvPr id="5" name="Footer Placeholder 4"/>
          <p:cNvSpPr>
            <a:spLocks noGrp="1"/>
          </p:cNvSpPr>
          <p:nvPr>
            <p:ph type="ftr" sz="quarter" idx="3"/>
          </p:nvPr>
        </p:nvSpPr>
        <p:spPr>
          <a:xfrm>
            <a:off x="2343150" y="8475135"/>
            <a:ext cx="2171700" cy="486832"/>
          </a:xfrm>
          <a:prstGeom prst="rect">
            <a:avLst/>
          </a:prstGeom>
        </p:spPr>
        <p:txBody>
          <a:bodyPr vert="horz" lIns="91395" tIns="45698" rIns="91395" bIns="4569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1" y="8475135"/>
            <a:ext cx="1600200" cy="486832"/>
          </a:xfrm>
          <a:prstGeom prst="rect">
            <a:avLst/>
          </a:prstGeom>
        </p:spPr>
        <p:txBody>
          <a:bodyPr vert="horz" lIns="91395" tIns="45698" rIns="91395" bIns="45698" rtlCol="0" anchor="ctr"/>
          <a:lstStyle>
            <a:lvl1pPr algn="r">
              <a:defRPr sz="1200">
                <a:solidFill>
                  <a:schemeClr val="tx1">
                    <a:tint val="75000"/>
                  </a:schemeClr>
                </a:solidFill>
              </a:defRPr>
            </a:lvl1pPr>
          </a:lstStyle>
          <a:p>
            <a:fld id="{2D0936A1-9EEB-BC4E-A0AA-403DCBBBB1E9}" type="slidenum">
              <a:rPr lang="en-US" smtClean="0"/>
              <a:t>‹#›</a:t>
            </a:fld>
            <a:endParaRPr lang="en-US"/>
          </a:p>
        </p:txBody>
      </p:sp>
    </p:spTree>
    <p:extLst>
      <p:ext uri="{BB962C8B-B14F-4D97-AF65-F5344CB8AC3E}">
        <p14:creationId xmlns:p14="http://schemas.microsoft.com/office/powerpoint/2010/main" val="3142137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6978" rtl="0" eaLnBrk="1" latinLnBrk="0" hangingPunct="1">
        <a:spcBef>
          <a:spcPct val="0"/>
        </a:spcBef>
        <a:buNone/>
        <a:defRPr sz="4400" kern="1200">
          <a:solidFill>
            <a:schemeClr val="tx1"/>
          </a:solidFill>
          <a:latin typeface="+mj-lt"/>
          <a:ea typeface="+mj-ea"/>
          <a:cs typeface="+mj-cs"/>
        </a:defRPr>
      </a:lvl1pPr>
    </p:titleStyle>
    <p:bodyStyle>
      <a:lvl1pPr marL="342734" indent="-342734" algn="l" defTabSz="456978" rtl="0" eaLnBrk="1" latinLnBrk="0" hangingPunct="1">
        <a:spcBef>
          <a:spcPct val="20000"/>
        </a:spcBef>
        <a:buFont typeface="Arial"/>
        <a:buChar char="•"/>
        <a:defRPr sz="3200" kern="1200">
          <a:solidFill>
            <a:schemeClr val="tx1"/>
          </a:solidFill>
          <a:latin typeface="+mn-lt"/>
          <a:ea typeface="+mn-ea"/>
          <a:cs typeface="+mn-cs"/>
        </a:defRPr>
      </a:lvl1pPr>
      <a:lvl2pPr marL="742591" indent="-285612" algn="l" defTabSz="456978" rtl="0" eaLnBrk="1" latinLnBrk="0" hangingPunct="1">
        <a:spcBef>
          <a:spcPct val="20000"/>
        </a:spcBef>
        <a:buFont typeface="Arial"/>
        <a:buChar char="–"/>
        <a:defRPr sz="2800" kern="1200">
          <a:solidFill>
            <a:schemeClr val="tx1"/>
          </a:solidFill>
          <a:latin typeface="+mn-lt"/>
          <a:ea typeface="+mn-ea"/>
          <a:cs typeface="+mn-cs"/>
        </a:defRPr>
      </a:lvl2pPr>
      <a:lvl3pPr marL="1142448" indent="-228489" algn="l" defTabSz="456978" rtl="0" eaLnBrk="1" latinLnBrk="0" hangingPunct="1">
        <a:spcBef>
          <a:spcPct val="20000"/>
        </a:spcBef>
        <a:buFont typeface="Arial"/>
        <a:buChar char="•"/>
        <a:defRPr sz="2400" kern="1200">
          <a:solidFill>
            <a:schemeClr val="tx1"/>
          </a:solidFill>
          <a:latin typeface="+mn-lt"/>
          <a:ea typeface="+mn-ea"/>
          <a:cs typeface="+mn-cs"/>
        </a:defRPr>
      </a:lvl3pPr>
      <a:lvl4pPr marL="1599426" indent="-228489" algn="l" defTabSz="456978" rtl="0" eaLnBrk="1" latinLnBrk="0" hangingPunct="1">
        <a:spcBef>
          <a:spcPct val="20000"/>
        </a:spcBef>
        <a:buFont typeface="Arial"/>
        <a:buChar char="–"/>
        <a:defRPr sz="1900" kern="1200">
          <a:solidFill>
            <a:schemeClr val="tx1"/>
          </a:solidFill>
          <a:latin typeface="+mn-lt"/>
          <a:ea typeface="+mn-ea"/>
          <a:cs typeface="+mn-cs"/>
        </a:defRPr>
      </a:lvl4pPr>
      <a:lvl5pPr marL="2056406" indent="-228489" algn="l" defTabSz="456978" rtl="0" eaLnBrk="1" latinLnBrk="0" hangingPunct="1">
        <a:spcBef>
          <a:spcPct val="20000"/>
        </a:spcBef>
        <a:buFont typeface="Arial"/>
        <a:buChar char="»"/>
        <a:defRPr sz="1900" kern="1200">
          <a:solidFill>
            <a:schemeClr val="tx1"/>
          </a:solidFill>
          <a:latin typeface="+mn-lt"/>
          <a:ea typeface="+mn-ea"/>
          <a:cs typeface="+mn-cs"/>
        </a:defRPr>
      </a:lvl5pPr>
      <a:lvl6pPr marL="2513386" indent="-228489" algn="l" defTabSz="456978" rtl="0" eaLnBrk="1" latinLnBrk="0" hangingPunct="1">
        <a:spcBef>
          <a:spcPct val="20000"/>
        </a:spcBef>
        <a:buFont typeface="Arial"/>
        <a:buChar char="•"/>
        <a:defRPr sz="1900" kern="1200">
          <a:solidFill>
            <a:schemeClr val="tx1"/>
          </a:solidFill>
          <a:latin typeface="+mn-lt"/>
          <a:ea typeface="+mn-ea"/>
          <a:cs typeface="+mn-cs"/>
        </a:defRPr>
      </a:lvl6pPr>
      <a:lvl7pPr marL="2970365" indent="-228489" algn="l" defTabSz="456978" rtl="0" eaLnBrk="1" latinLnBrk="0" hangingPunct="1">
        <a:spcBef>
          <a:spcPct val="20000"/>
        </a:spcBef>
        <a:buFont typeface="Arial"/>
        <a:buChar char="•"/>
        <a:defRPr sz="1900" kern="1200">
          <a:solidFill>
            <a:schemeClr val="tx1"/>
          </a:solidFill>
          <a:latin typeface="+mn-lt"/>
          <a:ea typeface="+mn-ea"/>
          <a:cs typeface="+mn-cs"/>
        </a:defRPr>
      </a:lvl7pPr>
      <a:lvl8pPr marL="3427343" indent="-228489" algn="l" defTabSz="456978" rtl="0" eaLnBrk="1" latinLnBrk="0" hangingPunct="1">
        <a:spcBef>
          <a:spcPct val="20000"/>
        </a:spcBef>
        <a:buFont typeface="Arial"/>
        <a:buChar char="•"/>
        <a:defRPr sz="1900" kern="1200">
          <a:solidFill>
            <a:schemeClr val="tx1"/>
          </a:solidFill>
          <a:latin typeface="+mn-lt"/>
          <a:ea typeface="+mn-ea"/>
          <a:cs typeface="+mn-cs"/>
        </a:defRPr>
      </a:lvl8pPr>
      <a:lvl9pPr marL="3884323" indent="-228489" algn="l" defTabSz="456978" rtl="0" eaLnBrk="1" latinLnBrk="0" hangingPunct="1">
        <a:spcBef>
          <a:spcPct val="20000"/>
        </a:spcBef>
        <a:buFont typeface="Arial"/>
        <a:buChar char="•"/>
        <a:defRPr sz="1900" kern="1200">
          <a:solidFill>
            <a:schemeClr val="tx1"/>
          </a:solidFill>
          <a:latin typeface="+mn-lt"/>
          <a:ea typeface="+mn-ea"/>
          <a:cs typeface="+mn-cs"/>
        </a:defRPr>
      </a:lvl9pPr>
    </p:bodyStyle>
    <p:otherStyle>
      <a:defPPr>
        <a:defRPr lang="en-US"/>
      </a:defPPr>
      <a:lvl1pPr marL="0" algn="l" defTabSz="456978" rtl="0" eaLnBrk="1" latinLnBrk="0" hangingPunct="1">
        <a:defRPr sz="1800" kern="1200">
          <a:solidFill>
            <a:schemeClr val="tx1"/>
          </a:solidFill>
          <a:latin typeface="+mn-lt"/>
          <a:ea typeface="+mn-ea"/>
          <a:cs typeface="+mn-cs"/>
        </a:defRPr>
      </a:lvl1pPr>
      <a:lvl2pPr marL="456978" algn="l" defTabSz="456978" rtl="0" eaLnBrk="1" latinLnBrk="0" hangingPunct="1">
        <a:defRPr sz="1800" kern="1200">
          <a:solidFill>
            <a:schemeClr val="tx1"/>
          </a:solidFill>
          <a:latin typeface="+mn-lt"/>
          <a:ea typeface="+mn-ea"/>
          <a:cs typeface="+mn-cs"/>
        </a:defRPr>
      </a:lvl2pPr>
      <a:lvl3pPr marL="913958" algn="l" defTabSz="456978" rtl="0" eaLnBrk="1" latinLnBrk="0" hangingPunct="1">
        <a:defRPr sz="1800" kern="1200">
          <a:solidFill>
            <a:schemeClr val="tx1"/>
          </a:solidFill>
          <a:latin typeface="+mn-lt"/>
          <a:ea typeface="+mn-ea"/>
          <a:cs typeface="+mn-cs"/>
        </a:defRPr>
      </a:lvl3pPr>
      <a:lvl4pPr marL="1370937" algn="l" defTabSz="456978" rtl="0" eaLnBrk="1" latinLnBrk="0" hangingPunct="1">
        <a:defRPr sz="1800" kern="1200">
          <a:solidFill>
            <a:schemeClr val="tx1"/>
          </a:solidFill>
          <a:latin typeface="+mn-lt"/>
          <a:ea typeface="+mn-ea"/>
          <a:cs typeface="+mn-cs"/>
        </a:defRPr>
      </a:lvl4pPr>
      <a:lvl5pPr marL="1827917" algn="l" defTabSz="456978" rtl="0" eaLnBrk="1" latinLnBrk="0" hangingPunct="1">
        <a:defRPr sz="1800" kern="1200">
          <a:solidFill>
            <a:schemeClr val="tx1"/>
          </a:solidFill>
          <a:latin typeface="+mn-lt"/>
          <a:ea typeface="+mn-ea"/>
          <a:cs typeface="+mn-cs"/>
        </a:defRPr>
      </a:lvl5pPr>
      <a:lvl6pPr marL="2284896" algn="l" defTabSz="456978" rtl="0" eaLnBrk="1" latinLnBrk="0" hangingPunct="1">
        <a:defRPr sz="1800" kern="1200">
          <a:solidFill>
            <a:schemeClr val="tx1"/>
          </a:solidFill>
          <a:latin typeface="+mn-lt"/>
          <a:ea typeface="+mn-ea"/>
          <a:cs typeface="+mn-cs"/>
        </a:defRPr>
      </a:lvl6pPr>
      <a:lvl7pPr marL="2741874" algn="l" defTabSz="456978" rtl="0" eaLnBrk="1" latinLnBrk="0" hangingPunct="1">
        <a:defRPr sz="1800" kern="1200">
          <a:solidFill>
            <a:schemeClr val="tx1"/>
          </a:solidFill>
          <a:latin typeface="+mn-lt"/>
          <a:ea typeface="+mn-ea"/>
          <a:cs typeface="+mn-cs"/>
        </a:defRPr>
      </a:lvl7pPr>
      <a:lvl8pPr marL="3198855" algn="l" defTabSz="456978" rtl="0" eaLnBrk="1" latinLnBrk="0" hangingPunct="1">
        <a:defRPr sz="1800" kern="1200">
          <a:solidFill>
            <a:schemeClr val="tx1"/>
          </a:solidFill>
          <a:latin typeface="+mn-lt"/>
          <a:ea typeface="+mn-ea"/>
          <a:cs typeface="+mn-cs"/>
        </a:defRPr>
      </a:lvl8pPr>
      <a:lvl9pPr marL="3655833" algn="l" defTabSz="4569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3433519" cy="3035586"/>
            <a:chOff x="0" y="0"/>
            <a:chExt cx="3891320" cy="3339143"/>
          </a:xfrm>
        </p:grpSpPr>
        <p:sp>
          <p:nvSpPr>
            <p:cNvPr id="5" name="Rectangle 4"/>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4" name="Rectangle 13"/>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5" name="TextBox 14"/>
            <p:cNvSpPr txBox="1"/>
            <p:nvPr/>
          </p:nvSpPr>
          <p:spPr>
            <a:xfrm>
              <a:off x="571118" y="352593"/>
              <a:ext cx="1909753" cy="321627"/>
            </a:xfrm>
            <a:prstGeom prst="rect">
              <a:avLst/>
            </a:prstGeom>
            <a:noFill/>
          </p:spPr>
          <p:txBody>
            <a:bodyPr wrap="none" rtlCol="0">
              <a:spAutoFit/>
            </a:bodyPr>
            <a:lstStyle/>
            <a:p>
              <a:r>
                <a:rPr lang="en-US" sz="1300" b="1" dirty="0" smtClean="0">
                  <a:latin typeface="Arial"/>
                  <a:cs typeface="Arial"/>
                </a:rPr>
                <a:t>Willingness to Hire</a:t>
              </a:r>
              <a:endParaRPr lang="en-US" sz="1300" b="1" dirty="0">
                <a:latin typeface="Arial"/>
                <a:cs typeface="Arial"/>
              </a:endParaRPr>
            </a:p>
          </p:txBody>
        </p:sp>
        <p:sp>
          <p:nvSpPr>
            <p:cNvPr id="16" name="Rectangle 15"/>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7" name="Rectangle 16"/>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8" name="TextBox 17"/>
            <p:cNvSpPr txBox="1"/>
            <p:nvPr/>
          </p:nvSpPr>
          <p:spPr>
            <a:xfrm>
              <a:off x="528235" y="690494"/>
              <a:ext cx="2918176" cy="660180"/>
            </a:xfrm>
            <a:prstGeom prst="rect">
              <a:avLst/>
            </a:prstGeom>
            <a:noFill/>
          </p:spPr>
          <p:txBody>
            <a:bodyPr wrap="square" rtlCol="0">
              <a:spAutoFit/>
            </a:bodyPr>
            <a:lstStyle/>
            <a:p>
              <a:r>
                <a:rPr lang="en-US" sz="1100" b="1" dirty="0">
                  <a:latin typeface="Arial"/>
                  <a:cs typeface="Arial"/>
                </a:rPr>
                <a:t>T</a:t>
              </a:r>
              <a:r>
                <a:rPr lang="en-US" sz="1100" b="1" dirty="0" smtClean="0">
                  <a:latin typeface="Arial"/>
                  <a:cs typeface="Arial"/>
                </a:rPr>
                <a:t>here's </a:t>
              </a:r>
              <a:r>
                <a:rPr lang="en-US" sz="1100" b="1" dirty="0">
                  <a:latin typeface="Arial"/>
                  <a:cs typeface="Arial"/>
                </a:rPr>
                <a:t>a disconnect </a:t>
              </a:r>
              <a:r>
                <a:rPr lang="en-US" sz="1100" b="1" dirty="0" smtClean="0">
                  <a:latin typeface="Arial"/>
                  <a:cs typeface="Arial"/>
                </a:rPr>
                <a:t>between </a:t>
              </a:r>
              <a:r>
                <a:rPr lang="en-US" sz="1100" b="1" dirty="0">
                  <a:latin typeface="Arial"/>
                  <a:cs typeface="Arial"/>
                </a:rPr>
                <a:t>those looking for jobs and the company desperate to hire</a:t>
              </a:r>
              <a:endParaRPr lang="en-US" sz="800" b="1" i="1" dirty="0">
                <a:latin typeface="Arial"/>
                <a:cs typeface="Arial"/>
              </a:endParaRPr>
            </a:p>
          </p:txBody>
        </p:sp>
        <p:sp>
          <p:nvSpPr>
            <p:cNvPr id="19" name="TextBox 18"/>
            <p:cNvSpPr txBox="1"/>
            <p:nvPr/>
          </p:nvSpPr>
          <p:spPr>
            <a:xfrm>
              <a:off x="568900" y="1914346"/>
              <a:ext cx="209288" cy="236988"/>
            </a:xfrm>
            <a:prstGeom prst="rect">
              <a:avLst/>
            </a:prstGeom>
            <a:noFill/>
          </p:spPr>
          <p:txBody>
            <a:bodyPr wrap="none" rtlCol="0">
              <a:spAutoFit/>
            </a:bodyPr>
            <a:lstStyle/>
            <a:p>
              <a:endParaRPr lang="en-US" sz="800" i="1" dirty="0">
                <a:latin typeface="Arial"/>
                <a:cs typeface="Arial"/>
              </a:endParaRPr>
            </a:p>
          </p:txBody>
        </p:sp>
        <p:sp>
          <p:nvSpPr>
            <p:cNvPr id="20" name="TextBox 19"/>
            <p:cNvSpPr txBox="1"/>
            <p:nvPr/>
          </p:nvSpPr>
          <p:spPr>
            <a:xfrm>
              <a:off x="341248" y="3004488"/>
              <a:ext cx="3190457" cy="236988"/>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grpSp>
      <p:grpSp>
        <p:nvGrpSpPr>
          <p:cNvPr id="32" name="Group 31"/>
          <p:cNvGrpSpPr/>
          <p:nvPr/>
        </p:nvGrpSpPr>
        <p:grpSpPr>
          <a:xfrm>
            <a:off x="0" y="3034753"/>
            <a:ext cx="3433520" cy="3035586"/>
            <a:chOff x="0" y="0"/>
            <a:chExt cx="3891320" cy="3339143"/>
          </a:xfrm>
        </p:grpSpPr>
        <p:sp>
          <p:nvSpPr>
            <p:cNvPr id="33" name="Rectangle 32"/>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571118" y="352593"/>
              <a:ext cx="1332506" cy="321627"/>
            </a:xfrm>
            <a:prstGeom prst="rect">
              <a:avLst/>
            </a:prstGeom>
            <a:noFill/>
          </p:spPr>
          <p:txBody>
            <a:bodyPr wrap="none" rtlCol="0">
              <a:spAutoFit/>
            </a:bodyPr>
            <a:lstStyle/>
            <a:p>
              <a:r>
                <a:rPr lang="en-US" sz="1300" b="1" dirty="0" smtClean="0">
                  <a:latin typeface="Arial"/>
                  <a:cs typeface="Arial"/>
                </a:rPr>
                <a:t>Job Training</a:t>
              </a:r>
              <a:endParaRPr lang="en-US" sz="1300" b="1" dirty="0">
                <a:latin typeface="Arial"/>
                <a:cs typeface="Arial"/>
              </a:endParaRPr>
            </a:p>
          </p:txBody>
        </p:sp>
        <p:sp>
          <p:nvSpPr>
            <p:cNvPr id="36" name="Rectangle 35"/>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571884" y="660370"/>
              <a:ext cx="2874526" cy="846385"/>
            </a:xfrm>
            <a:prstGeom prst="rect">
              <a:avLst/>
            </a:prstGeom>
            <a:noFill/>
          </p:spPr>
          <p:txBody>
            <a:bodyPr wrap="square" rtlCol="0">
              <a:spAutoFit/>
            </a:bodyPr>
            <a:lstStyle/>
            <a:p>
              <a:r>
                <a:rPr lang="en-US" sz="1100" b="1" dirty="0" smtClean="0">
                  <a:latin typeface="Arial"/>
                  <a:cs typeface="Arial"/>
                </a:rPr>
                <a:t>Organizations spend time and resources to continually train employees on basic tech skills on an ad hoc basis</a:t>
              </a:r>
              <a:endParaRPr lang="en-US" sz="800" b="1" i="1" dirty="0">
                <a:latin typeface="Arial"/>
                <a:cs typeface="Arial"/>
              </a:endParaRPr>
            </a:p>
          </p:txBody>
        </p:sp>
        <p:sp>
          <p:nvSpPr>
            <p:cNvPr id="39" name="TextBox 38"/>
            <p:cNvSpPr txBox="1"/>
            <p:nvPr/>
          </p:nvSpPr>
          <p:spPr>
            <a:xfrm>
              <a:off x="568900" y="1914344"/>
              <a:ext cx="2877512" cy="406265"/>
            </a:xfrm>
            <a:prstGeom prst="rect">
              <a:avLst/>
            </a:prstGeom>
            <a:noFill/>
          </p:spPr>
          <p:txBody>
            <a:bodyPr wrap="square" rtlCol="0">
              <a:spAutoFit/>
            </a:bodyPr>
            <a:lstStyle/>
            <a:p>
              <a:r>
                <a:rPr lang="en-US" sz="900" dirty="0">
                  <a:latin typeface="Arial"/>
                  <a:cs typeface="Arial"/>
                </a:rPr>
                <a:t>"we have had to train a lot of people </a:t>
              </a:r>
              <a:r>
                <a:rPr lang="en-US" sz="900" dirty="0" smtClean="0">
                  <a:latin typeface="Arial"/>
                  <a:cs typeface="Arial"/>
                </a:rPr>
                <a:t>because </a:t>
              </a:r>
              <a:r>
                <a:rPr lang="en-US" sz="900" dirty="0">
                  <a:latin typeface="Arial"/>
                  <a:cs typeface="Arial"/>
                </a:rPr>
                <a:t>they really </a:t>
              </a:r>
              <a:r>
                <a:rPr lang="en-US" sz="900" dirty="0" smtClean="0">
                  <a:latin typeface="Arial"/>
                  <a:cs typeface="Arial"/>
                </a:rPr>
                <a:t>don’t </a:t>
              </a:r>
              <a:r>
                <a:rPr lang="en-US" sz="900" dirty="0">
                  <a:latin typeface="Arial"/>
                  <a:cs typeface="Arial"/>
                </a:rPr>
                <a:t>know how to use a computer"</a:t>
              </a:r>
              <a:endParaRPr lang="en-US" sz="900" i="1" dirty="0">
                <a:latin typeface="Arial"/>
                <a:cs typeface="Arial"/>
              </a:endParaRPr>
            </a:p>
          </p:txBody>
        </p:sp>
      </p:grpSp>
      <p:grpSp>
        <p:nvGrpSpPr>
          <p:cNvPr id="41" name="Group 40"/>
          <p:cNvGrpSpPr/>
          <p:nvPr/>
        </p:nvGrpSpPr>
        <p:grpSpPr>
          <a:xfrm>
            <a:off x="3433517" y="3034753"/>
            <a:ext cx="3433519" cy="3035586"/>
            <a:chOff x="0" y="0"/>
            <a:chExt cx="3891320" cy="3339143"/>
          </a:xfrm>
        </p:grpSpPr>
        <p:sp>
          <p:nvSpPr>
            <p:cNvPr id="42" name="Rectangle 41"/>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1118" y="352593"/>
              <a:ext cx="2745480" cy="270843"/>
            </a:xfrm>
            <a:prstGeom prst="rect">
              <a:avLst/>
            </a:prstGeom>
            <a:noFill/>
          </p:spPr>
          <p:txBody>
            <a:bodyPr wrap="none" rtlCol="0">
              <a:spAutoFit/>
            </a:bodyPr>
            <a:lstStyle/>
            <a:p>
              <a:r>
                <a:rPr lang="en-US" sz="1000" b="1" dirty="0" smtClean="0">
                  <a:latin typeface="Arial"/>
                  <a:cs typeface="Arial"/>
                </a:rPr>
                <a:t>Job Readiness Program Perceptions</a:t>
              </a:r>
              <a:endParaRPr lang="en-US" sz="1000" b="1" dirty="0">
                <a:latin typeface="Arial"/>
                <a:cs typeface="Arial"/>
              </a:endParaRPr>
            </a:p>
          </p:txBody>
        </p:sp>
        <p:sp>
          <p:nvSpPr>
            <p:cNvPr id="45" name="Rectangle 44"/>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68900" y="674219"/>
              <a:ext cx="2877510" cy="846385"/>
            </a:xfrm>
            <a:prstGeom prst="rect">
              <a:avLst/>
            </a:prstGeom>
            <a:noFill/>
          </p:spPr>
          <p:txBody>
            <a:bodyPr wrap="square" rtlCol="0">
              <a:spAutoFit/>
            </a:bodyPr>
            <a:lstStyle/>
            <a:p>
              <a:r>
                <a:rPr lang="en-US" sz="1100" b="1" dirty="0" smtClean="0">
                  <a:latin typeface="Arial"/>
                  <a:cs typeface="Arial"/>
                </a:rPr>
                <a:t>Current job force readiness programming less effective than their own efforts and not worth investing in</a:t>
              </a:r>
              <a:endParaRPr lang="en-US" sz="800" b="1" i="1" dirty="0">
                <a:latin typeface="Arial"/>
                <a:cs typeface="Arial"/>
              </a:endParaRPr>
            </a:p>
          </p:txBody>
        </p:sp>
        <p:sp>
          <p:nvSpPr>
            <p:cNvPr id="48" name="TextBox 47"/>
            <p:cNvSpPr txBox="1"/>
            <p:nvPr/>
          </p:nvSpPr>
          <p:spPr>
            <a:xfrm>
              <a:off x="568900" y="1914344"/>
              <a:ext cx="2877512" cy="643253"/>
            </a:xfrm>
            <a:prstGeom prst="rect">
              <a:avLst/>
            </a:prstGeom>
            <a:noFill/>
          </p:spPr>
          <p:txBody>
            <a:bodyPr wrap="square" rtlCol="0">
              <a:spAutoFit/>
            </a:bodyPr>
            <a:lstStyle/>
            <a:p>
              <a:r>
                <a:rPr lang="en-US" sz="800" dirty="0">
                  <a:latin typeface="Arial"/>
                  <a:cs typeface="Arial"/>
                </a:rPr>
                <a:t>"oh yes...we get the bottom of the barrel there" [at work one] "we advertise on our </a:t>
              </a:r>
              <a:r>
                <a:rPr lang="en-US" sz="800" dirty="0" smtClean="0">
                  <a:latin typeface="Arial"/>
                  <a:cs typeface="Arial"/>
                </a:rPr>
                <a:t>website</a:t>
              </a:r>
              <a:r>
                <a:rPr lang="en-US" sz="800" dirty="0">
                  <a:latin typeface="Arial"/>
                  <a:cs typeface="Arial"/>
                </a:rPr>
                <a:t>, right now if you looked out there in M</a:t>
              </a:r>
              <a:r>
                <a:rPr lang="en-US" sz="800" dirty="0" smtClean="0">
                  <a:latin typeface="Arial"/>
                  <a:cs typeface="Arial"/>
                </a:rPr>
                <a:t>iddlebury </a:t>
              </a:r>
              <a:r>
                <a:rPr lang="en-US" sz="800" dirty="0">
                  <a:latin typeface="Arial"/>
                  <a:cs typeface="Arial"/>
                </a:rPr>
                <a:t>we </a:t>
              </a:r>
              <a:r>
                <a:rPr lang="en-US" sz="800" dirty="0" smtClean="0">
                  <a:latin typeface="Arial"/>
                  <a:cs typeface="Arial"/>
                </a:rPr>
                <a:t>try </a:t>
              </a:r>
              <a:r>
                <a:rPr lang="en-US" sz="800" dirty="0">
                  <a:latin typeface="Arial"/>
                  <a:cs typeface="Arial"/>
                </a:rPr>
                <a:t>to incentivize, but nobody showed for the interview"</a:t>
              </a:r>
              <a:endParaRPr lang="en-US" sz="800" i="1" dirty="0">
                <a:latin typeface="Arial"/>
                <a:cs typeface="Arial"/>
              </a:endParaRPr>
            </a:p>
          </p:txBody>
        </p:sp>
      </p:grpSp>
      <p:grpSp>
        <p:nvGrpSpPr>
          <p:cNvPr id="68" name="Group 67"/>
          <p:cNvGrpSpPr/>
          <p:nvPr/>
        </p:nvGrpSpPr>
        <p:grpSpPr>
          <a:xfrm>
            <a:off x="0" y="6070337"/>
            <a:ext cx="3433518" cy="3073664"/>
            <a:chOff x="0" y="6677370"/>
            <a:chExt cx="3891320" cy="3381030"/>
          </a:xfrm>
        </p:grpSpPr>
        <p:sp>
          <p:nvSpPr>
            <p:cNvPr id="51" name="Rectangle 50"/>
            <p:cNvSpPr/>
            <p:nvPr/>
          </p:nvSpPr>
          <p:spPr>
            <a:xfrm>
              <a:off x="0" y="6677370"/>
              <a:ext cx="3891320" cy="338103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528234" y="68968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571118" y="6887793"/>
              <a:ext cx="1962616" cy="321627"/>
            </a:xfrm>
            <a:prstGeom prst="rect">
              <a:avLst/>
            </a:prstGeom>
            <a:noFill/>
          </p:spPr>
          <p:txBody>
            <a:bodyPr wrap="none" rtlCol="0">
              <a:spAutoFit/>
            </a:bodyPr>
            <a:lstStyle/>
            <a:p>
              <a:r>
                <a:rPr lang="en-US" sz="1300" b="1" dirty="0" smtClean="0">
                  <a:latin typeface="Arial"/>
                  <a:cs typeface="Arial"/>
                </a:rPr>
                <a:t>Lower bars to entry</a:t>
              </a:r>
              <a:endParaRPr lang="en-US" sz="1300" b="1" dirty="0">
                <a:latin typeface="Arial"/>
                <a:cs typeface="Arial"/>
              </a:endParaRPr>
            </a:p>
          </p:txBody>
        </p:sp>
        <p:sp>
          <p:nvSpPr>
            <p:cNvPr id="54" name="Rectangle 53"/>
            <p:cNvSpPr/>
            <p:nvPr/>
          </p:nvSpPr>
          <p:spPr>
            <a:xfrm>
              <a:off x="528234" y="71804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28234" y="84315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568899" y="7206418"/>
              <a:ext cx="2877512" cy="846385"/>
            </a:xfrm>
            <a:prstGeom prst="rect">
              <a:avLst/>
            </a:prstGeom>
            <a:noFill/>
          </p:spPr>
          <p:txBody>
            <a:bodyPr wrap="square" rtlCol="0">
              <a:spAutoFit/>
            </a:bodyPr>
            <a:lstStyle/>
            <a:p>
              <a:r>
                <a:rPr lang="en-US" sz="1100" b="1" dirty="0" smtClean="0">
                  <a:latin typeface="Arial"/>
                  <a:cs typeface="Arial"/>
                </a:rPr>
                <a:t>Most people think degrees are necessary, yet </a:t>
              </a:r>
              <a:r>
                <a:rPr lang="en-US" sz="1100" b="1" dirty="0">
                  <a:latin typeface="Arial"/>
                  <a:cs typeface="Arial"/>
                </a:rPr>
                <a:t>a</a:t>
              </a:r>
              <a:r>
                <a:rPr lang="en-US" sz="1100" b="1" dirty="0" smtClean="0">
                  <a:latin typeface="Arial"/>
                  <a:cs typeface="Arial"/>
                </a:rPr>
                <a:t> good resume opens more doors than people imagine </a:t>
              </a:r>
              <a:endParaRPr lang="en-US" sz="800" b="1" i="1" dirty="0">
                <a:latin typeface="Arial"/>
                <a:cs typeface="Arial"/>
              </a:endParaRPr>
            </a:p>
          </p:txBody>
        </p:sp>
        <p:sp>
          <p:nvSpPr>
            <p:cNvPr id="57" name="TextBox 56"/>
            <p:cNvSpPr txBox="1"/>
            <p:nvPr/>
          </p:nvSpPr>
          <p:spPr>
            <a:xfrm>
              <a:off x="568900" y="8449546"/>
              <a:ext cx="2877512" cy="372409"/>
            </a:xfrm>
            <a:prstGeom prst="rect">
              <a:avLst/>
            </a:prstGeom>
            <a:noFill/>
          </p:spPr>
          <p:txBody>
            <a:bodyPr wrap="square" rtlCol="0">
              <a:spAutoFit/>
            </a:bodyPr>
            <a:lstStyle/>
            <a:p>
              <a:r>
                <a:rPr lang="en-US" sz="800" dirty="0">
                  <a:latin typeface="Arial"/>
                  <a:cs typeface="Arial"/>
                </a:rPr>
                <a:t>"we </a:t>
              </a:r>
              <a:r>
                <a:rPr lang="en-US" sz="800" dirty="0" smtClean="0">
                  <a:latin typeface="Arial"/>
                  <a:cs typeface="Arial"/>
                </a:rPr>
                <a:t>don’t </a:t>
              </a:r>
              <a:r>
                <a:rPr lang="en-US" sz="800" dirty="0">
                  <a:latin typeface="Arial"/>
                  <a:cs typeface="Arial"/>
                </a:rPr>
                <a:t>require a college degree, unless its an office type position we might"</a:t>
              </a:r>
              <a:endParaRPr lang="en-US" sz="800" i="1" dirty="0">
                <a:latin typeface="Arial"/>
                <a:cs typeface="Arial"/>
              </a:endParaRPr>
            </a:p>
          </p:txBody>
        </p:sp>
      </p:grpSp>
      <p:grpSp>
        <p:nvGrpSpPr>
          <p:cNvPr id="69" name="Group 68"/>
          <p:cNvGrpSpPr/>
          <p:nvPr/>
        </p:nvGrpSpPr>
        <p:grpSpPr>
          <a:xfrm>
            <a:off x="3433517" y="6070337"/>
            <a:ext cx="3433517" cy="3073664"/>
            <a:chOff x="0" y="6677370"/>
            <a:chExt cx="3891320" cy="3381030"/>
          </a:xfrm>
        </p:grpSpPr>
        <p:sp>
          <p:nvSpPr>
            <p:cNvPr id="70" name="Rectangle 69"/>
            <p:cNvSpPr/>
            <p:nvPr/>
          </p:nvSpPr>
          <p:spPr>
            <a:xfrm>
              <a:off x="0" y="6677370"/>
              <a:ext cx="3891320" cy="338103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528234" y="68968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571118" y="6887793"/>
              <a:ext cx="1392197" cy="321627"/>
            </a:xfrm>
            <a:prstGeom prst="rect">
              <a:avLst/>
            </a:prstGeom>
            <a:noFill/>
          </p:spPr>
          <p:txBody>
            <a:bodyPr wrap="none" rtlCol="0">
              <a:spAutoFit/>
            </a:bodyPr>
            <a:lstStyle/>
            <a:p>
              <a:r>
                <a:rPr lang="en-US" sz="1300" b="1" dirty="0" smtClean="0">
                  <a:latin typeface="Arial"/>
                  <a:cs typeface="Arial"/>
                </a:rPr>
                <a:t>Job Aversion</a:t>
              </a:r>
              <a:endParaRPr lang="en-US" sz="1300" b="1" dirty="0">
                <a:latin typeface="Arial"/>
                <a:cs typeface="Arial"/>
              </a:endParaRPr>
            </a:p>
          </p:txBody>
        </p:sp>
        <p:sp>
          <p:nvSpPr>
            <p:cNvPr id="73" name="Rectangle 72"/>
            <p:cNvSpPr/>
            <p:nvPr/>
          </p:nvSpPr>
          <p:spPr>
            <a:xfrm>
              <a:off x="528234" y="71804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528234" y="84315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TextBox 74"/>
            <p:cNvSpPr txBox="1"/>
            <p:nvPr/>
          </p:nvSpPr>
          <p:spPr>
            <a:xfrm>
              <a:off x="528235" y="7211110"/>
              <a:ext cx="2918177" cy="846385"/>
            </a:xfrm>
            <a:prstGeom prst="rect">
              <a:avLst/>
            </a:prstGeom>
            <a:noFill/>
          </p:spPr>
          <p:txBody>
            <a:bodyPr wrap="square" rtlCol="0">
              <a:spAutoFit/>
            </a:bodyPr>
            <a:lstStyle/>
            <a:p>
              <a:r>
                <a:rPr lang="en-US" sz="1100" b="1" dirty="0" smtClean="0">
                  <a:latin typeface="Arial"/>
                  <a:cs typeface="Arial"/>
                </a:rPr>
                <a:t>Strong perception among HR people is that people </a:t>
              </a:r>
              <a:r>
                <a:rPr lang="en-US" sz="1100" b="1" dirty="0">
                  <a:latin typeface="Arial"/>
                  <a:cs typeface="Arial"/>
                </a:rPr>
                <a:t>lack motivation </a:t>
              </a:r>
              <a:r>
                <a:rPr lang="en-US" sz="1100" b="1" dirty="0" smtClean="0">
                  <a:latin typeface="Arial"/>
                  <a:cs typeface="Arial"/>
                </a:rPr>
                <a:t>and may be seeking unemployment benefits</a:t>
              </a:r>
              <a:endParaRPr lang="en-US" sz="1100" b="1" i="1" dirty="0">
                <a:latin typeface="Arial"/>
                <a:cs typeface="Arial"/>
              </a:endParaRPr>
            </a:p>
          </p:txBody>
        </p:sp>
        <p:sp>
          <p:nvSpPr>
            <p:cNvPr id="76" name="TextBox 75"/>
            <p:cNvSpPr txBox="1"/>
            <p:nvPr/>
          </p:nvSpPr>
          <p:spPr>
            <a:xfrm>
              <a:off x="568901" y="8449546"/>
              <a:ext cx="2877513" cy="643254"/>
            </a:xfrm>
            <a:prstGeom prst="rect">
              <a:avLst/>
            </a:prstGeom>
            <a:noFill/>
          </p:spPr>
          <p:txBody>
            <a:bodyPr wrap="square" rtlCol="0">
              <a:spAutoFit/>
            </a:bodyPr>
            <a:lstStyle/>
            <a:p>
              <a:r>
                <a:rPr lang="en-US" sz="800" dirty="0"/>
                <a:t>"few problems...you can get decent money from unemployment, I</a:t>
              </a:r>
              <a:r>
                <a:rPr lang="en-US" sz="800" dirty="0" smtClean="0"/>
                <a:t>'ve </a:t>
              </a:r>
              <a:r>
                <a:rPr lang="en-US" sz="800" dirty="0"/>
                <a:t>had people tell me well </a:t>
              </a:r>
              <a:r>
                <a:rPr lang="en-US" sz="800" dirty="0" smtClean="0"/>
                <a:t>I’m </a:t>
              </a:r>
              <a:r>
                <a:rPr lang="en-US" sz="800" dirty="0"/>
                <a:t>just going to work long enough until </a:t>
              </a:r>
              <a:r>
                <a:rPr lang="en-US" sz="800" dirty="0" smtClean="0"/>
                <a:t>I can </a:t>
              </a:r>
              <a:r>
                <a:rPr lang="en-US" sz="800" dirty="0"/>
                <a:t>get unemployment"</a:t>
              </a:r>
              <a:endParaRPr lang="en-US" sz="800" i="1" dirty="0">
                <a:latin typeface="Arial"/>
                <a:cs typeface="Arial"/>
              </a:endParaRPr>
            </a:p>
          </p:txBody>
        </p:sp>
      </p:grpSp>
      <p:sp>
        <p:nvSpPr>
          <p:cNvPr id="60" name="TextBox 59"/>
          <p:cNvSpPr txBox="1"/>
          <p:nvPr/>
        </p:nvSpPr>
        <p:spPr>
          <a:xfrm>
            <a:off x="318799" y="5753165"/>
            <a:ext cx="2815110" cy="215444"/>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sp>
        <p:nvSpPr>
          <p:cNvPr id="61" name="TextBox 60"/>
          <p:cNvSpPr txBox="1"/>
          <p:nvPr/>
        </p:nvSpPr>
        <p:spPr>
          <a:xfrm>
            <a:off x="3734618" y="5755615"/>
            <a:ext cx="2815110" cy="215444"/>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sp>
        <p:nvSpPr>
          <p:cNvPr id="62" name="TextBox 61"/>
          <p:cNvSpPr txBox="1"/>
          <p:nvPr/>
        </p:nvSpPr>
        <p:spPr>
          <a:xfrm>
            <a:off x="3767497" y="8672445"/>
            <a:ext cx="2815110" cy="215444"/>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sp>
        <p:nvSpPr>
          <p:cNvPr id="63" name="TextBox 62"/>
          <p:cNvSpPr txBox="1"/>
          <p:nvPr/>
        </p:nvSpPr>
        <p:spPr>
          <a:xfrm>
            <a:off x="318799" y="8672445"/>
            <a:ext cx="2815110" cy="215444"/>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sp>
        <p:nvSpPr>
          <p:cNvPr id="64" name="TextBox 63"/>
          <p:cNvSpPr txBox="1"/>
          <p:nvPr/>
        </p:nvSpPr>
        <p:spPr>
          <a:xfrm>
            <a:off x="501970" y="1723938"/>
            <a:ext cx="2538981" cy="1077218"/>
          </a:xfrm>
          <a:prstGeom prst="rect">
            <a:avLst/>
          </a:prstGeom>
          <a:noFill/>
        </p:spPr>
        <p:txBody>
          <a:bodyPr wrap="square" rtlCol="0">
            <a:spAutoFit/>
          </a:bodyPr>
          <a:lstStyle/>
          <a:p>
            <a:r>
              <a:rPr lang="en-US" sz="800" dirty="0">
                <a:latin typeface="Arial"/>
                <a:cs typeface="Arial"/>
              </a:rPr>
              <a:t>"all training on the job...we'll hire off the street, it's helpful if they can </a:t>
            </a:r>
            <a:r>
              <a:rPr lang="en-US" sz="800" dirty="0" smtClean="0">
                <a:latin typeface="Arial"/>
                <a:cs typeface="Arial"/>
              </a:rPr>
              <a:t>add, subtract, </a:t>
            </a:r>
            <a:r>
              <a:rPr lang="en-US" sz="800" dirty="0">
                <a:latin typeface="Arial"/>
                <a:cs typeface="Arial"/>
              </a:rPr>
              <a:t>read a tape </a:t>
            </a:r>
            <a:r>
              <a:rPr lang="en-US" sz="800" dirty="0" err="1">
                <a:latin typeface="Arial"/>
                <a:cs typeface="Arial"/>
              </a:rPr>
              <a:t>measurer..basic</a:t>
            </a:r>
            <a:r>
              <a:rPr lang="en-US" sz="800" dirty="0">
                <a:latin typeface="Arial"/>
                <a:cs typeface="Arial"/>
              </a:rPr>
              <a:t> computer stuff...young </a:t>
            </a:r>
            <a:r>
              <a:rPr lang="en-US" sz="800" dirty="0" smtClean="0">
                <a:latin typeface="Arial"/>
                <a:cs typeface="Arial"/>
              </a:rPr>
              <a:t>people </a:t>
            </a:r>
            <a:r>
              <a:rPr lang="en-US" sz="800" dirty="0">
                <a:latin typeface="Arial"/>
                <a:cs typeface="Arial"/>
              </a:rPr>
              <a:t>have </a:t>
            </a:r>
            <a:r>
              <a:rPr lang="en-US" sz="800" dirty="0" smtClean="0">
                <a:latin typeface="Arial"/>
                <a:cs typeface="Arial"/>
              </a:rPr>
              <a:t>it, </a:t>
            </a:r>
            <a:r>
              <a:rPr lang="en-US" sz="800" dirty="0">
                <a:latin typeface="Arial"/>
                <a:cs typeface="Arial"/>
              </a:rPr>
              <a:t>but most have a cell phone if not, but it's basic enough to be trained on the </a:t>
            </a:r>
            <a:r>
              <a:rPr lang="en-US" sz="800" dirty="0" smtClean="0">
                <a:latin typeface="Arial"/>
                <a:cs typeface="Arial"/>
              </a:rPr>
              <a:t>job”</a:t>
            </a:r>
          </a:p>
          <a:p>
            <a:endParaRPr lang="en-US" sz="800" i="1" dirty="0">
              <a:latin typeface="Arial"/>
              <a:cs typeface="Arial"/>
            </a:endParaRPr>
          </a:p>
          <a:p>
            <a:r>
              <a:rPr lang="en-US" sz="800" dirty="0">
                <a:latin typeface="Arial"/>
                <a:cs typeface="Arial"/>
              </a:rPr>
              <a:t>"we can't find people [to work here]"</a:t>
            </a:r>
            <a:endParaRPr lang="en-US" sz="800" i="1" dirty="0">
              <a:latin typeface="Arial"/>
              <a:cs typeface="Arial"/>
            </a:endParaRPr>
          </a:p>
          <a:p>
            <a:endParaRPr lang="en-US" sz="800" i="1" dirty="0">
              <a:latin typeface="Arial"/>
              <a:cs typeface="Arial"/>
            </a:endParaRPr>
          </a:p>
        </p:txBody>
      </p:sp>
      <p:grpSp>
        <p:nvGrpSpPr>
          <p:cNvPr id="58" name="Group 57"/>
          <p:cNvGrpSpPr/>
          <p:nvPr/>
        </p:nvGrpSpPr>
        <p:grpSpPr>
          <a:xfrm>
            <a:off x="3433520" y="-5210"/>
            <a:ext cx="3433519" cy="3035586"/>
            <a:chOff x="0" y="0"/>
            <a:chExt cx="3891320" cy="3339143"/>
          </a:xfrm>
        </p:grpSpPr>
        <p:sp>
          <p:nvSpPr>
            <p:cNvPr id="65" name="Rectangle 64"/>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67" name="Rectangle 66"/>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77" name="TextBox 76"/>
            <p:cNvSpPr txBox="1"/>
            <p:nvPr/>
          </p:nvSpPr>
          <p:spPr>
            <a:xfrm>
              <a:off x="571118" y="352593"/>
              <a:ext cx="1381494" cy="321627"/>
            </a:xfrm>
            <a:prstGeom prst="rect">
              <a:avLst/>
            </a:prstGeom>
            <a:noFill/>
          </p:spPr>
          <p:txBody>
            <a:bodyPr wrap="none" rtlCol="0">
              <a:spAutoFit/>
            </a:bodyPr>
            <a:lstStyle/>
            <a:p>
              <a:r>
                <a:rPr lang="en-US" sz="1300" b="1" dirty="0" smtClean="0">
                  <a:latin typeface="Arial"/>
                  <a:cs typeface="Arial"/>
                </a:rPr>
                <a:t>Tech training</a:t>
              </a:r>
              <a:endParaRPr lang="en-US" sz="1300" b="1" dirty="0">
                <a:latin typeface="Arial"/>
                <a:cs typeface="Arial"/>
              </a:endParaRPr>
            </a:p>
          </p:txBody>
        </p:sp>
        <p:sp>
          <p:nvSpPr>
            <p:cNvPr id="78" name="Rectangle 77"/>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79" name="Rectangle 78"/>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80" name="TextBox 79"/>
            <p:cNvSpPr txBox="1"/>
            <p:nvPr/>
          </p:nvSpPr>
          <p:spPr>
            <a:xfrm>
              <a:off x="528235" y="690494"/>
              <a:ext cx="2918176" cy="846385"/>
            </a:xfrm>
            <a:prstGeom prst="rect">
              <a:avLst/>
            </a:prstGeom>
            <a:noFill/>
          </p:spPr>
          <p:txBody>
            <a:bodyPr wrap="square" rtlCol="0">
              <a:spAutoFit/>
            </a:bodyPr>
            <a:lstStyle/>
            <a:p>
              <a:r>
                <a:rPr lang="en-US" sz="1100" b="1" dirty="0" smtClean="0"/>
                <a:t>Companies are aware of increasing training needs, yet are not creating the specific time to help employees, creating helpless employees</a:t>
              </a:r>
              <a:endParaRPr lang="en-US" sz="800" b="1" i="1" dirty="0">
                <a:latin typeface="Arial"/>
                <a:cs typeface="Arial"/>
              </a:endParaRPr>
            </a:p>
          </p:txBody>
        </p:sp>
        <p:sp>
          <p:nvSpPr>
            <p:cNvPr id="81" name="TextBox 80"/>
            <p:cNvSpPr txBox="1"/>
            <p:nvPr/>
          </p:nvSpPr>
          <p:spPr>
            <a:xfrm>
              <a:off x="568900" y="1914346"/>
              <a:ext cx="209288" cy="236988"/>
            </a:xfrm>
            <a:prstGeom prst="rect">
              <a:avLst/>
            </a:prstGeom>
            <a:noFill/>
          </p:spPr>
          <p:txBody>
            <a:bodyPr wrap="none" rtlCol="0">
              <a:spAutoFit/>
            </a:bodyPr>
            <a:lstStyle/>
            <a:p>
              <a:endParaRPr lang="en-US" sz="800" i="1" dirty="0">
                <a:latin typeface="Arial"/>
                <a:cs typeface="Arial"/>
              </a:endParaRPr>
            </a:p>
          </p:txBody>
        </p:sp>
        <p:sp>
          <p:nvSpPr>
            <p:cNvPr id="82" name="TextBox 81"/>
            <p:cNvSpPr txBox="1"/>
            <p:nvPr/>
          </p:nvSpPr>
          <p:spPr>
            <a:xfrm>
              <a:off x="341248" y="3004488"/>
              <a:ext cx="3190457" cy="236988"/>
            </a:xfrm>
            <a:prstGeom prst="rect">
              <a:avLst/>
            </a:prstGeom>
            <a:noFill/>
          </p:spPr>
          <p:txBody>
            <a:bodyPr wrap="square" rtlCol="0">
              <a:spAutoFit/>
            </a:bodyPr>
            <a:lstStyle/>
            <a:p>
              <a:pPr algn="r"/>
              <a:r>
                <a:rPr lang="en-US" sz="800" i="1" dirty="0">
                  <a:latin typeface="Arial"/>
                  <a:cs typeface="Arial"/>
                </a:rPr>
                <a:t>Business, Lisa, HRFS, SW</a:t>
              </a:r>
            </a:p>
          </p:txBody>
        </p:sp>
      </p:grpSp>
      <p:sp>
        <p:nvSpPr>
          <p:cNvPr id="83" name="TextBox 82"/>
          <p:cNvSpPr txBox="1"/>
          <p:nvPr/>
        </p:nvSpPr>
        <p:spPr>
          <a:xfrm>
            <a:off x="4010750" y="1770800"/>
            <a:ext cx="2538981" cy="584776"/>
          </a:xfrm>
          <a:prstGeom prst="rect">
            <a:avLst/>
          </a:prstGeom>
          <a:noFill/>
        </p:spPr>
        <p:txBody>
          <a:bodyPr wrap="square" rtlCol="0">
            <a:spAutoFit/>
          </a:bodyPr>
          <a:lstStyle/>
          <a:p>
            <a:r>
              <a:rPr lang="en-US" sz="800" dirty="0"/>
              <a:t>"so we have challenges getting staff away from their job to go to a training </a:t>
            </a:r>
            <a:r>
              <a:rPr lang="en-US" sz="800" dirty="0" smtClean="0"/>
              <a:t>because food </a:t>
            </a:r>
            <a:r>
              <a:rPr lang="en-US" sz="800" dirty="0"/>
              <a:t>staff work right in front of students and cant get to a computer during work hours"</a:t>
            </a:r>
            <a:endParaRPr lang="en-US" sz="800" i="1" dirty="0">
              <a:latin typeface="Arial"/>
              <a:cs typeface="Arial"/>
            </a:endParaRPr>
          </a:p>
        </p:txBody>
      </p:sp>
    </p:spTree>
    <p:extLst>
      <p:ext uri="{BB962C8B-B14F-4D97-AF65-F5344CB8AC3E}">
        <p14:creationId xmlns:p14="http://schemas.microsoft.com/office/powerpoint/2010/main" val="297717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6371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3433517" y="0"/>
            <a:ext cx="3433518" cy="3035586"/>
            <a:chOff x="0" y="0"/>
            <a:chExt cx="3891320" cy="3339143"/>
          </a:xfrm>
        </p:grpSpPr>
        <p:sp>
          <p:nvSpPr>
            <p:cNvPr id="24" name="Rectangle 23"/>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571118" y="352593"/>
              <a:ext cx="1091442" cy="321627"/>
            </a:xfrm>
            <a:prstGeom prst="rect">
              <a:avLst/>
            </a:prstGeom>
            <a:noFill/>
          </p:spPr>
          <p:txBody>
            <a:bodyPr wrap="none" rtlCol="0">
              <a:spAutoFit/>
            </a:bodyPr>
            <a:lstStyle/>
            <a:p>
              <a:r>
                <a:rPr lang="en-US" sz="1300" b="1" dirty="0" smtClean="0">
                  <a:latin typeface="Arial"/>
                  <a:cs typeface="Arial"/>
                </a:rPr>
                <a:t>Email use</a:t>
              </a:r>
              <a:endParaRPr lang="en-US" sz="1300" b="1" dirty="0">
                <a:latin typeface="Arial"/>
                <a:cs typeface="Arial"/>
              </a:endParaRPr>
            </a:p>
          </p:txBody>
        </p:sp>
        <p:sp>
          <p:nvSpPr>
            <p:cNvPr id="27" name="Rectangle 26"/>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568900" y="1914346"/>
              <a:ext cx="2796864" cy="507831"/>
            </a:xfrm>
            <a:prstGeom prst="rect">
              <a:avLst/>
            </a:prstGeom>
            <a:noFill/>
          </p:spPr>
          <p:txBody>
            <a:bodyPr wrap="square" rtlCol="0">
              <a:spAutoFit/>
            </a:bodyPr>
            <a:lstStyle/>
            <a:p>
              <a:r>
                <a:rPr lang="en-US" sz="800" dirty="0"/>
                <a:t>"it's been 3 or 4 years since we forced direct deposit and in order to do that they needed to have an email address and not all of them had an email address"</a:t>
              </a:r>
              <a:endParaRPr lang="en-US" sz="800" i="1" dirty="0">
                <a:latin typeface="Arial"/>
                <a:cs typeface="Arial"/>
              </a:endParaRPr>
            </a:p>
          </p:txBody>
        </p:sp>
      </p:grpSp>
      <p:grpSp>
        <p:nvGrpSpPr>
          <p:cNvPr id="32" name="Group 31"/>
          <p:cNvGrpSpPr/>
          <p:nvPr/>
        </p:nvGrpSpPr>
        <p:grpSpPr>
          <a:xfrm>
            <a:off x="0" y="3034753"/>
            <a:ext cx="3433520" cy="3035586"/>
            <a:chOff x="0" y="0"/>
            <a:chExt cx="3891320" cy="3339143"/>
          </a:xfrm>
        </p:grpSpPr>
        <p:sp>
          <p:nvSpPr>
            <p:cNvPr id="33" name="Rectangle 32"/>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571118" y="352593"/>
              <a:ext cx="1535470" cy="321627"/>
            </a:xfrm>
            <a:prstGeom prst="rect">
              <a:avLst/>
            </a:prstGeom>
            <a:noFill/>
          </p:spPr>
          <p:txBody>
            <a:bodyPr wrap="none" rtlCol="0">
              <a:spAutoFit/>
            </a:bodyPr>
            <a:lstStyle/>
            <a:p>
              <a:r>
                <a:rPr lang="en-US" sz="1300" b="1" dirty="0" smtClean="0">
                  <a:latin typeface="Arial"/>
                  <a:cs typeface="Arial"/>
                </a:rPr>
                <a:t>Hiring Abilities</a:t>
              </a:r>
              <a:endParaRPr lang="en-US" sz="1300" b="1" dirty="0">
                <a:latin typeface="Arial"/>
                <a:cs typeface="Arial"/>
              </a:endParaRPr>
            </a:p>
          </p:txBody>
        </p:sp>
        <p:sp>
          <p:nvSpPr>
            <p:cNvPr id="36" name="Rectangle 35"/>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571884" y="660370"/>
              <a:ext cx="2874526" cy="846385"/>
            </a:xfrm>
            <a:prstGeom prst="rect">
              <a:avLst/>
            </a:prstGeom>
            <a:noFill/>
          </p:spPr>
          <p:txBody>
            <a:bodyPr wrap="square" rtlCol="0">
              <a:spAutoFit/>
            </a:bodyPr>
            <a:lstStyle/>
            <a:p>
              <a:r>
                <a:rPr lang="en-US" sz="1100" b="1" dirty="0" smtClean="0"/>
                <a:t>Local companies don’t have the resources to employ many upper level/salaried positions hurting employee advancement</a:t>
              </a:r>
              <a:endParaRPr lang="en-US" sz="800" b="1" i="1" dirty="0">
                <a:latin typeface="Arial"/>
                <a:cs typeface="Arial"/>
              </a:endParaRPr>
            </a:p>
          </p:txBody>
        </p:sp>
        <p:sp>
          <p:nvSpPr>
            <p:cNvPr id="39" name="TextBox 38"/>
            <p:cNvSpPr txBox="1"/>
            <p:nvPr/>
          </p:nvSpPr>
          <p:spPr>
            <a:xfrm>
              <a:off x="568900" y="1914344"/>
              <a:ext cx="2877512" cy="406265"/>
            </a:xfrm>
            <a:prstGeom prst="rect">
              <a:avLst/>
            </a:prstGeom>
            <a:noFill/>
          </p:spPr>
          <p:txBody>
            <a:bodyPr wrap="square" rtlCol="0">
              <a:spAutoFit/>
            </a:bodyPr>
            <a:lstStyle/>
            <a:p>
              <a:r>
                <a:rPr lang="en-US" sz="900" dirty="0" smtClean="0"/>
                <a:t>”because we're </a:t>
              </a:r>
              <a:r>
                <a:rPr lang="en-US" sz="900" dirty="0"/>
                <a:t>small, our engineering department is really only one person"</a:t>
              </a:r>
              <a:endParaRPr lang="en-US" sz="900" i="1" dirty="0">
                <a:latin typeface="Arial"/>
                <a:cs typeface="Arial"/>
              </a:endParaRPr>
            </a:p>
          </p:txBody>
        </p:sp>
      </p:grpSp>
      <p:grpSp>
        <p:nvGrpSpPr>
          <p:cNvPr id="41" name="Group 40"/>
          <p:cNvGrpSpPr/>
          <p:nvPr/>
        </p:nvGrpSpPr>
        <p:grpSpPr>
          <a:xfrm>
            <a:off x="3433517" y="3034753"/>
            <a:ext cx="3433518" cy="3035586"/>
            <a:chOff x="0" y="0"/>
            <a:chExt cx="3891320" cy="3339143"/>
          </a:xfrm>
        </p:grpSpPr>
        <p:sp>
          <p:nvSpPr>
            <p:cNvPr id="42" name="Rectangle 41"/>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1118" y="352593"/>
              <a:ext cx="2588759" cy="321627"/>
            </a:xfrm>
            <a:prstGeom prst="rect">
              <a:avLst/>
            </a:prstGeom>
            <a:noFill/>
          </p:spPr>
          <p:txBody>
            <a:bodyPr wrap="none" rtlCol="0">
              <a:spAutoFit/>
            </a:bodyPr>
            <a:lstStyle/>
            <a:p>
              <a:r>
                <a:rPr lang="en-US" sz="1300" b="1" dirty="0" smtClean="0">
                  <a:latin typeface="Arial"/>
                  <a:cs typeface="Arial"/>
                </a:rPr>
                <a:t>Inability to Transition Tech</a:t>
              </a:r>
              <a:endParaRPr lang="en-US" sz="1300" b="1" dirty="0">
                <a:latin typeface="Arial"/>
                <a:cs typeface="Arial"/>
              </a:endParaRPr>
            </a:p>
          </p:txBody>
        </p:sp>
        <p:sp>
          <p:nvSpPr>
            <p:cNvPr id="45" name="Rectangle 44"/>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71886" y="660370"/>
              <a:ext cx="2793879" cy="846385"/>
            </a:xfrm>
            <a:prstGeom prst="rect">
              <a:avLst/>
            </a:prstGeom>
            <a:noFill/>
          </p:spPr>
          <p:txBody>
            <a:bodyPr wrap="square" rtlCol="0">
              <a:spAutoFit/>
            </a:bodyPr>
            <a:lstStyle/>
            <a:p>
              <a:r>
                <a:rPr lang="en-US" sz="1100" b="1" dirty="0" smtClean="0"/>
                <a:t>Companies fear making employees uncomfortable, so avoid enforcing roles/tech transitions because they can’t afford losing employees</a:t>
              </a:r>
              <a:endParaRPr lang="en-US" sz="800" b="1" i="1" dirty="0">
                <a:latin typeface="Arial"/>
                <a:cs typeface="Arial"/>
              </a:endParaRPr>
            </a:p>
          </p:txBody>
        </p:sp>
        <p:sp>
          <p:nvSpPr>
            <p:cNvPr id="48" name="TextBox 47"/>
            <p:cNvSpPr txBox="1"/>
            <p:nvPr/>
          </p:nvSpPr>
          <p:spPr>
            <a:xfrm>
              <a:off x="568900" y="1914344"/>
              <a:ext cx="2703976" cy="507831"/>
            </a:xfrm>
            <a:prstGeom prst="rect">
              <a:avLst/>
            </a:prstGeom>
            <a:noFill/>
          </p:spPr>
          <p:txBody>
            <a:bodyPr wrap="square" rtlCol="0">
              <a:spAutoFit/>
            </a:bodyPr>
            <a:lstStyle/>
            <a:p>
              <a:r>
                <a:rPr lang="en-US" sz="800" dirty="0"/>
                <a:t>"so this is bad but even though all of this is in the system, we still have a clipboard with the exact same information"</a:t>
              </a:r>
              <a:endParaRPr lang="en-US" sz="800" i="1" dirty="0">
                <a:latin typeface="Arial"/>
                <a:cs typeface="Arial"/>
              </a:endParaRPr>
            </a:p>
          </p:txBody>
        </p:sp>
      </p:grpSp>
      <p:grpSp>
        <p:nvGrpSpPr>
          <p:cNvPr id="68" name="Group 67"/>
          <p:cNvGrpSpPr/>
          <p:nvPr/>
        </p:nvGrpSpPr>
        <p:grpSpPr>
          <a:xfrm>
            <a:off x="0" y="6070337"/>
            <a:ext cx="3433518" cy="3073664"/>
            <a:chOff x="0" y="6677370"/>
            <a:chExt cx="3891320" cy="3381030"/>
          </a:xfrm>
        </p:grpSpPr>
        <p:sp>
          <p:nvSpPr>
            <p:cNvPr id="51" name="Rectangle 50"/>
            <p:cNvSpPr/>
            <p:nvPr/>
          </p:nvSpPr>
          <p:spPr>
            <a:xfrm>
              <a:off x="0" y="6677370"/>
              <a:ext cx="3891320" cy="338103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528234" y="68968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571118" y="6887793"/>
              <a:ext cx="2588759" cy="321627"/>
            </a:xfrm>
            <a:prstGeom prst="rect">
              <a:avLst/>
            </a:prstGeom>
            <a:noFill/>
          </p:spPr>
          <p:txBody>
            <a:bodyPr wrap="none" rtlCol="0">
              <a:spAutoFit/>
            </a:bodyPr>
            <a:lstStyle/>
            <a:p>
              <a:r>
                <a:rPr lang="en-US" sz="1300" b="1" dirty="0" smtClean="0">
                  <a:latin typeface="Arial"/>
                  <a:cs typeface="Arial"/>
                </a:rPr>
                <a:t>Inability to Transition Tech</a:t>
              </a:r>
              <a:endParaRPr lang="en-US" sz="1300" b="1" dirty="0">
                <a:latin typeface="Arial"/>
                <a:cs typeface="Arial"/>
              </a:endParaRPr>
            </a:p>
          </p:txBody>
        </p:sp>
        <p:sp>
          <p:nvSpPr>
            <p:cNvPr id="54" name="Rectangle 53"/>
            <p:cNvSpPr/>
            <p:nvPr/>
          </p:nvSpPr>
          <p:spPr>
            <a:xfrm>
              <a:off x="528234" y="71804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28234" y="84315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568899" y="7206418"/>
              <a:ext cx="2877512" cy="846385"/>
            </a:xfrm>
            <a:prstGeom prst="rect">
              <a:avLst/>
            </a:prstGeom>
            <a:noFill/>
          </p:spPr>
          <p:txBody>
            <a:bodyPr wrap="square" rtlCol="0">
              <a:spAutoFit/>
            </a:bodyPr>
            <a:lstStyle/>
            <a:p>
              <a:r>
                <a:rPr lang="en-US" sz="1100" b="1" dirty="0"/>
                <a:t>Companies fear making employees uncomfortable, so avoid enforcing roles/tech transitions because they can’t afford losing employees</a:t>
              </a:r>
              <a:endParaRPr lang="en-US" sz="800" b="1" i="1" dirty="0">
                <a:latin typeface="Arial"/>
                <a:cs typeface="Arial"/>
              </a:endParaRPr>
            </a:p>
          </p:txBody>
        </p:sp>
        <p:sp>
          <p:nvSpPr>
            <p:cNvPr id="57" name="TextBox 56"/>
            <p:cNvSpPr txBox="1"/>
            <p:nvPr/>
          </p:nvSpPr>
          <p:spPr>
            <a:xfrm>
              <a:off x="568900" y="8449546"/>
              <a:ext cx="2877512" cy="643254"/>
            </a:xfrm>
            <a:prstGeom prst="rect">
              <a:avLst/>
            </a:prstGeom>
            <a:noFill/>
          </p:spPr>
          <p:txBody>
            <a:bodyPr wrap="square" rtlCol="0">
              <a:spAutoFit/>
            </a:bodyPr>
            <a:lstStyle/>
            <a:p>
              <a:r>
                <a:rPr lang="en-US" sz="800" dirty="0"/>
                <a:t>"we have one guy who's been here for a long long time and he's the customer service/purchasing order guy and he's probably one of the most stubborn when it comes to letting go of the paper"</a:t>
              </a:r>
              <a:endParaRPr lang="en-US" sz="800" i="1" dirty="0">
                <a:latin typeface="Arial"/>
                <a:cs typeface="Arial"/>
              </a:endParaRPr>
            </a:p>
          </p:txBody>
        </p:sp>
      </p:grpSp>
      <p:grpSp>
        <p:nvGrpSpPr>
          <p:cNvPr id="69" name="Group 68"/>
          <p:cNvGrpSpPr/>
          <p:nvPr/>
        </p:nvGrpSpPr>
        <p:grpSpPr>
          <a:xfrm>
            <a:off x="3433517" y="6070337"/>
            <a:ext cx="3433518" cy="3073664"/>
            <a:chOff x="0" y="6677370"/>
            <a:chExt cx="3891320" cy="3381030"/>
          </a:xfrm>
        </p:grpSpPr>
        <p:sp>
          <p:nvSpPr>
            <p:cNvPr id="70" name="Rectangle 69"/>
            <p:cNvSpPr/>
            <p:nvPr/>
          </p:nvSpPr>
          <p:spPr>
            <a:xfrm>
              <a:off x="0" y="6677370"/>
              <a:ext cx="3891320" cy="338103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528234" y="68968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571118" y="6887793"/>
              <a:ext cx="2258567" cy="321627"/>
            </a:xfrm>
            <a:prstGeom prst="rect">
              <a:avLst/>
            </a:prstGeom>
            <a:noFill/>
          </p:spPr>
          <p:txBody>
            <a:bodyPr wrap="none" rtlCol="0">
              <a:spAutoFit/>
            </a:bodyPr>
            <a:lstStyle/>
            <a:p>
              <a:r>
                <a:rPr lang="en-US" sz="1300" b="1" dirty="0" smtClean="0">
                  <a:latin typeface="Arial"/>
                  <a:cs typeface="Arial"/>
                </a:rPr>
                <a:t>Internship Opportunity</a:t>
              </a:r>
              <a:endParaRPr lang="en-US" sz="1300" b="1" dirty="0">
                <a:latin typeface="Arial"/>
                <a:cs typeface="Arial"/>
              </a:endParaRPr>
            </a:p>
          </p:txBody>
        </p:sp>
        <p:sp>
          <p:nvSpPr>
            <p:cNvPr id="73" name="Rectangle 72"/>
            <p:cNvSpPr/>
            <p:nvPr/>
          </p:nvSpPr>
          <p:spPr>
            <a:xfrm>
              <a:off x="528234" y="71804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528234" y="84315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TextBox 74"/>
            <p:cNvSpPr txBox="1"/>
            <p:nvPr/>
          </p:nvSpPr>
          <p:spPr>
            <a:xfrm>
              <a:off x="571884" y="7195570"/>
              <a:ext cx="2793879" cy="846385"/>
            </a:xfrm>
            <a:prstGeom prst="rect">
              <a:avLst/>
            </a:prstGeom>
            <a:noFill/>
          </p:spPr>
          <p:txBody>
            <a:bodyPr wrap="square" rtlCol="0">
              <a:spAutoFit/>
            </a:bodyPr>
            <a:lstStyle/>
            <a:p>
              <a:r>
                <a:rPr lang="en-US" sz="1100" b="1" dirty="0" smtClean="0"/>
                <a:t>There are other training/employment opportunities, but are underutilized because they are not advertised effectively</a:t>
              </a:r>
              <a:endParaRPr lang="en-US" sz="800" b="1" i="1" dirty="0">
                <a:latin typeface="Arial"/>
                <a:cs typeface="Arial"/>
              </a:endParaRPr>
            </a:p>
          </p:txBody>
        </p:sp>
        <p:sp>
          <p:nvSpPr>
            <p:cNvPr id="76" name="TextBox 75"/>
            <p:cNvSpPr txBox="1"/>
            <p:nvPr/>
          </p:nvSpPr>
          <p:spPr>
            <a:xfrm>
              <a:off x="568900" y="8449546"/>
              <a:ext cx="2877510" cy="507831"/>
            </a:xfrm>
            <a:prstGeom prst="rect">
              <a:avLst/>
            </a:prstGeom>
            <a:noFill/>
          </p:spPr>
          <p:txBody>
            <a:bodyPr wrap="square" rtlCol="0">
              <a:spAutoFit/>
            </a:bodyPr>
            <a:lstStyle/>
            <a:p>
              <a:r>
                <a:rPr lang="en-US" sz="800" dirty="0"/>
                <a:t>"we worked with a program called </a:t>
              </a:r>
              <a:r>
                <a:rPr lang="en-US" sz="800" dirty="0" err="1"/>
                <a:t>C</a:t>
              </a:r>
              <a:r>
                <a:rPr lang="en-US" sz="800" dirty="0" err="1" smtClean="0"/>
                <a:t>onnexus</a:t>
              </a:r>
              <a:r>
                <a:rPr lang="en-US" sz="800" dirty="0" smtClean="0"/>
                <a:t> </a:t>
              </a:r>
              <a:r>
                <a:rPr lang="en-US" sz="800" dirty="0"/>
                <a:t>and its a state funded internship program and we had four interns in here for 6 weeks"</a:t>
              </a:r>
              <a:endParaRPr lang="en-US" sz="800" i="1" dirty="0">
                <a:latin typeface="Arial"/>
                <a:cs typeface="Arial"/>
              </a:endParaRPr>
            </a:p>
          </p:txBody>
        </p:sp>
      </p:grpSp>
      <p:sp>
        <p:nvSpPr>
          <p:cNvPr id="59" name="TextBox 58"/>
          <p:cNvSpPr txBox="1"/>
          <p:nvPr/>
        </p:nvSpPr>
        <p:spPr>
          <a:xfrm>
            <a:off x="3714407" y="2731212"/>
            <a:ext cx="2815110" cy="215444"/>
          </a:xfrm>
          <a:prstGeom prst="rect">
            <a:avLst/>
          </a:prstGeom>
          <a:noFill/>
        </p:spPr>
        <p:txBody>
          <a:bodyPr wrap="square" rtlCol="0">
            <a:spAutoFit/>
          </a:bodyPr>
          <a:lstStyle/>
          <a:p>
            <a:pPr algn="r"/>
            <a:r>
              <a:rPr lang="en-US" sz="800" i="1" dirty="0">
                <a:latin typeface="Arial"/>
                <a:cs typeface="Arial"/>
              </a:rPr>
              <a:t>Business, James, SPI, SW</a:t>
            </a:r>
          </a:p>
        </p:txBody>
      </p:sp>
      <p:sp>
        <p:nvSpPr>
          <p:cNvPr id="60" name="TextBox 59"/>
          <p:cNvSpPr txBox="1"/>
          <p:nvPr/>
        </p:nvSpPr>
        <p:spPr>
          <a:xfrm>
            <a:off x="318799" y="5753165"/>
            <a:ext cx="2815110" cy="215444"/>
          </a:xfrm>
          <a:prstGeom prst="rect">
            <a:avLst/>
          </a:prstGeom>
          <a:noFill/>
        </p:spPr>
        <p:txBody>
          <a:bodyPr wrap="square" rtlCol="0">
            <a:spAutoFit/>
          </a:bodyPr>
          <a:lstStyle/>
          <a:p>
            <a:pPr algn="r"/>
            <a:r>
              <a:rPr lang="en-US" sz="800" i="1" dirty="0" smtClean="0">
                <a:latin typeface="Arial"/>
                <a:cs typeface="Arial"/>
              </a:rPr>
              <a:t>Business, James, SPI, SW</a:t>
            </a:r>
            <a:endParaRPr lang="en-US" sz="800" i="1" dirty="0">
              <a:latin typeface="Arial"/>
              <a:cs typeface="Arial"/>
            </a:endParaRPr>
          </a:p>
        </p:txBody>
      </p:sp>
      <p:sp>
        <p:nvSpPr>
          <p:cNvPr id="61" name="TextBox 60"/>
          <p:cNvSpPr txBox="1"/>
          <p:nvPr/>
        </p:nvSpPr>
        <p:spPr>
          <a:xfrm>
            <a:off x="3734618" y="5755615"/>
            <a:ext cx="2815110" cy="215444"/>
          </a:xfrm>
          <a:prstGeom prst="rect">
            <a:avLst/>
          </a:prstGeom>
          <a:noFill/>
        </p:spPr>
        <p:txBody>
          <a:bodyPr wrap="square" rtlCol="0">
            <a:spAutoFit/>
          </a:bodyPr>
          <a:lstStyle/>
          <a:p>
            <a:pPr algn="r"/>
            <a:r>
              <a:rPr lang="en-US" sz="800" i="1" dirty="0">
                <a:latin typeface="Arial"/>
                <a:cs typeface="Arial"/>
              </a:rPr>
              <a:t>Business, James, SPI, SW</a:t>
            </a:r>
          </a:p>
        </p:txBody>
      </p:sp>
      <p:sp>
        <p:nvSpPr>
          <p:cNvPr id="62" name="TextBox 61"/>
          <p:cNvSpPr txBox="1"/>
          <p:nvPr/>
        </p:nvSpPr>
        <p:spPr>
          <a:xfrm>
            <a:off x="3767497" y="8672445"/>
            <a:ext cx="2815110" cy="215444"/>
          </a:xfrm>
          <a:prstGeom prst="rect">
            <a:avLst/>
          </a:prstGeom>
          <a:noFill/>
        </p:spPr>
        <p:txBody>
          <a:bodyPr wrap="square" rtlCol="0">
            <a:spAutoFit/>
          </a:bodyPr>
          <a:lstStyle/>
          <a:p>
            <a:pPr algn="r"/>
            <a:r>
              <a:rPr lang="en-US" sz="800" i="1" dirty="0">
                <a:latin typeface="Arial"/>
                <a:cs typeface="Arial"/>
              </a:rPr>
              <a:t>Business, James, SPI, SW</a:t>
            </a:r>
          </a:p>
        </p:txBody>
      </p:sp>
      <p:sp>
        <p:nvSpPr>
          <p:cNvPr id="63" name="TextBox 62"/>
          <p:cNvSpPr txBox="1"/>
          <p:nvPr/>
        </p:nvSpPr>
        <p:spPr>
          <a:xfrm>
            <a:off x="318799" y="8672445"/>
            <a:ext cx="2815110" cy="215444"/>
          </a:xfrm>
          <a:prstGeom prst="rect">
            <a:avLst/>
          </a:prstGeom>
          <a:noFill/>
        </p:spPr>
        <p:txBody>
          <a:bodyPr wrap="square" rtlCol="0">
            <a:spAutoFit/>
          </a:bodyPr>
          <a:lstStyle/>
          <a:p>
            <a:pPr algn="r"/>
            <a:r>
              <a:rPr lang="en-US" sz="800" i="1" dirty="0">
                <a:latin typeface="Arial"/>
                <a:cs typeface="Arial"/>
              </a:rPr>
              <a:t>Business, James, SPI, SW</a:t>
            </a:r>
          </a:p>
        </p:txBody>
      </p:sp>
      <p:sp>
        <p:nvSpPr>
          <p:cNvPr id="66" name="TextBox 65"/>
          <p:cNvSpPr txBox="1"/>
          <p:nvPr/>
        </p:nvSpPr>
        <p:spPr>
          <a:xfrm>
            <a:off x="3899606" y="594523"/>
            <a:ext cx="2574862" cy="769441"/>
          </a:xfrm>
          <a:prstGeom prst="rect">
            <a:avLst/>
          </a:prstGeom>
          <a:noFill/>
        </p:spPr>
        <p:txBody>
          <a:bodyPr wrap="square" rtlCol="0">
            <a:spAutoFit/>
          </a:bodyPr>
          <a:lstStyle/>
          <a:p>
            <a:r>
              <a:rPr lang="en-US" sz="1100" b="1" dirty="0" smtClean="0"/>
              <a:t>Employees created their first email as a payroll requirement, otherwise they </a:t>
            </a:r>
            <a:r>
              <a:rPr lang="en-US" sz="1100" b="1" dirty="0" err="1" smtClean="0"/>
              <a:t>wouldn</a:t>
            </a:r>
            <a:r>
              <a:rPr lang="fr-FR" sz="1100" b="1" dirty="0" smtClean="0"/>
              <a:t>’</a:t>
            </a:r>
            <a:r>
              <a:rPr lang="en-US" sz="1100" b="1" dirty="0" smtClean="0"/>
              <a:t>t need it, so they don’t see the other uses it provides</a:t>
            </a:r>
            <a:endParaRPr lang="en-US" sz="800" b="1" i="1" dirty="0">
              <a:latin typeface="Arial"/>
              <a:cs typeface="Arial"/>
            </a:endParaRPr>
          </a:p>
        </p:txBody>
      </p:sp>
      <p:grpSp>
        <p:nvGrpSpPr>
          <p:cNvPr id="58" name="Group 57"/>
          <p:cNvGrpSpPr/>
          <p:nvPr/>
        </p:nvGrpSpPr>
        <p:grpSpPr>
          <a:xfrm>
            <a:off x="2" y="6932"/>
            <a:ext cx="3433518" cy="3035586"/>
            <a:chOff x="0" y="0"/>
            <a:chExt cx="3891320" cy="3339143"/>
          </a:xfrm>
        </p:grpSpPr>
        <p:sp>
          <p:nvSpPr>
            <p:cNvPr id="65" name="Rectangle 64"/>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p:cNvSpPr txBox="1"/>
            <p:nvPr/>
          </p:nvSpPr>
          <p:spPr>
            <a:xfrm>
              <a:off x="571118" y="352593"/>
              <a:ext cx="1322267" cy="321627"/>
            </a:xfrm>
            <a:prstGeom prst="rect">
              <a:avLst/>
            </a:prstGeom>
            <a:noFill/>
          </p:spPr>
          <p:txBody>
            <a:bodyPr wrap="none" rtlCol="0">
              <a:spAutoFit/>
            </a:bodyPr>
            <a:lstStyle/>
            <a:p>
              <a:r>
                <a:rPr lang="en-US" sz="1300" b="1" dirty="0" smtClean="0">
                  <a:latin typeface="Arial"/>
                  <a:cs typeface="Arial"/>
                </a:rPr>
                <a:t>Job Passion</a:t>
              </a:r>
              <a:endParaRPr lang="en-US" sz="1300" b="1" dirty="0">
                <a:latin typeface="Arial"/>
                <a:cs typeface="Arial"/>
              </a:endParaRPr>
            </a:p>
          </p:txBody>
        </p:sp>
        <p:sp>
          <p:nvSpPr>
            <p:cNvPr id="78" name="Rectangle 77"/>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571886" y="660370"/>
              <a:ext cx="2793879" cy="846385"/>
            </a:xfrm>
            <a:prstGeom prst="rect">
              <a:avLst/>
            </a:prstGeom>
            <a:noFill/>
          </p:spPr>
          <p:txBody>
            <a:bodyPr wrap="square" rtlCol="0">
              <a:spAutoFit/>
            </a:bodyPr>
            <a:lstStyle/>
            <a:p>
              <a:r>
                <a:rPr lang="en-US" sz="1100" b="1" dirty="0" smtClean="0"/>
                <a:t>Companies are attempting to create a community within their organizations in hopes to engage their employees stimulating productivity</a:t>
              </a:r>
              <a:endParaRPr lang="en-US" sz="800" b="1" i="1" dirty="0">
                <a:latin typeface="Arial"/>
                <a:cs typeface="Arial"/>
              </a:endParaRPr>
            </a:p>
          </p:txBody>
        </p:sp>
        <p:sp>
          <p:nvSpPr>
            <p:cNvPr id="81" name="TextBox 80"/>
            <p:cNvSpPr txBox="1"/>
            <p:nvPr/>
          </p:nvSpPr>
          <p:spPr>
            <a:xfrm>
              <a:off x="568900" y="1914343"/>
              <a:ext cx="2703976" cy="643253"/>
            </a:xfrm>
            <a:prstGeom prst="rect">
              <a:avLst/>
            </a:prstGeom>
            <a:noFill/>
          </p:spPr>
          <p:txBody>
            <a:bodyPr wrap="square" rtlCol="0">
              <a:spAutoFit/>
            </a:bodyPr>
            <a:lstStyle/>
            <a:p>
              <a:r>
                <a:rPr lang="en-US" sz="800" dirty="0" smtClean="0"/>
                <a:t>”Notre Dame service </a:t>
              </a:r>
              <a:r>
                <a:rPr lang="en-US" sz="800" dirty="0"/>
                <a:t>family created about 2 years ago to ban together for hiring positions and we are doing much more community engagement like going to the </a:t>
              </a:r>
              <a:r>
                <a:rPr lang="en-US" sz="800" dirty="0" smtClean="0"/>
                <a:t>high schools</a:t>
              </a:r>
              <a:r>
                <a:rPr lang="en-US" sz="800" dirty="0"/>
                <a:t>"</a:t>
              </a:r>
              <a:endParaRPr lang="en-US" sz="800" i="1" dirty="0">
                <a:latin typeface="Arial"/>
                <a:cs typeface="Arial"/>
              </a:endParaRPr>
            </a:p>
          </p:txBody>
        </p:sp>
      </p:grpSp>
      <p:sp>
        <p:nvSpPr>
          <p:cNvPr id="82" name="TextBox 81"/>
          <p:cNvSpPr txBox="1"/>
          <p:nvPr/>
        </p:nvSpPr>
        <p:spPr>
          <a:xfrm>
            <a:off x="318799" y="2738286"/>
            <a:ext cx="2815110" cy="215444"/>
          </a:xfrm>
          <a:prstGeom prst="rect">
            <a:avLst/>
          </a:prstGeom>
          <a:noFill/>
        </p:spPr>
        <p:txBody>
          <a:bodyPr wrap="square" rtlCol="0">
            <a:spAutoFit/>
          </a:bodyPr>
          <a:lstStyle/>
          <a:p>
            <a:pPr algn="r"/>
            <a:r>
              <a:rPr lang="en-US" sz="800" i="1" dirty="0">
                <a:latin typeface="Arial"/>
                <a:cs typeface="Arial"/>
              </a:rPr>
              <a:t>Business, Lisa, HRFS, SW</a:t>
            </a:r>
          </a:p>
        </p:txBody>
      </p:sp>
    </p:spTree>
    <p:extLst>
      <p:ext uri="{BB962C8B-B14F-4D97-AF65-F5344CB8AC3E}">
        <p14:creationId xmlns:p14="http://schemas.microsoft.com/office/powerpoint/2010/main" val="122991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57779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3433519" cy="3035586"/>
            <a:chOff x="0" y="0"/>
            <a:chExt cx="3891320" cy="3339143"/>
          </a:xfrm>
        </p:grpSpPr>
        <p:sp>
          <p:nvSpPr>
            <p:cNvPr id="5" name="Rectangle 4"/>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4" name="Rectangle 13"/>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5" name="TextBox 14"/>
            <p:cNvSpPr txBox="1"/>
            <p:nvPr/>
          </p:nvSpPr>
          <p:spPr>
            <a:xfrm>
              <a:off x="571118" y="352593"/>
              <a:ext cx="1892870" cy="321627"/>
            </a:xfrm>
            <a:prstGeom prst="rect">
              <a:avLst/>
            </a:prstGeom>
            <a:noFill/>
          </p:spPr>
          <p:txBody>
            <a:bodyPr wrap="none" rtlCol="0">
              <a:spAutoFit/>
            </a:bodyPr>
            <a:lstStyle/>
            <a:p>
              <a:r>
                <a:rPr lang="en-US" sz="1300" b="1" dirty="0" smtClean="0">
                  <a:latin typeface="Arial"/>
                  <a:cs typeface="Arial"/>
                </a:rPr>
                <a:t>Job Attractiveness</a:t>
              </a:r>
              <a:endParaRPr lang="en-US" sz="1300" b="1" dirty="0">
                <a:latin typeface="Arial"/>
                <a:cs typeface="Arial"/>
              </a:endParaRPr>
            </a:p>
          </p:txBody>
        </p:sp>
        <p:sp>
          <p:nvSpPr>
            <p:cNvPr id="16" name="Rectangle 15"/>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7" name="Rectangle 16"/>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8" name="TextBox 17"/>
            <p:cNvSpPr txBox="1"/>
            <p:nvPr/>
          </p:nvSpPr>
          <p:spPr>
            <a:xfrm>
              <a:off x="528235" y="690494"/>
              <a:ext cx="2918176" cy="660180"/>
            </a:xfrm>
            <a:prstGeom prst="rect">
              <a:avLst/>
            </a:prstGeom>
            <a:noFill/>
          </p:spPr>
          <p:txBody>
            <a:bodyPr wrap="square" rtlCol="0">
              <a:spAutoFit/>
            </a:bodyPr>
            <a:lstStyle/>
            <a:p>
              <a:r>
                <a:rPr lang="en-US" sz="1100" b="1" dirty="0" smtClean="0"/>
                <a:t>Companies perceive that job seekers are too selective with where they feel they deserve to work</a:t>
              </a:r>
              <a:endParaRPr lang="en-US" sz="800" b="1" i="1" dirty="0">
                <a:latin typeface="Arial"/>
                <a:cs typeface="Arial"/>
              </a:endParaRPr>
            </a:p>
          </p:txBody>
        </p:sp>
        <p:sp>
          <p:nvSpPr>
            <p:cNvPr id="19" name="TextBox 18"/>
            <p:cNvSpPr txBox="1"/>
            <p:nvPr/>
          </p:nvSpPr>
          <p:spPr>
            <a:xfrm>
              <a:off x="568900" y="1914346"/>
              <a:ext cx="209288" cy="236988"/>
            </a:xfrm>
            <a:prstGeom prst="rect">
              <a:avLst/>
            </a:prstGeom>
            <a:noFill/>
          </p:spPr>
          <p:txBody>
            <a:bodyPr wrap="none" rtlCol="0">
              <a:spAutoFit/>
            </a:bodyPr>
            <a:lstStyle/>
            <a:p>
              <a:endParaRPr lang="en-US" sz="800" i="1" dirty="0">
                <a:latin typeface="Arial"/>
                <a:cs typeface="Arial"/>
              </a:endParaRPr>
            </a:p>
          </p:txBody>
        </p:sp>
        <p:sp>
          <p:nvSpPr>
            <p:cNvPr id="20" name="TextBox 19"/>
            <p:cNvSpPr txBox="1"/>
            <p:nvPr/>
          </p:nvSpPr>
          <p:spPr>
            <a:xfrm>
              <a:off x="341248" y="3004488"/>
              <a:ext cx="3190457" cy="236988"/>
            </a:xfrm>
            <a:prstGeom prst="rect">
              <a:avLst/>
            </a:prstGeom>
            <a:noFill/>
          </p:spPr>
          <p:txBody>
            <a:bodyPr wrap="square" rtlCol="0">
              <a:spAutoFit/>
            </a:bodyPr>
            <a:lstStyle/>
            <a:p>
              <a:pPr algn="r"/>
              <a:r>
                <a:rPr lang="en-US" sz="800" i="1" dirty="0">
                  <a:latin typeface="Arial"/>
                  <a:cs typeface="Arial"/>
                </a:rPr>
                <a:t>Business, James, SPI, SW</a:t>
              </a:r>
            </a:p>
          </p:txBody>
        </p:sp>
      </p:grpSp>
      <p:grpSp>
        <p:nvGrpSpPr>
          <p:cNvPr id="23" name="Group 22"/>
          <p:cNvGrpSpPr/>
          <p:nvPr/>
        </p:nvGrpSpPr>
        <p:grpSpPr>
          <a:xfrm>
            <a:off x="3433517" y="0"/>
            <a:ext cx="3433518" cy="3035586"/>
            <a:chOff x="0" y="0"/>
            <a:chExt cx="3891320" cy="3339143"/>
          </a:xfrm>
        </p:grpSpPr>
        <p:sp>
          <p:nvSpPr>
            <p:cNvPr id="24" name="Rectangle 23"/>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571118" y="352593"/>
              <a:ext cx="1896376" cy="321627"/>
            </a:xfrm>
            <a:prstGeom prst="rect">
              <a:avLst/>
            </a:prstGeom>
            <a:noFill/>
          </p:spPr>
          <p:txBody>
            <a:bodyPr wrap="none" rtlCol="0">
              <a:spAutoFit/>
            </a:bodyPr>
            <a:lstStyle/>
            <a:p>
              <a:r>
                <a:rPr lang="en-US" sz="1300" b="1" dirty="0" smtClean="0">
                  <a:latin typeface="Arial"/>
                  <a:cs typeface="Arial"/>
                </a:rPr>
                <a:t>Tech advancement</a:t>
              </a:r>
              <a:endParaRPr lang="en-US" sz="1300" b="1" dirty="0">
                <a:latin typeface="Arial"/>
                <a:cs typeface="Arial"/>
              </a:endParaRPr>
            </a:p>
          </p:txBody>
        </p:sp>
        <p:sp>
          <p:nvSpPr>
            <p:cNvPr id="27" name="Rectangle 26"/>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568900" y="1914346"/>
              <a:ext cx="2796864" cy="236988"/>
            </a:xfrm>
            <a:prstGeom prst="rect">
              <a:avLst/>
            </a:prstGeom>
            <a:noFill/>
          </p:spPr>
          <p:txBody>
            <a:bodyPr wrap="square" rtlCol="0">
              <a:spAutoFit/>
            </a:bodyPr>
            <a:lstStyle/>
            <a:p>
              <a:r>
                <a:rPr lang="en-US" sz="800" dirty="0" smtClean="0"/>
                <a:t>”which I didn’t </a:t>
              </a:r>
              <a:r>
                <a:rPr lang="en-US" sz="800" dirty="0"/>
                <a:t>know"</a:t>
              </a:r>
              <a:endParaRPr lang="en-US" sz="800" i="1" dirty="0">
                <a:latin typeface="Arial"/>
                <a:cs typeface="Arial"/>
              </a:endParaRPr>
            </a:p>
          </p:txBody>
        </p:sp>
      </p:grpSp>
      <p:grpSp>
        <p:nvGrpSpPr>
          <p:cNvPr id="41" name="Group 40"/>
          <p:cNvGrpSpPr/>
          <p:nvPr/>
        </p:nvGrpSpPr>
        <p:grpSpPr>
          <a:xfrm>
            <a:off x="3433517" y="3034753"/>
            <a:ext cx="3433518" cy="3035586"/>
            <a:chOff x="0" y="0"/>
            <a:chExt cx="3891320" cy="3339143"/>
          </a:xfrm>
        </p:grpSpPr>
        <p:sp>
          <p:nvSpPr>
            <p:cNvPr id="42" name="Rectangle 41"/>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1118" y="352593"/>
              <a:ext cx="2015018" cy="321627"/>
            </a:xfrm>
            <a:prstGeom prst="rect">
              <a:avLst/>
            </a:prstGeom>
            <a:noFill/>
          </p:spPr>
          <p:txBody>
            <a:bodyPr wrap="none" rtlCol="0">
              <a:spAutoFit/>
            </a:bodyPr>
            <a:lstStyle/>
            <a:p>
              <a:r>
                <a:rPr lang="en-US" sz="1300" b="1" dirty="0" smtClean="0">
                  <a:latin typeface="Arial"/>
                  <a:cs typeface="Arial"/>
                </a:rPr>
                <a:t>Application Failures</a:t>
              </a:r>
              <a:endParaRPr lang="en-US" sz="1300" b="1" dirty="0">
                <a:latin typeface="Arial"/>
                <a:cs typeface="Arial"/>
              </a:endParaRPr>
            </a:p>
          </p:txBody>
        </p:sp>
        <p:sp>
          <p:nvSpPr>
            <p:cNvPr id="45" name="Rectangle 44"/>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71886" y="660370"/>
              <a:ext cx="2793879" cy="846385"/>
            </a:xfrm>
            <a:prstGeom prst="rect">
              <a:avLst/>
            </a:prstGeom>
            <a:noFill/>
          </p:spPr>
          <p:txBody>
            <a:bodyPr wrap="square" rtlCol="0">
              <a:spAutoFit/>
            </a:bodyPr>
            <a:lstStyle/>
            <a:p>
              <a:r>
                <a:rPr lang="en-US" sz="1100" b="1" dirty="0" smtClean="0"/>
                <a:t>Companies can presume application downfalls and expect them to occur rather than feeling optimistic about an upcoming interview </a:t>
              </a:r>
              <a:endParaRPr lang="en-US" sz="800" b="1" i="1" dirty="0">
                <a:latin typeface="Arial"/>
                <a:cs typeface="Arial"/>
              </a:endParaRPr>
            </a:p>
          </p:txBody>
        </p:sp>
        <p:sp>
          <p:nvSpPr>
            <p:cNvPr id="48" name="TextBox 47"/>
            <p:cNvSpPr txBox="1"/>
            <p:nvPr/>
          </p:nvSpPr>
          <p:spPr>
            <a:xfrm>
              <a:off x="568900" y="1914344"/>
              <a:ext cx="2703976" cy="372409"/>
            </a:xfrm>
            <a:prstGeom prst="rect">
              <a:avLst/>
            </a:prstGeom>
            <a:noFill/>
          </p:spPr>
          <p:txBody>
            <a:bodyPr wrap="square" rtlCol="0">
              <a:spAutoFit/>
            </a:bodyPr>
            <a:lstStyle/>
            <a:p>
              <a:r>
                <a:rPr lang="en-US" sz="800" dirty="0"/>
                <a:t>"usually see candidates fall down in a couple of predictable ways"</a:t>
              </a:r>
              <a:endParaRPr lang="en-US" sz="800" i="1" dirty="0">
                <a:latin typeface="Arial"/>
                <a:cs typeface="Arial"/>
              </a:endParaRPr>
            </a:p>
          </p:txBody>
        </p:sp>
      </p:grpSp>
      <p:grpSp>
        <p:nvGrpSpPr>
          <p:cNvPr id="68" name="Group 67"/>
          <p:cNvGrpSpPr/>
          <p:nvPr/>
        </p:nvGrpSpPr>
        <p:grpSpPr>
          <a:xfrm>
            <a:off x="0" y="6070337"/>
            <a:ext cx="3433518" cy="3073664"/>
            <a:chOff x="0" y="6677370"/>
            <a:chExt cx="3891320" cy="3381030"/>
          </a:xfrm>
        </p:grpSpPr>
        <p:sp>
          <p:nvSpPr>
            <p:cNvPr id="51" name="Rectangle 50"/>
            <p:cNvSpPr/>
            <p:nvPr/>
          </p:nvSpPr>
          <p:spPr>
            <a:xfrm>
              <a:off x="0" y="6677370"/>
              <a:ext cx="3891320" cy="338103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528234" y="68968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571118" y="6887793"/>
              <a:ext cx="2214845" cy="321627"/>
            </a:xfrm>
            <a:prstGeom prst="rect">
              <a:avLst/>
            </a:prstGeom>
            <a:noFill/>
          </p:spPr>
          <p:txBody>
            <a:bodyPr wrap="none" rtlCol="0">
              <a:spAutoFit/>
            </a:bodyPr>
            <a:lstStyle/>
            <a:p>
              <a:r>
                <a:rPr lang="en-US" sz="1300" b="1" dirty="0" smtClean="0">
                  <a:latin typeface="Arial"/>
                  <a:cs typeface="Arial"/>
                </a:rPr>
                <a:t>Lack of Interview Prep</a:t>
              </a:r>
              <a:endParaRPr lang="en-US" sz="1300" b="1" dirty="0">
                <a:latin typeface="Arial"/>
                <a:cs typeface="Arial"/>
              </a:endParaRPr>
            </a:p>
          </p:txBody>
        </p:sp>
        <p:sp>
          <p:nvSpPr>
            <p:cNvPr id="54" name="Rectangle 53"/>
            <p:cNvSpPr/>
            <p:nvPr/>
          </p:nvSpPr>
          <p:spPr>
            <a:xfrm>
              <a:off x="528234" y="71804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28234" y="84315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568899" y="7206418"/>
              <a:ext cx="2877512" cy="1218795"/>
            </a:xfrm>
            <a:prstGeom prst="rect">
              <a:avLst/>
            </a:prstGeom>
            <a:noFill/>
          </p:spPr>
          <p:txBody>
            <a:bodyPr wrap="square" rtlCol="0">
              <a:spAutoFit/>
            </a:bodyPr>
            <a:lstStyle/>
            <a:p>
              <a:r>
                <a:rPr lang="en-US" sz="1100" b="1" dirty="0" smtClean="0"/>
                <a:t>Companies are aware that the community needs better interview prep resources, yet are not helping to initiate or create these resources (which would benefit them by making their hiring process easier in the long term)</a:t>
              </a:r>
              <a:endParaRPr lang="en-US" sz="800" b="1" i="1" dirty="0">
                <a:latin typeface="Arial"/>
                <a:cs typeface="Arial"/>
              </a:endParaRPr>
            </a:p>
          </p:txBody>
        </p:sp>
        <p:sp>
          <p:nvSpPr>
            <p:cNvPr id="57" name="TextBox 56"/>
            <p:cNvSpPr txBox="1"/>
            <p:nvPr/>
          </p:nvSpPr>
          <p:spPr>
            <a:xfrm>
              <a:off x="568900" y="8449545"/>
              <a:ext cx="2877512" cy="507831"/>
            </a:xfrm>
            <a:prstGeom prst="rect">
              <a:avLst/>
            </a:prstGeom>
            <a:noFill/>
          </p:spPr>
          <p:txBody>
            <a:bodyPr wrap="square" rtlCol="0">
              <a:spAutoFit/>
            </a:bodyPr>
            <a:lstStyle/>
            <a:p>
              <a:r>
                <a:rPr lang="en-US" sz="800" dirty="0" smtClean="0"/>
                <a:t>”Because of </a:t>
              </a:r>
              <a:r>
                <a:rPr lang="en-US" sz="800" dirty="0"/>
                <a:t>a lot of these folks have probably never seen or made one before especially if looking for an office role"</a:t>
              </a:r>
              <a:endParaRPr lang="en-US" sz="800" i="1" dirty="0">
                <a:latin typeface="Arial"/>
                <a:cs typeface="Arial"/>
              </a:endParaRPr>
            </a:p>
          </p:txBody>
        </p:sp>
      </p:grpSp>
      <p:grpSp>
        <p:nvGrpSpPr>
          <p:cNvPr id="69" name="Group 68"/>
          <p:cNvGrpSpPr/>
          <p:nvPr/>
        </p:nvGrpSpPr>
        <p:grpSpPr>
          <a:xfrm>
            <a:off x="3433517" y="6070337"/>
            <a:ext cx="3433518" cy="3073664"/>
            <a:chOff x="0" y="6677370"/>
            <a:chExt cx="3891320" cy="3381030"/>
          </a:xfrm>
        </p:grpSpPr>
        <p:sp>
          <p:nvSpPr>
            <p:cNvPr id="70" name="Rectangle 69"/>
            <p:cNvSpPr/>
            <p:nvPr/>
          </p:nvSpPr>
          <p:spPr>
            <a:xfrm>
              <a:off x="0" y="6677370"/>
              <a:ext cx="3891320" cy="338103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528234" y="68968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571118" y="6887793"/>
              <a:ext cx="2258567" cy="321627"/>
            </a:xfrm>
            <a:prstGeom prst="rect">
              <a:avLst/>
            </a:prstGeom>
            <a:noFill/>
          </p:spPr>
          <p:txBody>
            <a:bodyPr wrap="none" rtlCol="0">
              <a:spAutoFit/>
            </a:bodyPr>
            <a:lstStyle/>
            <a:p>
              <a:r>
                <a:rPr lang="en-US" sz="1300" b="1" dirty="0">
                  <a:latin typeface="Arial"/>
                  <a:cs typeface="Arial"/>
                </a:rPr>
                <a:t>Lack of Interview Prep</a:t>
              </a:r>
            </a:p>
          </p:txBody>
        </p:sp>
        <p:sp>
          <p:nvSpPr>
            <p:cNvPr id="73" name="Rectangle 72"/>
            <p:cNvSpPr/>
            <p:nvPr/>
          </p:nvSpPr>
          <p:spPr>
            <a:xfrm>
              <a:off x="528234" y="71804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528234" y="84315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TextBox 74"/>
            <p:cNvSpPr txBox="1"/>
            <p:nvPr/>
          </p:nvSpPr>
          <p:spPr>
            <a:xfrm>
              <a:off x="528234" y="7195570"/>
              <a:ext cx="3003471" cy="846385"/>
            </a:xfrm>
            <a:prstGeom prst="rect">
              <a:avLst/>
            </a:prstGeom>
            <a:noFill/>
          </p:spPr>
          <p:txBody>
            <a:bodyPr wrap="square" rtlCol="0">
              <a:spAutoFit/>
            </a:bodyPr>
            <a:lstStyle/>
            <a:p>
              <a:r>
                <a:rPr lang="en-US" sz="1100" b="1" dirty="0" smtClean="0"/>
                <a:t>Skill qualified applicants are disheartened when they are rejected by selective professionalism/grooming requirements that they are not aware exist</a:t>
              </a:r>
              <a:endParaRPr lang="en-US" sz="800" b="1" i="1" dirty="0">
                <a:latin typeface="Arial"/>
                <a:cs typeface="Arial"/>
              </a:endParaRPr>
            </a:p>
          </p:txBody>
        </p:sp>
        <p:sp>
          <p:nvSpPr>
            <p:cNvPr id="76" name="TextBox 75"/>
            <p:cNvSpPr txBox="1"/>
            <p:nvPr/>
          </p:nvSpPr>
          <p:spPr>
            <a:xfrm>
              <a:off x="528234" y="8500327"/>
              <a:ext cx="2877510" cy="643254"/>
            </a:xfrm>
            <a:prstGeom prst="rect">
              <a:avLst/>
            </a:prstGeom>
            <a:noFill/>
          </p:spPr>
          <p:txBody>
            <a:bodyPr wrap="square" rtlCol="0">
              <a:spAutoFit/>
            </a:bodyPr>
            <a:lstStyle/>
            <a:p>
              <a:r>
                <a:rPr lang="en-US" sz="800" dirty="0"/>
                <a:t>"the last time </a:t>
              </a:r>
              <a:r>
                <a:rPr lang="en-US" sz="800" dirty="0" smtClean="0"/>
                <a:t>I had </a:t>
              </a:r>
              <a:r>
                <a:rPr lang="en-US" sz="800" dirty="0"/>
                <a:t>a really great candidate based on skillset and resume showed up to the interview wreaking of cigarette smoke , hair all over, and a giant pentagon necklace on"</a:t>
              </a:r>
              <a:endParaRPr lang="en-US" sz="800" i="1" dirty="0">
                <a:latin typeface="Arial"/>
                <a:cs typeface="Arial"/>
              </a:endParaRPr>
            </a:p>
          </p:txBody>
        </p:sp>
      </p:grpSp>
      <p:sp>
        <p:nvSpPr>
          <p:cNvPr id="59" name="TextBox 58"/>
          <p:cNvSpPr txBox="1"/>
          <p:nvPr/>
        </p:nvSpPr>
        <p:spPr>
          <a:xfrm>
            <a:off x="3714407" y="2731212"/>
            <a:ext cx="2815110" cy="215444"/>
          </a:xfrm>
          <a:prstGeom prst="rect">
            <a:avLst/>
          </a:prstGeom>
          <a:noFill/>
        </p:spPr>
        <p:txBody>
          <a:bodyPr wrap="square" rtlCol="0">
            <a:spAutoFit/>
          </a:bodyPr>
          <a:lstStyle/>
          <a:p>
            <a:pPr algn="r"/>
            <a:r>
              <a:rPr lang="en-US" sz="800" i="1" dirty="0">
                <a:latin typeface="Arial"/>
                <a:cs typeface="Arial"/>
              </a:rPr>
              <a:t>Business, James, SPI, SW</a:t>
            </a:r>
          </a:p>
        </p:txBody>
      </p:sp>
      <p:sp>
        <p:nvSpPr>
          <p:cNvPr id="61" name="TextBox 60"/>
          <p:cNvSpPr txBox="1"/>
          <p:nvPr/>
        </p:nvSpPr>
        <p:spPr>
          <a:xfrm>
            <a:off x="3734618" y="5755615"/>
            <a:ext cx="2815110" cy="215444"/>
          </a:xfrm>
          <a:prstGeom prst="rect">
            <a:avLst/>
          </a:prstGeom>
          <a:noFill/>
        </p:spPr>
        <p:txBody>
          <a:bodyPr wrap="square" rtlCol="0">
            <a:spAutoFit/>
          </a:bodyPr>
          <a:lstStyle/>
          <a:p>
            <a:pPr algn="r"/>
            <a:r>
              <a:rPr lang="en-US" sz="800" i="1" dirty="0">
                <a:latin typeface="Arial"/>
                <a:cs typeface="Arial"/>
              </a:rPr>
              <a:t>Business, </a:t>
            </a:r>
            <a:r>
              <a:rPr lang="en-US" sz="800" i="1" dirty="0" smtClean="0">
                <a:latin typeface="Arial"/>
                <a:cs typeface="Arial"/>
              </a:rPr>
              <a:t>Vince, LC, </a:t>
            </a:r>
            <a:r>
              <a:rPr lang="en-US" sz="800" i="1" dirty="0">
                <a:latin typeface="Arial"/>
                <a:cs typeface="Arial"/>
              </a:rPr>
              <a:t>SW</a:t>
            </a:r>
          </a:p>
        </p:txBody>
      </p:sp>
      <p:sp>
        <p:nvSpPr>
          <p:cNvPr id="62" name="TextBox 61"/>
          <p:cNvSpPr txBox="1"/>
          <p:nvPr/>
        </p:nvSpPr>
        <p:spPr>
          <a:xfrm>
            <a:off x="3767497" y="8672445"/>
            <a:ext cx="2815110" cy="215444"/>
          </a:xfrm>
          <a:prstGeom prst="rect">
            <a:avLst/>
          </a:prstGeom>
          <a:noFill/>
        </p:spPr>
        <p:txBody>
          <a:bodyPr wrap="square" rtlCol="0">
            <a:spAutoFit/>
          </a:bodyPr>
          <a:lstStyle/>
          <a:p>
            <a:pPr algn="r"/>
            <a:r>
              <a:rPr lang="en-US" sz="800" i="1" dirty="0">
                <a:latin typeface="Arial"/>
                <a:cs typeface="Arial"/>
              </a:rPr>
              <a:t>Business, Vince, LC, SW</a:t>
            </a:r>
          </a:p>
        </p:txBody>
      </p:sp>
      <p:sp>
        <p:nvSpPr>
          <p:cNvPr id="63" name="TextBox 62"/>
          <p:cNvSpPr txBox="1"/>
          <p:nvPr/>
        </p:nvSpPr>
        <p:spPr>
          <a:xfrm>
            <a:off x="318799" y="8672445"/>
            <a:ext cx="2815110" cy="215444"/>
          </a:xfrm>
          <a:prstGeom prst="rect">
            <a:avLst/>
          </a:prstGeom>
          <a:noFill/>
        </p:spPr>
        <p:txBody>
          <a:bodyPr wrap="square" rtlCol="0">
            <a:spAutoFit/>
          </a:bodyPr>
          <a:lstStyle/>
          <a:p>
            <a:pPr algn="r"/>
            <a:r>
              <a:rPr lang="en-US" sz="800" i="1" dirty="0">
                <a:latin typeface="Arial"/>
                <a:cs typeface="Arial"/>
              </a:rPr>
              <a:t>Business, Vince, LC, SW</a:t>
            </a:r>
          </a:p>
        </p:txBody>
      </p:sp>
      <p:sp>
        <p:nvSpPr>
          <p:cNvPr id="64" name="TextBox 63"/>
          <p:cNvSpPr txBox="1"/>
          <p:nvPr/>
        </p:nvSpPr>
        <p:spPr>
          <a:xfrm>
            <a:off x="501970" y="1723938"/>
            <a:ext cx="2538981" cy="461665"/>
          </a:xfrm>
          <a:prstGeom prst="rect">
            <a:avLst/>
          </a:prstGeom>
          <a:noFill/>
        </p:spPr>
        <p:txBody>
          <a:bodyPr wrap="square" rtlCol="0">
            <a:spAutoFit/>
          </a:bodyPr>
          <a:lstStyle/>
          <a:p>
            <a:r>
              <a:rPr lang="en-US" sz="800" dirty="0"/>
              <a:t>"we were trying to figure out how to get more exposure to these kids because our industry is dying and manufacturing jobs </a:t>
            </a:r>
            <a:r>
              <a:rPr lang="en-US" sz="800" dirty="0" smtClean="0"/>
              <a:t>aren’t </a:t>
            </a:r>
            <a:r>
              <a:rPr lang="en-US" sz="800" dirty="0"/>
              <a:t>sexy"</a:t>
            </a:r>
            <a:endParaRPr lang="en-US" sz="800" i="1" dirty="0">
              <a:latin typeface="Arial"/>
              <a:cs typeface="Arial"/>
            </a:endParaRPr>
          </a:p>
        </p:txBody>
      </p:sp>
      <p:sp>
        <p:nvSpPr>
          <p:cNvPr id="66" name="TextBox 65"/>
          <p:cNvSpPr txBox="1"/>
          <p:nvPr/>
        </p:nvSpPr>
        <p:spPr>
          <a:xfrm>
            <a:off x="3899606" y="594523"/>
            <a:ext cx="2574862" cy="769441"/>
          </a:xfrm>
          <a:prstGeom prst="rect">
            <a:avLst/>
          </a:prstGeom>
          <a:noFill/>
        </p:spPr>
        <p:txBody>
          <a:bodyPr wrap="square" rtlCol="0">
            <a:spAutoFit/>
          </a:bodyPr>
          <a:lstStyle/>
          <a:p>
            <a:r>
              <a:rPr lang="en-US" sz="1100" b="1" dirty="0" smtClean="0"/>
              <a:t>Managers aren’t using tech effectively, yet are disappointed when they’re employees don’t initiate tech advancement or transitions</a:t>
            </a:r>
            <a:endParaRPr lang="en-US" sz="800" b="1" i="1" dirty="0">
              <a:latin typeface="Arial"/>
              <a:cs typeface="Arial"/>
            </a:endParaRPr>
          </a:p>
        </p:txBody>
      </p:sp>
    </p:spTree>
    <p:extLst>
      <p:ext uri="{BB962C8B-B14F-4D97-AF65-F5344CB8AC3E}">
        <p14:creationId xmlns:p14="http://schemas.microsoft.com/office/powerpoint/2010/main" val="3722345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7600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3433519" cy="3035586"/>
            <a:chOff x="0" y="0"/>
            <a:chExt cx="3891320" cy="3339143"/>
          </a:xfrm>
        </p:grpSpPr>
        <p:sp>
          <p:nvSpPr>
            <p:cNvPr id="5" name="Rectangle 4"/>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4" name="Rectangle 13"/>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5" name="TextBox 14"/>
            <p:cNvSpPr txBox="1"/>
            <p:nvPr/>
          </p:nvSpPr>
          <p:spPr>
            <a:xfrm>
              <a:off x="571118" y="352593"/>
              <a:ext cx="2162350" cy="321627"/>
            </a:xfrm>
            <a:prstGeom prst="rect">
              <a:avLst/>
            </a:prstGeom>
            <a:noFill/>
          </p:spPr>
          <p:txBody>
            <a:bodyPr wrap="none" rtlCol="0">
              <a:spAutoFit/>
            </a:bodyPr>
            <a:lstStyle/>
            <a:p>
              <a:r>
                <a:rPr lang="en-US" sz="1300" b="1" dirty="0" smtClean="0">
                  <a:latin typeface="Arial"/>
                  <a:cs typeface="Arial"/>
                </a:rPr>
                <a:t>Degree Requirements</a:t>
              </a:r>
              <a:endParaRPr lang="en-US" sz="1300" b="1" dirty="0">
                <a:latin typeface="Arial"/>
                <a:cs typeface="Arial"/>
              </a:endParaRPr>
            </a:p>
          </p:txBody>
        </p:sp>
        <p:sp>
          <p:nvSpPr>
            <p:cNvPr id="16" name="Rectangle 15"/>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7" name="Rectangle 16"/>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8" name="TextBox 17"/>
            <p:cNvSpPr txBox="1"/>
            <p:nvPr/>
          </p:nvSpPr>
          <p:spPr>
            <a:xfrm>
              <a:off x="528235" y="690494"/>
              <a:ext cx="2918176" cy="660180"/>
            </a:xfrm>
            <a:prstGeom prst="rect">
              <a:avLst/>
            </a:prstGeom>
            <a:noFill/>
          </p:spPr>
          <p:txBody>
            <a:bodyPr wrap="square" rtlCol="0">
              <a:spAutoFit/>
            </a:bodyPr>
            <a:lstStyle/>
            <a:p>
              <a:r>
                <a:rPr lang="en-US" sz="1100" b="1" dirty="0" smtClean="0"/>
                <a:t>Companies have not seen proof of degrees positively impacting entry level behavior and productivity</a:t>
              </a:r>
              <a:endParaRPr lang="en-US" sz="800" b="1" i="1" dirty="0">
                <a:latin typeface="Arial"/>
                <a:cs typeface="Arial"/>
              </a:endParaRPr>
            </a:p>
          </p:txBody>
        </p:sp>
        <p:sp>
          <p:nvSpPr>
            <p:cNvPr id="19" name="TextBox 18"/>
            <p:cNvSpPr txBox="1"/>
            <p:nvPr/>
          </p:nvSpPr>
          <p:spPr>
            <a:xfrm>
              <a:off x="568900" y="1914346"/>
              <a:ext cx="209288" cy="236988"/>
            </a:xfrm>
            <a:prstGeom prst="rect">
              <a:avLst/>
            </a:prstGeom>
            <a:noFill/>
          </p:spPr>
          <p:txBody>
            <a:bodyPr wrap="none" rtlCol="0">
              <a:spAutoFit/>
            </a:bodyPr>
            <a:lstStyle/>
            <a:p>
              <a:endParaRPr lang="en-US" sz="800" i="1" dirty="0">
                <a:latin typeface="Arial"/>
                <a:cs typeface="Arial"/>
              </a:endParaRPr>
            </a:p>
          </p:txBody>
        </p:sp>
        <p:sp>
          <p:nvSpPr>
            <p:cNvPr id="20" name="TextBox 19"/>
            <p:cNvSpPr txBox="1"/>
            <p:nvPr/>
          </p:nvSpPr>
          <p:spPr>
            <a:xfrm>
              <a:off x="341248" y="3004488"/>
              <a:ext cx="3190457" cy="236988"/>
            </a:xfrm>
            <a:prstGeom prst="rect">
              <a:avLst/>
            </a:prstGeom>
            <a:noFill/>
          </p:spPr>
          <p:txBody>
            <a:bodyPr wrap="square" rtlCol="0">
              <a:spAutoFit/>
            </a:bodyPr>
            <a:lstStyle/>
            <a:p>
              <a:pPr algn="r"/>
              <a:r>
                <a:rPr lang="en-US" sz="800" i="1" dirty="0">
                  <a:latin typeface="Arial"/>
                  <a:cs typeface="Arial"/>
                </a:rPr>
                <a:t>Business, Vince, LC, SW</a:t>
              </a:r>
            </a:p>
          </p:txBody>
        </p:sp>
      </p:grpSp>
      <p:grpSp>
        <p:nvGrpSpPr>
          <p:cNvPr id="23" name="Group 22"/>
          <p:cNvGrpSpPr/>
          <p:nvPr/>
        </p:nvGrpSpPr>
        <p:grpSpPr>
          <a:xfrm>
            <a:off x="3433517" y="0"/>
            <a:ext cx="3433518" cy="3035586"/>
            <a:chOff x="0" y="0"/>
            <a:chExt cx="3891320" cy="3339143"/>
          </a:xfrm>
        </p:grpSpPr>
        <p:sp>
          <p:nvSpPr>
            <p:cNvPr id="24" name="Rectangle 23"/>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571118" y="352593"/>
              <a:ext cx="2162351" cy="321627"/>
            </a:xfrm>
            <a:prstGeom prst="rect">
              <a:avLst/>
            </a:prstGeom>
            <a:noFill/>
          </p:spPr>
          <p:txBody>
            <a:bodyPr wrap="none" rtlCol="0">
              <a:spAutoFit/>
            </a:bodyPr>
            <a:lstStyle/>
            <a:p>
              <a:r>
                <a:rPr lang="en-US" sz="1300" b="1" dirty="0">
                  <a:latin typeface="Arial"/>
                  <a:cs typeface="Arial"/>
                </a:rPr>
                <a:t>Degree Requirements</a:t>
              </a:r>
            </a:p>
          </p:txBody>
        </p:sp>
        <p:sp>
          <p:nvSpPr>
            <p:cNvPr id="27" name="Rectangle 26"/>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568900" y="1914346"/>
              <a:ext cx="2796864" cy="778674"/>
            </a:xfrm>
            <a:prstGeom prst="rect">
              <a:avLst/>
            </a:prstGeom>
            <a:noFill/>
          </p:spPr>
          <p:txBody>
            <a:bodyPr wrap="square" rtlCol="0">
              <a:spAutoFit/>
            </a:bodyPr>
            <a:lstStyle/>
            <a:p>
              <a:r>
                <a:rPr lang="en-US" sz="800" dirty="0"/>
                <a:t>"if </a:t>
              </a:r>
              <a:r>
                <a:rPr lang="en-US" sz="800" dirty="0" err="1"/>
                <a:t>i</a:t>
              </a:r>
              <a:r>
                <a:rPr lang="en-US" sz="800" dirty="0"/>
                <a:t> have an employee that </a:t>
              </a:r>
              <a:r>
                <a:rPr lang="en-US" sz="800" dirty="0" err="1"/>
                <a:t>i</a:t>
              </a:r>
              <a:r>
                <a:rPr lang="en-US" sz="800" dirty="0"/>
                <a:t> expect to interact with senior managers they need good written communication skills, grammar has to be awesome, </a:t>
              </a:r>
              <a:r>
                <a:rPr lang="en-US" sz="800" dirty="0" err="1"/>
                <a:t>i</a:t>
              </a:r>
              <a:r>
                <a:rPr lang="en-US" sz="800" dirty="0"/>
                <a:t> expect them to go through that refining process that college provides even if they </a:t>
              </a:r>
              <a:r>
                <a:rPr lang="en-US" sz="800" dirty="0" err="1"/>
                <a:t>havent</a:t>
              </a:r>
              <a:r>
                <a:rPr lang="en-US" sz="800" dirty="0"/>
                <a:t> gone to college"</a:t>
              </a:r>
              <a:endParaRPr lang="en-US" sz="800" i="1" dirty="0">
                <a:latin typeface="Arial"/>
                <a:cs typeface="Arial"/>
              </a:endParaRPr>
            </a:p>
          </p:txBody>
        </p:sp>
      </p:grpSp>
      <p:grpSp>
        <p:nvGrpSpPr>
          <p:cNvPr id="68" name="Group 67"/>
          <p:cNvGrpSpPr/>
          <p:nvPr/>
        </p:nvGrpSpPr>
        <p:grpSpPr>
          <a:xfrm>
            <a:off x="0" y="6070337"/>
            <a:ext cx="3433518" cy="3073664"/>
            <a:chOff x="0" y="6677370"/>
            <a:chExt cx="3891320" cy="3381030"/>
          </a:xfrm>
        </p:grpSpPr>
        <p:sp>
          <p:nvSpPr>
            <p:cNvPr id="51" name="Rectangle 50"/>
            <p:cNvSpPr/>
            <p:nvPr/>
          </p:nvSpPr>
          <p:spPr>
            <a:xfrm>
              <a:off x="0" y="6677370"/>
              <a:ext cx="3891320" cy="338103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528234" y="68968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571118" y="6887793"/>
              <a:ext cx="2697529" cy="321627"/>
            </a:xfrm>
            <a:prstGeom prst="rect">
              <a:avLst/>
            </a:prstGeom>
            <a:noFill/>
          </p:spPr>
          <p:txBody>
            <a:bodyPr wrap="none" rtlCol="0">
              <a:spAutoFit/>
            </a:bodyPr>
            <a:lstStyle/>
            <a:p>
              <a:r>
                <a:rPr lang="en-US" sz="1300" b="1" dirty="0" smtClean="0">
                  <a:latin typeface="Arial"/>
                  <a:cs typeface="Arial"/>
                </a:rPr>
                <a:t>Unemployment Rate Impact</a:t>
              </a:r>
              <a:endParaRPr lang="en-US" sz="1300" b="1" dirty="0">
                <a:latin typeface="Arial"/>
                <a:cs typeface="Arial"/>
              </a:endParaRPr>
            </a:p>
          </p:txBody>
        </p:sp>
        <p:sp>
          <p:nvSpPr>
            <p:cNvPr id="54" name="Rectangle 53"/>
            <p:cNvSpPr/>
            <p:nvPr/>
          </p:nvSpPr>
          <p:spPr>
            <a:xfrm>
              <a:off x="528234" y="71804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28234" y="84315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568899" y="7206418"/>
              <a:ext cx="2877512" cy="846385"/>
            </a:xfrm>
            <a:prstGeom prst="rect">
              <a:avLst/>
            </a:prstGeom>
            <a:noFill/>
          </p:spPr>
          <p:txBody>
            <a:bodyPr wrap="square" rtlCol="0">
              <a:spAutoFit/>
            </a:bodyPr>
            <a:lstStyle/>
            <a:p>
              <a:r>
                <a:rPr lang="en-US" sz="1100" b="1" dirty="0" smtClean="0"/>
                <a:t>There are more job availabilities than people seeking employment, yet there are still people struggling to find employment</a:t>
              </a:r>
              <a:endParaRPr lang="en-US" sz="800" b="1" i="1" dirty="0">
                <a:latin typeface="Arial"/>
                <a:cs typeface="Arial"/>
              </a:endParaRPr>
            </a:p>
          </p:txBody>
        </p:sp>
        <p:sp>
          <p:nvSpPr>
            <p:cNvPr id="57" name="TextBox 56"/>
            <p:cNvSpPr txBox="1"/>
            <p:nvPr/>
          </p:nvSpPr>
          <p:spPr>
            <a:xfrm>
              <a:off x="568900" y="8449545"/>
              <a:ext cx="2877512" cy="643254"/>
            </a:xfrm>
            <a:prstGeom prst="rect">
              <a:avLst/>
            </a:prstGeom>
            <a:noFill/>
          </p:spPr>
          <p:txBody>
            <a:bodyPr wrap="square" rtlCol="0">
              <a:spAutoFit/>
            </a:bodyPr>
            <a:lstStyle/>
            <a:p>
              <a:r>
                <a:rPr lang="en-US" sz="800" dirty="0"/>
                <a:t>"what you have going on in this south bend </a:t>
              </a:r>
              <a:r>
                <a:rPr lang="en-US" sz="800" dirty="0" err="1"/>
                <a:t>goshen</a:t>
              </a:r>
              <a:r>
                <a:rPr lang="en-US" sz="800" dirty="0"/>
                <a:t> </a:t>
              </a:r>
              <a:r>
                <a:rPr lang="en-US" sz="800" dirty="0" err="1"/>
                <a:t>elkhart</a:t>
              </a:r>
              <a:r>
                <a:rPr lang="en-US" sz="800" dirty="0"/>
                <a:t> area is everything running sub 4 % unemployment right now so demand is far outstripping labor supply"</a:t>
              </a:r>
              <a:endParaRPr lang="en-US" sz="800" i="1" dirty="0">
                <a:latin typeface="Arial"/>
                <a:cs typeface="Arial"/>
              </a:endParaRPr>
            </a:p>
          </p:txBody>
        </p:sp>
      </p:grpSp>
      <p:grpSp>
        <p:nvGrpSpPr>
          <p:cNvPr id="69" name="Group 68"/>
          <p:cNvGrpSpPr/>
          <p:nvPr/>
        </p:nvGrpSpPr>
        <p:grpSpPr>
          <a:xfrm>
            <a:off x="3433517" y="6070337"/>
            <a:ext cx="3433518" cy="3073664"/>
            <a:chOff x="0" y="6677370"/>
            <a:chExt cx="3891320" cy="3381030"/>
          </a:xfrm>
        </p:grpSpPr>
        <p:sp>
          <p:nvSpPr>
            <p:cNvPr id="70" name="Rectangle 69"/>
            <p:cNvSpPr/>
            <p:nvPr/>
          </p:nvSpPr>
          <p:spPr>
            <a:xfrm>
              <a:off x="0" y="6677370"/>
              <a:ext cx="3891320" cy="338103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528234" y="68968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571118" y="6887793"/>
              <a:ext cx="2172775" cy="321627"/>
            </a:xfrm>
            <a:prstGeom prst="rect">
              <a:avLst/>
            </a:prstGeom>
            <a:noFill/>
          </p:spPr>
          <p:txBody>
            <a:bodyPr wrap="none" rtlCol="0">
              <a:spAutoFit/>
            </a:bodyPr>
            <a:lstStyle/>
            <a:p>
              <a:r>
                <a:rPr lang="en-US" sz="1300" b="1" dirty="0" smtClean="0">
                  <a:latin typeface="Arial"/>
                  <a:cs typeface="Arial"/>
                </a:rPr>
                <a:t>Past Training Failures</a:t>
              </a:r>
              <a:endParaRPr lang="en-US" sz="1300" b="1" dirty="0">
                <a:latin typeface="Arial"/>
                <a:cs typeface="Arial"/>
              </a:endParaRPr>
            </a:p>
          </p:txBody>
        </p:sp>
        <p:sp>
          <p:nvSpPr>
            <p:cNvPr id="73" name="Rectangle 72"/>
            <p:cNvSpPr/>
            <p:nvPr/>
          </p:nvSpPr>
          <p:spPr>
            <a:xfrm>
              <a:off x="528234" y="71804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528234" y="84315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TextBox 74"/>
            <p:cNvSpPr txBox="1"/>
            <p:nvPr/>
          </p:nvSpPr>
          <p:spPr>
            <a:xfrm>
              <a:off x="528234" y="7195570"/>
              <a:ext cx="3003471" cy="1032591"/>
            </a:xfrm>
            <a:prstGeom prst="rect">
              <a:avLst/>
            </a:prstGeom>
            <a:noFill/>
          </p:spPr>
          <p:txBody>
            <a:bodyPr wrap="square" rtlCol="0">
              <a:spAutoFit/>
            </a:bodyPr>
            <a:lstStyle/>
            <a:p>
              <a:r>
                <a:rPr lang="en-US" sz="1100" b="1" dirty="0" smtClean="0"/>
                <a:t>Companies negatively perceive training resources because past attempts have created less credible platforms that provided dispassionate/unengaged employees</a:t>
              </a:r>
              <a:endParaRPr lang="en-US" sz="800" b="1" i="1" dirty="0">
                <a:latin typeface="Arial"/>
                <a:cs typeface="Arial"/>
              </a:endParaRPr>
            </a:p>
          </p:txBody>
        </p:sp>
        <p:sp>
          <p:nvSpPr>
            <p:cNvPr id="76" name="TextBox 75"/>
            <p:cNvSpPr txBox="1"/>
            <p:nvPr/>
          </p:nvSpPr>
          <p:spPr>
            <a:xfrm>
              <a:off x="528234" y="8500327"/>
              <a:ext cx="2877510" cy="778674"/>
            </a:xfrm>
            <a:prstGeom prst="rect">
              <a:avLst/>
            </a:prstGeom>
            <a:noFill/>
          </p:spPr>
          <p:txBody>
            <a:bodyPr wrap="square" rtlCol="0">
              <a:spAutoFit/>
            </a:bodyPr>
            <a:lstStyle/>
            <a:p>
              <a:r>
                <a:rPr lang="en-US" sz="800" dirty="0"/>
                <a:t>"they offered people an extension of their unemployment  if they went to this training...so they went whether they were interested or not and as an employer that puts you in this position of looking at the program dubiously"</a:t>
              </a:r>
              <a:endParaRPr lang="en-US" sz="800" i="1" dirty="0">
                <a:latin typeface="Arial"/>
                <a:cs typeface="Arial"/>
              </a:endParaRPr>
            </a:p>
          </p:txBody>
        </p:sp>
      </p:grpSp>
      <p:sp>
        <p:nvSpPr>
          <p:cNvPr id="59" name="TextBox 58"/>
          <p:cNvSpPr txBox="1"/>
          <p:nvPr/>
        </p:nvSpPr>
        <p:spPr>
          <a:xfrm>
            <a:off x="3714407" y="2731212"/>
            <a:ext cx="2815110" cy="215444"/>
          </a:xfrm>
          <a:prstGeom prst="rect">
            <a:avLst/>
          </a:prstGeom>
          <a:noFill/>
        </p:spPr>
        <p:txBody>
          <a:bodyPr wrap="square" rtlCol="0">
            <a:spAutoFit/>
          </a:bodyPr>
          <a:lstStyle/>
          <a:p>
            <a:pPr algn="r"/>
            <a:r>
              <a:rPr lang="en-US" sz="800" i="1" dirty="0">
                <a:latin typeface="Arial"/>
                <a:cs typeface="Arial"/>
              </a:rPr>
              <a:t>Business, Vince, LC, SW</a:t>
            </a:r>
          </a:p>
        </p:txBody>
      </p:sp>
      <p:sp>
        <p:nvSpPr>
          <p:cNvPr id="62" name="TextBox 61"/>
          <p:cNvSpPr txBox="1"/>
          <p:nvPr/>
        </p:nvSpPr>
        <p:spPr>
          <a:xfrm>
            <a:off x="3767497" y="8672445"/>
            <a:ext cx="2815110" cy="215444"/>
          </a:xfrm>
          <a:prstGeom prst="rect">
            <a:avLst/>
          </a:prstGeom>
          <a:noFill/>
        </p:spPr>
        <p:txBody>
          <a:bodyPr wrap="square" rtlCol="0">
            <a:spAutoFit/>
          </a:bodyPr>
          <a:lstStyle/>
          <a:p>
            <a:pPr algn="r"/>
            <a:r>
              <a:rPr lang="en-US" sz="800" i="1" dirty="0">
                <a:latin typeface="Arial"/>
                <a:cs typeface="Arial"/>
              </a:rPr>
              <a:t>Business, Vince, LC, SW</a:t>
            </a:r>
          </a:p>
        </p:txBody>
      </p:sp>
      <p:sp>
        <p:nvSpPr>
          <p:cNvPr id="63" name="TextBox 62"/>
          <p:cNvSpPr txBox="1"/>
          <p:nvPr/>
        </p:nvSpPr>
        <p:spPr>
          <a:xfrm>
            <a:off x="318799" y="8672445"/>
            <a:ext cx="2815110" cy="215444"/>
          </a:xfrm>
          <a:prstGeom prst="rect">
            <a:avLst/>
          </a:prstGeom>
          <a:noFill/>
        </p:spPr>
        <p:txBody>
          <a:bodyPr wrap="square" rtlCol="0">
            <a:spAutoFit/>
          </a:bodyPr>
          <a:lstStyle/>
          <a:p>
            <a:pPr algn="r"/>
            <a:r>
              <a:rPr lang="en-US" sz="800" i="1" dirty="0">
                <a:latin typeface="Arial"/>
                <a:cs typeface="Arial"/>
              </a:rPr>
              <a:t>Business, Vince, LC, SW</a:t>
            </a:r>
          </a:p>
        </p:txBody>
      </p:sp>
      <p:sp>
        <p:nvSpPr>
          <p:cNvPr id="64" name="TextBox 63"/>
          <p:cNvSpPr txBox="1"/>
          <p:nvPr/>
        </p:nvSpPr>
        <p:spPr>
          <a:xfrm>
            <a:off x="501970" y="1723938"/>
            <a:ext cx="2538981" cy="461665"/>
          </a:xfrm>
          <a:prstGeom prst="rect">
            <a:avLst/>
          </a:prstGeom>
          <a:noFill/>
        </p:spPr>
        <p:txBody>
          <a:bodyPr wrap="square" rtlCol="0">
            <a:spAutoFit/>
          </a:bodyPr>
          <a:lstStyle/>
          <a:p>
            <a:r>
              <a:rPr lang="en-US" sz="800" dirty="0"/>
              <a:t>"looking at the team </a:t>
            </a:r>
            <a:r>
              <a:rPr lang="en-US" sz="800" dirty="0" err="1"/>
              <a:t>i</a:t>
            </a:r>
            <a:r>
              <a:rPr lang="en-US" sz="800" dirty="0"/>
              <a:t> oversee </a:t>
            </a:r>
            <a:r>
              <a:rPr lang="en-US" sz="800" dirty="0" err="1"/>
              <a:t>i</a:t>
            </a:r>
            <a:r>
              <a:rPr lang="en-US" sz="800" dirty="0"/>
              <a:t> have a mix [of college degree or not], so </a:t>
            </a:r>
            <a:r>
              <a:rPr lang="en-US" sz="800" dirty="0" err="1"/>
              <a:t>im</a:t>
            </a:r>
            <a:r>
              <a:rPr lang="en-US" sz="800" dirty="0"/>
              <a:t> not completely sold that they need a college degree"</a:t>
            </a:r>
            <a:endParaRPr lang="en-US" sz="800" i="1" dirty="0">
              <a:latin typeface="Arial"/>
              <a:cs typeface="Arial"/>
            </a:endParaRPr>
          </a:p>
        </p:txBody>
      </p:sp>
      <p:sp>
        <p:nvSpPr>
          <p:cNvPr id="66" name="TextBox 65"/>
          <p:cNvSpPr txBox="1"/>
          <p:nvPr/>
        </p:nvSpPr>
        <p:spPr>
          <a:xfrm>
            <a:off x="3899606" y="594523"/>
            <a:ext cx="2574862" cy="938719"/>
          </a:xfrm>
          <a:prstGeom prst="rect">
            <a:avLst/>
          </a:prstGeom>
          <a:noFill/>
        </p:spPr>
        <p:txBody>
          <a:bodyPr wrap="square" rtlCol="0">
            <a:spAutoFit/>
          </a:bodyPr>
          <a:lstStyle/>
          <a:p>
            <a:r>
              <a:rPr lang="en-US" sz="1100" b="1" dirty="0" smtClean="0"/>
              <a:t>Degrees allow companies to feel confident in employees abilities to interact with senior managers, which would avoid embarrassing the HR credibility</a:t>
            </a:r>
            <a:endParaRPr lang="en-US" sz="800" b="1" i="1" dirty="0">
              <a:latin typeface="Arial"/>
              <a:cs typeface="Arial"/>
            </a:endParaRPr>
          </a:p>
        </p:txBody>
      </p:sp>
    </p:spTree>
    <p:extLst>
      <p:ext uri="{BB962C8B-B14F-4D97-AF65-F5344CB8AC3E}">
        <p14:creationId xmlns:p14="http://schemas.microsoft.com/office/powerpoint/2010/main" val="176171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87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42194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3433519" cy="3035586"/>
            <a:chOff x="0" y="0"/>
            <a:chExt cx="3891320" cy="3339143"/>
          </a:xfrm>
        </p:grpSpPr>
        <p:sp>
          <p:nvSpPr>
            <p:cNvPr id="5" name="Rectangle 4"/>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4" name="Rectangle 13"/>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5" name="TextBox 14"/>
            <p:cNvSpPr txBox="1"/>
            <p:nvPr/>
          </p:nvSpPr>
          <p:spPr>
            <a:xfrm>
              <a:off x="571118" y="352593"/>
              <a:ext cx="1392196" cy="321627"/>
            </a:xfrm>
            <a:prstGeom prst="rect">
              <a:avLst/>
            </a:prstGeom>
            <a:noFill/>
          </p:spPr>
          <p:txBody>
            <a:bodyPr wrap="none" rtlCol="0">
              <a:spAutoFit/>
            </a:bodyPr>
            <a:lstStyle/>
            <a:p>
              <a:r>
                <a:rPr lang="en-US" sz="1300" b="1" dirty="0" smtClean="0">
                  <a:latin typeface="Arial"/>
                  <a:cs typeface="Arial"/>
                </a:rPr>
                <a:t>Job Aversion</a:t>
              </a:r>
              <a:endParaRPr lang="en-US" sz="1300" b="1" dirty="0">
                <a:latin typeface="Arial"/>
                <a:cs typeface="Arial"/>
              </a:endParaRPr>
            </a:p>
          </p:txBody>
        </p:sp>
        <p:sp>
          <p:nvSpPr>
            <p:cNvPr id="16" name="Rectangle 15"/>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7" name="Rectangle 16"/>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8" name="TextBox 17"/>
            <p:cNvSpPr txBox="1"/>
            <p:nvPr/>
          </p:nvSpPr>
          <p:spPr>
            <a:xfrm>
              <a:off x="528235" y="690494"/>
              <a:ext cx="2918176" cy="846385"/>
            </a:xfrm>
            <a:prstGeom prst="rect">
              <a:avLst/>
            </a:prstGeom>
            <a:noFill/>
          </p:spPr>
          <p:txBody>
            <a:bodyPr wrap="square" rtlCol="0">
              <a:spAutoFit/>
            </a:bodyPr>
            <a:lstStyle/>
            <a:p>
              <a:r>
                <a:rPr lang="en-US" sz="1100" b="1" dirty="0" smtClean="0">
                  <a:latin typeface="Arial"/>
                  <a:cs typeface="Arial"/>
                </a:rPr>
                <a:t>Perception that people at the entry-level work </a:t>
              </a:r>
              <a:r>
                <a:rPr lang="en-US" sz="1100" b="1" dirty="0">
                  <a:latin typeface="Arial"/>
                  <a:cs typeface="Arial"/>
                </a:rPr>
                <a:t>to </a:t>
              </a:r>
              <a:r>
                <a:rPr lang="en-US" sz="1100" b="1" dirty="0" smtClean="0">
                  <a:latin typeface="Arial"/>
                  <a:cs typeface="Arial"/>
                </a:rPr>
                <a:t>live, </a:t>
              </a:r>
              <a:r>
                <a:rPr lang="en-US" sz="1100" b="1" dirty="0">
                  <a:latin typeface="Arial"/>
                  <a:cs typeface="Arial"/>
                </a:rPr>
                <a:t>not because they care about what they </a:t>
              </a:r>
              <a:r>
                <a:rPr lang="en-US" sz="1100" b="1" dirty="0" smtClean="0">
                  <a:latin typeface="Arial"/>
                  <a:cs typeface="Arial"/>
                </a:rPr>
                <a:t>do</a:t>
              </a:r>
              <a:r>
                <a:rPr lang="en-US" sz="1100" b="1" dirty="0">
                  <a:latin typeface="Arial"/>
                  <a:cs typeface="Arial"/>
                </a:rPr>
                <a:t> </a:t>
              </a:r>
              <a:r>
                <a:rPr lang="en-US" sz="1100" b="1" dirty="0" smtClean="0">
                  <a:latin typeface="Arial"/>
                  <a:cs typeface="Arial"/>
                </a:rPr>
                <a:t>and will </a:t>
              </a:r>
              <a:r>
                <a:rPr lang="en-US" sz="1100" b="1" dirty="0">
                  <a:latin typeface="Arial"/>
                  <a:cs typeface="Arial"/>
                </a:rPr>
                <a:t>prioritize other </a:t>
              </a:r>
              <a:r>
                <a:rPr lang="en-US" sz="1100" b="1" dirty="0" smtClean="0">
                  <a:latin typeface="Arial"/>
                  <a:cs typeface="Arial"/>
                </a:rPr>
                <a:t>things over work</a:t>
              </a:r>
              <a:endParaRPr lang="en-US" sz="800" b="1" i="1" dirty="0">
                <a:latin typeface="Arial"/>
                <a:cs typeface="Arial"/>
              </a:endParaRPr>
            </a:p>
          </p:txBody>
        </p:sp>
        <p:sp>
          <p:nvSpPr>
            <p:cNvPr id="19" name="TextBox 18"/>
            <p:cNvSpPr txBox="1"/>
            <p:nvPr/>
          </p:nvSpPr>
          <p:spPr>
            <a:xfrm>
              <a:off x="568900" y="1914346"/>
              <a:ext cx="209288" cy="236988"/>
            </a:xfrm>
            <a:prstGeom prst="rect">
              <a:avLst/>
            </a:prstGeom>
            <a:noFill/>
          </p:spPr>
          <p:txBody>
            <a:bodyPr wrap="none" rtlCol="0">
              <a:spAutoFit/>
            </a:bodyPr>
            <a:lstStyle/>
            <a:p>
              <a:endParaRPr lang="en-US" sz="800" i="1" dirty="0">
                <a:latin typeface="Arial"/>
                <a:cs typeface="Arial"/>
              </a:endParaRPr>
            </a:p>
          </p:txBody>
        </p:sp>
        <p:sp>
          <p:nvSpPr>
            <p:cNvPr id="20" name="TextBox 19"/>
            <p:cNvSpPr txBox="1"/>
            <p:nvPr/>
          </p:nvSpPr>
          <p:spPr>
            <a:xfrm>
              <a:off x="341248" y="3004488"/>
              <a:ext cx="3190457" cy="236988"/>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grpSp>
      <p:grpSp>
        <p:nvGrpSpPr>
          <p:cNvPr id="23" name="Group 22"/>
          <p:cNvGrpSpPr/>
          <p:nvPr/>
        </p:nvGrpSpPr>
        <p:grpSpPr>
          <a:xfrm>
            <a:off x="3433517" y="0"/>
            <a:ext cx="3433518" cy="3035586"/>
            <a:chOff x="0" y="0"/>
            <a:chExt cx="3891320" cy="3339143"/>
          </a:xfrm>
        </p:grpSpPr>
        <p:sp>
          <p:nvSpPr>
            <p:cNvPr id="24" name="Rectangle 23"/>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571118" y="352593"/>
              <a:ext cx="1909754" cy="321627"/>
            </a:xfrm>
            <a:prstGeom prst="rect">
              <a:avLst/>
            </a:prstGeom>
            <a:noFill/>
          </p:spPr>
          <p:txBody>
            <a:bodyPr wrap="none" rtlCol="0">
              <a:spAutoFit/>
            </a:bodyPr>
            <a:lstStyle/>
            <a:p>
              <a:r>
                <a:rPr lang="en-US" sz="1300" b="1" dirty="0" smtClean="0">
                  <a:latin typeface="Arial"/>
                  <a:cs typeface="Arial"/>
                </a:rPr>
                <a:t>Willingness to Hire</a:t>
              </a:r>
              <a:endParaRPr lang="en-US" sz="1300" b="1" dirty="0">
                <a:latin typeface="Arial"/>
                <a:cs typeface="Arial"/>
              </a:endParaRPr>
            </a:p>
          </p:txBody>
        </p:sp>
        <p:sp>
          <p:nvSpPr>
            <p:cNvPr id="27" name="Rectangle 26"/>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568902" y="1914344"/>
              <a:ext cx="2877510" cy="643253"/>
            </a:xfrm>
            <a:prstGeom prst="rect">
              <a:avLst/>
            </a:prstGeom>
            <a:noFill/>
          </p:spPr>
          <p:txBody>
            <a:bodyPr wrap="square" rtlCol="0">
              <a:spAutoFit/>
            </a:bodyPr>
            <a:lstStyle/>
            <a:p>
              <a:r>
                <a:rPr lang="en-US" sz="800" dirty="0">
                  <a:latin typeface="Arial"/>
                  <a:cs typeface="Arial"/>
                </a:rPr>
                <a:t>"we </a:t>
              </a:r>
              <a:r>
                <a:rPr lang="en-US" sz="800" dirty="0" smtClean="0">
                  <a:latin typeface="Arial"/>
                  <a:cs typeface="Arial"/>
                </a:rPr>
                <a:t>haven’t </a:t>
              </a:r>
              <a:r>
                <a:rPr lang="en-US" sz="800" dirty="0">
                  <a:latin typeface="Arial"/>
                  <a:cs typeface="Arial"/>
                </a:rPr>
                <a:t>really had anybody [filter through here from the school]...the people that have come in and looked they </a:t>
              </a:r>
              <a:r>
                <a:rPr lang="en-US" sz="800" dirty="0" smtClean="0">
                  <a:latin typeface="Arial"/>
                  <a:cs typeface="Arial"/>
                </a:rPr>
                <a:t>didn’t </a:t>
              </a:r>
              <a:r>
                <a:rPr lang="en-US" sz="800" dirty="0">
                  <a:latin typeface="Arial"/>
                  <a:cs typeface="Arial"/>
                </a:rPr>
                <a:t>really want to </a:t>
              </a:r>
              <a:r>
                <a:rPr lang="en-US" sz="800" dirty="0" smtClean="0">
                  <a:latin typeface="Arial"/>
                  <a:cs typeface="Arial"/>
                </a:rPr>
                <a:t>because like </a:t>
              </a:r>
              <a:r>
                <a:rPr lang="en-US" sz="800" dirty="0">
                  <a:latin typeface="Arial"/>
                  <a:cs typeface="Arial"/>
                </a:rPr>
                <a:t>one was going in the army. </a:t>
              </a:r>
              <a:r>
                <a:rPr lang="en-US" sz="800" dirty="0" smtClean="0">
                  <a:latin typeface="Arial"/>
                  <a:cs typeface="Arial"/>
                </a:rPr>
                <a:t>We’re </a:t>
              </a:r>
              <a:r>
                <a:rPr lang="en-US" sz="800" dirty="0">
                  <a:latin typeface="Arial"/>
                  <a:cs typeface="Arial"/>
                </a:rPr>
                <a:t>open to that"</a:t>
              </a:r>
              <a:endParaRPr lang="en-US" sz="800" i="1" dirty="0">
                <a:latin typeface="Arial"/>
                <a:cs typeface="Arial"/>
              </a:endParaRPr>
            </a:p>
          </p:txBody>
        </p:sp>
      </p:grpSp>
      <p:grpSp>
        <p:nvGrpSpPr>
          <p:cNvPr id="32" name="Group 31"/>
          <p:cNvGrpSpPr/>
          <p:nvPr/>
        </p:nvGrpSpPr>
        <p:grpSpPr>
          <a:xfrm>
            <a:off x="0" y="3034753"/>
            <a:ext cx="3433520" cy="3035586"/>
            <a:chOff x="0" y="0"/>
            <a:chExt cx="3891320" cy="3339143"/>
          </a:xfrm>
        </p:grpSpPr>
        <p:sp>
          <p:nvSpPr>
            <p:cNvPr id="33" name="Rectangle 32"/>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571118" y="352593"/>
              <a:ext cx="1909753" cy="321627"/>
            </a:xfrm>
            <a:prstGeom prst="rect">
              <a:avLst/>
            </a:prstGeom>
            <a:noFill/>
          </p:spPr>
          <p:txBody>
            <a:bodyPr wrap="none" rtlCol="0">
              <a:spAutoFit/>
            </a:bodyPr>
            <a:lstStyle/>
            <a:p>
              <a:r>
                <a:rPr lang="en-US" sz="1300" b="1" dirty="0" smtClean="0">
                  <a:latin typeface="Arial"/>
                  <a:cs typeface="Arial"/>
                </a:rPr>
                <a:t>Willingness to Hire</a:t>
              </a:r>
              <a:endParaRPr lang="en-US" sz="1300" b="1" dirty="0">
                <a:latin typeface="Arial"/>
                <a:cs typeface="Arial"/>
              </a:endParaRPr>
            </a:p>
          </p:txBody>
        </p:sp>
        <p:sp>
          <p:nvSpPr>
            <p:cNvPr id="36" name="Rectangle 35"/>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571884" y="660370"/>
              <a:ext cx="2874526" cy="660180"/>
            </a:xfrm>
            <a:prstGeom prst="rect">
              <a:avLst/>
            </a:prstGeom>
            <a:noFill/>
          </p:spPr>
          <p:txBody>
            <a:bodyPr wrap="square" rtlCol="0">
              <a:spAutoFit/>
            </a:bodyPr>
            <a:lstStyle/>
            <a:p>
              <a:r>
                <a:rPr lang="en-US" sz="1100" b="1" dirty="0" smtClean="0">
                  <a:latin typeface="Arial"/>
                  <a:cs typeface="Arial"/>
                </a:rPr>
                <a:t>Companies desperate to hire, and have greatly lowered their standards</a:t>
              </a:r>
              <a:endParaRPr lang="en-US" sz="800" b="1" i="1" dirty="0">
                <a:latin typeface="Arial"/>
                <a:cs typeface="Arial"/>
              </a:endParaRPr>
            </a:p>
          </p:txBody>
        </p:sp>
        <p:sp>
          <p:nvSpPr>
            <p:cNvPr id="39" name="TextBox 38"/>
            <p:cNvSpPr txBox="1"/>
            <p:nvPr/>
          </p:nvSpPr>
          <p:spPr>
            <a:xfrm>
              <a:off x="568900" y="1914343"/>
              <a:ext cx="2877512" cy="710964"/>
            </a:xfrm>
            <a:prstGeom prst="rect">
              <a:avLst/>
            </a:prstGeom>
            <a:noFill/>
          </p:spPr>
          <p:txBody>
            <a:bodyPr wrap="square" rtlCol="0">
              <a:spAutoFit/>
            </a:bodyPr>
            <a:lstStyle/>
            <a:p>
              <a:r>
                <a:rPr lang="en-US" sz="900" dirty="0">
                  <a:latin typeface="Arial"/>
                  <a:cs typeface="Arial"/>
                </a:rPr>
                <a:t>"if I</a:t>
              </a:r>
              <a:r>
                <a:rPr lang="en-US" sz="900" dirty="0" smtClean="0">
                  <a:latin typeface="Arial"/>
                  <a:cs typeface="Arial"/>
                </a:rPr>
                <a:t> </a:t>
              </a:r>
              <a:r>
                <a:rPr lang="en-US" sz="900" dirty="0">
                  <a:latin typeface="Arial"/>
                  <a:cs typeface="Arial"/>
                </a:rPr>
                <a:t>could have an ideal employee, </a:t>
              </a:r>
              <a:r>
                <a:rPr lang="en-US" sz="900" dirty="0" smtClean="0">
                  <a:latin typeface="Arial"/>
                  <a:cs typeface="Arial"/>
                </a:rPr>
                <a:t>it’d </a:t>
              </a:r>
              <a:r>
                <a:rPr lang="en-US" sz="900" dirty="0">
                  <a:latin typeface="Arial"/>
                  <a:cs typeface="Arial"/>
                </a:rPr>
                <a:t>be someone that was here everyday, and then  wanted something more than what they were doing, wanted to think"</a:t>
              </a:r>
              <a:endParaRPr lang="en-US" sz="900" i="1" dirty="0">
                <a:latin typeface="Arial"/>
                <a:cs typeface="Arial"/>
              </a:endParaRPr>
            </a:p>
          </p:txBody>
        </p:sp>
      </p:grpSp>
      <p:grpSp>
        <p:nvGrpSpPr>
          <p:cNvPr id="41" name="Group 40"/>
          <p:cNvGrpSpPr/>
          <p:nvPr/>
        </p:nvGrpSpPr>
        <p:grpSpPr>
          <a:xfrm>
            <a:off x="3433517" y="3034753"/>
            <a:ext cx="3433518" cy="3035586"/>
            <a:chOff x="0" y="0"/>
            <a:chExt cx="3891320" cy="3339143"/>
          </a:xfrm>
        </p:grpSpPr>
        <p:sp>
          <p:nvSpPr>
            <p:cNvPr id="42" name="Rectangle 41"/>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1118" y="352593"/>
              <a:ext cx="2000902" cy="321627"/>
            </a:xfrm>
            <a:prstGeom prst="rect">
              <a:avLst/>
            </a:prstGeom>
            <a:noFill/>
          </p:spPr>
          <p:txBody>
            <a:bodyPr wrap="none" rtlCol="0">
              <a:spAutoFit/>
            </a:bodyPr>
            <a:lstStyle/>
            <a:p>
              <a:r>
                <a:rPr lang="en-US" sz="1300" b="1" dirty="0" smtClean="0">
                  <a:latin typeface="Arial"/>
                  <a:cs typeface="Arial"/>
                </a:rPr>
                <a:t>Promotion Aversion</a:t>
              </a:r>
              <a:endParaRPr lang="en-US" sz="1300" b="1" dirty="0">
                <a:latin typeface="Arial"/>
                <a:cs typeface="Arial"/>
              </a:endParaRPr>
            </a:p>
          </p:txBody>
        </p:sp>
        <p:sp>
          <p:nvSpPr>
            <p:cNvPr id="45" name="Rectangle 44"/>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71884" y="660370"/>
              <a:ext cx="2647286" cy="1218795"/>
            </a:xfrm>
            <a:prstGeom prst="rect">
              <a:avLst/>
            </a:prstGeom>
            <a:noFill/>
          </p:spPr>
          <p:txBody>
            <a:bodyPr wrap="square" rtlCol="0">
              <a:spAutoFit/>
            </a:bodyPr>
            <a:lstStyle/>
            <a:p>
              <a:r>
                <a:rPr lang="en-US" sz="1100" b="1" dirty="0" smtClean="0">
                  <a:latin typeface="Arial"/>
                  <a:cs typeface="Arial"/>
                </a:rPr>
                <a:t>Companies desire to promote internally, but entry level employees don’t understand the opportunities or lack motivation and ambition to take on more responsibility</a:t>
              </a:r>
              <a:endParaRPr lang="en-US" sz="1100" b="1" dirty="0">
                <a:latin typeface="Arial"/>
                <a:cs typeface="Arial"/>
              </a:endParaRPr>
            </a:p>
          </p:txBody>
        </p:sp>
        <p:sp>
          <p:nvSpPr>
            <p:cNvPr id="48" name="TextBox 47"/>
            <p:cNvSpPr txBox="1"/>
            <p:nvPr/>
          </p:nvSpPr>
          <p:spPr>
            <a:xfrm>
              <a:off x="568900" y="1914346"/>
              <a:ext cx="2877512" cy="1049517"/>
            </a:xfrm>
            <a:prstGeom prst="rect">
              <a:avLst/>
            </a:prstGeom>
            <a:noFill/>
          </p:spPr>
          <p:txBody>
            <a:bodyPr wrap="square" rtlCol="0">
              <a:spAutoFit/>
            </a:bodyPr>
            <a:lstStyle/>
            <a:p>
              <a:r>
                <a:rPr lang="en-US" sz="800" dirty="0">
                  <a:latin typeface="Arial"/>
                  <a:cs typeface="Arial"/>
                </a:rPr>
                <a:t> "we have a large number of employees where they say </a:t>
              </a:r>
              <a:r>
                <a:rPr lang="en-US" sz="800" dirty="0" smtClean="0">
                  <a:latin typeface="Arial"/>
                  <a:cs typeface="Arial"/>
                </a:rPr>
                <a:t>I’m </a:t>
              </a:r>
              <a:r>
                <a:rPr lang="en-US" sz="800" dirty="0">
                  <a:latin typeface="Arial"/>
                  <a:cs typeface="Arial"/>
                </a:rPr>
                <a:t>where want to be and </a:t>
              </a:r>
              <a:r>
                <a:rPr lang="en-US" sz="800" dirty="0" smtClean="0">
                  <a:latin typeface="Arial"/>
                  <a:cs typeface="Arial"/>
                </a:rPr>
                <a:t>I don’t </a:t>
              </a:r>
              <a:r>
                <a:rPr lang="en-US" sz="800" dirty="0">
                  <a:latin typeface="Arial"/>
                  <a:cs typeface="Arial"/>
                </a:rPr>
                <a:t>want to do anything else" "we would promote more from </a:t>
              </a:r>
              <a:r>
                <a:rPr lang="en-US" sz="800" dirty="0" smtClean="0">
                  <a:latin typeface="Arial"/>
                  <a:cs typeface="Arial"/>
                </a:rPr>
                <a:t>within if </a:t>
              </a:r>
              <a:r>
                <a:rPr lang="en-US" sz="800" dirty="0">
                  <a:latin typeface="Arial"/>
                  <a:cs typeface="Arial"/>
                </a:rPr>
                <a:t>we had more </a:t>
              </a:r>
              <a:r>
                <a:rPr lang="en-US" sz="800" dirty="0" smtClean="0">
                  <a:latin typeface="Arial"/>
                  <a:cs typeface="Arial"/>
                </a:rPr>
                <a:t>people in </a:t>
              </a:r>
              <a:r>
                <a:rPr lang="en-US" sz="800" dirty="0">
                  <a:latin typeface="Arial"/>
                  <a:cs typeface="Arial"/>
                </a:rPr>
                <a:t>the plant that desired to do so, we've had to hire supervisors from the outside </a:t>
              </a:r>
              <a:r>
                <a:rPr lang="en-US" sz="800" dirty="0" smtClean="0">
                  <a:latin typeface="Arial"/>
                  <a:cs typeface="Arial"/>
                </a:rPr>
                <a:t>because we haven’t </a:t>
              </a:r>
              <a:r>
                <a:rPr lang="en-US" sz="800" dirty="0">
                  <a:latin typeface="Arial"/>
                  <a:cs typeface="Arial"/>
                </a:rPr>
                <a:t>had anybody that really wants to"</a:t>
              </a:r>
              <a:endParaRPr lang="en-US" sz="800" i="1" dirty="0">
                <a:latin typeface="Arial"/>
                <a:cs typeface="Arial"/>
              </a:endParaRPr>
            </a:p>
          </p:txBody>
        </p:sp>
      </p:grpSp>
      <p:grpSp>
        <p:nvGrpSpPr>
          <p:cNvPr id="68" name="Group 67"/>
          <p:cNvGrpSpPr/>
          <p:nvPr/>
        </p:nvGrpSpPr>
        <p:grpSpPr>
          <a:xfrm>
            <a:off x="0" y="6070337"/>
            <a:ext cx="3433518" cy="3073664"/>
            <a:chOff x="0" y="6677370"/>
            <a:chExt cx="3891320" cy="3381030"/>
          </a:xfrm>
        </p:grpSpPr>
        <p:sp>
          <p:nvSpPr>
            <p:cNvPr id="51" name="Rectangle 50"/>
            <p:cNvSpPr/>
            <p:nvPr/>
          </p:nvSpPr>
          <p:spPr>
            <a:xfrm>
              <a:off x="0" y="6677370"/>
              <a:ext cx="3891320" cy="338103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528234" y="68968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571118" y="6887793"/>
              <a:ext cx="2000902" cy="321627"/>
            </a:xfrm>
            <a:prstGeom prst="rect">
              <a:avLst/>
            </a:prstGeom>
            <a:noFill/>
          </p:spPr>
          <p:txBody>
            <a:bodyPr wrap="none" rtlCol="0">
              <a:spAutoFit/>
            </a:bodyPr>
            <a:lstStyle/>
            <a:p>
              <a:r>
                <a:rPr lang="en-US" sz="1300" b="1" dirty="0" smtClean="0">
                  <a:latin typeface="Arial"/>
                  <a:cs typeface="Arial"/>
                </a:rPr>
                <a:t>Promotion Aversion</a:t>
              </a:r>
              <a:endParaRPr lang="en-US" sz="1300" b="1" dirty="0">
                <a:latin typeface="Arial"/>
                <a:cs typeface="Arial"/>
              </a:endParaRPr>
            </a:p>
          </p:txBody>
        </p:sp>
        <p:sp>
          <p:nvSpPr>
            <p:cNvPr id="54" name="Rectangle 53"/>
            <p:cNvSpPr/>
            <p:nvPr/>
          </p:nvSpPr>
          <p:spPr>
            <a:xfrm>
              <a:off x="528234" y="71804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28234" y="84315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568899" y="7206418"/>
              <a:ext cx="2877512" cy="1032591"/>
            </a:xfrm>
            <a:prstGeom prst="rect">
              <a:avLst/>
            </a:prstGeom>
            <a:noFill/>
          </p:spPr>
          <p:txBody>
            <a:bodyPr wrap="square" rtlCol="0">
              <a:spAutoFit/>
            </a:bodyPr>
            <a:lstStyle/>
            <a:p>
              <a:r>
                <a:rPr lang="en-US" sz="1100" b="1" dirty="0" smtClean="0">
                  <a:latin typeface="Arial"/>
                  <a:cs typeface="Arial"/>
                </a:rPr>
                <a:t>Employees struggle to take advantage of opportunities to advance; while companies see lack of dedication or motivation to move up</a:t>
              </a:r>
              <a:endParaRPr lang="en-US" sz="800" b="1" i="1" dirty="0">
                <a:latin typeface="Arial"/>
                <a:cs typeface="Arial"/>
              </a:endParaRPr>
            </a:p>
          </p:txBody>
        </p:sp>
        <p:sp>
          <p:nvSpPr>
            <p:cNvPr id="57" name="TextBox 56"/>
            <p:cNvSpPr txBox="1"/>
            <p:nvPr/>
          </p:nvSpPr>
          <p:spPr>
            <a:xfrm>
              <a:off x="568900" y="8449546"/>
              <a:ext cx="2877512" cy="1049518"/>
            </a:xfrm>
            <a:prstGeom prst="rect">
              <a:avLst/>
            </a:prstGeom>
            <a:noFill/>
          </p:spPr>
          <p:txBody>
            <a:bodyPr wrap="square" rtlCol="0">
              <a:spAutoFit/>
            </a:bodyPr>
            <a:lstStyle/>
            <a:p>
              <a:r>
                <a:rPr lang="en-US" sz="800" dirty="0" smtClean="0">
                  <a:latin typeface="Arial"/>
                  <a:cs typeface="Arial"/>
                </a:rPr>
                <a:t>“I’m </a:t>
              </a:r>
              <a:r>
                <a:rPr lang="en-US" sz="800" dirty="0">
                  <a:latin typeface="Arial"/>
                  <a:cs typeface="Arial"/>
                </a:rPr>
                <a:t>sending someone to </a:t>
              </a:r>
              <a:r>
                <a:rPr lang="en-US" sz="800" dirty="0" smtClean="0">
                  <a:latin typeface="Arial"/>
                  <a:cs typeface="Arial"/>
                </a:rPr>
                <a:t>Ivy </a:t>
              </a:r>
              <a:r>
                <a:rPr lang="en-US" sz="800" dirty="0">
                  <a:latin typeface="Arial"/>
                  <a:cs typeface="Arial"/>
                </a:rPr>
                <a:t>T</a:t>
              </a:r>
              <a:r>
                <a:rPr lang="en-US" sz="800" dirty="0" smtClean="0">
                  <a:latin typeface="Arial"/>
                  <a:cs typeface="Arial"/>
                </a:rPr>
                <a:t>ech </a:t>
              </a:r>
              <a:r>
                <a:rPr lang="en-US" sz="800" dirty="0">
                  <a:latin typeface="Arial"/>
                  <a:cs typeface="Arial"/>
                </a:rPr>
                <a:t>right now to a work program and he is in basic electricity and its like a </a:t>
              </a:r>
              <a:r>
                <a:rPr lang="en-US" sz="800" dirty="0" smtClean="0">
                  <a:latin typeface="Arial"/>
                  <a:cs typeface="Arial"/>
                </a:rPr>
                <a:t>cohort </a:t>
              </a:r>
              <a:r>
                <a:rPr lang="en-US" sz="800" dirty="0">
                  <a:latin typeface="Arial"/>
                  <a:cs typeface="Arial"/>
                </a:rPr>
                <a:t>program, well we pay for it we let him go ,and </a:t>
              </a:r>
              <a:r>
                <a:rPr lang="en-US" sz="800" dirty="0" smtClean="0">
                  <a:latin typeface="Arial"/>
                  <a:cs typeface="Arial"/>
                </a:rPr>
                <a:t>he’s </a:t>
              </a:r>
              <a:r>
                <a:rPr lang="en-US" sz="800" dirty="0">
                  <a:latin typeface="Arial"/>
                  <a:cs typeface="Arial"/>
                </a:rPr>
                <a:t>just not doing the work, the instructor said he could make it up </a:t>
              </a:r>
              <a:r>
                <a:rPr lang="en-US" sz="800" dirty="0" smtClean="0">
                  <a:latin typeface="Arial"/>
                  <a:cs typeface="Arial"/>
                </a:rPr>
                <a:t>because he </a:t>
              </a:r>
              <a:r>
                <a:rPr lang="en-US" sz="800" dirty="0">
                  <a:latin typeface="Arial"/>
                  <a:cs typeface="Arial"/>
                </a:rPr>
                <a:t>has time but </a:t>
              </a:r>
              <a:r>
                <a:rPr lang="en-US" sz="800" dirty="0" smtClean="0">
                  <a:latin typeface="Arial"/>
                  <a:cs typeface="Arial"/>
                </a:rPr>
                <a:t>he’s </a:t>
              </a:r>
              <a:r>
                <a:rPr lang="en-US" sz="800" dirty="0">
                  <a:latin typeface="Arial"/>
                  <a:cs typeface="Arial"/>
                </a:rPr>
                <a:t>just not doing it but he cant go on with the cohort if </a:t>
              </a:r>
              <a:r>
                <a:rPr lang="en-US" sz="800" dirty="0" smtClean="0">
                  <a:latin typeface="Arial"/>
                  <a:cs typeface="Arial"/>
                </a:rPr>
                <a:t>he’s </a:t>
              </a:r>
              <a:r>
                <a:rPr lang="en-US" sz="800" dirty="0">
                  <a:latin typeface="Arial"/>
                  <a:cs typeface="Arial"/>
                </a:rPr>
                <a:t>not doing the work"</a:t>
              </a:r>
              <a:endParaRPr lang="en-US" sz="800" i="1" dirty="0">
                <a:latin typeface="Arial"/>
                <a:cs typeface="Arial"/>
              </a:endParaRPr>
            </a:p>
          </p:txBody>
        </p:sp>
      </p:grpSp>
      <p:grpSp>
        <p:nvGrpSpPr>
          <p:cNvPr id="69" name="Group 68"/>
          <p:cNvGrpSpPr/>
          <p:nvPr/>
        </p:nvGrpSpPr>
        <p:grpSpPr>
          <a:xfrm>
            <a:off x="3433517" y="6070337"/>
            <a:ext cx="3433518" cy="3073664"/>
            <a:chOff x="0" y="6677370"/>
            <a:chExt cx="3891320" cy="3381030"/>
          </a:xfrm>
        </p:grpSpPr>
        <p:sp>
          <p:nvSpPr>
            <p:cNvPr id="70" name="Rectangle 69"/>
            <p:cNvSpPr/>
            <p:nvPr/>
          </p:nvSpPr>
          <p:spPr>
            <a:xfrm>
              <a:off x="0" y="6677370"/>
              <a:ext cx="3891320" cy="338103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528234" y="68968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571118" y="6887793"/>
              <a:ext cx="2000902" cy="321627"/>
            </a:xfrm>
            <a:prstGeom prst="rect">
              <a:avLst/>
            </a:prstGeom>
            <a:noFill/>
          </p:spPr>
          <p:txBody>
            <a:bodyPr wrap="none" rtlCol="0">
              <a:spAutoFit/>
            </a:bodyPr>
            <a:lstStyle/>
            <a:p>
              <a:r>
                <a:rPr lang="en-US" sz="1300" b="1" dirty="0" smtClean="0">
                  <a:latin typeface="Arial"/>
                  <a:cs typeface="Arial"/>
                </a:rPr>
                <a:t>Promotion Aversion</a:t>
              </a:r>
              <a:endParaRPr lang="en-US" sz="1300" b="1" dirty="0">
                <a:latin typeface="Arial"/>
                <a:cs typeface="Arial"/>
              </a:endParaRPr>
            </a:p>
          </p:txBody>
        </p:sp>
        <p:sp>
          <p:nvSpPr>
            <p:cNvPr id="73" name="Rectangle 72"/>
            <p:cNvSpPr/>
            <p:nvPr/>
          </p:nvSpPr>
          <p:spPr>
            <a:xfrm>
              <a:off x="528234" y="71804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528234" y="84315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TextBox 74"/>
            <p:cNvSpPr txBox="1"/>
            <p:nvPr/>
          </p:nvSpPr>
          <p:spPr>
            <a:xfrm>
              <a:off x="571884" y="7195569"/>
              <a:ext cx="2647286" cy="660180"/>
            </a:xfrm>
            <a:prstGeom prst="rect">
              <a:avLst/>
            </a:prstGeom>
            <a:noFill/>
          </p:spPr>
          <p:txBody>
            <a:bodyPr wrap="square" rtlCol="0">
              <a:spAutoFit/>
            </a:bodyPr>
            <a:lstStyle/>
            <a:p>
              <a:r>
                <a:rPr lang="en-US" sz="1100" b="1" dirty="0" smtClean="0">
                  <a:latin typeface="Arial"/>
                  <a:cs typeface="Arial"/>
                </a:rPr>
                <a:t>People work to live, </a:t>
              </a:r>
              <a:r>
                <a:rPr lang="en-US" sz="1100" b="1" dirty="0">
                  <a:latin typeface="Arial"/>
                  <a:cs typeface="Arial"/>
                </a:rPr>
                <a:t>not because they care about what they do, they prioritize other things</a:t>
              </a:r>
              <a:endParaRPr lang="en-US" sz="800" b="1" i="1" dirty="0">
                <a:latin typeface="Arial"/>
                <a:cs typeface="Arial"/>
              </a:endParaRPr>
            </a:p>
          </p:txBody>
        </p:sp>
        <p:sp>
          <p:nvSpPr>
            <p:cNvPr id="76" name="TextBox 75"/>
            <p:cNvSpPr txBox="1"/>
            <p:nvPr/>
          </p:nvSpPr>
          <p:spPr>
            <a:xfrm>
              <a:off x="568900" y="8449545"/>
              <a:ext cx="2877512" cy="778675"/>
            </a:xfrm>
            <a:prstGeom prst="rect">
              <a:avLst/>
            </a:prstGeom>
            <a:noFill/>
          </p:spPr>
          <p:txBody>
            <a:bodyPr wrap="square" rtlCol="0">
              <a:spAutoFit/>
            </a:bodyPr>
            <a:lstStyle/>
            <a:p>
              <a:r>
                <a:rPr lang="en-US" sz="800" dirty="0">
                  <a:latin typeface="Arial"/>
                  <a:cs typeface="Arial"/>
                </a:rPr>
                <a:t>"if you look at the class of people we deal with, they have a rough life and </a:t>
              </a:r>
              <a:r>
                <a:rPr lang="en-US" sz="800" dirty="0" smtClean="0">
                  <a:latin typeface="Arial"/>
                  <a:cs typeface="Arial"/>
                </a:rPr>
                <a:t>there’s </a:t>
              </a:r>
              <a:r>
                <a:rPr lang="en-US" sz="800" dirty="0">
                  <a:latin typeface="Arial"/>
                  <a:cs typeface="Arial"/>
                </a:rPr>
                <a:t>all kinds of personal programs and well have people come in that say I</a:t>
              </a:r>
              <a:r>
                <a:rPr lang="en-US" sz="800" dirty="0" smtClean="0">
                  <a:latin typeface="Arial"/>
                  <a:cs typeface="Arial"/>
                </a:rPr>
                <a:t> </a:t>
              </a:r>
              <a:r>
                <a:rPr lang="en-US" sz="800" dirty="0">
                  <a:latin typeface="Arial"/>
                  <a:cs typeface="Arial"/>
                </a:rPr>
                <a:t>just </a:t>
              </a:r>
              <a:r>
                <a:rPr lang="en-US" sz="800" dirty="0" smtClean="0">
                  <a:latin typeface="Arial"/>
                  <a:cs typeface="Arial"/>
                </a:rPr>
                <a:t>want to work </a:t>
              </a:r>
              <a:r>
                <a:rPr lang="en-US" sz="800" dirty="0">
                  <a:latin typeface="Arial"/>
                  <a:cs typeface="Arial"/>
                </a:rPr>
                <a:t>long enough to be able to buy a car"</a:t>
              </a:r>
              <a:endParaRPr lang="en-US" sz="800" i="1" dirty="0">
                <a:latin typeface="Arial"/>
                <a:cs typeface="Arial"/>
              </a:endParaRPr>
            </a:p>
          </p:txBody>
        </p:sp>
      </p:grpSp>
      <p:sp>
        <p:nvSpPr>
          <p:cNvPr id="59" name="TextBox 58"/>
          <p:cNvSpPr txBox="1"/>
          <p:nvPr/>
        </p:nvSpPr>
        <p:spPr>
          <a:xfrm>
            <a:off x="3714407" y="2731212"/>
            <a:ext cx="2815110" cy="215444"/>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sp>
        <p:nvSpPr>
          <p:cNvPr id="60" name="TextBox 59"/>
          <p:cNvSpPr txBox="1"/>
          <p:nvPr/>
        </p:nvSpPr>
        <p:spPr>
          <a:xfrm>
            <a:off x="318799" y="5753165"/>
            <a:ext cx="2815110" cy="215444"/>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sp>
        <p:nvSpPr>
          <p:cNvPr id="61" name="TextBox 60"/>
          <p:cNvSpPr txBox="1"/>
          <p:nvPr/>
        </p:nvSpPr>
        <p:spPr>
          <a:xfrm>
            <a:off x="3734618" y="5755615"/>
            <a:ext cx="2815110" cy="215444"/>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sp>
        <p:nvSpPr>
          <p:cNvPr id="62" name="TextBox 61"/>
          <p:cNvSpPr txBox="1"/>
          <p:nvPr/>
        </p:nvSpPr>
        <p:spPr>
          <a:xfrm>
            <a:off x="3767497" y="8672445"/>
            <a:ext cx="2815110" cy="215444"/>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sp>
        <p:nvSpPr>
          <p:cNvPr id="63" name="TextBox 62"/>
          <p:cNvSpPr txBox="1"/>
          <p:nvPr/>
        </p:nvSpPr>
        <p:spPr>
          <a:xfrm>
            <a:off x="318799" y="8672445"/>
            <a:ext cx="2815110" cy="215444"/>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sp>
        <p:nvSpPr>
          <p:cNvPr id="64" name="TextBox 63"/>
          <p:cNvSpPr txBox="1"/>
          <p:nvPr/>
        </p:nvSpPr>
        <p:spPr>
          <a:xfrm>
            <a:off x="501970" y="1723938"/>
            <a:ext cx="2538981" cy="338554"/>
          </a:xfrm>
          <a:prstGeom prst="rect">
            <a:avLst/>
          </a:prstGeom>
          <a:noFill/>
        </p:spPr>
        <p:txBody>
          <a:bodyPr wrap="square" rtlCol="0">
            <a:spAutoFit/>
          </a:bodyPr>
          <a:lstStyle/>
          <a:p>
            <a:r>
              <a:rPr lang="en-US" sz="800" dirty="0">
                <a:latin typeface="Arial"/>
                <a:cs typeface="Arial"/>
              </a:rPr>
              <a:t>"the younger generation...they </a:t>
            </a:r>
            <a:r>
              <a:rPr lang="en-US" sz="800" dirty="0" smtClean="0">
                <a:latin typeface="Arial"/>
                <a:cs typeface="Arial"/>
              </a:rPr>
              <a:t>couldn’t </a:t>
            </a:r>
            <a:r>
              <a:rPr lang="en-US" sz="800" dirty="0">
                <a:latin typeface="Arial"/>
                <a:cs typeface="Arial"/>
              </a:rPr>
              <a:t>get time off for their birthday so they quit"</a:t>
            </a:r>
            <a:endParaRPr lang="en-US" sz="800" i="1" dirty="0">
              <a:latin typeface="Arial"/>
              <a:cs typeface="Arial"/>
            </a:endParaRPr>
          </a:p>
        </p:txBody>
      </p:sp>
      <p:sp>
        <p:nvSpPr>
          <p:cNvPr id="66" name="TextBox 65"/>
          <p:cNvSpPr txBox="1"/>
          <p:nvPr/>
        </p:nvSpPr>
        <p:spPr>
          <a:xfrm>
            <a:off x="3899606" y="594523"/>
            <a:ext cx="2574862" cy="430887"/>
          </a:xfrm>
          <a:prstGeom prst="rect">
            <a:avLst/>
          </a:prstGeom>
          <a:noFill/>
        </p:spPr>
        <p:txBody>
          <a:bodyPr wrap="square" rtlCol="0">
            <a:spAutoFit/>
          </a:bodyPr>
          <a:lstStyle/>
          <a:p>
            <a:r>
              <a:rPr lang="en-US" sz="1100" b="1" dirty="0" smtClean="0">
                <a:latin typeface="Arial"/>
                <a:cs typeface="Arial"/>
              </a:rPr>
              <a:t>There is hiring potential from high schools but hasn’t </a:t>
            </a:r>
            <a:r>
              <a:rPr lang="en-US" sz="1100" b="1" dirty="0">
                <a:latin typeface="Arial"/>
                <a:cs typeface="Arial"/>
              </a:rPr>
              <a:t>been </a:t>
            </a:r>
            <a:r>
              <a:rPr lang="en-US" sz="1100" b="1" dirty="0" smtClean="0">
                <a:latin typeface="Arial"/>
                <a:cs typeface="Arial"/>
              </a:rPr>
              <a:t>proven </a:t>
            </a:r>
            <a:endParaRPr lang="en-US" sz="800" b="1" i="1" dirty="0">
              <a:latin typeface="Arial"/>
              <a:cs typeface="Arial"/>
            </a:endParaRPr>
          </a:p>
        </p:txBody>
      </p:sp>
    </p:spTree>
    <p:extLst>
      <p:ext uri="{BB962C8B-B14F-4D97-AF65-F5344CB8AC3E}">
        <p14:creationId xmlns:p14="http://schemas.microsoft.com/office/powerpoint/2010/main" val="5602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4656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3433519" cy="3035586"/>
            <a:chOff x="0" y="0"/>
            <a:chExt cx="3891320" cy="3339143"/>
          </a:xfrm>
        </p:grpSpPr>
        <p:sp>
          <p:nvSpPr>
            <p:cNvPr id="5" name="Rectangle 4"/>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4" name="Rectangle 13"/>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5" name="TextBox 14"/>
            <p:cNvSpPr txBox="1"/>
            <p:nvPr/>
          </p:nvSpPr>
          <p:spPr>
            <a:xfrm>
              <a:off x="571118" y="352593"/>
              <a:ext cx="1837084" cy="321627"/>
            </a:xfrm>
            <a:prstGeom prst="rect">
              <a:avLst/>
            </a:prstGeom>
            <a:noFill/>
          </p:spPr>
          <p:txBody>
            <a:bodyPr wrap="none" rtlCol="0">
              <a:spAutoFit/>
            </a:bodyPr>
            <a:lstStyle/>
            <a:p>
              <a:r>
                <a:rPr lang="en-US" sz="1300" b="1" dirty="0" smtClean="0">
                  <a:latin typeface="Arial"/>
                  <a:cs typeface="Arial"/>
                </a:rPr>
                <a:t>Skill Development</a:t>
              </a:r>
              <a:endParaRPr lang="en-US" sz="1300" b="1" dirty="0">
                <a:latin typeface="Arial"/>
                <a:cs typeface="Arial"/>
              </a:endParaRPr>
            </a:p>
          </p:txBody>
        </p:sp>
        <p:sp>
          <p:nvSpPr>
            <p:cNvPr id="16" name="Rectangle 15"/>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7" name="Rectangle 16"/>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8" name="TextBox 17"/>
            <p:cNvSpPr txBox="1"/>
            <p:nvPr/>
          </p:nvSpPr>
          <p:spPr>
            <a:xfrm>
              <a:off x="528235" y="690494"/>
              <a:ext cx="2918176" cy="846385"/>
            </a:xfrm>
            <a:prstGeom prst="rect">
              <a:avLst/>
            </a:prstGeom>
            <a:noFill/>
          </p:spPr>
          <p:txBody>
            <a:bodyPr wrap="square" rtlCol="0">
              <a:spAutoFit/>
            </a:bodyPr>
            <a:lstStyle/>
            <a:p>
              <a:r>
                <a:rPr lang="en-US" sz="1100" b="1" dirty="0" smtClean="0">
                  <a:latin typeface="Arial"/>
                  <a:cs typeface="Arial"/>
                </a:rPr>
                <a:t>Resourceful individuals learn throughout their careers and master what they need to know to be successful</a:t>
              </a:r>
            </a:p>
          </p:txBody>
        </p:sp>
        <p:sp>
          <p:nvSpPr>
            <p:cNvPr id="19" name="TextBox 18"/>
            <p:cNvSpPr txBox="1"/>
            <p:nvPr/>
          </p:nvSpPr>
          <p:spPr>
            <a:xfrm>
              <a:off x="568900" y="1914346"/>
              <a:ext cx="209288" cy="236988"/>
            </a:xfrm>
            <a:prstGeom prst="rect">
              <a:avLst/>
            </a:prstGeom>
            <a:noFill/>
          </p:spPr>
          <p:txBody>
            <a:bodyPr wrap="none" rtlCol="0">
              <a:spAutoFit/>
            </a:bodyPr>
            <a:lstStyle/>
            <a:p>
              <a:endParaRPr lang="en-US" sz="800" i="1" dirty="0">
                <a:latin typeface="Arial"/>
                <a:cs typeface="Arial"/>
              </a:endParaRPr>
            </a:p>
          </p:txBody>
        </p:sp>
        <p:sp>
          <p:nvSpPr>
            <p:cNvPr id="20" name="TextBox 19"/>
            <p:cNvSpPr txBox="1"/>
            <p:nvPr/>
          </p:nvSpPr>
          <p:spPr>
            <a:xfrm>
              <a:off x="341248" y="3004488"/>
              <a:ext cx="3190457" cy="236988"/>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grpSp>
      <p:grpSp>
        <p:nvGrpSpPr>
          <p:cNvPr id="23" name="Group 22"/>
          <p:cNvGrpSpPr/>
          <p:nvPr/>
        </p:nvGrpSpPr>
        <p:grpSpPr>
          <a:xfrm>
            <a:off x="3433517" y="0"/>
            <a:ext cx="3433518" cy="3035586"/>
            <a:chOff x="0" y="0"/>
            <a:chExt cx="3891320" cy="3339143"/>
          </a:xfrm>
        </p:grpSpPr>
        <p:sp>
          <p:nvSpPr>
            <p:cNvPr id="24" name="Rectangle 23"/>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571118" y="352593"/>
              <a:ext cx="2120190" cy="321627"/>
            </a:xfrm>
            <a:prstGeom prst="rect">
              <a:avLst/>
            </a:prstGeom>
            <a:noFill/>
          </p:spPr>
          <p:txBody>
            <a:bodyPr wrap="none" rtlCol="0">
              <a:spAutoFit/>
            </a:bodyPr>
            <a:lstStyle/>
            <a:p>
              <a:r>
                <a:rPr lang="en-US" sz="1300" b="1" dirty="0" smtClean="0">
                  <a:latin typeface="Arial"/>
                  <a:cs typeface="Arial"/>
                </a:rPr>
                <a:t>Employee interaction</a:t>
              </a:r>
              <a:endParaRPr lang="en-US" sz="1300" b="1" dirty="0">
                <a:latin typeface="Arial"/>
                <a:cs typeface="Arial"/>
              </a:endParaRPr>
            </a:p>
          </p:txBody>
        </p:sp>
        <p:sp>
          <p:nvSpPr>
            <p:cNvPr id="27" name="Rectangle 26"/>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568900" y="1914344"/>
              <a:ext cx="2796862" cy="507831"/>
            </a:xfrm>
            <a:prstGeom prst="rect">
              <a:avLst/>
            </a:prstGeom>
            <a:noFill/>
          </p:spPr>
          <p:txBody>
            <a:bodyPr wrap="square" rtlCol="0">
              <a:spAutoFit/>
            </a:bodyPr>
            <a:lstStyle/>
            <a:p>
              <a:r>
                <a:rPr lang="en-US" sz="800" dirty="0">
                  <a:latin typeface="Arial"/>
                  <a:cs typeface="Arial"/>
                </a:rPr>
                <a:t>"we use global cash cards for people who </a:t>
              </a:r>
              <a:r>
                <a:rPr lang="en-US" sz="800" dirty="0" smtClean="0">
                  <a:latin typeface="Arial"/>
                  <a:cs typeface="Arial"/>
                </a:rPr>
                <a:t>don’t </a:t>
              </a:r>
              <a:r>
                <a:rPr lang="en-US" sz="800" dirty="0">
                  <a:latin typeface="Arial"/>
                  <a:cs typeface="Arial"/>
                </a:rPr>
                <a:t>have a bank account and we just load money right onto the card and it works just like a debit card"</a:t>
              </a:r>
              <a:endParaRPr lang="en-US" sz="800" i="1" dirty="0">
                <a:latin typeface="Arial"/>
                <a:cs typeface="Arial"/>
              </a:endParaRPr>
            </a:p>
          </p:txBody>
        </p:sp>
      </p:grpSp>
      <p:grpSp>
        <p:nvGrpSpPr>
          <p:cNvPr id="32" name="Group 31"/>
          <p:cNvGrpSpPr/>
          <p:nvPr/>
        </p:nvGrpSpPr>
        <p:grpSpPr>
          <a:xfrm>
            <a:off x="0" y="3034753"/>
            <a:ext cx="3433520" cy="3079141"/>
            <a:chOff x="0" y="0"/>
            <a:chExt cx="3891320" cy="3387054"/>
          </a:xfrm>
        </p:grpSpPr>
        <p:sp>
          <p:nvSpPr>
            <p:cNvPr id="33" name="Rectangle 32"/>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571118" y="352593"/>
              <a:ext cx="1906524" cy="321627"/>
            </a:xfrm>
            <a:prstGeom prst="rect">
              <a:avLst/>
            </a:prstGeom>
            <a:noFill/>
          </p:spPr>
          <p:txBody>
            <a:bodyPr wrap="none" rtlCol="0">
              <a:spAutoFit/>
            </a:bodyPr>
            <a:lstStyle/>
            <a:p>
              <a:r>
                <a:rPr lang="en-US" sz="1300" b="1" dirty="0" smtClean="0">
                  <a:latin typeface="Arial"/>
                  <a:cs typeface="Arial"/>
                </a:rPr>
                <a:t>Tech qualifications</a:t>
              </a:r>
              <a:endParaRPr lang="en-US" sz="1300" b="1" dirty="0">
                <a:latin typeface="Arial"/>
                <a:cs typeface="Arial"/>
              </a:endParaRPr>
            </a:p>
          </p:txBody>
        </p:sp>
        <p:sp>
          <p:nvSpPr>
            <p:cNvPr id="36" name="Rectangle 35"/>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571884" y="660370"/>
              <a:ext cx="2874526" cy="1218795"/>
            </a:xfrm>
            <a:prstGeom prst="rect">
              <a:avLst/>
            </a:prstGeom>
            <a:noFill/>
          </p:spPr>
          <p:txBody>
            <a:bodyPr wrap="square" rtlCol="0">
              <a:spAutoFit/>
            </a:bodyPr>
            <a:lstStyle/>
            <a:p>
              <a:r>
                <a:rPr lang="en-US" sz="1100" b="1" dirty="0" smtClean="0"/>
                <a:t>Tech literacy is difficult to pinpoint and companies often rest on default descriptions that don’t align with their actual needs and prevents companies from reflecting on what they want/need</a:t>
              </a:r>
            </a:p>
            <a:p>
              <a:endParaRPr lang="en-US" sz="1100" dirty="0"/>
            </a:p>
          </p:txBody>
        </p:sp>
        <p:sp>
          <p:nvSpPr>
            <p:cNvPr id="39" name="TextBox 38"/>
            <p:cNvSpPr txBox="1"/>
            <p:nvPr/>
          </p:nvSpPr>
          <p:spPr>
            <a:xfrm>
              <a:off x="568900" y="1914344"/>
              <a:ext cx="2877512" cy="1472710"/>
            </a:xfrm>
            <a:prstGeom prst="rect">
              <a:avLst/>
            </a:prstGeom>
            <a:noFill/>
          </p:spPr>
          <p:txBody>
            <a:bodyPr wrap="square" rtlCol="0">
              <a:spAutoFit/>
            </a:bodyPr>
            <a:lstStyle/>
            <a:p>
              <a:r>
                <a:rPr lang="en-US" sz="900" dirty="0"/>
                <a:t>"hmm wow </a:t>
              </a:r>
              <a:r>
                <a:rPr lang="en-US" sz="900" dirty="0" smtClean="0"/>
                <a:t>I need </a:t>
              </a:r>
              <a:r>
                <a:rPr lang="en-US" sz="900" dirty="0"/>
                <a:t>to update </a:t>
              </a:r>
              <a:r>
                <a:rPr lang="en-US" sz="900" dirty="0" smtClean="0"/>
                <a:t>this”- Hasn’t taken the time to clearly define skills</a:t>
              </a:r>
            </a:p>
            <a:p>
              <a:r>
                <a:rPr lang="en-US" sz="900" dirty="0" smtClean="0"/>
                <a:t>Assumed tech basics were a given/broad skill that they don’t need to define</a:t>
              </a:r>
            </a:p>
            <a:p>
              <a:endParaRPr lang="en-US" sz="900" dirty="0"/>
            </a:p>
            <a:p>
              <a:r>
                <a:rPr lang="en-US" sz="900" dirty="0" smtClean="0"/>
                <a:t>Her face </a:t>
              </a:r>
              <a:r>
                <a:rPr lang="en-US" sz="900" dirty="0"/>
                <a:t>was very startled when actually reading through the </a:t>
              </a:r>
              <a:r>
                <a:rPr lang="en-US" sz="900" dirty="0" smtClean="0"/>
                <a:t>posting</a:t>
              </a:r>
            </a:p>
            <a:p>
              <a:endParaRPr lang="en-US" sz="900" i="1" dirty="0">
                <a:latin typeface="Arial"/>
                <a:cs typeface="Arial"/>
              </a:endParaRPr>
            </a:p>
            <a:p>
              <a:endParaRPr lang="en-US" sz="900" i="1" dirty="0">
                <a:latin typeface="Arial"/>
                <a:cs typeface="Arial"/>
              </a:endParaRPr>
            </a:p>
          </p:txBody>
        </p:sp>
      </p:grpSp>
      <p:grpSp>
        <p:nvGrpSpPr>
          <p:cNvPr id="41" name="Group 40"/>
          <p:cNvGrpSpPr/>
          <p:nvPr/>
        </p:nvGrpSpPr>
        <p:grpSpPr>
          <a:xfrm>
            <a:off x="3433517" y="3034753"/>
            <a:ext cx="3433518" cy="3035586"/>
            <a:chOff x="0" y="0"/>
            <a:chExt cx="3891320" cy="3339143"/>
          </a:xfrm>
        </p:grpSpPr>
        <p:sp>
          <p:nvSpPr>
            <p:cNvPr id="42" name="Rectangle 41"/>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1118" y="352593"/>
              <a:ext cx="398228" cy="321627"/>
            </a:xfrm>
            <a:prstGeom prst="rect">
              <a:avLst/>
            </a:prstGeom>
            <a:noFill/>
          </p:spPr>
          <p:txBody>
            <a:bodyPr wrap="none" rtlCol="0">
              <a:spAutoFit/>
            </a:bodyPr>
            <a:lstStyle/>
            <a:p>
              <a:r>
                <a:rPr lang="en-US" sz="1300" b="1" dirty="0" smtClean="0">
                  <a:latin typeface="Arial"/>
                  <a:cs typeface="Arial"/>
                </a:rPr>
                <a:t>…</a:t>
              </a:r>
              <a:endParaRPr lang="en-US" sz="1300" b="1" dirty="0">
                <a:latin typeface="Arial"/>
                <a:cs typeface="Arial"/>
              </a:endParaRPr>
            </a:p>
          </p:txBody>
        </p:sp>
        <p:sp>
          <p:nvSpPr>
            <p:cNvPr id="45" name="Rectangle 44"/>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71884" y="660370"/>
              <a:ext cx="2593582" cy="236988"/>
            </a:xfrm>
            <a:prstGeom prst="rect">
              <a:avLst/>
            </a:prstGeom>
            <a:noFill/>
          </p:spPr>
          <p:txBody>
            <a:bodyPr wrap="square" rtlCol="0">
              <a:spAutoFit/>
            </a:bodyPr>
            <a:lstStyle/>
            <a:p>
              <a:r>
                <a:rPr lang="en-US" sz="800" dirty="0" smtClean="0"/>
                <a:t>…</a:t>
              </a:r>
              <a:endParaRPr lang="en-US" sz="400" i="1" dirty="0">
                <a:latin typeface="Arial"/>
                <a:cs typeface="Arial"/>
              </a:endParaRPr>
            </a:p>
          </p:txBody>
        </p:sp>
        <p:sp>
          <p:nvSpPr>
            <p:cNvPr id="48" name="TextBox 47"/>
            <p:cNvSpPr txBox="1"/>
            <p:nvPr/>
          </p:nvSpPr>
          <p:spPr>
            <a:xfrm>
              <a:off x="568900" y="1914346"/>
              <a:ext cx="347887" cy="236988"/>
            </a:xfrm>
            <a:prstGeom prst="rect">
              <a:avLst/>
            </a:prstGeom>
            <a:noFill/>
          </p:spPr>
          <p:txBody>
            <a:bodyPr wrap="none" rtlCol="0">
              <a:spAutoFit/>
            </a:bodyPr>
            <a:lstStyle/>
            <a:p>
              <a:r>
                <a:rPr lang="en-US" sz="800" dirty="0" smtClean="0">
                  <a:latin typeface="Arial"/>
                  <a:cs typeface="Arial"/>
                </a:rPr>
                <a:t>…</a:t>
              </a:r>
              <a:endParaRPr lang="en-US" sz="800" i="1" dirty="0">
                <a:latin typeface="Arial"/>
                <a:cs typeface="Arial"/>
              </a:endParaRPr>
            </a:p>
          </p:txBody>
        </p:sp>
      </p:grpSp>
      <p:grpSp>
        <p:nvGrpSpPr>
          <p:cNvPr id="68" name="Group 67"/>
          <p:cNvGrpSpPr/>
          <p:nvPr/>
        </p:nvGrpSpPr>
        <p:grpSpPr>
          <a:xfrm>
            <a:off x="0" y="6070337"/>
            <a:ext cx="3433518" cy="3073664"/>
            <a:chOff x="0" y="6677370"/>
            <a:chExt cx="3891320" cy="3381030"/>
          </a:xfrm>
        </p:grpSpPr>
        <p:sp>
          <p:nvSpPr>
            <p:cNvPr id="51" name="Rectangle 50"/>
            <p:cNvSpPr/>
            <p:nvPr/>
          </p:nvSpPr>
          <p:spPr>
            <a:xfrm>
              <a:off x="0" y="6677370"/>
              <a:ext cx="3891320" cy="338103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528234" y="68968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571118" y="6887793"/>
              <a:ext cx="2000902" cy="321627"/>
            </a:xfrm>
            <a:prstGeom prst="rect">
              <a:avLst/>
            </a:prstGeom>
            <a:noFill/>
          </p:spPr>
          <p:txBody>
            <a:bodyPr wrap="none" rtlCol="0">
              <a:spAutoFit/>
            </a:bodyPr>
            <a:lstStyle/>
            <a:p>
              <a:r>
                <a:rPr lang="en-US" sz="1300" b="1" dirty="0" smtClean="0">
                  <a:latin typeface="Arial"/>
                  <a:cs typeface="Arial"/>
                </a:rPr>
                <a:t>Promotion Aversion</a:t>
              </a:r>
              <a:endParaRPr lang="en-US" sz="1300" b="1" dirty="0">
                <a:latin typeface="Arial"/>
                <a:cs typeface="Arial"/>
              </a:endParaRPr>
            </a:p>
          </p:txBody>
        </p:sp>
        <p:sp>
          <p:nvSpPr>
            <p:cNvPr id="54" name="Rectangle 53"/>
            <p:cNvSpPr/>
            <p:nvPr/>
          </p:nvSpPr>
          <p:spPr>
            <a:xfrm>
              <a:off x="528234" y="71804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28234" y="84315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568899" y="7206418"/>
              <a:ext cx="2877512" cy="1032591"/>
            </a:xfrm>
            <a:prstGeom prst="rect">
              <a:avLst/>
            </a:prstGeom>
            <a:noFill/>
          </p:spPr>
          <p:txBody>
            <a:bodyPr wrap="square" rtlCol="0">
              <a:spAutoFit/>
            </a:bodyPr>
            <a:lstStyle/>
            <a:p>
              <a:r>
                <a:rPr lang="en-US" sz="1100" b="1" dirty="0" smtClean="0">
                  <a:latin typeface="Arial"/>
                  <a:cs typeface="Arial"/>
                </a:rPr>
                <a:t>Perception that employees struggle to connect work professionalism and added responsibilities with advancement and betterment </a:t>
              </a:r>
              <a:endParaRPr lang="en-US" sz="800" b="1" i="1" dirty="0">
                <a:latin typeface="Arial"/>
                <a:cs typeface="Arial"/>
              </a:endParaRPr>
            </a:p>
          </p:txBody>
        </p:sp>
        <p:sp>
          <p:nvSpPr>
            <p:cNvPr id="57" name="TextBox 56"/>
            <p:cNvSpPr txBox="1"/>
            <p:nvPr/>
          </p:nvSpPr>
          <p:spPr>
            <a:xfrm>
              <a:off x="568900" y="8449546"/>
              <a:ext cx="2877512" cy="507831"/>
            </a:xfrm>
            <a:prstGeom prst="rect">
              <a:avLst/>
            </a:prstGeom>
            <a:noFill/>
          </p:spPr>
          <p:txBody>
            <a:bodyPr wrap="square" rtlCol="0">
              <a:spAutoFit/>
            </a:bodyPr>
            <a:lstStyle/>
            <a:p>
              <a:r>
                <a:rPr lang="en-US" sz="800" dirty="0">
                  <a:latin typeface="Arial"/>
                  <a:cs typeface="Arial"/>
                </a:rPr>
                <a:t>"</a:t>
              </a:r>
              <a:r>
                <a:rPr lang="en-US" sz="800" dirty="0" smtClean="0">
                  <a:latin typeface="Arial"/>
                  <a:cs typeface="Arial"/>
                </a:rPr>
                <a:t>it’s </a:t>
              </a:r>
              <a:r>
                <a:rPr lang="en-US" sz="800" dirty="0">
                  <a:latin typeface="Arial"/>
                  <a:cs typeface="Arial"/>
                </a:rPr>
                <a:t>hard to get them to understand that by doing some things I</a:t>
              </a:r>
              <a:r>
                <a:rPr lang="en-US" sz="800" dirty="0" smtClean="0">
                  <a:latin typeface="Arial"/>
                  <a:cs typeface="Arial"/>
                </a:rPr>
                <a:t> can </a:t>
              </a:r>
              <a:r>
                <a:rPr lang="en-US" sz="800" dirty="0">
                  <a:latin typeface="Arial"/>
                  <a:cs typeface="Arial"/>
                </a:rPr>
                <a:t>better myself and get a different lifestyle or </a:t>
              </a:r>
              <a:r>
                <a:rPr lang="en-US" sz="800" dirty="0" smtClean="0">
                  <a:latin typeface="Arial"/>
                  <a:cs typeface="Arial"/>
                </a:rPr>
                <a:t>better quality </a:t>
              </a:r>
              <a:r>
                <a:rPr lang="en-US" sz="800" dirty="0">
                  <a:latin typeface="Arial"/>
                  <a:cs typeface="Arial"/>
                </a:rPr>
                <a:t>of life and they </a:t>
              </a:r>
              <a:r>
                <a:rPr lang="en-US" sz="800" dirty="0" smtClean="0">
                  <a:latin typeface="Arial"/>
                  <a:cs typeface="Arial"/>
                </a:rPr>
                <a:t>don’t </a:t>
              </a:r>
              <a:r>
                <a:rPr lang="en-US" sz="800" dirty="0">
                  <a:latin typeface="Arial"/>
                  <a:cs typeface="Arial"/>
                </a:rPr>
                <a:t>get it"</a:t>
              </a:r>
              <a:endParaRPr lang="en-US" sz="800" i="1" dirty="0">
                <a:latin typeface="Arial"/>
                <a:cs typeface="Arial"/>
              </a:endParaRPr>
            </a:p>
          </p:txBody>
        </p:sp>
      </p:grpSp>
      <p:grpSp>
        <p:nvGrpSpPr>
          <p:cNvPr id="69" name="Group 68"/>
          <p:cNvGrpSpPr/>
          <p:nvPr/>
        </p:nvGrpSpPr>
        <p:grpSpPr>
          <a:xfrm>
            <a:off x="3433517" y="6070337"/>
            <a:ext cx="3433521" cy="3073664"/>
            <a:chOff x="0" y="6677370"/>
            <a:chExt cx="3891320" cy="3381030"/>
          </a:xfrm>
        </p:grpSpPr>
        <p:sp>
          <p:nvSpPr>
            <p:cNvPr id="70" name="Rectangle 69"/>
            <p:cNvSpPr/>
            <p:nvPr/>
          </p:nvSpPr>
          <p:spPr>
            <a:xfrm>
              <a:off x="0" y="6677370"/>
              <a:ext cx="3891320" cy="338103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528234" y="68968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571118" y="6887793"/>
              <a:ext cx="2309223" cy="321627"/>
            </a:xfrm>
            <a:prstGeom prst="rect">
              <a:avLst/>
            </a:prstGeom>
            <a:noFill/>
          </p:spPr>
          <p:txBody>
            <a:bodyPr wrap="none" rtlCol="0">
              <a:spAutoFit/>
            </a:bodyPr>
            <a:lstStyle/>
            <a:p>
              <a:r>
                <a:rPr lang="en-US" sz="1300" b="1" dirty="0" smtClean="0">
                  <a:latin typeface="Arial"/>
                  <a:cs typeface="Arial"/>
                </a:rPr>
                <a:t>Expected Future Needs</a:t>
              </a:r>
              <a:endParaRPr lang="en-US" sz="1300" b="1" dirty="0">
                <a:latin typeface="Arial"/>
                <a:cs typeface="Arial"/>
              </a:endParaRPr>
            </a:p>
          </p:txBody>
        </p:sp>
        <p:sp>
          <p:nvSpPr>
            <p:cNvPr id="73" name="Rectangle 72"/>
            <p:cNvSpPr/>
            <p:nvPr/>
          </p:nvSpPr>
          <p:spPr>
            <a:xfrm>
              <a:off x="528234" y="71804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528234" y="84315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TextBox 74"/>
            <p:cNvSpPr txBox="1"/>
            <p:nvPr/>
          </p:nvSpPr>
          <p:spPr>
            <a:xfrm>
              <a:off x="571884" y="7195570"/>
              <a:ext cx="2793878" cy="660180"/>
            </a:xfrm>
            <a:prstGeom prst="rect">
              <a:avLst/>
            </a:prstGeom>
            <a:noFill/>
          </p:spPr>
          <p:txBody>
            <a:bodyPr wrap="square" rtlCol="0">
              <a:spAutoFit/>
            </a:bodyPr>
            <a:lstStyle/>
            <a:p>
              <a:r>
                <a:rPr lang="en-US" sz="1100" b="1" dirty="0" smtClean="0">
                  <a:latin typeface="Arial"/>
                  <a:cs typeface="Arial"/>
                </a:rPr>
                <a:t>Companies recognize the need to change</a:t>
              </a:r>
              <a:r>
                <a:rPr lang="en-US" sz="1100" b="1" dirty="0">
                  <a:latin typeface="Arial"/>
                  <a:cs typeface="Arial"/>
                </a:rPr>
                <a:t>/</a:t>
              </a:r>
              <a:r>
                <a:rPr lang="en-US" sz="1100" b="1" dirty="0" smtClean="0">
                  <a:latin typeface="Arial"/>
                  <a:cs typeface="Arial"/>
                </a:rPr>
                <a:t>adapt skills or face extinction</a:t>
              </a:r>
              <a:endParaRPr lang="en-US" sz="800" b="1" i="1" dirty="0">
                <a:latin typeface="Arial"/>
                <a:cs typeface="Arial"/>
              </a:endParaRPr>
            </a:p>
          </p:txBody>
        </p:sp>
        <p:sp>
          <p:nvSpPr>
            <p:cNvPr id="76" name="TextBox 75"/>
            <p:cNvSpPr txBox="1"/>
            <p:nvPr/>
          </p:nvSpPr>
          <p:spPr>
            <a:xfrm>
              <a:off x="568900" y="8449545"/>
              <a:ext cx="2796862" cy="372409"/>
            </a:xfrm>
            <a:prstGeom prst="rect">
              <a:avLst/>
            </a:prstGeom>
            <a:noFill/>
          </p:spPr>
          <p:txBody>
            <a:bodyPr wrap="square" rtlCol="0">
              <a:spAutoFit/>
            </a:bodyPr>
            <a:lstStyle/>
            <a:p>
              <a:r>
                <a:rPr lang="en-US" sz="800" dirty="0">
                  <a:latin typeface="Arial"/>
                  <a:cs typeface="Arial"/>
                </a:rPr>
                <a:t>"we're </a:t>
              </a:r>
              <a:r>
                <a:rPr lang="en-US" sz="800" dirty="0" smtClean="0">
                  <a:latin typeface="Arial"/>
                  <a:cs typeface="Arial"/>
                </a:rPr>
                <a:t>going to have </a:t>
              </a:r>
              <a:r>
                <a:rPr lang="en-US" sz="800" dirty="0">
                  <a:latin typeface="Arial"/>
                  <a:cs typeface="Arial"/>
                </a:rPr>
                <a:t>to automate more, were not there yet but we will"</a:t>
              </a:r>
              <a:endParaRPr lang="en-US" sz="800" i="1" dirty="0">
                <a:latin typeface="Arial"/>
                <a:cs typeface="Arial"/>
              </a:endParaRPr>
            </a:p>
          </p:txBody>
        </p:sp>
      </p:grpSp>
      <p:sp>
        <p:nvSpPr>
          <p:cNvPr id="59" name="TextBox 58"/>
          <p:cNvSpPr txBox="1"/>
          <p:nvPr/>
        </p:nvSpPr>
        <p:spPr>
          <a:xfrm>
            <a:off x="3714407" y="2731212"/>
            <a:ext cx="2815110" cy="215444"/>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sp>
        <p:nvSpPr>
          <p:cNvPr id="60" name="TextBox 59"/>
          <p:cNvSpPr txBox="1"/>
          <p:nvPr/>
        </p:nvSpPr>
        <p:spPr>
          <a:xfrm>
            <a:off x="318799" y="5753165"/>
            <a:ext cx="2815110" cy="215444"/>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sp>
        <p:nvSpPr>
          <p:cNvPr id="61" name="TextBox 60"/>
          <p:cNvSpPr txBox="1"/>
          <p:nvPr/>
        </p:nvSpPr>
        <p:spPr>
          <a:xfrm>
            <a:off x="3734618" y="5755615"/>
            <a:ext cx="2815110" cy="215444"/>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sp>
        <p:nvSpPr>
          <p:cNvPr id="62" name="TextBox 61"/>
          <p:cNvSpPr txBox="1"/>
          <p:nvPr/>
        </p:nvSpPr>
        <p:spPr>
          <a:xfrm>
            <a:off x="3767497" y="8672445"/>
            <a:ext cx="2815110" cy="215444"/>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sp>
        <p:nvSpPr>
          <p:cNvPr id="63" name="TextBox 62"/>
          <p:cNvSpPr txBox="1"/>
          <p:nvPr/>
        </p:nvSpPr>
        <p:spPr>
          <a:xfrm>
            <a:off x="318799" y="8672445"/>
            <a:ext cx="2815110" cy="215444"/>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sp>
        <p:nvSpPr>
          <p:cNvPr id="64" name="TextBox 63"/>
          <p:cNvSpPr txBox="1"/>
          <p:nvPr/>
        </p:nvSpPr>
        <p:spPr>
          <a:xfrm>
            <a:off x="501970" y="1723938"/>
            <a:ext cx="2538981" cy="1077218"/>
          </a:xfrm>
          <a:prstGeom prst="rect">
            <a:avLst/>
          </a:prstGeom>
          <a:noFill/>
        </p:spPr>
        <p:txBody>
          <a:bodyPr wrap="square" rtlCol="0">
            <a:spAutoFit/>
          </a:bodyPr>
          <a:lstStyle/>
          <a:p>
            <a:r>
              <a:rPr lang="en-US" sz="800" dirty="0">
                <a:latin typeface="Arial"/>
                <a:cs typeface="Arial"/>
              </a:rPr>
              <a:t>when she </a:t>
            </a:r>
            <a:r>
              <a:rPr lang="en-US" sz="800" dirty="0" smtClean="0">
                <a:latin typeface="Arial"/>
                <a:cs typeface="Arial"/>
              </a:rPr>
              <a:t>couldn’t </a:t>
            </a:r>
            <a:r>
              <a:rPr lang="en-US" sz="800" dirty="0">
                <a:latin typeface="Arial"/>
                <a:cs typeface="Arial"/>
              </a:rPr>
              <a:t>remember a name of a center/program, she quickly knew how to filter through emails/search for the topic and found the answer very quickly </a:t>
            </a:r>
            <a:endParaRPr lang="en-US" sz="800" dirty="0" smtClean="0">
              <a:latin typeface="Arial"/>
              <a:cs typeface="Arial"/>
            </a:endParaRPr>
          </a:p>
          <a:p>
            <a:endParaRPr lang="en-US" sz="800" i="1" dirty="0">
              <a:latin typeface="Arial"/>
              <a:cs typeface="Arial"/>
            </a:endParaRPr>
          </a:p>
          <a:p>
            <a:r>
              <a:rPr lang="en-US" sz="800" dirty="0" smtClean="0">
                <a:latin typeface="Arial"/>
                <a:cs typeface="Arial"/>
              </a:rPr>
              <a:t>Even though an older individual, she had two computer </a:t>
            </a:r>
            <a:r>
              <a:rPr lang="en-US" sz="800" dirty="0">
                <a:latin typeface="Arial"/>
                <a:cs typeface="Arial"/>
              </a:rPr>
              <a:t>faces at her desk</a:t>
            </a:r>
            <a:endParaRPr lang="en-US" sz="800" i="1" dirty="0">
              <a:latin typeface="Arial"/>
              <a:cs typeface="Arial"/>
            </a:endParaRPr>
          </a:p>
          <a:p>
            <a:endParaRPr lang="en-US" sz="800" i="1" dirty="0">
              <a:latin typeface="Arial"/>
              <a:cs typeface="Arial"/>
            </a:endParaRPr>
          </a:p>
        </p:txBody>
      </p:sp>
      <p:sp>
        <p:nvSpPr>
          <p:cNvPr id="66" name="TextBox 65"/>
          <p:cNvSpPr txBox="1"/>
          <p:nvPr/>
        </p:nvSpPr>
        <p:spPr>
          <a:xfrm>
            <a:off x="3899606" y="594523"/>
            <a:ext cx="2574862" cy="769441"/>
          </a:xfrm>
          <a:prstGeom prst="rect">
            <a:avLst/>
          </a:prstGeom>
          <a:noFill/>
        </p:spPr>
        <p:txBody>
          <a:bodyPr wrap="square" rtlCol="0">
            <a:spAutoFit/>
          </a:bodyPr>
          <a:lstStyle/>
          <a:p>
            <a:r>
              <a:rPr lang="en-US" sz="1100" b="1" dirty="0" smtClean="0">
                <a:latin typeface="Arial"/>
                <a:cs typeface="Arial"/>
              </a:rPr>
              <a:t>Companies are trying to find ways to work and meet the needs of less tech savvy individuals even when that costs more or is less effective</a:t>
            </a:r>
            <a:endParaRPr lang="en-US" sz="800" b="1" i="1" dirty="0">
              <a:latin typeface="Arial"/>
              <a:cs typeface="Arial"/>
            </a:endParaRPr>
          </a:p>
        </p:txBody>
      </p:sp>
    </p:spTree>
    <p:extLst>
      <p:ext uri="{BB962C8B-B14F-4D97-AF65-F5344CB8AC3E}">
        <p14:creationId xmlns:p14="http://schemas.microsoft.com/office/powerpoint/2010/main" val="56028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2541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3433519" cy="3035586"/>
            <a:chOff x="0" y="0"/>
            <a:chExt cx="3891320" cy="3339143"/>
          </a:xfrm>
        </p:grpSpPr>
        <p:sp>
          <p:nvSpPr>
            <p:cNvPr id="5" name="Rectangle 4"/>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4" name="Rectangle 13"/>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5" name="TextBox 14"/>
            <p:cNvSpPr txBox="1"/>
            <p:nvPr/>
          </p:nvSpPr>
          <p:spPr>
            <a:xfrm>
              <a:off x="571118" y="352593"/>
              <a:ext cx="1809009" cy="321627"/>
            </a:xfrm>
            <a:prstGeom prst="rect">
              <a:avLst/>
            </a:prstGeom>
            <a:noFill/>
          </p:spPr>
          <p:txBody>
            <a:bodyPr wrap="none" rtlCol="0">
              <a:spAutoFit/>
            </a:bodyPr>
            <a:lstStyle/>
            <a:p>
              <a:r>
                <a:rPr lang="en-US" sz="1300" b="1" dirty="0" smtClean="0">
                  <a:latin typeface="Arial"/>
                  <a:cs typeface="Arial"/>
                </a:rPr>
                <a:t>Marketing Access</a:t>
              </a:r>
              <a:endParaRPr lang="en-US" sz="1300" b="1" dirty="0">
                <a:latin typeface="Arial"/>
                <a:cs typeface="Arial"/>
              </a:endParaRPr>
            </a:p>
          </p:txBody>
        </p:sp>
        <p:sp>
          <p:nvSpPr>
            <p:cNvPr id="16" name="Rectangle 15"/>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7" name="Rectangle 16"/>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8" name="TextBox 17"/>
            <p:cNvSpPr txBox="1"/>
            <p:nvPr/>
          </p:nvSpPr>
          <p:spPr>
            <a:xfrm>
              <a:off x="528235" y="690494"/>
              <a:ext cx="2918176" cy="981807"/>
            </a:xfrm>
            <a:prstGeom prst="rect">
              <a:avLst/>
            </a:prstGeom>
            <a:noFill/>
          </p:spPr>
          <p:txBody>
            <a:bodyPr wrap="square" rtlCol="0">
              <a:spAutoFit/>
            </a:bodyPr>
            <a:lstStyle/>
            <a:p>
              <a:r>
                <a:rPr lang="en-US" sz="1100" b="1" dirty="0" smtClean="0">
                  <a:latin typeface="Arial"/>
                  <a:cs typeface="Arial"/>
                </a:rPr>
                <a:t>Despite </a:t>
              </a:r>
              <a:r>
                <a:rPr lang="en-US" sz="1100" b="1" dirty="0">
                  <a:latin typeface="Arial"/>
                  <a:cs typeface="Arial"/>
                </a:rPr>
                <a:t>using frequently visited sites, companies continue to struggle filling positions</a:t>
              </a:r>
            </a:p>
            <a:p>
              <a:endParaRPr lang="en-US" sz="1100" i="1" dirty="0">
                <a:latin typeface="Arial"/>
                <a:cs typeface="Arial"/>
              </a:endParaRPr>
            </a:p>
            <a:p>
              <a:endParaRPr lang="en-US" sz="800" i="1" dirty="0">
                <a:latin typeface="Arial"/>
                <a:cs typeface="Arial"/>
              </a:endParaRPr>
            </a:p>
          </p:txBody>
        </p:sp>
        <p:sp>
          <p:nvSpPr>
            <p:cNvPr id="19" name="TextBox 18"/>
            <p:cNvSpPr txBox="1"/>
            <p:nvPr/>
          </p:nvSpPr>
          <p:spPr>
            <a:xfrm>
              <a:off x="568900" y="1914346"/>
              <a:ext cx="209288" cy="236988"/>
            </a:xfrm>
            <a:prstGeom prst="rect">
              <a:avLst/>
            </a:prstGeom>
            <a:noFill/>
          </p:spPr>
          <p:txBody>
            <a:bodyPr wrap="none" rtlCol="0">
              <a:spAutoFit/>
            </a:bodyPr>
            <a:lstStyle/>
            <a:p>
              <a:endParaRPr lang="en-US" sz="800" i="1" dirty="0">
                <a:latin typeface="Arial"/>
                <a:cs typeface="Arial"/>
              </a:endParaRPr>
            </a:p>
          </p:txBody>
        </p:sp>
        <p:sp>
          <p:nvSpPr>
            <p:cNvPr id="20" name="TextBox 19"/>
            <p:cNvSpPr txBox="1"/>
            <p:nvPr/>
          </p:nvSpPr>
          <p:spPr>
            <a:xfrm>
              <a:off x="341248" y="3004488"/>
              <a:ext cx="3190457" cy="236988"/>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grpSp>
      <p:grpSp>
        <p:nvGrpSpPr>
          <p:cNvPr id="23" name="Group 22"/>
          <p:cNvGrpSpPr/>
          <p:nvPr/>
        </p:nvGrpSpPr>
        <p:grpSpPr>
          <a:xfrm>
            <a:off x="3433517" y="0"/>
            <a:ext cx="3433518" cy="3035586"/>
            <a:chOff x="0" y="0"/>
            <a:chExt cx="3891320" cy="3339143"/>
          </a:xfrm>
        </p:grpSpPr>
        <p:sp>
          <p:nvSpPr>
            <p:cNvPr id="24" name="Rectangle 23"/>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571118" y="352593"/>
              <a:ext cx="1112475" cy="321627"/>
            </a:xfrm>
            <a:prstGeom prst="rect">
              <a:avLst/>
            </a:prstGeom>
            <a:noFill/>
          </p:spPr>
          <p:txBody>
            <a:bodyPr wrap="none" rtlCol="0">
              <a:spAutoFit/>
            </a:bodyPr>
            <a:lstStyle/>
            <a:p>
              <a:r>
                <a:rPr lang="en-US" sz="1300" b="1" dirty="0" smtClean="0">
                  <a:latin typeface="Arial"/>
                  <a:cs typeface="Arial"/>
                </a:rPr>
                <a:t>Email Use</a:t>
              </a:r>
              <a:endParaRPr lang="en-US" sz="1300" b="1" dirty="0">
                <a:latin typeface="Arial"/>
                <a:cs typeface="Arial"/>
              </a:endParaRPr>
            </a:p>
          </p:txBody>
        </p:sp>
        <p:sp>
          <p:nvSpPr>
            <p:cNvPr id="27" name="Rectangle 26"/>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568900" y="1914346"/>
              <a:ext cx="2796864" cy="507831"/>
            </a:xfrm>
            <a:prstGeom prst="rect">
              <a:avLst/>
            </a:prstGeom>
            <a:noFill/>
          </p:spPr>
          <p:txBody>
            <a:bodyPr wrap="square" rtlCol="0">
              <a:spAutoFit/>
            </a:bodyPr>
            <a:lstStyle/>
            <a:p>
              <a:r>
                <a:rPr lang="en-US" sz="800" dirty="0">
                  <a:latin typeface="Arial"/>
                  <a:cs typeface="Arial"/>
                </a:rPr>
                <a:t>"we </a:t>
              </a:r>
              <a:r>
                <a:rPr lang="en-US" sz="800" dirty="0" smtClean="0">
                  <a:latin typeface="Arial"/>
                  <a:cs typeface="Arial"/>
                </a:rPr>
                <a:t>don’t </a:t>
              </a:r>
              <a:r>
                <a:rPr lang="en-US" sz="800" dirty="0">
                  <a:latin typeface="Arial"/>
                  <a:cs typeface="Arial"/>
                </a:rPr>
                <a:t>tell them to [check their emails often] but if they can get into the </a:t>
              </a:r>
              <a:r>
                <a:rPr lang="en-US" sz="800" dirty="0" smtClean="0">
                  <a:latin typeface="Arial"/>
                  <a:cs typeface="Arial"/>
                </a:rPr>
                <a:t>HRS system </a:t>
              </a:r>
              <a:r>
                <a:rPr lang="en-US" sz="800" dirty="0">
                  <a:latin typeface="Arial"/>
                  <a:cs typeface="Arial"/>
                </a:rPr>
                <a:t>we have emails for them"</a:t>
              </a:r>
              <a:endParaRPr lang="en-US" sz="800" i="1" dirty="0">
                <a:latin typeface="Arial"/>
                <a:cs typeface="Arial"/>
              </a:endParaRPr>
            </a:p>
          </p:txBody>
        </p:sp>
      </p:grpSp>
      <p:grpSp>
        <p:nvGrpSpPr>
          <p:cNvPr id="32" name="Group 31"/>
          <p:cNvGrpSpPr/>
          <p:nvPr/>
        </p:nvGrpSpPr>
        <p:grpSpPr>
          <a:xfrm>
            <a:off x="0" y="3034753"/>
            <a:ext cx="3433520" cy="3035586"/>
            <a:chOff x="0" y="0"/>
            <a:chExt cx="3891320" cy="3339143"/>
          </a:xfrm>
        </p:grpSpPr>
        <p:sp>
          <p:nvSpPr>
            <p:cNvPr id="33" name="Rectangle 32"/>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571118" y="352593"/>
              <a:ext cx="1672008" cy="321627"/>
            </a:xfrm>
            <a:prstGeom prst="rect">
              <a:avLst/>
            </a:prstGeom>
            <a:noFill/>
          </p:spPr>
          <p:txBody>
            <a:bodyPr wrap="none" rtlCol="0">
              <a:spAutoFit/>
            </a:bodyPr>
            <a:lstStyle/>
            <a:p>
              <a:r>
                <a:rPr lang="en-US" sz="1300" b="1" dirty="0" smtClean="0">
                  <a:latin typeface="Arial"/>
                  <a:cs typeface="Arial"/>
                </a:rPr>
                <a:t>Skill Acquisition</a:t>
              </a:r>
              <a:endParaRPr lang="en-US" sz="1300" b="1" dirty="0">
                <a:latin typeface="Arial"/>
                <a:cs typeface="Arial"/>
              </a:endParaRPr>
            </a:p>
          </p:txBody>
        </p:sp>
        <p:sp>
          <p:nvSpPr>
            <p:cNvPr id="36" name="Rectangle 35"/>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571886" y="674219"/>
              <a:ext cx="2874526" cy="1032590"/>
            </a:xfrm>
            <a:prstGeom prst="rect">
              <a:avLst/>
            </a:prstGeom>
            <a:noFill/>
          </p:spPr>
          <p:txBody>
            <a:bodyPr wrap="square" rtlCol="0">
              <a:spAutoFit/>
            </a:bodyPr>
            <a:lstStyle/>
            <a:p>
              <a:r>
                <a:rPr lang="en-US" sz="1100" b="1" dirty="0" smtClean="0">
                  <a:latin typeface="Arial"/>
                  <a:cs typeface="Arial"/>
                </a:rPr>
                <a:t>Employees can learn industry knowledge that would improve work productivity on the job by initiating Google searches, rather than relying on supervisors</a:t>
              </a:r>
              <a:endParaRPr lang="en-US" sz="800" b="1" i="1" dirty="0">
                <a:latin typeface="Arial"/>
                <a:cs typeface="Arial"/>
              </a:endParaRPr>
            </a:p>
          </p:txBody>
        </p:sp>
        <p:sp>
          <p:nvSpPr>
            <p:cNvPr id="39" name="TextBox 38"/>
            <p:cNvSpPr txBox="1"/>
            <p:nvPr/>
          </p:nvSpPr>
          <p:spPr>
            <a:xfrm>
              <a:off x="568900" y="1914344"/>
              <a:ext cx="2877512" cy="863313"/>
            </a:xfrm>
            <a:prstGeom prst="rect">
              <a:avLst/>
            </a:prstGeom>
            <a:noFill/>
          </p:spPr>
          <p:txBody>
            <a:bodyPr wrap="square" rtlCol="0">
              <a:spAutoFit/>
            </a:bodyPr>
            <a:lstStyle/>
            <a:p>
              <a:r>
                <a:rPr lang="en-US" sz="900" dirty="0">
                  <a:latin typeface="Arial"/>
                  <a:cs typeface="Arial"/>
                </a:rPr>
                <a:t>"our material technicians- it would help if they had some materials knowledge because we use different types of resin , to know that this one needs to be dried </a:t>
              </a:r>
              <a:r>
                <a:rPr lang="en-US" sz="900" dirty="0" smtClean="0">
                  <a:latin typeface="Arial"/>
                  <a:cs typeface="Arial"/>
                </a:rPr>
                <a:t>because it </a:t>
              </a:r>
              <a:r>
                <a:rPr lang="en-US" sz="900" dirty="0">
                  <a:latin typeface="Arial"/>
                  <a:cs typeface="Arial"/>
                </a:rPr>
                <a:t>will take on moisture while other won't"</a:t>
              </a:r>
              <a:endParaRPr lang="en-US" sz="900" i="1" dirty="0">
                <a:latin typeface="Arial"/>
                <a:cs typeface="Arial"/>
              </a:endParaRPr>
            </a:p>
          </p:txBody>
        </p:sp>
      </p:grpSp>
      <p:grpSp>
        <p:nvGrpSpPr>
          <p:cNvPr id="41" name="Group 40"/>
          <p:cNvGrpSpPr/>
          <p:nvPr/>
        </p:nvGrpSpPr>
        <p:grpSpPr>
          <a:xfrm>
            <a:off x="3433517" y="3034753"/>
            <a:ext cx="3433518" cy="3035586"/>
            <a:chOff x="0" y="0"/>
            <a:chExt cx="3891320" cy="3339143"/>
          </a:xfrm>
        </p:grpSpPr>
        <p:sp>
          <p:nvSpPr>
            <p:cNvPr id="42" name="Rectangle 41"/>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1118" y="352593"/>
              <a:ext cx="1332506" cy="321627"/>
            </a:xfrm>
            <a:prstGeom prst="rect">
              <a:avLst/>
            </a:prstGeom>
            <a:noFill/>
          </p:spPr>
          <p:txBody>
            <a:bodyPr wrap="none" rtlCol="0">
              <a:spAutoFit/>
            </a:bodyPr>
            <a:lstStyle/>
            <a:p>
              <a:r>
                <a:rPr lang="en-US" sz="1300" b="1" dirty="0" smtClean="0">
                  <a:latin typeface="Arial"/>
                  <a:cs typeface="Arial"/>
                </a:rPr>
                <a:t>Job Training</a:t>
              </a:r>
              <a:endParaRPr lang="en-US" sz="1300" b="1" dirty="0">
                <a:latin typeface="Arial"/>
                <a:cs typeface="Arial"/>
              </a:endParaRPr>
            </a:p>
          </p:txBody>
        </p:sp>
        <p:sp>
          <p:nvSpPr>
            <p:cNvPr id="45" name="Rectangle 44"/>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71886" y="660370"/>
              <a:ext cx="2793879" cy="846385"/>
            </a:xfrm>
            <a:prstGeom prst="rect">
              <a:avLst/>
            </a:prstGeom>
            <a:noFill/>
          </p:spPr>
          <p:txBody>
            <a:bodyPr wrap="square" rtlCol="0">
              <a:spAutoFit/>
            </a:bodyPr>
            <a:lstStyle/>
            <a:p>
              <a:r>
                <a:rPr lang="en-US" sz="1100" b="1" dirty="0">
                  <a:latin typeface="Arial"/>
                  <a:cs typeface="Arial"/>
                </a:rPr>
                <a:t>Organizations spend time and resources to continually train employees on basic tech skills on an ad hoc basis</a:t>
              </a:r>
              <a:endParaRPr lang="en-US" sz="800" b="1" i="1" dirty="0">
                <a:latin typeface="Arial"/>
                <a:cs typeface="Arial"/>
              </a:endParaRPr>
            </a:p>
          </p:txBody>
        </p:sp>
        <p:sp>
          <p:nvSpPr>
            <p:cNvPr id="48" name="TextBox 47"/>
            <p:cNvSpPr txBox="1"/>
            <p:nvPr/>
          </p:nvSpPr>
          <p:spPr>
            <a:xfrm>
              <a:off x="568900" y="1914344"/>
              <a:ext cx="2703976" cy="507831"/>
            </a:xfrm>
            <a:prstGeom prst="rect">
              <a:avLst/>
            </a:prstGeom>
            <a:noFill/>
          </p:spPr>
          <p:txBody>
            <a:bodyPr wrap="square" rtlCol="0">
              <a:spAutoFit/>
            </a:bodyPr>
            <a:lstStyle/>
            <a:p>
              <a:r>
                <a:rPr lang="en-US" sz="800" dirty="0">
                  <a:latin typeface="Arial"/>
                  <a:cs typeface="Arial"/>
                </a:rPr>
                <a:t>"we end up training them for that. we do on the job training or we'll have someone come in that has done this before elsewhere"</a:t>
              </a:r>
              <a:endParaRPr lang="en-US" sz="800" i="1" dirty="0">
                <a:latin typeface="Arial"/>
                <a:cs typeface="Arial"/>
              </a:endParaRPr>
            </a:p>
          </p:txBody>
        </p:sp>
      </p:grpSp>
      <p:grpSp>
        <p:nvGrpSpPr>
          <p:cNvPr id="68" name="Group 67"/>
          <p:cNvGrpSpPr/>
          <p:nvPr/>
        </p:nvGrpSpPr>
        <p:grpSpPr>
          <a:xfrm>
            <a:off x="0" y="6070337"/>
            <a:ext cx="3433518" cy="3073664"/>
            <a:chOff x="0" y="6677370"/>
            <a:chExt cx="3891320" cy="3381030"/>
          </a:xfrm>
        </p:grpSpPr>
        <p:sp>
          <p:nvSpPr>
            <p:cNvPr id="51" name="Rectangle 50"/>
            <p:cNvSpPr/>
            <p:nvPr/>
          </p:nvSpPr>
          <p:spPr>
            <a:xfrm>
              <a:off x="0" y="6677370"/>
              <a:ext cx="3891320" cy="338103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528234" y="68968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571118" y="6887793"/>
              <a:ext cx="1887242" cy="321627"/>
            </a:xfrm>
            <a:prstGeom prst="rect">
              <a:avLst/>
            </a:prstGeom>
            <a:noFill/>
          </p:spPr>
          <p:txBody>
            <a:bodyPr wrap="none" rtlCol="0">
              <a:spAutoFit/>
            </a:bodyPr>
            <a:lstStyle/>
            <a:p>
              <a:r>
                <a:rPr lang="en-US" sz="1300" b="1" dirty="0" smtClean="0">
                  <a:latin typeface="Arial"/>
                  <a:cs typeface="Arial"/>
                </a:rPr>
                <a:t>Willingness to hire</a:t>
              </a:r>
              <a:endParaRPr lang="en-US" sz="1300" b="1" dirty="0">
                <a:latin typeface="Arial"/>
                <a:cs typeface="Arial"/>
              </a:endParaRPr>
            </a:p>
          </p:txBody>
        </p:sp>
        <p:sp>
          <p:nvSpPr>
            <p:cNvPr id="54" name="Rectangle 53"/>
            <p:cNvSpPr/>
            <p:nvPr/>
          </p:nvSpPr>
          <p:spPr>
            <a:xfrm>
              <a:off x="528234" y="71804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28234" y="84315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568899" y="7206418"/>
              <a:ext cx="2877512" cy="1032591"/>
            </a:xfrm>
            <a:prstGeom prst="rect">
              <a:avLst/>
            </a:prstGeom>
            <a:noFill/>
          </p:spPr>
          <p:txBody>
            <a:bodyPr wrap="square" rtlCol="0">
              <a:spAutoFit/>
            </a:bodyPr>
            <a:lstStyle/>
            <a:p>
              <a:r>
                <a:rPr lang="en-US" sz="1100" b="1" dirty="0" smtClean="0">
                  <a:latin typeface="Arial"/>
                  <a:cs typeface="Arial"/>
                </a:rPr>
                <a:t>Companies ensure that employees accomplish their specific needs by preferring to hire applicants with little/no experience so they can mold employees to their ideal</a:t>
              </a:r>
              <a:endParaRPr lang="en-US" sz="800" b="1" i="1" dirty="0">
                <a:latin typeface="Arial"/>
                <a:cs typeface="Arial"/>
              </a:endParaRPr>
            </a:p>
          </p:txBody>
        </p:sp>
        <p:sp>
          <p:nvSpPr>
            <p:cNvPr id="57" name="TextBox 56"/>
            <p:cNvSpPr txBox="1"/>
            <p:nvPr/>
          </p:nvSpPr>
          <p:spPr>
            <a:xfrm>
              <a:off x="568900" y="8449546"/>
              <a:ext cx="2877512" cy="778675"/>
            </a:xfrm>
            <a:prstGeom prst="rect">
              <a:avLst/>
            </a:prstGeom>
            <a:noFill/>
          </p:spPr>
          <p:txBody>
            <a:bodyPr wrap="square" rtlCol="0">
              <a:spAutoFit/>
            </a:bodyPr>
            <a:lstStyle/>
            <a:p>
              <a:r>
                <a:rPr lang="en-US" sz="800" dirty="0">
                  <a:latin typeface="Arial"/>
                  <a:cs typeface="Arial"/>
                </a:rPr>
                <a:t>"that's nice [if they have some experience already] but sometimes that means they have habits we don't like or we do </a:t>
              </a:r>
              <a:r>
                <a:rPr lang="en-US" sz="800" dirty="0" smtClean="0">
                  <a:latin typeface="Arial"/>
                  <a:cs typeface="Arial"/>
                </a:rPr>
                <a:t>like”</a:t>
              </a:r>
            </a:p>
            <a:p>
              <a:endParaRPr lang="en-US" sz="800" i="1" dirty="0">
                <a:latin typeface="Arial"/>
                <a:cs typeface="Arial"/>
              </a:endParaRPr>
            </a:p>
            <a:p>
              <a:r>
                <a:rPr lang="en-US" sz="800" i="1" dirty="0" smtClean="0">
                  <a:latin typeface="Arial"/>
                  <a:cs typeface="Arial"/>
                </a:rPr>
                <a:t>(Hire a body to invest in)</a:t>
              </a:r>
              <a:endParaRPr lang="en-US" sz="800" i="1" dirty="0">
                <a:latin typeface="Arial"/>
                <a:cs typeface="Arial"/>
              </a:endParaRPr>
            </a:p>
          </p:txBody>
        </p:sp>
      </p:grpSp>
      <p:grpSp>
        <p:nvGrpSpPr>
          <p:cNvPr id="69" name="Group 68"/>
          <p:cNvGrpSpPr/>
          <p:nvPr/>
        </p:nvGrpSpPr>
        <p:grpSpPr>
          <a:xfrm>
            <a:off x="3433517" y="6070337"/>
            <a:ext cx="3433518" cy="3073664"/>
            <a:chOff x="0" y="6677370"/>
            <a:chExt cx="3891320" cy="3381030"/>
          </a:xfrm>
        </p:grpSpPr>
        <p:sp>
          <p:nvSpPr>
            <p:cNvPr id="70" name="Rectangle 69"/>
            <p:cNvSpPr/>
            <p:nvPr/>
          </p:nvSpPr>
          <p:spPr>
            <a:xfrm>
              <a:off x="0" y="6677370"/>
              <a:ext cx="3891320" cy="338103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528234" y="68968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571118" y="6887793"/>
              <a:ext cx="1153899" cy="321627"/>
            </a:xfrm>
            <a:prstGeom prst="rect">
              <a:avLst/>
            </a:prstGeom>
            <a:noFill/>
          </p:spPr>
          <p:txBody>
            <a:bodyPr wrap="none" rtlCol="0">
              <a:spAutoFit/>
            </a:bodyPr>
            <a:lstStyle/>
            <a:p>
              <a:r>
                <a:rPr lang="en-US" sz="1300" b="1" dirty="0" smtClean="0">
                  <a:latin typeface="Arial"/>
                  <a:cs typeface="Arial"/>
                </a:rPr>
                <a:t>Promotion</a:t>
              </a:r>
              <a:endParaRPr lang="en-US" sz="1300" b="1" dirty="0">
                <a:latin typeface="Arial"/>
                <a:cs typeface="Arial"/>
              </a:endParaRPr>
            </a:p>
          </p:txBody>
        </p:sp>
        <p:sp>
          <p:nvSpPr>
            <p:cNvPr id="73" name="Rectangle 72"/>
            <p:cNvSpPr/>
            <p:nvPr/>
          </p:nvSpPr>
          <p:spPr>
            <a:xfrm>
              <a:off x="528234" y="71804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528234" y="84315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TextBox 74"/>
            <p:cNvSpPr txBox="1"/>
            <p:nvPr/>
          </p:nvSpPr>
          <p:spPr>
            <a:xfrm>
              <a:off x="571884" y="7195570"/>
              <a:ext cx="2793879" cy="1032591"/>
            </a:xfrm>
            <a:prstGeom prst="rect">
              <a:avLst/>
            </a:prstGeom>
            <a:noFill/>
          </p:spPr>
          <p:txBody>
            <a:bodyPr wrap="square" rtlCol="0">
              <a:spAutoFit/>
            </a:bodyPr>
            <a:lstStyle/>
            <a:p>
              <a:r>
                <a:rPr lang="en-US" sz="1100" b="1" dirty="0" smtClean="0">
                  <a:latin typeface="Arial"/>
                  <a:cs typeface="Arial"/>
                </a:rPr>
                <a:t>Companies are advocating for employees and are aware of their employees’ increasing abilities, while employees don’t advocate for themselves</a:t>
              </a:r>
            </a:p>
          </p:txBody>
        </p:sp>
        <p:sp>
          <p:nvSpPr>
            <p:cNvPr id="76" name="TextBox 75"/>
            <p:cNvSpPr txBox="1"/>
            <p:nvPr/>
          </p:nvSpPr>
          <p:spPr>
            <a:xfrm>
              <a:off x="568900" y="8449546"/>
              <a:ext cx="2877510" cy="507831"/>
            </a:xfrm>
            <a:prstGeom prst="rect">
              <a:avLst/>
            </a:prstGeom>
            <a:noFill/>
          </p:spPr>
          <p:txBody>
            <a:bodyPr wrap="square" rtlCol="0">
              <a:spAutoFit/>
            </a:bodyPr>
            <a:lstStyle/>
            <a:p>
              <a:r>
                <a:rPr lang="en-US" sz="800" dirty="0"/>
                <a:t>"we'll have an operator </a:t>
              </a:r>
              <a:r>
                <a:rPr lang="en-US" sz="800" dirty="0" smtClean="0"/>
                <a:t>that’s </a:t>
              </a:r>
              <a:r>
                <a:rPr lang="en-US" sz="800" dirty="0"/>
                <a:t>doing a really good job as an operator and we say hey </a:t>
              </a:r>
              <a:r>
                <a:rPr lang="en-US" sz="800" dirty="0" smtClean="0"/>
                <a:t>there’s </a:t>
              </a:r>
              <a:r>
                <a:rPr lang="en-US" sz="800" dirty="0"/>
                <a:t>a material tech handler position available"</a:t>
              </a:r>
              <a:endParaRPr lang="en-US" sz="800" i="1" dirty="0">
                <a:latin typeface="Arial"/>
                <a:cs typeface="Arial"/>
              </a:endParaRPr>
            </a:p>
          </p:txBody>
        </p:sp>
      </p:grpSp>
      <p:sp>
        <p:nvSpPr>
          <p:cNvPr id="59" name="TextBox 58"/>
          <p:cNvSpPr txBox="1"/>
          <p:nvPr/>
        </p:nvSpPr>
        <p:spPr>
          <a:xfrm>
            <a:off x="3714407" y="2731212"/>
            <a:ext cx="2815110" cy="215444"/>
          </a:xfrm>
          <a:prstGeom prst="rect">
            <a:avLst/>
          </a:prstGeom>
          <a:noFill/>
        </p:spPr>
        <p:txBody>
          <a:bodyPr wrap="square" rtlCol="0">
            <a:spAutoFit/>
          </a:bodyPr>
          <a:lstStyle/>
          <a:p>
            <a:pPr algn="r"/>
            <a:r>
              <a:rPr lang="en-US" sz="800" i="1" dirty="0" smtClean="0">
                <a:latin typeface="Arial"/>
                <a:cs typeface="Arial"/>
              </a:rPr>
              <a:t>Business, Bonnie, EP, SW</a:t>
            </a:r>
            <a:endParaRPr lang="en-US" sz="800" i="1" dirty="0">
              <a:latin typeface="Arial"/>
              <a:cs typeface="Arial"/>
            </a:endParaRPr>
          </a:p>
        </p:txBody>
      </p:sp>
      <p:sp>
        <p:nvSpPr>
          <p:cNvPr id="60" name="TextBox 59"/>
          <p:cNvSpPr txBox="1"/>
          <p:nvPr/>
        </p:nvSpPr>
        <p:spPr>
          <a:xfrm>
            <a:off x="318799" y="5753165"/>
            <a:ext cx="2815110" cy="215444"/>
          </a:xfrm>
          <a:prstGeom prst="rect">
            <a:avLst/>
          </a:prstGeom>
          <a:noFill/>
        </p:spPr>
        <p:txBody>
          <a:bodyPr wrap="square" rtlCol="0">
            <a:spAutoFit/>
          </a:bodyPr>
          <a:lstStyle/>
          <a:p>
            <a:pPr algn="r"/>
            <a:r>
              <a:rPr lang="en-US" sz="800" i="1" dirty="0" smtClean="0">
                <a:latin typeface="Arial"/>
                <a:cs typeface="Arial"/>
              </a:rPr>
              <a:t>Business, James, SPI, SW</a:t>
            </a:r>
            <a:endParaRPr lang="en-US" sz="800" i="1" dirty="0">
              <a:latin typeface="Arial"/>
              <a:cs typeface="Arial"/>
            </a:endParaRPr>
          </a:p>
        </p:txBody>
      </p:sp>
      <p:sp>
        <p:nvSpPr>
          <p:cNvPr id="61" name="TextBox 60"/>
          <p:cNvSpPr txBox="1"/>
          <p:nvPr/>
        </p:nvSpPr>
        <p:spPr>
          <a:xfrm>
            <a:off x="3734618" y="5755615"/>
            <a:ext cx="2815110" cy="215444"/>
          </a:xfrm>
          <a:prstGeom prst="rect">
            <a:avLst/>
          </a:prstGeom>
          <a:noFill/>
        </p:spPr>
        <p:txBody>
          <a:bodyPr wrap="square" rtlCol="0">
            <a:spAutoFit/>
          </a:bodyPr>
          <a:lstStyle/>
          <a:p>
            <a:pPr algn="r"/>
            <a:r>
              <a:rPr lang="en-US" sz="800" i="1" dirty="0">
                <a:latin typeface="Arial"/>
                <a:cs typeface="Arial"/>
              </a:rPr>
              <a:t>Business, James, SPI, SW</a:t>
            </a:r>
          </a:p>
        </p:txBody>
      </p:sp>
      <p:sp>
        <p:nvSpPr>
          <p:cNvPr id="62" name="TextBox 61"/>
          <p:cNvSpPr txBox="1"/>
          <p:nvPr/>
        </p:nvSpPr>
        <p:spPr>
          <a:xfrm>
            <a:off x="3767497" y="8672445"/>
            <a:ext cx="2815110" cy="215444"/>
          </a:xfrm>
          <a:prstGeom prst="rect">
            <a:avLst/>
          </a:prstGeom>
          <a:noFill/>
        </p:spPr>
        <p:txBody>
          <a:bodyPr wrap="square" rtlCol="0">
            <a:spAutoFit/>
          </a:bodyPr>
          <a:lstStyle/>
          <a:p>
            <a:pPr algn="r"/>
            <a:r>
              <a:rPr lang="en-US" sz="800" i="1" dirty="0">
                <a:latin typeface="Arial"/>
                <a:cs typeface="Arial"/>
              </a:rPr>
              <a:t>Business, James, SPI, SW</a:t>
            </a:r>
          </a:p>
        </p:txBody>
      </p:sp>
      <p:sp>
        <p:nvSpPr>
          <p:cNvPr id="63" name="TextBox 62"/>
          <p:cNvSpPr txBox="1"/>
          <p:nvPr/>
        </p:nvSpPr>
        <p:spPr>
          <a:xfrm>
            <a:off x="318799" y="8672445"/>
            <a:ext cx="2815110" cy="215444"/>
          </a:xfrm>
          <a:prstGeom prst="rect">
            <a:avLst/>
          </a:prstGeom>
          <a:noFill/>
        </p:spPr>
        <p:txBody>
          <a:bodyPr wrap="square" rtlCol="0">
            <a:spAutoFit/>
          </a:bodyPr>
          <a:lstStyle/>
          <a:p>
            <a:pPr algn="r"/>
            <a:r>
              <a:rPr lang="en-US" sz="800" i="1" dirty="0">
                <a:latin typeface="Arial"/>
                <a:cs typeface="Arial"/>
              </a:rPr>
              <a:t>Business, James, SPI, SW</a:t>
            </a:r>
          </a:p>
        </p:txBody>
      </p:sp>
      <p:sp>
        <p:nvSpPr>
          <p:cNvPr id="64" name="TextBox 63"/>
          <p:cNvSpPr txBox="1"/>
          <p:nvPr/>
        </p:nvSpPr>
        <p:spPr>
          <a:xfrm>
            <a:off x="501970" y="1723938"/>
            <a:ext cx="2538981" cy="461665"/>
          </a:xfrm>
          <a:prstGeom prst="rect">
            <a:avLst/>
          </a:prstGeom>
          <a:noFill/>
        </p:spPr>
        <p:txBody>
          <a:bodyPr wrap="square" rtlCol="0">
            <a:spAutoFit/>
          </a:bodyPr>
          <a:lstStyle/>
          <a:p>
            <a:r>
              <a:rPr lang="en-US" sz="800" dirty="0">
                <a:latin typeface="Arial"/>
                <a:cs typeface="Arial"/>
              </a:rPr>
              <a:t>"we do use </a:t>
            </a:r>
            <a:r>
              <a:rPr lang="en-US" sz="800" dirty="0" err="1">
                <a:latin typeface="Arial"/>
                <a:cs typeface="Arial"/>
              </a:rPr>
              <a:t>facebook</a:t>
            </a:r>
            <a:r>
              <a:rPr lang="en-US" sz="800" dirty="0">
                <a:latin typeface="Arial"/>
                <a:cs typeface="Arial"/>
              </a:rPr>
              <a:t>, </a:t>
            </a:r>
            <a:r>
              <a:rPr lang="en-US" sz="800" dirty="0" smtClean="0">
                <a:latin typeface="Arial"/>
                <a:cs typeface="Arial"/>
              </a:rPr>
              <a:t>twitter; it </a:t>
            </a:r>
            <a:r>
              <a:rPr lang="en-US" sz="800" dirty="0" err="1" smtClean="0">
                <a:latin typeface="Arial"/>
                <a:cs typeface="Arial"/>
              </a:rPr>
              <a:t>hasn</a:t>
            </a:r>
            <a:r>
              <a:rPr lang="fr-FR" sz="800" dirty="0" smtClean="0">
                <a:latin typeface="Arial"/>
                <a:cs typeface="Arial"/>
              </a:rPr>
              <a:t>’</a:t>
            </a:r>
            <a:r>
              <a:rPr lang="en-US" sz="800" dirty="0" smtClean="0">
                <a:latin typeface="Arial"/>
                <a:cs typeface="Arial"/>
              </a:rPr>
              <a:t>t been </a:t>
            </a:r>
            <a:r>
              <a:rPr lang="en-US" sz="800" dirty="0">
                <a:latin typeface="Arial"/>
                <a:cs typeface="Arial"/>
              </a:rPr>
              <a:t>real helpful, we use craigslist, we put ads on all college websites that </a:t>
            </a:r>
            <a:r>
              <a:rPr lang="en-US" sz="800" dirty="0" smtClean="0">
                <a:latin typeface="Arial"/>
                <a:cs typeface="Arial"/>
              </a:rPr>
              <a:t>would </a:t>
            </a:r>
            <a:r>
              <a:rPr lang="en-US" sz="800" dirty="0">
                <a:latin typeface="Arial"/>
                <a:cs typeface="Arial"/>
              </a:rPr>
              <a:t>be about it"</a:t>
            </a:r>
            <a:endParaRPr lang="en-US" sz="800" i="1" dirty="0">
              <a:latin typeface="Arial"/>
              <a:cs typeface="Arial"/>
            </a:endParaRPr>
          </a:p>
        </p:txBody>
      </p:sp>
      <p:sp>
        <p:nvSpPr>
          <p:cNvPr id="66" name="TextBox 65"/>
          <p:cNvSpPr txBox="1"/>
          <p:nvPr/>
        </p:nvSpPr>
        <p:spPr>
          <a:xfrm>
            <a:off x="3899606" y="594523"/>
            <a:ext cx="2574862" cy="738664"/>
          </a:xfrm>
          <a:prstGeom prst="rect">
            <a:avLst/>
          </a:prstGeom>
          <a:noFill/>
        </p:spPr>
        <p:txBody>
          <a:bodyPr wrap="square" rtlCol="0">
            <a:spAutoFit/>
          </a:bodyPr>
          <a:lstStyle/>
          <a:p>
            <a:r>
              <a:rPr lang="en-US" sz="1050" b="1" dirty="0" smtClean="0">
                <a:latin typeface="Arial"/>
                <a:cs typeface="Arial"/>
              </a:rPr>
              <a:t>Companies don’t require email use, yet they use email as a primary information channel causing ineffective communication </a:t>
            </a:r>
          </a:p>
        </p:txBody>
      </p:sp>
    </p:spTree>
    <p:extLst>
      <p:ext uri="{BB962C8B-B14F-4D97-AF65-F5344CB8AC3E}">
        <p14:creationId xmlns:p14="http://schemas.microsoft.com/office/powerpoint/2010/main" val="56028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9935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3433519" cy="3035586"/>
            <a:chOff x="0" y="0"/>
            <a:chExt cx="3891320" cy="3339143"/>
          </a:xfrm>
        </p:grpSpPr>
        <p:sp>
          <p:nvSpPr>
            <p:cNvPr id="5" name="Rectangle 4"/>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4" name="Rectangle 13"/>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5" name="TextBox 14"/>
            <p:cNvSpPr txBox="1"/>
            <p:nvPr/>
          </p:nvSpPr>
          <p:spPr>
            <a:xfrm>
              <a:off x="571118" y="352593"/>
              <a:ext cx="1153898" cy="321627"/>
            </a:xfrm>
            <a:prstGeom prst="rect">
              <a:avLst/>
            </a:prstGeom>
            <a:noFill/>
          </p:spPr>
          <p:txBody>
            <a:bodyPr wrap="none" rtlCol="0">
              <a:spAutoFit/>
            </a:bodyPr>
            <a:lstStyle/>
            <a:p>
              <a:r>
                <a:rPr lang="en-US" sz="1300" b="1" dirty="0" smtClean="0">
                  <a:latin typeface="Arial"/>
                  <a:cs typeface="Arial"/>
                </a:rPr>
                <a:t>Promotion</a:t>
              </a:r>
              <a:endParaRPr lang="en-US" sz="1300" b="1" dirty="0">
                <a:latin typeface="Arial"/>
                <a:cs typeface="Arial"/>
              </a:endParaRPr>
            </a:p>
          </p:txBody>
        </p:sp>
        <p:sp>
          <p:nvSpPr>
            <p:cNvPr id="16" name="Rectangle 15"/>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7" name="Rectangle 16"/>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8" name="TextBox 17"/>
            <p:cNvSpPr txBox="1"/>
            <p:nvPr/>
          </p:nvSpPr>
          <p:spPr>
            <a:xfrm>
              <a:off x="528235" y="690494"/>
              <a:ext cx="2918176" cy="846385"/>
            </a:xfrm>
            <a:prstGeom prst="rect">
              <a:avLst/>
            </a:prstGeom>
            <a:noFill/>
          </p:spPr>
          <p:txBody>
            <a:bodyPr wrap="square" rtlCol="0">
              <a:spAutoFit/>
            </a:bodyPr>
            <a:lstStyle/>
            <a:p>
              <a:r>
                <a:rPr lang="en-US" sz="1100" b="1" dirty="0" smtClean="0">
                  <a:latin typeface="Arial"/>
                  <a:cs typeface="Arial"/>
                </a:rPr>
                <a:t>If employees are made aware of promotion advantages, then they are more incentivized to accept them</a:t>
              </a:r>
              <a:endParaRPr lang="en-US" sz="800" b="1" i="1" dirty="0">
                <a:latin typeface="Arial"/>
                <a:cs typeface="Arial"/>
              </a:endParaRPr>
            </a:p>
          </p:txBody>
        </p:sp>
        <p:sp>
          <p:nvSpPr>
            <p:cNvPr id="19" name="TextBox 18"/>
            <p:cNvSpPr txBox="1"/>
            <p:nvPr/>
          </p:nvSpPr>
          <p:spPr>
            <a:xfrm>
              <a:off x="568900" y="1914346"/>
              <a:ext cx="209288" cy="236988"/>
            </a:xfrm>
            <a:prstGeom prst="rect">
              <a:avLst/>
            </a:prstGeom>
            <a:noFill/>
          </p:spPr>
          <p:txBody>
            <a:bodyPr wrap="none" rtlCol="0">
              <a:spAutoFit/>
            </a:bodyPr>
            <a:lstStyle/>
            <a:p>
              <a:endParaRPr lang="en-US" sz="800" i="1" dirty="0">
                <a:latin typeface="Arial"/>
                <a:cs typeface="Arial"/>
              </a:endParaRPr>
            </a:p>
          </p:txBody>
        </p:sp>
        <p:sp>
          <p:nvSpPr>
            <p:cNvPr id="20" name="TextBox 19"/>
            <p:cNvSpPr txBox="1"/>
            <p:nvPr/>
          </p:nvSpPr>
          <p:spPr>
            <a:xfrm>
              <a:off x="341248" y="3004488"/>
              <a:ext cx="3190457" cy="236988"/>
            </a:xfrm>
            <a:prstGeom prst="rect">
              <a:avLst/>
            </a:prstGeom>
            <a:noFill/>
          </p:spPr>
          <p:txBody>
            <a:bodyPr wrap="square" rtlCol="0">
              <a:spAutoFit/>
            </a:bodyPr>
            <a:lstStyle/>
            <a:p>
              <a:pPr algn="r"/>
              <a:r>
                <a:rPr lang="en-US" sz="800" i="1" dirty="0">
                  <a:latin typeface="Arial"/>
                  <a:cs typeface="Arial"/>
                </a:rPr>
                <a:t>Business, James, SPI, SW</a:t>
              </a:r>
            </a:p>
          </p:txBody>
        </p:sp>
      </p:grpSp>
      <p:grpSp>
        <p:nvGrpSpPr>
          <p:cNvPr id="23" name="Group 22"/>
          <p:cNvGrpSpPr/>
          <p:nvPr/>
        </p:nvGrpSpPr>
        <p:grpSpPr>
          <a:xfrm>
            <a:off x="3433517" y="0"/>
            <a:ext cx="3433518" cy="3035586"/>
            <a:chOff x="0" y="0"/>
            <a:chExt cx="3891320" cy="3339143"/>
          </a:xfrm>
        </p:grpSpPr>
        <p:sp>
          <p:nvSpPr>
            <p:cNvPr id="24" name="Rectangle 23"/>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571118" y="352593"/>
              <a:ext cx="1332506" cy="321627"/>
            </a:xfrm>
            <a:prstGeom prst="rect">
              <a:avLst/>
            </a:prstGeom>
            <a:noFill/>
          </p:spPr>
          <p:txBody>
            <a:bodyPr wrap="none" rtlCol="0">
              <a:spAutoFit/>
            </a:bodyPr>
            <a:lstStyle/>
            <a:p>
              <a:r>
                <a:rPr lang="en-US" sz="1300" b="1" dirty="0" smtClean="0">
                  <a:latin typeface="Arial"/>
                  <a:cs typeface="Arial"/>
                </a:rPr>
                <a:t>Job Training</a:t>
              </a:r>
              <a:endParaRPr lang="en-US" sz="1300" b="1" dirty="0">
                <a:latin typeface="Arial"/>
                <a:cs typeface="Arial"/>
              </a:endParaRPr>
            </a:p>
          </p:txBody>
        </p:sp>
        <p:sp>
          <p:nvSpPr>
            <p:cNvPr id="27" name="Rectangle 26"/>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568900" y="1914346"/>
              <a:ext cx="2796864" cy="643253"/>
            </a:xfrm>
            <a:prstGeom prst="rect">
              <a:avLst/>
            </a:prstGeom>
            <a:noFill/>
          </p:spPr>
          <p:txBody>
            <a:bodyPr wrap="square" rtlCol="0">
              <a:spAutoFit/>
            </a:bodyPr>
            <a:lstStyle/>
            <a:p>
              <a:r>
                <a:rPr lang="en-US" sz="800" dirty="0"/>
                <a:t>"there are two or three maybe more online plastics oriented training offerings, so when you go to these they're </a:t>
              </a:r>
              <a:r>
                <a:rPr lang="en-US" sz="800" dirty="0" smtClean="0"/>
                <a:t>expensive about </a:t>
              </a:r>
              <a:r>
                <a:rPr lang="en-US" sz="800" dirty="0"/>
                <a:t>$30000 a year and we stopped </a:t>
              </a:r>
              <a:r>
                <a:rPr lang="en-US" sz="800" dirty="0" smtClean="0"/>
                <a:t>because it wasn’t </a:t>
              </a:r>
              <a:r>
                <a:rPr lang="en-US" sz="800" dirty="0"/>
                <a:t>worth it"</a:t>
              </a:r>
              <a:endParaRPr lang="en-US" sz="800" i="1" dirty="0">
                <a:latin typeface="Arial"/>
                <a:cs typeface="Arial"/>
              </a:endParaRPr>
            </a:p>
          </p:txBody>
        </p:sp>
      </p:grpSp>
      <p:grpSp>
        <p:nvGrpSpPr>
          <p:cNvPr id="32" name="Group 31"/>
          <p:cNvGrpSpPr/>
          <p:nvPr/>
        </p:nvGrpSpPr>
        <p:grpSpPr>
          <a:xfrm>
            <a:off x="0" y="3034753"/>
            <a:ext cx="3433520" cy="3035586"/>
            <a:chOff x="0" y="0"/>
            <a:chExt cx="3891320" cy="3339143"/>
          </a:xfrm>
        </p:grpSpPr>
        <p:sp>
          <p:nvSpPr>
            <p:cNvPr id="33" name="Rectangle 32"/>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571118" y="352593"/>
              <a:ext cx="2476943" cy="321627"/>
            </a:xfrm>
            <a:prstGeom prst="rect">
              <a:avLst/>
            </a:prstGeom>
            <a:noFill/>
          </p:spPr>
          <p:txBody>
            <a:bodyPr wrap="none" rtlCol="0">
              <a:spAutoFit/>
            </a:bodyPr>
            <a:lstStyle/>
            <a:p>
              <a:r>
                <a:rPr lang="en-US" sz="1300" b="1" dirty="0" smtClean="0">
                  <a:latin typeface="Arial"/>
                  <a:cs typeface="Arial"/>
                </a:rPr>
                <a:t>Inability to Enforce Roles</a:t>
              </a:r>
              <a:endParaRPr lang="en-US" sz="1300" b="1" dirty="0">
                <a:latin typeface="Arial"/>
                <a:cs typeface="Arial"/>
              </a:endParaRPr>
            </a:p>
          </p:txBody>
        </p:sp>
        <p:sp>
          <p:nvSpPr>
            <p:cNvPr id="36" name="Rectangle 35"/>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571884" y="660370"/>
              <a:ext cx="2874526" cy="1032590"/>
            </a:xfrm>
            <a:prstGeom prst="rect">
              <a:avLst/>
            </a:prstGeom>
            <a:noFill/>
          </p:spPr>
          <p:txBody>
            <a:bodyPr wrap="square" rtlCol="0">
              <a:spAutoFit/>
            </a:bodyPr>
            <a:lstStyle/>
            <a:p>
              <a:r>
                <a:rPr lang="en-US" sz="1100" b="1" dirty="0" smtClean="0">
                  <a:latin typeface="Arial"/>
                  <a:cs typeface="Arial"/>
                </a:rPr>
                <a:t>Companies are aware of lack of productivity/job fulfillment, yet can’t change behavior or threaten employment because they can’t afford to have unfilled positions</a:t>
              </a:r>
              <a:endParaRPr lang="en-US" sz="800" b="1" i="1" dirty="0">
                <a:latin typeface="Arial"/>
                <a:cs typeface="Arial"/>
              </a:endParaRPr>
            </a:p>
          </p:txBody>
        </p:sp>
        <p:sp>
          <p:nvSpPr>
            <p:cNvPr id="39" name="TextBox 38"/>
            <p:cNvSpPr txBox="1"/>
            <p:nvPr/>
          </p:nvSpPr>
          <p:spPr>
            <a:xfrm>
              <a:off x="568900" y="1914344"/>
              <a:ext cx="2877512" cy="1015663"/>
            </a:xfrm>
            <a:prstGeom prst="rect">
              <a:avLst/>
            </a:prstGeom>
            <a:noFill/>
          </p:spPr>
          <p:txBody>
            <a:bodyPr wrap="square" rtlCol="0">
              <a:spAutoFit/>
            </a:bodyPr>
            <a:lstStyle/>
            <a:p>
              <a:r>
                <a:rPr lang="en-US" sz="900" dirty="0">
                  <a:latin typeface="Arial"/>
                  <a:cs typeface="Arial"/>
                </a:rPr>
                <a:t>"we have all kinds of data that we should be recording, some we do some we </a:t>
              </a:r>
              <a:r>
                <a:rPr lang="en-US" sz="900" dirty="0" smtClean="0">
                  <a:latin typeface="Arial"/>
                  <a:cs typeface="Arial"/>
                </a:rPr>
                <a:t>don’t”</a:t>
              </a:r>
            </a:p>
            <a:p>
              <a:endParaRPr lang="en-US" sz="900" i="1" dirty="0">
                <a:latin typeface="Arial"/>
                <a:cs typeface="Arial"/>
              </a:endParaRPr>
            </a:p>
            <a:p>
              <a:r>
                <a:rPr lang="en-US" sz="900" dirty="0"/>
                <a:t>"part of it is lack of training and lack of us forcing it"</a:t>
              </a:r>
              <a:endParaRPr lang="en-US" sz="900" i="1" dirty="0">
                <a:latin typeface="Arial"/>
                <a:cs typeface="Arial"/>
              </a:endParaRPr>
            </a:p>
            <a:p>
              <a:endParaRPr lang="en-US" sz="900" i="1" dirty="0">
                <a:latin typeface="Arial"/>
                <a:cs typeface="Arial"/>
              </a:endParaRPr>
            </a:p>
          </p:txBody>
        </p:sp>
      </p:grpSp>
      <p:grpSp>
        <p:nvGrpSpPr>
          <p:cNvPr id="41" name="Group 40"/>
          <p:cNvGrpSpPr/>
          <p:nvPr/>
        </p:nvGrpSpPr>
        <p:grpSpPr>
          <a:xfrm>
            <a:off x="3433517" y="3034753"/>
            <a:ext cx="3433518" cy="3035586"/>
            <a:chOff x="0" y="0"/>
            <a:chExt cx="3891320" cy="3339143"/>
          </a:xfrm>
        </p:grpSpPr>
        <p:sp>
          <p:nvSpPr>
            <p:cNvPr id="42" name="Rectangle 41"/>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1118" y="352593"/>
              <a:ext cx="1721182" cy="321627"/>
            </a:xfrm>
            <a:prstGeom prst="rect">
              <a:avLst/>
            </a:prstGeom>
            <a:noFill/>
          </p:spPr>
          <p:txBody>
            <a:bodyPr wrap="none" rtlCol="0">
              <a:spAutoFit/>
            </a:bodyPr>
            <a:lstStyle/>
            <a:p>
              <a:r>
                <a:rPr lang="en-US" sz="1300" b="1" dirty="0" smtClean="0">
                  <a:latin typeface="Arial"/>
                  <a:cs typeface="Arial"/>
                </a:rPr>
                <a:t>Job Consistency</a:t>
              </a:r>
              <a:endParaRPr lang="en-US" sz="1300" b="1" dirty="0">
                <a:latin typeface="Arial"/>
                <a:cs typeface="Arial"/>
              </a:endParaRPr>
            </a:p>
          </p:txBody>
        </p:sp>
        <p:sp>
          <p:nvSpPr>
            <p:cNvPr id="45" name="Rectangle 44"/>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71886" y="660370"/>
              <a:ext cx="2793879" cy="846385"/>
            </a:xfrm>
            <a:prstGeom prst="rect">
              <a:avLst/>
            </a:prstGeom>
            <a:noFill/>
          </p:spPr>
          <p:txBody>
            <a:bodyPr wrap="square" rtlCol="0">
              <a:spAutoFit/>
            </a:bodyPr>
            <a:lstStyle/>
            <a:p>
              <a:r>
                <a:rPr lang="en-US" sz="1100" b="1" dirty="0" smtClean="0">
                  <a:latin typeface="Arial"/>
                  <a:cs typeface="Arial"/>
                </a:rPr>
                <a:t>Employees lose passion and a higher fulfillment when in routine positions limiting their pride/engagement in company</a:t>
              </a:r>
              <a:endParaRPr lang="en-US" sz="800" b="1" i="1" dirty="0">
                <a:latin typeface="Arial"/>
                <a:cs typeface="Arial"/>
              </a:endParaRPr>
            </a:p>
          </p:txBody>
        </p:sp>
        <p:sp>
          <p:nvSpPr>
            <p:cNvPr id="48" name="TextBox 47"/>
            <p:cNvSpPr txBox="1"/>
            <p:nvPr/>
          </p:nvSpPr>
          <p:spPr>
            <a:xfrm>
              <a:off x="568900" y="1914344"/>
              <a:ext cx="2703976" cy="643253"/>
            </a:xfrm>
            <a:prstGeom prst="rect">
              <a:avLst/>
            </a:prstGeom>
            <a:noFill/>
          </p:spPr>
          <p:txBody>
            <a:bodyPr wrap="square" rtlCol="0">
              <a:spAutoFit/>
            </a:bodyPr>
            <a:lstStyle/>
            <a:p>
              <a:r>
                <a:rPr lang="en-US" sz="800" dirty="0">
                  <a:latin typeface="Arial"/>
                  <a:cs typeface="Arial"/>
                </a:rPr>
                <a:t>"a process should be consistent and robust, so we </a:t>
              </a:r>
              <a:r>
                <a:rPr lang="en-US" sz="800" dirty="0" smtClean="0">
                  <a:latin typeface="Arial"/>
                  <a:cs typeface="Arial"/>
                </a:rPr>
                <a:t>shouldn’t </a:t>
              </a:r>
              <a:r>
                <a:rPr lang="en-US" sz="800" dirty="0">
                  <a:latin typeface="Arial"/>
                  <a:cs typeface="Arial"/>
                </a:rPr>
                <a:t>have to change it once we get a good process unless a variable, like material or the environment humidity,  changes"</a:t>
              </a:r>
              <a:endParaRPr lang="en-US" sz="800" i="1" dirty="0">
                <a:latin typeface="Arial"/>
                <a:cs typeface="Arial"/>
              </a:endParaRPr>
            </a:p>
          </p:txBody>
        </p:sp>
      </p:grpSp>
      <p:grpSp>
        <p:nvGrpSpPr>
          <p:cNvPr id="69" name="Group 68"/>
          <p:cNvGrpSpPr/>
          <p:nvPr/>
        </p:nvGrpSpPr>
        <p:grpSpPr>
          <a:xfrm>
            <a:off x="3433517" y="6070337"/>
            <a:ext cx="3433518" cy="3073664"/>
            <a:chOff x="0" y="6677370"/>
            <a:chExt cx="3891320" cy="3381030"/>
          </a:xfrm>
        </p:grpSpPr>
        <p:sp>
          <p:nvSpPr>
            <p:cNvPr id="70" name="Rectangle 69"/>
            <p:cNvSpPr/>
            <p:nvPr/>
          </p:nvSpPr>
          <p:spPr>
            <a:xfrm>
              <a:off x="0" y="6677370"/>
              <a:ext cx="3891320" cy="338103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528234" y="68968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571118" y="6887793"/>
              <a:ext cx="2046938" cy="541687"/>
            </a:xfrm>
            <a:prstGeom prst="rect">
              <a:avLst/>
            </a:prstGeom>
            <a:noFill/>
          </p:spPr>
          <p:txBody>
            <a:bodyPr wrap="none" rtlCol="0">
              <a:spAutoFit/>
            </a:bodyPr>
            <a:lstStyle/>
            <a:p>
              <a:r>
                <a:rPr lang="en-US" sz="1300" b="1" dirty="0" smtClean="0">
                  <a:latin typeface="Arial"/>
                  <a:cs typeface="Arial"/>
                </a:rPr>
                <a:t>Employee Efficiency</a:t>
              </a:r>
              <a:endParaRPr lang="en-US" sz="1300" b="1" dirty="0">
                <a:latin typeface="Arial"/>
                <a:cs typeface="Arial"/>
              </a:endParaRPr>
            </a:p>
            <a:p>
              <a:endParaRPr lang="en-US" sz="1300" b="1" dirty="0">
                <a:latin typeface="Arial"/>
                <a:cs typeface="Arial"/>
              </a:endParaRPr>
            </a:p>
          </p:txBody>
        </p:sp>
        <p:sp>
          <p:nvSpPr>
            <p:cNvPr id="73" name="Rectangle 72"/>
            <p:cNvSpPr/>
            <p:nvPr/>
          </p:nvSpPr>
          <p:spPr>
            <a:xfrm>
              <a:off x="528234" y="71804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528234" y="84315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TextBox 74"/>
            <p:cNvSpPr txBox="1"/>
            <p:nvPr/>
          </p:nvSpPr>
          <p:spPr>
            <a:xfrm>
              <a:off x="571884" y="7195570"/>
              <a:ext cx="2793879" cy="846385"/>
            </a:xfrm>
            <a:prstGeom prst="rect">
              <a:avLst/>
            </a:prstGeom>
            <a:noFill/>
          </p:spPr>
          <p:txBody>
            <a:bodyPr wrap="square" rtlCol="0">
              <a:spAutoFit/>
            </a:bodyPr>
            <a:lstStyle/>
            <a:p>
              <a:r>
                <a:rPr lang="en-US" sz="1100" b="1" dirty="0" smtClean="0"/>
                <a:t>Poor division of labor and having less employees than needed leaves employees helpless and prevents them from maximizing productivity</a:t>
              </a:r>
              <a:endParaRPr lang="en-US" sz="800" b="1" i="1" dirty="0">
                <a:latin typeface="Arial"/>
                <a:cs typeface="Arial"/>
              </a:endParaRPr>
            </a:p>
          </p:txBody>
        </p:sp>
        <p:sp>
          <p:nvSpPr>
            <p:cNvPr id="76" name="TextBox 75"/>
            <p:cNvSpPr txBox="1"/>
            <p:nvPr/>
          </p:nvSpPr>
          <p:spPr>
            <a:xfrm>
              <a:off x="568900" y="8449545"/>
              <a:ext cx="2877510" cy="507831"/>
            </a:xfrm>
            <a:prstGeom prst="rect">
              <a:avLst/>
            </a:prstGeom>
            <a:noFill/>
          </p:spPr>
          <p:txBody>
            <a:bodyPr wrap="square" rtlCol="0">
              <a:spAutoFit/>
            </a:bodyPr>
            <a:lstStyle/>
            <a:p>
              <a:r>
                <a:rPr lang="en-US" sz="800" dirty="0"/>
                <a:t>"excuse is </a:t>
              </a:r>
              <a:r>
                <a:rPr lang="en-US" sz="800" dirty="0" smtClean="0"/>
                <a:t>I’m too </a:t>
              </a:r>
              <a:r>
                <a:rPr lang="en-US" sz="800" dirty="0"/>
                <a:t>busy, </a:t>
              </a:r>
              <a:r>
                <a:rPr lang="en-US" sz="800" dirty="0" smtClean="0"/>
                <a:t>I don’t </a:t>
              </a:r>
              <a:r>
                <a:rPr lang="en-US" sz="800" dirty="0"/>
                <a:t>have time to write down everything </a:t>
              </a:r>
              <a:r>
                <a:rPr lang="en-US" sz="800" dirty="0" smtClean="0"/>
                <a:t>I did </a:t>
              </a:r>
              <a:r>
                <a:rPr lang="en-US" sz="800" dirty="0"/>
                <a:t>for that press when I</a:t>
              </a:r>
              <a:r>
                <a:rPr lang="en-US" sz="800" dirty="0" smtClean="0"/>
                <a:t> </a:t>
              </a:r>
              <a:r>
                <a:rPr lang="en-US" sz="800" dirty="0"/>
                <a:t>have two other bells going off"</a:t>
              </a:r>
              <a:endParaRPr lang="en-US" sz="800" i="1" dirty="0">
                <a:latin typeface="Arial"/>
                <a:cs typeface="Arial"/>
              </a:endParaRPr>
            </a:p>
          </p:txBody>
        </p:sp>
      </p:grpSp>
      <p:sp>
        <p:nvSpPr>
          <p:cNvPr id="59" name="TextBox 58"/>
          <p:cNvSpPr txBox="1"/>
          <p:nvPr/>
        </p:nvSpPr>
        <p:spPr>
          <a:xfrm>
            <a:off x="3714407" y="2731212"/>
            <a:ext cx="2815110" cy="215444"/>
          </a:xfrm>
          <a:prstGeom prst="rect">
            <a:avLst/>
          </a:prstGeom>
          <a:noFill/>
        </p:spPr>
        <p:txBody>
          <a:bodyPr wrap="square" rtlCol="0">
            <a:spAutoFit/>
          </a:bodyPr>
          <a:lstStyle/>
          <a:p>
            <a:pPr algn="r"/>
            <a:r>
              <a:rPr lang="en-US" sz="800" i="1" dirty="0">
                <a:latin typeface="Arial"/>
                <a:cs typeface="Arial"/>
              </a:rPr>
              <a:t>Business, James, SPI, SW</a:t>
            </a:r>
          </a:p>
        </p:txBody>
      </p:sp>
      <p:sp>
        <p:nvSpPr>
          <p:cNvPr id="60" name="TextBox 59"/>
          <p:cNvSpPr txBox="1"/>
          <p:nvPr/>
        </p:nvSpPr>
        <p:spPr>
          <a:xfrm>
            <a:off x="318799" y="5753165"/>
            <a:ext cx="2815110" cy="215444"/>
          </a:xfrm>
          <a:prstGeom prst="rect">
            <a:avLst/>
          </a:prstGeom>
          <a:noFill/>
        </p:spPr>
        <p:txBody>
          <a:bodyPr wrap="square" rtlCol="0">
            <a:spAutoFit/>
          </a:bodyPr>
          <a:lstStyle/>
          <a:p>
            <a:pPr algn="r"/>
            <a:r>
              <a:rPr lang="en-US" sz="800" i="1" dirty="0" smtClean="0">
                <a:latin typeface="Arial"/>
                <a:cs typeface="Arial"/>
              </a:rPr>
              <a:t>Business, James, SPI, SW</a:t>
            </a:r>
            <a:endParaRPr lang="en-US" sz="800" i="1" dirty="0">
              <a:latin typeface="Arial"/>
              <a:cs typeface="Arial"/>
            </a:endParaRPr>
          </a:p>
        </p:txBody>
      </p:sp>
      <p:sp>
        <p:nvSpPr>
          <p:cNvPr id="61" name="TextBox 60"/>
          <p:cNvSpPr txBox="1"/>
          <p:nvPr/>
        </p:nvSpPr>
        <p:spPr>
          <a:xfrm>
            <a:off x="3734618" y="5755615"/>
            <a:ext cx="2815110" cy="215444"/>
          </a:xfrm>
          <a:prstGeom prst="rect">
            <a:avLst/>
          </a:prstGeom>
          <a:noFill/>
        </p:spPr>
        <p:txBody>
          <a:bodyPr wrap="square" rtlCol="0">
            <a:spAutoFit/>
          </a:bodyPr>
          <a:lstStyle/>
          <a:p>
            <a:pPr algn="r"/>
            <a:r>
              <a:rPr lang="en-US" sz="800" i="1" dirty="0">
                <a:latin typeface="Arial"/>
                <a:cs typeface="Arial"/>
              </a:rPr>
              <a:t>Business, James, SPI, SW</a:t>
            </a:r>
          </a:p>
        </p:txBody>
      </p:sp>
      <p:sp>
        <p:nvSpPr>
          <p:cNvPr id="62" name="TextBox 61"/>
          <p:cNvSpPr txBox="1"/>
          <p:nvPr/>
        </p:nvSpPr>
        <p:spPr>
          <a:xfrm>
            <a:off x="3767497" y="8672445"/>
            <a:ext cx="2815110" cy="215444"/>
          </a:xfrm>
          <a:prstGeom prst="rect">
            <a:avLst/>
          </a:prstGeom>
          <a:noFill/>
        </p:spPr>
        <p:txBody>
          <a:bodyPr wrap="square" rtlCol="0">
            <a:spAutoFit/>
          </a:bodyPr>
          <a:lstStyle/>
          <a:p>
            <a:pPr algn="r"/>
            <a:r>
              <a:rPr lang="en-US" sz="800" i="1" dirty="0">
                <a:latin typeface="Arial"/>
                <a:cs typeface="Arial"/>
              </a:rPr>
              <a:t>Business, James, SPI, SW</a:t>
            </a:r>
          </a:p>
        </p:txBody>
      </p:sp>
      <p:sp>
        <p:nvSpPr>
          <p:cNvPr id="64" name="TextBox 63"/>
          <p:cNvSpPr txBox="1"/>
          <p:nvPr/>
        </p:nvSpPr>
        <p:spPr>
          <a:xfrm>
            <a:off x="501970" y="1723938"/>
            <a:ext cx="2538981" cy="584776"/>
          </a:xfrm>
          <a:prstGeom prst="rect">
            <a:avLst/>
          </a:prstGeom>
          <a:noFill/>
        </p:spPr>
        <p:txBody>
          <a:bodyPr wrap="square" rtlCol="0">
            <a:spAutoFit/>
          </a:bodyPr>
          <a:lstStyle/>
          <a:p>
            <a:r>
              <a:rPr lang="en-US" sz="800" dirty="0">
                <a:latin typeface="Arial"/>
                <a:cs typeface="Arial"/>
              </a:rPr>
              <a:t>"they say yeah make a few extra bucks an </a:t>
            </a:r>
            <a:r>
              <a:rPr lang="en-US" sz="800" dirty="0" smtClean="0">
                <a:latin typeface="Arial"/>
                <a:cs typeface="Arial"/>
              </a:rPr>
              <a:t>hour…I’m interested”</a:t>
            </a:r>
          </a:p>
          <a:p>
            <a:endParaRPr lang="en-US" sz="800" i="1" dirty="0">
              <a:latin typeface="Arial"/>
              <a:cs typeface="Arial"/>
            </a:endParaRPr>
          </a:p>
          <a:p>
            <a:r>
              <a:rPr lang="en-US" sz="800" i="1" dirty="0" smtClean="0">
                <a:latin typeface="Arial"/>
                <a:cs typeface="Arial"/>
              </a:rPr>
              <a:t>This was different from what Bonnie had mentioned</a:t>
            </a:r>
            <a:endParaRPr lang="en-US" sz="800" i="1" dirty="0">
              <a:latin typeface="Arial"/>
              <a:cs typeface="Arial"/>
            </a:endParaRPr>
          </a:p>
        </p:txBody>
      </p:sp>
      <p:sp>
        <p:nvSpPr>
          <p:cNvPr id="66" name="TextBox 65"/>
          <p:cNvSpPr txBox="1"/>
          <p:nvPr/>
        </p:nvSpPr>
        <p:spPr>
          <a:xfrm>
            <a:off x="3899606" y="594523"/>
            <a:ext cx="2574862" cy="1061829"/>
          </a:xfrm>
          <a:prstGeom prst="rect">
            <a:avLst/>
          </a:prstGeom>
          <a:noFill/>
        </p:spPr>
        <p:txBody>
          <a:bodyPr wrap="square" rtlCol="0">
            <a:spAutoFit/>
          </a:bodyPr>
          <a:lstStyle/>
          <a:p>
            <a:r>
              <a:rPr lang="en-US" sz="1100" b="1" dirty="0" smtClean="0">
                <a:latin typeface="Arial"/>
                <a:cs typeface="Arial"/>
              </a:rPr>
              <a:t>Companies find that spending their own time and resources to train employees is a more effective investment/cost strategy than expensive outside programs </a:t>
            </a:r>
            <a:endParaRPr lang="en-US" sz="1100" b="1" dirty="0">
              <a:latin typeface="Arial"/>
              <a:cs typeface="Arial"/>
            </a:endParaRPr>
          </a:p>
          <a:p>
            <a:endParaRPr lang="en-US" sz="800" i="1" dirty="0">
              <a:latin typeface="Arial"/>
              <a:cs typeface="Arial"/>
            </a:endParaRPr>
          </a:p>
        </p:txBody>
      </p:sp>
      <p:grpSp>
        <p:nvGrpSpPr>
          <p:cNvPr id="58" name="Group 57"/>
          <p:cNvGrpSpPr/>
          <p:nvPr/>
        </p:nvGrpSpPr>
        <p:grpSpPr>
          <a:xfrm>
            <a:off x="1" y="6070337"/>
            <a:ext cx="3433519" cy="3035586"/>
            <a:chOff x="0" y="0"/>
            <a:chExt cx="3891320" cy="3339143"/>
          </a:xfrm>
        </p:grpSpPr>
        <p:sp>
          <p:nvSpPr>
            <p:cNvPr id="65" name="Rectangle 64"/>
            <p:cNvSpPr/>
            <p:nvPr/>
          </p:nvSpPr>
          <p:spPr>
            <a:xfrm>
              <a:off x="0" y="0"/>
              <a:ext cx="3891320" cy="3339143"/>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67" name="Rectangle 66"/>
            <p:cNvSpPr/>
            <p:nvPr/>
          </p:nvSpPr>
          <p:spPr>
            <a:xfrm>
              <a:off x="528234" y="361669"/>
              <a:ext cx="2918178" cy="29230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77" name="TextBox 76"/>
            <p:cNvSpPr txBox="1"/>
            <p:nvPr/>
          </p:nvSpPr>
          <p:spPr>
            <a:xfrm>
              <a:off x="571118" y="352593"/>
              <a:ext cx="2476943" cy="321627"/>
            </a:xfrm>
            <a:prstGeom prst="rect">
              <a:avLst/>
            </a:prstGeom>
            <a:noFill/>
          </p:spPr>
          <p:txBody>
            <a:bodyPr wrap="none" rtlCol="0">
              <a:spAutoFit/>
            </a:bodyPr>
            <a:lstStyle/>
            <a:p>
              <a:r>
                <a:rPr lang="en-US" sz="1300" b="1" dirty="0" smtClean="0">
                  <a:latin typeface="Arial"/>
                  <a:cs typeface="Arial"/>
                </a:rPr>
                <a:t>Inability to Enforce Roles</a:t>
              </a:r>
              <a:endParaRPr lang="en-US" sz="1300" b="1" dirty="0">
                <a:latin typeface="Arial"/>
                <a:cs typeface="Arial"/>
              </a:endParaRPr>
            </a:p>
          </p:txBody>
        </p:sp>
        <p:sp>
          <p:nvSpPr>
            <p:cNvPr id="78" name="Rectangle 77"/>
            <p:cNvSpPr/>
            <p:nvPr/>
          </p:nvSpPr>
          <p:spPr>
            <a:xfrm>
              <a:off x="528234" y="645252"/>
              <a:ext cx="2918178" cy="1251080"/>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79" name="Rectangle 78"/>
            <p:cNvSpPr/>
            <p:nvPr/>
          </p:nvSpPr>
          <p:spPr>
            <a:xfrm>
              <a:off x="528234" y="1896332"/>
              <a:ext cx="2918178" cy="110815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80" name="TextBox 79"/>
            <p:cNvSpPr txBox="1"/>
            <p:nvPr/>
          </p:nvSpPr>
          <p:spPr>
            <a:xfrm>
              <a:off x="528235" y="690494"/>
              <a:ext cx="2918176" cy="660180"/>
            </a:xfrm>
            <a:prstGeom prst="rect">
              <a:avLst/>
            </a:prstGeom>
            <a:noFill/>
          </p:spPr>
          <p:txBody>
            <a:bodyPr wrap="square" rtlCol="0">
              <a:spAutoFit/>
            </a:bodyPr>
            <a:lstStyle/>
            <a:p>
              <a:r>
                <a:rPr lang="en-US" sz="1100" b="1" dirty="0" smtClean="0"/>
                <a:t>Companies lack the control and power to enforce job requirements because they cannot afford to lose/fire employees</a:t>
              </a:r>
              <a:endParaRPr lang="en-US" sz="800" b="1" i="1" dirty="0">
                <a:latin typeface="Arial"/>
                <a:cs typeface="Arial"/>
              </a:endParaRPr>
            </a:p>
          </p:txBody>
        </p:sp>
        <p:sp>
          <p:nvSpPr>
            <p:cNvPr id="81" name="TextBox 80"/>
            <p:cNvSpPr txBox="1"/>
            <p:nvPr/>
          </p:nvSpPr>
          <p:spPr>
            <a:xfrm>
              <a:off x="568900" y="1914346"/>
              <a:ext cx="209288" cy="236988"/>
            </a:xfrm>
            <a:prstGeom prst="rect">
              <a:avLst/>
            </a:prstGeom>
            <a:noFill/>
          </p:spPr>
          <p:txBody>
            <a:bodyPr wrap="none" rtlCol="0">
              <a:spAutoFit/>
            </a:bodyPr>
            <a:lstStyle/>
            <a:p>
              <a:endParaRPr lang="en-US" sz="800" i="1" dirty="0">
                <a:latin typeface="Arial"/>
                <a:cs typeface="Arial"/>
              </a:endParaRPr>
            </a:p>
          </p:txBody>
        </p:sp>
        <p:sp>
          <p:nvSpPr>
            <p:cNvPr id="82" name="TextBox 81"/>
            <p:cNvSpPr txBox="1"/>
            <p:nvPr/>
          </p:nvSpPr>
          <p:spPr>
            <a:xfrm>
              <a:off x="341248" y="3004488"/>
              <a:ext cx="3190457" cy="236988"/>
            </a:xfrm>
            <a:prstGeom prst="rect">
              <a:avLst/>
            </a:prstGeom>
            <a:noFill/>
          </p:spPr>
          <p:txBody>
            <a:bodyPr wrap="square" rtlCol="0">
              <a:spAutoFit/>
            </a:bodyPr>
            <a:lstStyle/>
            <a:p>
              <a:pPr algn="r"/>
              <a:r>
                <a:rPr lang="en-US" sz="800" i="1" dirty="0">
                  <a:latin typeface="Arial"/>
                  <a:cs typeface="Arial"/>
                </a:rPr>
                <a:t>Business, James, SPI, SW</a:t>
              </a:r>
            </a:p>
          </p:txBody>
        </p:sp>
      </p:grpSp>
      <p:sp>
        <p:nvSpPr>
          <p:cNvPr id="83" name="TextBox 82"/>
          <p:cNvSpPr txBox="1"/>
          <p:nvPr/>
        </p:nvSpPr>
        <p:spPr>
          <a:xfrm>
            <a:off x="504604" y="7794276"/>
            <a:ext cx="2538981" cy="584776"/>
          </a:xfrm>
          <a:prstGeom prst="rect">
            <a:avLst/>
          </a:prstGeom>
          <a:noFill/>
        </p:spPr>
        <p:txBody>
          <a:bodyPr wrap="square" rtlCol="0">
            <a:spAutoFit/>
          </a:bodyPr>
          <a:lstStyle/>
          <a:p>
            <a:r>
              <a:rPr lang="en-US" sz="800" dirty="0"/>
              <a:t>"very few of the floor level uses this system, we would want them to use it more. the foreman use it the set up guys use it to tell the system okay we just started a new job and click next"</a:t>
            </a:r>
            <a:endParaRPr lang="en-US" sz="800" i="1" dirty="0">
              <a:latin typeface="Arial"/>
              <a:cs typeface="Arial"/>
            </a:endParaRPr>
          </a:p>
        </p:txBody>
      </p:sp>
    </p:spTree>
    <p:extLst>
      <p:ext uri="{BB962C8B-B14F-4D97-AF65-F5344CB8AC3E}">
        <p14:creationId xmlns:p14="http://schemas.microsoft.com/office/powerpoint/2010/main" val="1229919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508</TotalTime>
  <Words>2793</Words>
  <Application>Microsoft Macintosh PowerPoint</Application>
  <PresentationFormat>Letter Paper (8.5x11 in)</PresentationFormat>
  <Paragraphs>201</Paragraphs>
  <Slides>16</Slides>
  <Notes>8</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Notre Dame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Marie Conrado</dc:creator>
  <cp:lastModifiedBy>Samantha Walker</cp:lastModifiedBy>
  <cp:revision>30</cp:revision>
  <cp:lastPrinted>2017-11-07T14:10:41Z</cp:lastPrinted>
  <dcterms:created xsi:type="dcterms:W3CDTF">2016-11-01T11:15:46Z</dcterms:created>
  <dcterms:modified xsi:type="dcterms:W3CDTF">2019-04-14T23:47:10Z</dcterms:modified>
</cp:coreProperties>
</file>