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0" r:id="rId1"/>
  </p:sldMasterIdLst>
  <p:sldIdLst>
    <p:sldId id="256" r:id="rId2"/>
    <p:sldId id="258" r:id="rId3"/>
    <p:sldId id="282" r:id="rId4"/>
    <p:sldId id="283" r:id="rId5"/>
    <p:sldId id="284" r:id="rId6"/>
    <p:sldId id="262" r:id="rId7"/>
    <p:sldId id="287" r:id="rId8"/>
    <p:sldId id="286" r:id="rId9"/>
    <p:sldId id="288" r:id="rId10"/>
    <p:sldId id="290" r:id="rId11"/>
    <p:sldId id="291" r:id="rId12"/>
    <p:sldId id="292" r:id="rId13"/>
    <p:sldId id="289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261" r:id="rId26"/>
    <p:sldId id="274" r:id="rId27"/>
  </p:sldIdLst>
  <p:sldSz cx="18288000" cy="10287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배달의민족 주아" panose="02020603020101020101" pitchFamily="18" charset="-127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544"/>
    <a:srgbClr val="7DC2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1" autoAdjust="0"/>
    <p:restoredTop sz="95244" autoAdjust="0"/>
  </p:normalViewPr>
  <p:slideViewPr>
    <p:cSldViewPr>
      <p:cViewPr varScale="1">
        <p:scale>
          <a:sx n="60" d="100"/>
          <a:sy n="60" d="100"/>
        </p:scale>
        <p:origin x="132" y="588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3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2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e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3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jpe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jpe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5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18340"/>
            <a:ext cx="15305568" cy="6673607"/>
            <a:chOff x="0" y="0"/>
            <a:chExt cx="20407424" cy="8898142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0407424" cy="8898142"/>
              <a:chOff x="0" y="0"/>
              <a:chExt cx="5177439" cy="2257492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177439" cy="2257492"/>
              </a:xfrm>
              <a:custGeom>
                <a:avLst/>
                <a:gdLst/>
                <a:ahLst/>
                <a:cxnLst/>
                <a:rect l="l" t="t" r="r" b="b"/>
                <a:pathLst>
                  <a:path w="5177439" h="2257492">
                    <a:moveTo>
                      <a:pt x="5052979" y="2257492"/>
                    </a:moveTo>
                    <a:lnTo>
                      <a:pt x="124460" y="2257492"/>
                    </a:lnTo>
                    <a:cubicBezTo>
                      <a:pt x="55880" y="2257492"/>
                      <a:pt x="0" y="2201612"/>
                      <a:pt x="0" y="213303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052979" y="0"/>
                    </a:lnTo>
                    <a:cubicBezTo>
                      <a:pt x="5121559" y="0"/>
                      <a:pt x="5177439" y="55880"/>
                      <a:pt x="5177439" y="124460"/>
                    </a:cubicBezTo>
                    <a:lnTo>
                      <a:pt x="5177439" y="2133032"/>
                    </a:lnTo>
                    <a:cubicBezTo>
                      <a:pt x="5177439" y="2201612"/>
                      <a:pt x="5121559" y="2257492"/>
                      <a:pt x="5052979" y="2257492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  <p:grpSp>
          <p:nvGrpSpPr>
            <p:cNvPr id="5" name="Group 5"/>
            <p:cNvGrpSpPr/>
            <p:nvPr/>
          </p:nvGrpSpPr>
          <p:grpSpPr>
            <a:xfrm>
              <a:off x="510332" y="482905"/>
              <a:ext cx="347112" cy="347112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4B6FED"/>
              </a:solidFill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996383" y="482905"/>
              <a:ext cx="347112" cy="347112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7DC2DF"/>
              </a:solidFill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1482434" y="482905"/>
              <a:ext cx="347112" cy="347112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152544"/>
              </a:solidFill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</p:grpSp>
      <p:sp>
        <p:nvSpPr>
          <p:cNvPr id="11" name="Freeform 11"/>
          <p:cNvSpPr/>
          <p:nvPr/>
        </p:nvSpPr>
        <p:spPr>
          <a:xfrm>
            <a:off x="16872896" y="8561901"/>
            <a:ext cx="706759" cy="706759"/>
          </a:xfrm>
          <a:custGeom>
            <a:avLst/>
            <a:gdLst/>
            <a:ahLst/>
            <a:cxnLst/>
            <a:rect l="l" t="t" r="r" b="b"/>
            <a:pathLst>
              <a:path w="706759" h="706759">
                <a:moveTo>
                  <a:pt x="0" y="0"/>
                </a:moveTo>
                <a:lnTo>
                  <a:pt x="706759" y="0"/>
                </a:lnTo>
                <a:lnTo>
                  <a:pt x="706759" y="706759"/>
                </a:lnTo>
                <a:lnTo>
                  <a:pt x="0" y="7067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2" name="Freeform 12"/>
          <p:cNvSpPr/>
          <p:nvPr/>
        </p:nvSpPr>
        <p:spPr>
          <a:xfrm rot="5400000">
            <a:off x="13708198" y="4363712"/>
            <a:ext cx="7036156" cy="345411"/>
          </a:xfrm>
          <a:custGeom>
            <a:avLst/>
            <a:gdLst/>
            <a:ahLst/>
            <a:cxnLst/>
            <a:rect l="l" t="t" r="r" b="b"/>
            <a:pathLst>
              <a:path w="7036156" h="345411">
                <a:moveTo>
                  <a:pt x="0" y="0"/>
                </a:moveTo>
                <a:lnTo>
                  <a:pt x="7036156" y="0"/>
                </a:lnTo>
                <a:lnTo>
                  <a:pt x="7036156" y="345411"/>
                </a:lnTo>
                <a:lnTo>
                  <a:pt x="0" y="3454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grpSp>
        <p:nvGrpSpPr>
          <p:cNvPr id="13" name="Group 13"/>
          <p:cNvGrpSpPr/>
          <p:nvPr/>
        </p:nvGrpSpPr>
        <p:grpSpPr>
          <a:xfrm>
            <a:off x="1028700" y="8106982"/>
            <a:ext cx="15305568" cy="1161678"/>
            <a:chOff x="0" y="0"/>
            <a:chExt cx="20407424" cy="1548905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20407424" cy="1548905"/>
              <a:chOff x="0" y="0"/>
              <a:chExt cx="14198090" cy="1077622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4199360" cy="1077622"/>
              </a:xfrm>
              <a:custGeom>
                <a:avLst/>
                <a:gdLst/>
                <a:ahLst/>
                <a:cxnLst/>
                <a:rect l="l" t="t" r="r" b="b"/>
                <a:pathLst>
                  <a:path w="14199360" h="1077622">
                    <a:moveTo>
                      <a:pt x="13645640" y="1077622"/>
                    </a:moveTo>
                    <a:lnTo>
                      <a:pt x="553720" y="1077622"/>
                    </a:lnTo>
                    <a:cubicBezTo>
                      <a:pt x="247650" y="1077622"/>
                      <a:pt x="0" y="836359"/>
                      <a:pt x="0" y="539427"/>
                    </a:cubicBezTo>
                    <a:cubicBezTo>
                      <a:pt x="0" y="241257"/>
                      <a:pt x="247650" y="0"/>
                      <a:pt x="553720" y="0"/>
                    </a:cubicBezTo>
                    <a:lnTo>
                      <a:pt x="13645640" y="0"/>
                    </a:lnTo>
                    <a:cubicBezTo>
                      <a:pt x="13951710" y="0"/>
                      <a:pt x="14199360" y="241257"/>
                      <a:pt x="14199360" y="539427"/>
                    </a:cubicBezTo>
                    <a:cubicBezTo>
                      <a:pt x="14198090" y="836359"/>
                      <a:pt x="13950440" y="1077622"/>
                      <a:pt x="13645640" y="1077622"/>
                    </a:cubicBezTo>
                    <a:close/>
                  </a:path>
                </a:pathLst>
              </a:custGeom>
              <a:solidFill>
                <a:srgbClr val="7DC2DF"/>
              </a:solidFill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  <p:sp>
          <p:nvSpPr>
            <p:cNvPr id="16" name="TextBox 16"/>
            <p:cNvSpPr txBox="1"/>
            <p:nvPr/>
          </p:nvSpPr>
          <p:spPr>
            <a:xfrm>
              <a:off x="3839863" y="333737"/>
              <a:ext cx="12902149" cy="854935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5040"/>
                </a:lnSpc>
                <a:spcBef>
                  <a:spcPct val="0"/>
                </a:spcBef>
                <a:defRPr/>
              </a:pPr>
              <a:r>
                <a:rPr lang="ko-KR" altLang="en-US" sz="3600" dirty="0">
                  <a:solidFill>
                    <a:srgbClr val="152544"/>
                  </a:solidFill>
                  <a:latin typeface="배달의민족 주아"/>
                  <a:ea typeface="배달의민족 주아"/>
                </a:rPr>
                <a:t>전재엽 이성훈 </a:t>
              </a:r>
              <a:r>
                <a:rPr lang="ko-KR" altLang="en-US" sz="3600" dirty="0" err="1">
                  <a:solidFill>
                    <a:srgbClr val="152544"/>
                  </a:solidFill>
                  <a:latin typeface="배달의민족 주아"/>
                  <a:ea typeface="배달의민족 주아"/>
                </a:rPr>
                <a:t>설유일</a:t>
              </a:r>
              <a:endParaRPr lang="en-US" sz="3600" dirty="0">
                <a:solidFill>
                  <a:srgbClr val="152544"/>
                </a:solidFill>
                <a:latin typeface="배달의민족 주아"/>
                <a:ea typeface="배달의민족 주아"/>
              </a:endParaRPr>
            </a:p>
          </p:txBody>
        </p:sp>
      </p:grpSp>
      <p:sp>
        <p:nvSpPr>
          <p:cNvPr id="17" name="Freeform 17"/>
          <p:cNvSpPr/>
          <p:nvPr/>
        </p:nvSpPr>
        <p:spPr>
          <a:xfrm>
            <a:off x="15161342" y="8327584"/>
            <a:ext cx="720475" cy="720475"/>
          </a:xfrm>
          <a:custGeom>
            <a:avLst/>
            <a:gdLst/>
            <a:ahLst/>
            <a:cxnLst/>
            <a:rect l="l" t="t" r="r" b="b"/>
            <a:pathLst>
              <a:path w="720475" h="720475">
                <a:moveTo>
                  <a:pt x="0" y="0"/>
                </a:moveTo>
                <a:lnTo>
                  <a:pt x="720475" y="0"/>
                </a:lnTo>
                <a:lnTo>
                  <a:pt x="720475" y="720474"/>
                </a:lnTo>
                <a:lnTo>
                  <a:pt x="0" y="7204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1906154" y="2468408"/>
            <a:ext cx="13485206" cy="37734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5120"/>
              </a:lnSpc>
              <a:defRPr/>
            </a:pPr>
            <a:r>
              <a:rPr lang="ko-KR" altLang="en-US" sz="10000" dirty="0" err="1">
                <a:solidFill>
                  <a:srgbClr val="152544"/>
                </a:solidFill>
                <a:latin typeface="배달의민족 주아"/>
                <a:ea typeface="배달의민족 주아"/>
              </a:rPr>
              <a:t>머신러닝을</a:t>
            </a:r>
            <a:r>
              <a:rPr lang="ko-KR" altLang="en-US" sz="100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 이용한</a:t>
            </a:r>
            <a:endParaRPr lang="en-US" altLang="ko-KR" sz="10000" dirty="0">
              <a:solidFill>
                <a:srgbClr val="152544"/>
              </a:solidFill>
              <a:latin typeface="배달의민족 주아"/>
              <a:ea typeface="배달의민족 주아"/>
            </a:endParaRPr>
          </a:p>
          <a:p>
            <a:pPr algn="ctr">
              <a:lnSpc>
                <a:spcPts val="15120"/>
              </a:lnSpc>
              <a:defRPr/>
            </a:pPr>
            <a:r>
              <a:rPr lang="ko-KR" altLang="en-US" sz="100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얼굴 학습 발표</a:t>
            </a:r>
            <a:endParaRPr lang="en-US" altLang="ko-KR" sz="10000" dirty="0">
              <a:solidFill>
                <a:srgbClr val="152544"/>
              </a:solidFill>
              <a:latin typeface="배달의민족 주아"/>
              <a:ea typeface="배달의민족 주아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5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81001" y="342901"/>
            <a:ext cx="17487900" cy="9666800"/>
            <a:chOff x="-44556" y="-1665368"/>
            <a:chExt cx="20451980" cy="10563510"/>
          </a:xfrm>
        </p:grpSpPr>
        <p:grpSp>
          <p:nvGrpSpPr>
            <p:cNvPr id="3" name="Group 3"/>
            <p:cNvGrpSpPr/>
            <p:nvPr/>
          </p:nvGrpSpPr>
          <p:grpSpPr>
            <a:xfrm>
              <a:off x="-44556" y="-1665368"/>
              <a:ext cx="20451980" cy="10563510"/>
              <a:chOff x="-11304" y="-422510"/>
              <a:chExt cx="5188743" cy="2680002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-11304" y="-422510"/>
                <a:ext cx="5188743" cy="2680002"/>
              </a:xfrm>
              <a:custGeom>
                <a:avLst/>
                <a:gdLst/>
                <a:ahLst/>
                <a:cxnLst/>
                <a:rect l="l" t="t" r="r" b="b"/>
                <a:pathLst>
                  <a:path w="5177439" h="2257492">
                    <a:moveTo>
                      <a:pt x="5052979" y="2257492"/>
                    </a:moveTo>
                    <a:lnTo>
                      <a:pt x="124460" y="2257492"/>
                    </a:lnTo>
                    <a:cubicBezTo>
                      <a:pt x="55880" y="2257492"/>
                      <a:pt x="0" y="2201612"/>
                      <a:pt x="0" y="213303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052979" y="0"/>
                    </a:lnTo>
                    <a:cubicBezTo>
                      <a:pt x="5121559" y="0"/>
                      <a:pt x="5177439" y="55880"/>
                      <a:pt x="5177439" y="124460"/>
                    </a:cubicBezTo>
                    <a:lnTo>
                      <a:pt x="5177439" y="2133032"/>
                    </a:lnTo>
                    <a:cubicBezTo>
                      <a:pt x="5177439" y="2201612"/>
                      <a:pt x="5121559" y="2257492"/>
                      <a:pt x="5052979" y="2257492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  <p:grpSp>
          <p:nvGrpSpPr>
            <p:cNvPr id="5" name="Group 5"/>
            <p:cNvGrpSpPr/>
            <p:nvPr/>
          </p:nvGrpSpPr>
          <p:grpSpPr>
            <a:xfrm>
              <a:off x="499456" y="-1325271"/>
              <a:ext cx="347112" cy="347112"/>
              <a:chOff x="-198968" y="-33078424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-198968" y="-33078424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4B6FED"/>
              </a:solidFill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1100971" y="-1325273"/>
              <a:ext cx="347112" cy="347112"/>
              <a:chOff x="1913312" y="-33078444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913312" y="-33078444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7DC2DF"/>
              </a:solidFill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1710203" y="-1325271"/>
              <a:ext cx="347112" cy="347112"/>
              <a:chOff x="4166754" y="-33078424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4166754" y="-33078424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152544"/>
              </a:solidFill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</p:grpSp>
      <p:sp>
        <p:nvSpPr>
          <p:cNvPr id="19" name="Freeform 14"/>
          <p:cNvSpPr/>
          <p:nvPr/>
        </p:nvSpPr>
        <p:spPr>
          <a:xfrm>
            <a:off x="3926181" y="654126"/>
            <a:ext cx="10397538" cy="1266609"/>
          </a:xfrm>
          <a:custGeom>
            <a:avLst/>
            <a:gdLst/>
            <a:ahLst/>
            <a:cxnLst/>
            <a:rect l="l" t="t" r="r" b="b"/>
            <a:pathLst>
              <a:path w="10397538" h="1266609">
                <a:moveTo>
                  <a:pt x="0" y="0"/>
                </a:moveTo>
                <a:lnTo>
                  <a:pt x="10397538" y="0"/>
                </a:lnTo>
                <a:lnTo>
                  <a:pt x="10397538" y="1266609"/>
                </a:lnTo>
                <a:lnTo>
                  <a:pt x="0" y="12666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4382343" y="871931"/>
            <a:ext cx="9573682" cy="83099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>
              <a:defRPr/>
            </a:pPr>
            <a:r>
              <a:rPr lang="en-US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2. 2</a:t>
            </a:r>
            <a:r>
              <a:rPr lang="ko-KR" altLang="en-US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번 문제 </a:t>
            </a:r>
            <a:r>
              <a:rPr lang="en-US" altLang="ko-KR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( </a:t>
            </a:r>
            <a:r>
              <a:rPr lang="ko-KR" altLang="en-US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코드 </a:t>
            </a:r>
            <a:r>
              <a:rPr lang="en-US" altLang="ko-KR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2 / 4</a:t>
            </a:r>
            <a:r>
              <a:rPr lang="ko-KR" altLang="en-US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 </a:t>
            </a:r>
            <a:r>
              <a:rPr lang="en-US" altLang="ko-KR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)</a:t>
            </a:r>
            <a:endParaRPr lang="en-US" sz="5400" dirty="0"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8AB685F-6128-F0E8-74DE-19F796834E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11603" y="2160335"/>
            <a:ext cx="10715161" cy="775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7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5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81001" y="342901"/>
            <a:ext cx="17487900" cy="9666800"/>
            <a:chOff x="-44556" y="-1665368"/>
            <a:chExt cx="20451980" cy="10563510"/>
          </a:xfrm>
        </p:grpSpPr>
        <p:grpSp>
          <p:nvGrpSpPr>
            <p:cNvPr id="3" name="Group 3"/>
            <p:cNvGrpSpPr/>
            <p:nvPr/>
          </p:nvGrpSpPr>
          <p:grpSpPr>
            <a:xfrm>
              <a:off x="-44556" y="-1665368"/>
              <a:ext cx="20451980" cy="10563510"/>
              <a:chOff x="-11304" y="-422510"/>
              <a:chExt cx="5188743" cy="2680002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-11304" y="-422510"/>
                <a:ext cx="5188743" cy="2680002"/>
              </a:xfrm>
              <a:custGeom>
                <a:avLst/>
                <a:gdLst/>
                <a:ahLst/>
                <a:cxnLst/>
                <a:rect l="l" t="t" r="r" b="b"/>
                <a:pathLst>
                  <a:path w="5177439" h="2257492">
                    <a:moveTo>
                      <a:pt x="5052979" y="2257492"/>
                    </a:moveTo>
                    <a:lnTo>
                      <a:pt x="124460" y="2257492"/>
                    </a:lnTo>
                    <a:cubicBezTo>
                      <a:pt x="55880" y="2257492"/>
                      <a:pt x="0" y="2201612"/>
                      <a:pt x="0" y="213303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052979" y="0"/>
                    </a:lnTo>
                    <a:cubicBezTo>
                      <a:pt x="5121559" y="0"/>
                      <a:pt x="5177439" y="55880"/>
                      <a:pt x="5177439" y="124460"/>
                    </a:cubicBezTo>
                    <a:lnTo>
                      <a:pt x="5177439" y="2133032"/>
                    </a:lnTo>
                    <a:cubicBezTo>
                      <a:pt x="5177439" y="2201612"/>
                      <a:pt x="5121559" y="2257492"/>
                      <a:pt x="5052979" y="2257492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  <p:grpSp>
          <p:nvGrpSpPr>
            <p:cNvPr id="5" name="Group 5"/>
            <p:cNvGrpSpPr/>
            <p:nvPr/>
          </p:nvGrpSpPr>
          <p:grpSpPr>
            <a:xfrm>
              <a:off x="499456" y="-1325271"/>
              <a:ext cx="347112" cy="347112"/>
              <a:chOff x="-198968" y="-33078424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-198968" y="-33078424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4B6FED"/>
              </a:solidFill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1100971" y="-1325273"/>
              <a:ext cx="347112" cy="347112"/>
              <a:chOff x="1913312" y="-33078444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913312" y="-33078444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7DC2DF"/>
              </a:solidFill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1710203" y="-1325271"/>
              <a:ext cx="347112" cy="347112"/>
              <a:chOff x="4166754" y="-33078424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4166754" y="-33078424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152544"/>
              </a:solidFill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</p:grpSp>
      <p:sp>
        <p:nvSpPr>
          <p:cNvPr id="19" name="Freeform 14"/>
          <p:cNvSpPr/>
          <p:nvPr/>
        </p:nvSpPr>
        <p:spPr>
          <a:xfrm>
            <a:off x="3926181" y="654126"/>
            <a:ext cx="10397538" cy="1266609"/>
          </a:xfrm>
          <a:custGeom>
            <a:avLst/>
            <a:gdLst/>
            <a:ahLst/>
            <a:cxnLst/>
            <a:rect l="l" t="t" r="r" b="b"/>
            <a:pathLst>
              <a:path w="10397538" h="1266609">
                <a:moveTo>
                  <a:pt x="0" y="0"/>
                </a:moveTo>
                <a:lnTo>
                  <a:pt x="10397538" y="0"/>
                </a:lnTo>
                <a:lnTo>
                  <a:pt x="10397538" y="1266609"/>
                </a:lnTo>
                <a:lnTo>
                  <a:pt x="0" y="12666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4382343" y="871931"/>
            <a:ext cx="9573682" cy="83099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>
              <a:defRPr/>
            </a:pPr>
            <a:r>
              <a:rPr lang="en-US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2. 2</a:t>
            </a:r>
            <a:r>
              <a:rPr lang="ko-KR" altLang="en-US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번 문제 </a:t>
            </a:r>
            <a:r>
              <a:rPr lang="en-US" altLang="ko-KR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( </a:t>
            </a:r>
            <a:r>
              <a:rPr lang="ko-KR" altLang="en-US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코드 </a:t>
            </a:r>
            <a:r>
              <a:rPr lang="en-US" altLang="ko-KR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3 / 4 )</a:t>
            </a:r>
            <a:endParaRPr lang="en-US" sz="5400" dirty="0"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FDA2E42-F08A-70C0-FB88-20E5D903E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415" y="2136535"/>
            <a:ext cx="10397538" cy="748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34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5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81001" y="342901"/>
            <a:ext cx="17487900" cy="9666800"/>
            <a:chOff x="-44556" y="-1665368"/>
            <a:chExt cx="20451980" cy="10563510"/>
          </a:xfrm>
        </p:grpSpPr>
        <p:grpSp>
          <p:nvGrpSpPr>
            <p:cNvPr id="3" name="Group 3"/>
            <p:cNvGrpSpPr/>
            <p:nvPr/>
          </p:nvGrpSpPr>
          <p:grpSpPr>
            <a:xfrm>
              <a:off x="-44556" y="-1665368"/>
              <a:ext cx="20451980" cy="10563510"/>
              <a:chOff x="-11304" y="-422510"/>
              <a:chExt cx="5188743" cy="2680002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-11304" y="-422510"/>
                <a:ext cx="5188743" cy="2680002"/>
              </a:xfrm>
              <a:custGeom>
                <a:avLst/>
                <a:gdLst/>
                <a:ahLst/>
                <a:cxnLst/>
                <a:rect l="l" t="t" r="r" b="b"/>
                <a:pathLst>
                  <a:path w="5177439" h="2257492">
                    <a:moveTo>
                      <a:pt x="5052979" y="2257492"/>
                    </a:moveTo>
                    <a:lnTo>
                      <a:pt x="124460" y="2257492"/>
                    </a:lnTo>
                    <a:cubicBezTo>
                      <a:pt x="55880" y="2257492"/>
                      <a:pt x="0" y="2201612"/>
                      <a:pt x="0" y="213303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052979" y="0"/>
                    </a:lnTo>
                    <a:cubicBezTo>
                      <a:pt x="5121559" y="0"/>
                      <a:pt x="5177439" y="55880"/>
                      <a:pt x="5177439" y="124460"/>
                    </a:cubicBezTo>
                    <a:lnTo>
                      <a:pt x="5177439" y="2133032"/>
                    </a:lnTo>
                    <a:cubicBezTo>
                      <a:pt x="5177439" y="2201612"/>
                      <a:pt x="5121559" y="2257492"/>
                      <a:pt x="5052979" y="2257492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  <p:grpSp>
          <p:nvGrpSpPr>
            <p:cNvPr id="5" name="Group 5"/>
            <p:cNvGrpSpPr/>
            <p:nvPr/>
          </p:nvGrpSpPr>
          <p:grpSpPr>
            <a:xfrm>
              <a:off x="499456" y="-1325271"/>
              <a:ext cx="347112" cy="347112"/>
              <a:chOff x="-198968" y="-33078424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-198968" y="-33078424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4B6FED"/>
              </a:solidFill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1100971" y="-1325273"/>
              <a:ext cx="347112" cy="347112"/>
              <a:chOff x="1913312" y="-33078444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913312" y="-33078444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7DC2DF"/>
              </a:solidFill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1710203" y="-1325271"/>
              <a:ext cx="347112" cy="347112"/>
              <a:chOff x="4166754" y="-33078424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4166754" y="-33078424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152544"/>
              </a:solidFill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</p:grpSp>
      <p:sp>
        <p:nvSpPr>
          <p:cNvPr id="19" name="Freeform 14"/>
          <p:cNvSpPr/>
          <p:nvPr/>
        </p:nvSpPr>
        <p:spPr>
          <a:xfrm>
            <a:off x="3926181" y="654126"/>
            <a:ext cx="10397538" cy="1266609"/>
          </a:xfrm>
          <a:custGeom>
            <a:avLst/>
            <a:gdLst/>
            <a:ahLst/>
            <a:cxnLst/>
            <a:rect l="l" t="t" r="r" b="b"/>
            <a:pathLst>
              <a:path w="10397538" h="1266609">
                <a:moveTo>
                  <a:pt x="0" y="0"/>
                </a:moveTo>
                <a:lnTo>
                  <a:pt x="10397538" y="0"/>
                </a:lnTo>
                <a:lnTo>
                  <a:pt x="10397538" y="1266609"/>
                </a:lnTo>
                <a:lnTo>
                  <a:pt x="0" y="12666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4382343" y="871931"/>
            <a:ext cx="9573682" cy="83099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>
              <a:defRPr/>
            </a:pPr>
            <a:r>
              <a:rPr lang="en-US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2. 2</a:t>
            </a:r>
            <a:r>
              <a:rPr lang="ko-KR" altLang="en-US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번 문제 </a:t>
            </a:r>
            <a:r>
              <a:rPr lang="en-US" altLang="ko-KR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( </a:t>
            </a:r>
            <a:r>
              <a:rPr lang="ko-KR" altLang="en-US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코드 </a:t>
            </a:r>
            <a:r>
              <a:rPr lang="en-US" altLang="ko-KR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4 / 4 )</a:t>
            </a:r>
            <a:endParaRPr lang="en-US" sz="5400" dirty="0"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40E9405-B22B-A438-06C9-5F6311E494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99487" y="2138540"/>
            <a:ext cx="11289025" cy="750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69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5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81001" y="342901"/>
            <a:ext cx="17487900" cy="9666800"/>
            <a:chOff x="-44556" y="-1665368"/>
            <a:chExt cx="20451980" cy="10563510"/>
          </a:xfrm>
        </p:grpSpPr>
        <p:grpSp>
          <p:nvGrpSpPr>
            <p:cNvPr id="3" name="Group 3"/>
            <p:cNvGrpSpPr/>
            <p:nvPr/>
          </p:nvGrpSpPr>
          <p:grpSpPr>
            <a:xfrm>
              <a:off x="-44556" y="-1665368"/>
              <a:ext cx="20451980" cy="10563510"/>
              <a:chOff x="-11304" y="-422510"/>
              <a:chExt cx="5188743" cy="2680002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-11304" y="-422510"/>
                <a:ext cx="5188743" cy="2680002"/>
              </a:xfrm>
              <a:custGeom>
                <a:avLst/>
                <a:gdLst/>
                <a:ahLst/>
                <a:cxnLst/>
                <a:rect l="l" t="t" r="r" b="b"/>
                <a:pathLst>
                  <a:path w="5177439" h="2257492">
                    <a:moveTo>
                      <a:pt x="5052979" y="2257492"/>
                    </a:moveTo>
                    <a:lnTo>
                      <a:pt x="124460" y="2257492"/>
                    </a:lnTo>
                    <a:cubicBezTo>
                      <a:pt x="55880" y="2257492"/>
                      <a:pt x="0" y="2201612"/>
                      <a:pt x="0" y="213303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052979" y="0"/>
                    </a:lnTo>
                    <a:cubicBezTo>
                      <a:pt x="5121559" y="0"/>
                      <a:pt x="5177439" y="55880"/>
                      <a:pt x="5177439" y="124460"/>
                    </a:cubicBezTo>
                    <a:lnTo>
                      <a:pt x="5177439" y="2133032"/>
                    </a:lnTo>
                    <a:cubicBezTo>
                      <a:pt x="5177439" y="2201612"/>
                      <a:pt x="5121559" y="2257492"/>
                      <a:pt x="5052979" y="2257492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  <p:grpSp>
          <p:nvGrpSpPr>
            <p:cNvPr id="5" name="Group 5"/>
            <p:cNvGrpSpPr/>
            <p:nvPr/>
          </p:nvGrpSpPr>
          <p:grpSpPr>
            <a:xfrm>
              <a:off x="499456" y="-1325271"/>
              <a:ext cx="347112" cy="347112"/>
              <a:chOff x="-198968" y="-33078424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-198968" y="-33078424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4B6FED"/>
              </a:solidFill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1100971" y="-1325273"/>
              <a:ext cx="347112" cy="347112"/>
              <a:chOff x="1913312" y="-33078444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913312" y="-33078444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7DC2DF"/>
              </a:solidFill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1710203" y="-1325271"/>
              <a:ext cx="347112" cy="347112"/>
              <a:chOff x="4166754" y="-33078424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4166754" y="-33078424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152544"/>
              </a:solidFill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</p:grpSp>
      <p:sp>
        <p:nvSpPr>
          <p:cNvPr id="19" name="Freeform 14"/>
          <p:cNvSpPr/>
          <p:nvPr/>
        </p:nvSpPr>
        <p:spPr>
          <a:xfrm>
            <a:off x="3926181" y="654126"/>
            <a:ext cx="10397538" cy="1266609"/>
          </a:xfrm>
          <a:custGeom>
            <a:avLst/>
            <a:gdLst/>
            <a:ahLst/>
            <a:cxnLst/>
            <a:rect l="l" t="t" r="r" b="b"/>
            <a:pathLst>
              <a:path w="10397538" h="1266609">
                <a:moveTo>
                  <a:pt x="0" y="0"/>
                </a:moveTo>
                <a:lnTo>
                  <a:pt x="10397538" y="0"/>
                </a:lnTo>
                <a:lnTo>
                  <a:pt x="10397538" y="1266609"/>
                </a:lnTo>
                <a:lnTo>
                  <a:pt x="0" y="12666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4382343" y="871931"/>
            <a:ext cx="9573682" cy="83099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>
              <a:defRPr/>
            </a:pPr>
            <a:r>
              <a:rPr lang="en-US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2. 2</a:t>
            </a:r>
            <a:r>
              <a:rPr lang="ko-KR" altLang="en-US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번 문제 </a:t>
            </a:r>
            <a:r>
              <a:rPr lang="en-US" altLang="ko-KR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( </a:t>
            </a:r>
            <a:r>
              <a:rPr lang="ko-KR" altLang="en-US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결과 </a:t>
            </a:r>
            <a:r>
              <a:rPr lang="en-US" altLang="ko-KR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)</a:t>
            </a:r>
            <a:endParaRPr lang="en-US" sz="5400" dirty="0"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35B88CB-CE8B-07B2-2EC2-6BC1353B4C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09950" y="2443255"/>
            <a:ext cx="11430000" cy="718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8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5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81001" y="342901"/>
            <a:ext cx="17487900" cy="9666800"/>
            <a:chOff x="-44556" y="-1665368"/>
            <a:chExt cx="20451980" cy="10563510"/>
          </a:xfrm>
        </p:grpSpPr>
        <p:grpSp>
          <p:nvGrpSpPr>
            <p:cNvPr id="3" name="Group 3"/>
            <p:cNvGrpSpPr/>
            <p:nvPr/>
          </p:nvGrpSpPr>
          <p:grpSpPr>
            <a:xfrm>
              <a:off x="-44556" y="-1665368"/>
              <a:ext cx="20451980" cy="10563510"/>
              <a:chOff x="-11304" y="-422510"/>
              <a:chExt cx="5188743" cy="2680002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-11304" y="-422510"/>
                <a:ext cx="5188743" cy="2680002"/>
              </a:xfrm>
              <a:custGeom>
                <a:avLst/>
                <a:gdLst/>
                <a:ahLst/>
                <a:cxnLst/>
                <a:rect l="l" t="t" r="r" b="b"/>
                <a:pathLst>
                  <a:path w="5177439" h="2257492">
                    <a:moveTo>
                      <a:pt x="5052979" y="2257492"/>
                    </a:moveTo>
                    <a:lnTo>
                      <a:pt x="124460" y="2257492"/>
                    </a:lnTo>
                    <a:cubicBezTo>
                      <a:pt x="55880" y="2257492"/>
                      <a:pt x="0" y="2201612"/>
                      <a:pt x="0" y="213303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052979" y="0"/>
                    </a:lnTo>
                    <a:cubicBezTo>
                      <a:pt x="5121559" y="0"/>
                      <a:pt x="5177439" y="55880"/>
                      <a:pt x="5177439" y="124460"/>
                    </a:cubicBezTo>
                    <a:lnTo>
                      <a:pt x="5177439" y="2133032"/>
                    </a:lnTo>
                    <a:cubicBezTo>
                      <a:pt x="5177439" y="2201612"/>
                      <a:pt x="5121559" y="2257492"/>
                      <a:pt x="5052979" y="2257492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  <p:grpSp>
          <p:nvGrpSpPr>
            <p:cNvPr id="5" name="Group 5"/>
            <p:cNvGrpSpPr/>
            <p:nvPr/>
          </p:nvGrpSpPr>
          <p:grpSpPr>
            <a:xfrm>
              <a:off x="499456" y="-1325271"/>
              <a:ext cx="347112" cy="347112"/>
              <a:chOff x="-198968" y="-33078424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-198968" y="-33078424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4B6FED"/>
              </a:solidFill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1100971" y="-1325273"/>
              <a:ext cx="347112" cy="347112"/>
              <a:chOff x="1913312" y="-33078444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913312" y="-33078444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7DC2DF"/>
              </a:solidFill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1710203" y="-1325271"/>
              <a:ext cx="347112" cy="347112"/>
              <a:chOff x="4166754" y="-33078424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4166754" y="-33078424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152544"/>
              </a:solidFill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</p:grpSp>
      <p:sp>
        <p:nvSpPr>
          <p:cNvPr id="19" name="Freeform 14"/>
          <p:cNvSpPr/>
          <p:nvPr/>
        </p:nvSpPr>
        <p:spPr>
          <a:xfrm>
            <a:off x="3926181" y="654126"/>
            <a:ext cx="10397538" cy="1266609"/>
          </a:xfrm>
          <a:custGeom>
            <a:avLst/>
            <a:gdLst/>
            <a:ahLst/>
            <a:cxnLst/>
            <a:rect l="l" t="t" r="r" b="b"/>
            <a:pathLst>
              <a:path w="10397538" h="1266609">
                <a:moveTo>
                  <a:pt x="0" y="0"/>
                </a:moveTo>
                <a:lnTo>
                  <a:pt x="10397538" y="0"/>
                </a:lnTo>
                <a:lnTo>
                  <a:pt x="10397538" y="1266609"/>
                </a:lnTo>
                <a:lnTo>
                  <a:pt x="0" y="12666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4382343" y="871931"/>
            <a:ext cx="9573682" cy="83099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>
              <a:defRPr/>
            </a:pPr>
            <a:r>
              <a:rPr lang="en-US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2. 2</a:t>
            </a:r>
            <a:r>
              <a:rPr lang="ko-KR" altLang="en-US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번 문제 </a:t>
            </a:r>
            <a:r>
              <a:rPr lang="en-US" altLang="ko-KR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( </a:t>
            </a:r>
            <a:r>
              <a:rPr lang="ko-KR" altLang="en-US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결과 </a:t>
            </a:r>
            <a:r>
              <a:rPr lang="en-US" altLang="ko-KR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)</a:t>
            </a:r>
            <a:endParaRPr lang="en-US" sz="5400" dirty="0"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515931D-8F3D-B3F8-3703-5E8F47F33F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40637" y="2320018"/>
            <a:ext cx="14806725" cy="339320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3E4483F-433C-50F3-61D5-2E1DE5B121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744648" y="6076181"/>
            <a:ext cx="14802714" cy="353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1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C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rot="5400000">
            <a:off x="-2489378" y="4374072"/>
            <a:ext cx="7036156" cy="345411"/>
          </a:xfrm>
          <a:custGeom>
            <a:avLst/>
            <a:gdLst/>
            <a:ahLst/>
            <a:cxnLst/>
            <a:rect l="l" t="t" r="r" b="b"/>
            <a:pathLst>
              <a:path w="7036156" h="345411">
                <a:moveTo>
                  <a:pt x="0" y="0"/>
                </a:moveTo>
                <a:lnTo>
                  <a:pt x="7036156" y="0"/>
                </a:lnTo>
                <a:lnTo>
                  <a:pt x="7036156" y="345412"/>
                </a:lnTo>
                <a:lnTo>
                  <a:pt x="0" y="3454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8">
            <a:extLst>
              <a:ext uri="{FF2B5EF4-FFF2-40B4-BE49-F238E27FC236}">
                <a16:creationId xmlns:a16="http://schemas.microsoft.com/office/drawing/2014/main" id="{63121E2F-3A1E-E3EF-157E-CB9048D70C5B}"/>
              </a:ext>
            </a:extLst>
          </p:cNvPr>
          <p:cNvSpPr/>
          <p:nvPr/>
        </p:nvSpPr>
        <p:spPr>
          <a:xfrm>
            <a:off x="403995" y="8627107"/>
            <a:ext cx="1262387" cy="1262387"/>
          </a:xfrm>
          <a:custGeom>
            <a:avLst/>
            <a:gdLst/>
            <a:ahLst/>
            <a:cxnLst/>
            <a:rect l="l" t="t" r="r" b="b"/>
            <a:pathLst>
              <a:path w="1262387" h="1262387">
                <a:moveTo>
                  <a:pt x="0" y="0"/>
                </a:moveTo>
                <a:lnTo>
                  <a:pt x="1262387" y="0"/>
                </a:lnTo>
                <a:lnTo>
                  <a:pt x="1262387" y="1262388"/>
                </a:lnTo>
                <a:lnTo>
                  <a:pt x="0" y="12623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07A11244-460F-D18F-1A3D-871323DFF23E}"/>
              </a:ext>
            </a:extLst>
          </p:cNvPr>
          <p:cNvGrpSpPr/>
          <p:nvPr/>
        </p:nvGrpSpPr>
        <p:grpSpPr>
          <a:xfrm>
            <a:off x="2057400" y="1028699"/>
            <a:ext cx="15826605" cy="8648701"/>
            <a:chOff x="0" y="0"/>
            <a:chExt cx="3084415" cy="2010873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1024E84F-86DB-0C72-C50D-9A4DA51E4A82}"/>
                </a:ext>
              </a:extLst>
            </p:cNvPr>
            <p:cNvSpPr/>
            <p:nvPr/>
          </p:nvSpPr>
          <p:spPr>
            <a:xfrm>
              <a:off x="0" y="0"/>
              <a:ext cx="3084415" cy="2010873"/>
            </a:xfrm>
            <a:custGeom>
              <a:avLst/>
              <a:gdLst/>
              <a:ahLst/>
              <a:cxnLst/>
              <a:rect l="l" t="t" r="r" b="b"/>
              <a:pathLst>
                <a:path w="3084415" h="2010873">
                  <a:moveTo>
                    <a:pt x="2959955" y="2010873"/>
                  </a:moveTo>
                  <a:lnTo>
                    <a:pt x="124460" y="2010873"/>
                  </a:lnTo>
                  <a:cubicBezTo>
                    <a:pt x="55880" y="2010873"/>
                    <a:pt x="0" y="1954993"/>
                    <a:pt x="0" y="188641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959955" y="0"/>
                  </a:lnTo>
                  <a:cubicBezTo>
                    <a:pt x="3028535" y="0"/>
                    <a:pt x="3084415" y="55880"/>
                    <a:pt x="3084415" y="124460"/>
                  </a:cubicBezTo>
                  <a:lnTo>
                    <a:pt x="3084415" y="1886413"/>
                  </a:lnTo>
                  <a:cubicBezTo>
                    <a:pt x="3084415" y="1954993"/>
                    <a:pt x="3028535" y="2010873"/>
                    <a:pt x="2959955" y="2010873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156DF42-AF30-F3EB-C639-108C19C09070}"/>
              </a:ext>
            </a:extLst>
          </p:cNvPr>
          <p:cNvSpPr txBox="1"/>
          <p:nvPr/>
        </p:nvSpPr>
        <p:spPr>
          <a:xfrm>
            <a:off x="2976947" y="1534105"/>
            <a:ext cx="11357282" cy="537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>
              <a:latin typeface="배달의민족 주아"/>
              <a:ea typeface="배달의민족 주아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022757-7AA0-9CE8-6193-CCDB14EDE580}"/>
              </a:ext>
            </a:extLst>
          </p:cNvPr>
          <p:cNvSpPr txBox="1"/>
          <p:nvPr/>
        </p:nvSpPr>
        <p:spPr>
          <a:xfrm>
            <a:off x="2322232" y="1351158"/>
            <a:ext cx="154323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8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★ </a:t>
            </a:r>
            <a:r>
              <a:rPr lang="en-US" altLang="ko-KR" sz="48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KNN (K-Nearest Neighbor,</a:t>
            </a:r>
            <a:r>
              <a:rPr lang="ko-KR" altLang="en-US" sz="48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 </a:t>
            </a:r>
            <a:r>
              <a:rPr lang="en-US" altLang="ko-KR" sz="48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K</a:t>
            </a:r>
            <a:r>
              <a:rPr lang="ko-KR" altLang="en-US" sz="4800" dirty="0" err="1">
                <a:solidFill>
                  <a:srgbClr val="152544"/>
                </a:solidFill>
                <a:latin typeface="배달의민족 주아"/>
                <a:ea typeface="배달의민족 주아"/>
              </a:rPr>
              <a:t>최근접이웃</a:t>
            </a:r>
            <a:r>
              <a:rPr lang="en-US" altLang="ko-KR" sz="48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)</a:t>
            </a:r>
            <a:r>
              <a:rPr lang="ko-KR" altLang="en-US" sz="48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 </a:t>
            </a:r>
            <a:r>
              <a:rPr lang="en-US" altLang="ko-KR" sz="48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Algorithm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E27420-F4C8-3C31-CB62-0E8796D04D00}"/>
              </a:ext>
            </a:extLst>
          </p:cNvPr>
          <p:cNvSpPr txBox="1"/>
          <p:nvPr/>
        </p:nvSpPr>
        <p:spPr>
          <a:xfrm>
            <a:off x="2322232" y="2383149"/>
            <a:ext cx="145941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0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지도학습 알고리즘으로 분류</a:t>
            </a:r>
            <a:r>
              <a:rPr lang="en-US" altLang="ko-KR" sz="40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(Classification)</a:t>
            </a:r>
            <a:r>
              <a:rPr lang="ko-KR" altLang="en-US" sz="40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 알고리즘 중 하나이다</a:t>
            </a:r>
            <a:r>
              <a:rPr lang="en-US" altLang="ko-KR" sz="40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.</a:t>
            </a:r>
          </a:p>
          <a:p>
            <a:pPr>
              <a:defRPr/>
            </a:pPr>
            <a:r>
              <a:rPr lang="ko-KR" altLang="en-US" sz="40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비슷한 특성을 가진 데이터는 비슷한 범주에 속한다는 가정으로 만들어짐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B62691-C752-E74B-221E-46CDBA18DED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522376" y="4220514"/>
            <a:ext cx="6705600" cy="45323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44E7A98-0CEF-4F79-C39C-B68C15A019F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500707" y="4758177"/>
            <a:ext cx="7931299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35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5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81001" y="342901"/>
            <a:ext cx="17487900" cy="9666800"/>
            <a:chOff x="-44556" y="-1665368"/>
            <a:chExt cx="20451980" cy="10563510"/>
          </a:xfrm>
        </p:grpSpPr>
        <p:grpSp>
          <p:nvGrpSpPr>
            <p:cNvPr id="3" name="Group 3"/>
            <p:cNvGrpSpPr/>
            <p:nvPr/>
          </p:nvGrpSpPr>
          <p:grpSpPr>
            <a:xfrm>
              <a:off x="-44556" y="-1665368"/>
              <a:ext cx="20451980" cy="10563510"/>
              <a:chOff x="-11304" y="-422510"/>
              <a:chExt cx="5188743" cy="2680002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-11304" y="-422510"/>
                <a:ext cx="5188743" cy="2680002"/>
              </a:xfrm>
              <a:custGeom>
                <a:avLst/>
                <a:gdLst/>
                <a:ahLst/>
                <a:cxnLst/>
                <a:rect l="l" t="t" r="r" b="b"/>
                <a:pathLst>
                  <a:path w="5177439" h="2257492">
                    <a:moveTo>
                      <a:pt x="5052979" y="2257492"/>
                    </a:moveTo>
                    <a:lnTo>
                      <a:pt x="124460" y="2257492"/>
                    </a:lnTo>
                    <a:cubicBezTo>
                      <a:pt x="55880" y="2257492"/>
                      <a:pt x="0" y="2201612"/>
                      <a:pt x="0" y="213303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052979" y="0"/>
                    </a:lnTo>
                    <a:cubicBezTo>
                      <a:pt x="5121559" y="0"/>
                      <a:pt x="5177439" y="55880"/>
                      <a:pt x="5177439" y="124460"/>
                    </a:cubicBezTo>
                    <a:lnTo>
                      <a:pt x="5177439" y="2133032"/>
                    </a:lnTo>
                    <a:cubicBezTo>
                      <a:pt x="5177439" y="2201612"/>
                      <a:pt x="5121559" y="2257492"/>
                      <a:pt x="5052979" y="2257492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  <p:grpSp>
          <p:nvGrpSpPr>
            <p:cNvPr id="5" name="Group 5"/>
            <p:cNvGrpSpPr/>
            <p:nvPr/>
          </p:nvGrpSpPr>
          <p:grpSpPr>
            <a:xfrm>
              <a:off x="499456" y="-1325271"/>
              <a:ext cx="347112" cy="347112"/>
              <a:chOff x="-198968" y="-33078424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-198968" y="-33078424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4B6FED"/>
              </a:solidFill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1100971" y="-1325273"/>
              <a:ext cx="347112" cy="347112"/>
              <a:chOff x="1913312" y="-33078444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913312" y="-33078444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7DC2DF"/>
              </a:solidFill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1710203" y="-1325271"/>
              <a:ext cx="347112" cy="347112"/>
              <a:chOff x="4166754" y="-33078424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4166754" y="-33078424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152544"/>
              </a:solidFill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</p:grpSp>
      <p:sp>
        <p:nvSpPr>
          <p:cNvPr id="19" name="Freeform 14"/>
          <p:cNvSpPr/>
          <p:nvPr/>
        </p:nvSpPr>
        <p:spPr>
          <a:xfrm>
            <a:off x="3926181" y="654126"/>
            <a:ext cx="10397538" cy="1266609"/>
          </a:xfrm>
          <a:custGeom>
            <a:avLst/>
            <a:gdLst/>
            <a:ahLst/>
            <a:cxnLst/>
            <a:rect l="l" t="t" r="r" b="b"/>
            <a:pathLst>
              <a:path w="10397538" h="1266609">
                <a:moveTo>
                  <a:pt x="0" y="0"/>
                </a:moveTo>
                <a:lnTo>
                  <a:pt x="10397538" y="0"/>
                </a:lnTo>
                <a:lnTo>
                  <a:pt x="10397538" y="1266609"/>
                </a:lnTo>
                <a:lnTo>
                  <a:pt x="0" y="12666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4382343" y="871931"/>
            <a:ext cx="9573682" cy="83099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>
              <a:defRPr/>
            </a:pPr>
            <a:r>
              <a:rPr lang="en-US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3. 3</a:t>
            </a:r>
            <a:r>
              <a:rPr lang="ko-KR" altLang="en-US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번 문제 </a:t>
            </a:r>
            <a:r>
              <a:rPr lang="en-US" altLang="ko-KR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( </a:t>
            </a:r>
            <a:r>
              <a:rPr lang="ko-KR" altLang="en-US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코드 </a:t>
            </a:r>
            <a:r>
              <a:rPr lang="en-US" altLang="ko-KR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1 / 3)</a:t>
            </a:r>
            <a:endParaRPr lang="en-US" sz="5400" dirty="0"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6A500E4-57D1-940A-9159-E5D099201C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86000" y="2231960"/>
            <a:ext cx="12698925" cy="740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5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81001" y="342901"/>
            <a:ext cx="17487900" cy="9666800"/>
            <a:chOff x="-44556" y="-1665368"/>
            <a:chExt cx="20451980" cy="10563510"/>
          </a:xfrm>
        </p:grpSpPr>
        <p:grpSp>
          <p:nvGrpSpPr>
            <p:cNvPr id="3" name="Group 3"/>
            <p:cNvGrpSpPr/>
            <p:nvPr/>
          </p:nvGrpSpPr>
          <p:grpSpPr>
            <a:xfrm>
              <a:off x="-44556" y="-1665368"/>
              <a:ext cx="20451980" cy="10563510"/>
              <a:chOff x="-11304" y="-422510"/>
              <a:chExt cx="5188743" cy="2680002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-11304" y="-422510"/>
                <a:ext cx="5188743" cy="2680002"/>
              </a:xfrm>
              <a:custGeom>
                <a:avLst/>
                <a:gdLst/>
                <a:ahLst/>
                <a:cxnLst/>
                <a:rect l="l" t="t" r="r" b="b"/>
                <a:pathLst>
                  <a:path w="5177439" h="2257492">
                    <a:moveTo>
                      <a:pt x="5052979" y="2257492"/>
                    </a:moveTo>
                    <a:lnTo>
                      <a:pt x="124460" y="2257492"/>
                    </a:lnTo>
                    <a:cubicBezTo>
                      <a:pt x="55880" y="2257492"/>
                      <a:pt x="0" y="2201612"/>
                      <a:pt x="0" y="213303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052979" y="0"/>
                    </a:lnTo>
                    <a:cubicBezTo>
                      <a:pt x="5121559" y="0"/>
                      <a:pt x="5177439" y="55880"/>
                      <a:pt x="5177439" y="124460"/>
                    </a:cubicBezTo>
                    <a:lnTo>
                      <a:pt x="5177439" y="2133032"/>
                    </a:lnTo>
                    <a:cubicBezTo>
                      <a:pt x="5177439" y="2201612"/>
                      <a:pt x="5121559" y="2257492"/>
                      <a:pt x="5052979" y="2257492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  <p:grpSp>
          <p:nvGrpSpPr>
            <p:cNvPr id="5" name="Group 5"/>
            <p:cNvGrpSpPr/>
            <p:nvPr/>
          </p:nvGrpSpPr>
          <p:grpSpPr>
            <a:xfrm>
              <a:off x="499456" y="-1325271"/>
              <a:ext cx="347112" cy="347112"/>
              <a:chOff x="-198968" y="-33078424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-198968" y="-33078424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4B6FED"/>
              </a:solidFill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1100971" y="-1325273"/>
              <a:ext cx="347112" cy="347112"/>
              <a:chOff x="1913312" y="-33078444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913312" y="-33078444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7DC2DF"/>
              </a:solidFill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1710203" y="-1325271"/>
              <a:ext cx="347112" cy="347112"/>
              <a:chOff x="4166754" y="-33078424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4166754" y="-33078424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152544"/>
              </a:solidFill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</p:grpSp>
      <p:sp>
        <p:nvSpPr>
          <p:cNvPr id="19" name="Freeform 14"/>
          <p:cNvSpPr/>
          <p:nvPr/>
        </p:nvSpPr>
        <p:spPr>
          <a:xfrm>
            <a:off x="3926181" y="654126"/>
            <a:ext cx="10397538" cy="1266609"/>
          </a:xfrm>
          <a:custGeom>
            <a:avLst/>
            <a:gdLst/>
            <a:ahLst/>
            <a:cxnLst/>
            <a:rect l="l" t="t" r="r" b="b"/>
            <a:pathLst>
              <a:path w="10397538" h="1266609">
                <a:moveTo>
                  <a:pt x="0" y="0"/>
                </a:moveTo>
                <a:lnTo>
                  <a:pt x="10397538" y="0"/>
                </a:lnTo>
                <a:lnTo>
                  <a:pt x="10397538" y="1266609"/>
                </a:lnTo>
                <a:lnTo>
                  <a:pt x="0" y="12666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4382343" y="871931"/>
            <a:ext cx="9573682" cy="83099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>
              <a:defRPr/>
            </a:pPr>
            <a:r>
              <a:rPr lang="en-US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3. 3</a:t>
            </a:r>
            <a:r>
              <a:rPr lang="ko-KR" altLang="en-US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번 문제 </a:t>
            </a:r>
            <a:r>
              <a:rPr lang="en-US" altLang="ko-KR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( </a:t>
            </a:r>
            <a:r>
              <a:rPr lang="ko-KR" altLang="en-US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코드 </a:t>
            </a:r>
            <a:r>
              <a:rPr lang="en-US" altLang="ko-KR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2 / 3</a:t>
            </a:r>
            <a:r>
              <a:rPr lang="ko-KR" altLang="en-US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 </a:t>
            </a:r>
            <a:r>
              <a:rPr lang="en-US" altLang="ko-KR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)</a:t>
            </a:r>
            <a:endParaRPr lang="en-US" sz="5400" dirty="0"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47ABB88-DBF9-E42F-88B4-313AC351CF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09900" y="2296179"/>
            <a:ext cx="12268200" cy="729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06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5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81001" y="342901"/>
            <a:ext cx="17487900" cy="9666800"/>
            <a:chOff x="-44556" y="-1665368"/>
            <a:chExt cx="20451980" cy="10563510"/>
          </a:xfrm>
        </p:grpSpPr>
        <p:grpSp>
          <p:nvGrpSpPr>
            <p:cNvPr id="3" name="Group 3"/>
            <p:cNvGrpSpPr/>
            <p:nvPr/>
          </p:nvGrpSpPr>
          <p:grpSpPr>
            <a:xfrm>
              <a:off x="-44556" y="-1665368"/>
              <a:ext cx="20451980" cy="10563510"/>
              <a:chOff x="-11304" y="-422510"/>
              <a:chExt cx="5188743" cy="2680002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-11304" y="-422510"/>
                <a:ext cx="5188743" cy="2680002"/>
              </a:xfrm>
              <a:custGeom>
                <a:avLst/>
                <a:gdLst/>
                <a:ahLst/>
                <a:cxnLst/>
                <a:rect l="l" t="t" r="r" b="b"/>
                <a:pathLst>
                  <a:path w="5177439" h="2257492">
                    <a:moveTo>
                      <a:pt x="5052979" y="2257492"/>
                    </a:moveTo>
                    <a:lnTo>
                      <a:pt x="124460" y="2257492"/>
                    </a:lnTo>
                    <a:cubicBezTo>
                      <a:pt x="55880" y="2257492"/>
                      <a:pt x="0" y="2201612"/>
                      <a:pt x="0" y="213303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052979" y="0"/>
                    </a:lnTo>
                    <a:cubicBezTo>
                      <a:pt x="5121559" y="0"/>
                      <a:pt x="5177439" y="55880"/>
                      <a:pt x="5177439" y="124460"/>
                    </a:cubicBezTo>
                    <a:lnTo>
                      <a:pt x="5177439" y="2133032"/>
                    </a:lnTo>
                    <a:cubicBezTo>
                      <a:pt x="5177439" y="2201612"/>
                      <a:pt x="5121559" y="2257492"/>
                      <a:pt x="5052979" y="2257492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  <p:grpSp>
          <p:nvGrpSpPr>
            <p:cNvPr id="5" name="Group 5"/>
            <p:cNvGrpSpPr/>
            <p:nvPr/>
          </p:nvGrpSpPr>
          <p:grpSpPr>
            <a:xfrm>
              <a:off x="499456" y="-1325271"/>
              <a:ext cx="347112" cy="347112"/>
              <a:chOff x="-198968" y="-33078424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-198968" y="-33078424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4B6FED"/>
              </a:solidFill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1100971" y="-1325273"/>
              <a:ext cx="347112" cy="347112"/>
              <a:chOff x="1913312" y="-33078444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913312" y="-33078444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7DC2DF"/>
              </a:solidFill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1710203" y="-1325271"/>
              <a:ext cx="347112" cy="347112"/>
              <a:chOff x="4166754" y="-33078424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4166754" y="-33078424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152544"/>
              </a:solidFill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</p:grpSp>
      <p:sp>
        <p:nvSpPr>
          <p:cNvPr id="19" name="Freeform 14"/>
          <p:cNvSpPr/>
          <p:nvPr/>
        </p:nvSpPr>
        <p:spPr>
          <a:xfrm>
            <a:off x="3926181" y="654126"/>
            <a:ext cx="10397538" cy="1266609"/>
          </a:xfrm>
          <a:custGeom>
            <a:avLst/>
            <a:gdLst/>
            <a:ahLst/>
            <a:cxnLst/>
            <a:rect l="l" t="t" r="r" b="b"/>
            <a:pathLst>
              <a:path w="10397538" h="1266609">
                <a:moveTo>
                  <a:pt x="0" y="0"/>
                </a:moveTo>
                <a:lnTo>
                  <a:pt x="10397538" y="0"/>
                </a:lnTo>
                <a:lnTo>
                  <a:pt x="10397538" y="1266609"/>
                </a:lnTo>
                <a:lnTo>
                  <a:pt x="0" y="12666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4382343" y="871931"/>
            <a:ext cx="9573682" cy="83099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>
              <a:defRPr/>
            </a:pPr>
            <a:r>
              <a:rPr lang="en-US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3. 3</a:t>
            </a:r>
            <a:r>
              <a:rPr lang="ko-KR" altLang="en-US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번 문제 </a:t>
            </a:r>
            <a:r>
              <a:rPr lang="en-US" altLang="ko-KR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( </a:t>
            </a:r>
            <a:r>
              <a:rPr lang="ko-KR" altLang="en-US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코드 </a:t>
            </a:r>
            <a:r>
              <a:rPr lang="en-US" altLang="ko-KR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3 / 3 )</a:t>
            </a:r>
            <a:endParaRPr lang="en-US" sz="5400" dirty="0"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E9A41D8-E2A3-B657-EE5F-57942E22DD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30298" y="2231959"/>
            <a:ext cx="12304901" cy="743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65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5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81001" y="342901"/>
            <a:ext cx="17487900" cy="9666800"/>
            <a:chOff x="-44556" y="-1665368"/>
            <a:chExt cx="20451980" cy="10563510"/>
          </a:xfrm>
        </p:grpSpPr>
        <p:grpSp>
          <p:nvGrpSpPr>
            <p:cNvPr id="3" name="Group 3"/>
            <p:cNvGrpSpPr/>
            <p:nvPr/>
          </p:nvGrpSpPr>
          <p:grpSpPr>
            <a:xfrm>
              <a:off x="-44556" y="-1665368"/>
              <a:ext cx="20451980" cy="10563510"/>
              <a:chOff x="-11304" y="-422510"/>
              <a:chExt cx="5188743" cy="2680002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-11304" y="-422510"/>
                <a:ext cx="5188743" cy="2680002"/>
              </a:xfrm>
              <a:custGeom>
                <a:avLst/>
                <a:gdLst/>
                <a:ahLst/>
                <a:cxnLst/>
                <a:rect l="l" t="t" r="r" b="b"/>
                <a:pathLst>
                  <a:path w="5177439" h="2257492">
                    <a:moveTo>
                      <a:pt x="5052979" y="2257492"/>
                    </a:moveTo>
                    <a:lnTo>
                      <a:pt x="124460" y="2257492"/>
                    </a:lnTo>
                    <a:cubicBezTo>
                      <a:pt x="55880" y="2257492"/>
                      <a:pt x="0" y="2201612"/>
                      <a:pt x="0" y="213303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052979" y="0"/>
                    </a:lnTo>
                    <a:cubicBezTo>
                      <a:pt x="5121559" y="0"/>
                      <a:pt x="5177439" y="55880"/>
                      <a:pt x="5177439" y="124460"/>
                    </a:cubicBezTo>
                    <a:lnTo>
                      <a:pt x="5177439" y="2133032"/>
                    </a:lnTo>
                    <a:cubicBezTo>
                      <a:pt x="5177439" y="2201612"/>
                      <a:pt x="5121559" y="2257492"/>
                      <a:pt x="5052979" y="2257492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  <p:grpSp>
          <p:nvGrpSpPr>
            <p:cNvPr id="5" name="Group 5"/>
            <p:cNvGrpSpPr/>
            <p:nvPr/>
          </p:nvGrpSpPr>
          <p:grpSpPr>
            <a:xfrm>
              <a:off x="499456" y="-1325271"/>
              <a:ext cx="347112" cy="347112"/>
              <a:chOff x="-198968" y="-33078424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-198968" y="-33078424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4B6FED"/>
              </a:solidFill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1100971" y="-1325273"/>
              <a:ext cx="347112" cy="347112"/>
              <a:chOff x="1913312" y="-33078444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913312" y="-33078444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7DC2DF"/>
              </a:solidFill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1710203" y="-1325271"/>
              <a:ext cx="347112" cy="347112"/>
              <a:chOff x="4166754" y="-33078424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4166754" y="-33078424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152544"/>
              </a:solidFill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</p:grpSp>
      <p:sp>
        <p:nvSpPr>
          <p:cNvPr id="19" name="Freeform 14"/>
          <p:cNvSpPr/>
          <p:nvPr/>
        </p:nvSpPr>
        <p:spPr>
          <a:xfrm>
            <a:off x="3926181" y="654126"/>
            <a:ext cx="10397538" cy="1266609"/>
          </a:xfrm>
          <a:custGeom>
            <a:avLst/>
            <a:gdLst/>
            <a:ahLst/>
            <a:cxnLst/>
            <a:rect l="l" t="t" r="r" b="b"/>
            <a:pathLst>
              <a:path w="10397538" h="1266609">
                <a:moveTo>
                  <a:pt x="0" y="0"/>
                </a:moveTo>
                <a:lnTo>
                  <a:pt x="10397538" y="0"/>
                </a:lnTo>
                <a:lnTo>
                  <a:pt x="10397538" y="1266609"/>
                </a:lnTo>
                <a:lnTo>
                  <a:pt x="0" y="12666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4382343" y="871931"/>
            <a:ext cx="9573682" cy="83099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>
              <a:defRPr/>
            </a:pPr>
            <a:r>
              <a:rPr lang="en-US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3. 3</a:t>
            </a:r>
            <a:r>
              <a:rPr lang="ko-KR" altLang="en-US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번 문제 </a:t>
            </a:r>
            <a:r>
              <a:rPr lang="en-US" altLang="ko-KR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( </a:t>
            </a:r>
            <a:r>
              <a:rPr lang="ko-KR" altLang="en-US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결과 </a:t>
            </a:r>
            <a:r>
              <a:rPr lang="en-US" altLang="ko-KR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)</a:t>
            </a:r>
            <a:endParaRPr lang="en-US" sz="5400" dirty="0"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5C27D6A-1924-76A6-BAED-7CDB25C610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50181" y="2635731"/>
            <a:ext cx="15960438" cy="3657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5F1C7F-B8F5-AA73-40DF-9E1A2A8CF851}"/>
              </a:ext>
            </a:extLst>
          </p:cNvPr>
          <p:cNvSpPr txBox="1"/>
          <p:nvPr/>
        </p:nvSpPr>
        <p:spPr>
          <a:xfrm>
            <a:off x="7029450" y="7042416"/>
            <a:ext cx="4191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80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BEFORE</a:t>
            </a:r>
          </a:p>
        </p:txBody>
      </p:sp>
    </p:spTree>
    <p:extLst>
      <p:ext uri="{BB962C8B-B14F-4D97-AF65-F5344CB8AC3E}">
        <p14:creationId xmlns:p14="http://schemas.microsoft.com/office/powerpoint/2010/main" val="245287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5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81001" y="342901"/>
            <a:ext cx="17487900" cy="9666800"/>
            <a:chOff x="-44556" y="-1665368"/>
            <a:chExt cx="20451980" cy="10563510"/>
          </a:xfrm>
        </p:grpSpPr>
        <p:grpSp>
          <p:nvGrpSpPr>
            <p:cNvPr id="3" name="Group 3"/>
            <p:cNvGrpSpPr/>
            <p:nvPr/>
          </p:nvGrpSpPr>
          <p:grpSpPr>
            <a:xfrm>
              <a:off x="-44556" y="-1665368"/>
              <a:ext cx="20451980" cy="10563510"/>
              <a:chOff x="-11304" y="-422510"/>
              <a:chExt cx="5188743" cy="2680002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-11304" y="-422510"/>
                <a:ext cx="5188743" cy="2680002"/>
              </a:xfrm>
              <a:custGeom>
                <a:avLst/>
                <a:gdLst/>
                <a:ahLst/>
                <a:cxnLst/>
                <a:rect l="l" t="t" r="r" b="b"/>
                <a:pathLst>
                  <a:path w="5177439" h="2257492">
                    <a:moveTo>
                      <a:pt x="5052979" y="2257492"/>
                    </a:moveTo>
                    <a:lnTo>
                      <a:pt x="124460" y="2257492"/>
                    </a:lnTo>
                    <a:cubicBezTo>
                      <a:pt x="55880" y="2257492"/>
                      <a:pt x="0" y="2201612"/>
                      <a:pt x="0" y="213303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052979" y="0"/>
                    </a:lnTo>
                    <a:cubicBezTo>
                      <a:pt x="5121559" y="0"/>
                      <a:pt x="5177439" y="55880"/>
                      <a:pt x="5177439" y="124460"/>
                    </a:cubicBezTo>
                    <a:lnTo>
                      <a:pt x="5177439" y="2133032"/>
                    </a:lnTo>
                    <a:cubicBezTo>
                      <a:pt x="5177439" y="2201612"/>
                      <a:pt x="5121559" y="2257492"/>
                      <a:pt x="5052979" y="2257492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  <p:grpSp>
          <p:nvGrpSpPr>
            <p:cNvPr id="5" name="Group 5"/>
            <p:cNvGrpSpPr/>
            <p:nvPr/>
          </p:nvGrpSpPr>
          <p:grpSpPr>
            <a:xfrm>
              <a:off x="499456" y="-1325271"/>
              <a:ext cx="347112" cy="347112"/>
              <a:chOff x="-198968" y="-33078424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-198968" y="-33078424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4B6FED"/>
              </a:solidFill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1100971" y="-1325273"/>
              <a:ext cx="347112" cy="347112"/>
              <a:chOff x="1913312" y="-33078444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913312" y="-33078444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7DC2DF"/>
              </a:solidFill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1710203" y="-1325271"/>
              <a:ext cx="347112" cy="347112"/>
              <a:chOff x="4166754" y="-33078424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4166754" y="-33078424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152544"/>
              </a:solidFill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</p:grpSp>
      <p:sp>
        <p:nvSpPr>
          <p:cNvPr id="19" name="Freeform 14"/>
          <p:cNvSpPr/>
          <p:nvPr/>
        </p:nvSpPr>
        <p:spPr>
          <a:xfrm>
            <a:off x="3926181" y="654126"/>
            <a:ext cx="10397538" cy="1266609"/>
          </a:xfrm>
          <a:custGeom>
            <a:avLst/>
            <a:gdLst/>
            <a:ahLst/>
            <a:cxnLst/>
            <a:rect l="l" t="t" r="r" b="b"/>
            <a:pathLst>
              <a:path w="10397538" h="1266609">
                <a:moveTo>
                  <a:pt x="0" y="0"/>
                </a:moveTo>
                <a:lnTo>
                  <a:pt x="10397538" y="0"/>
                </a:lnTo>
                <a:lnTo>
                  <a:pt x="10397538" y="1266609"/>
                </a:lnTo>
                <a:lnTo>
                  <a:pt x="0" y="12666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4382343" y="871931"/>
            <a:ext cx="9573682" cy="83099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>
              <a:defRPr/>
            </a:pPr>
            <a:r>
              <a:rPr lang="en-US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0. </a:t>
            </a:r>
            <a:r>
              <a:rPr lang="ko-KR" altLang="en-US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문제 </a:t>
            </a:r>
            <a:r>
              <a:rPr lang="en-US" altLang="ko-KR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( </a:t>
            </a:r>
            <a:r>
              <a:rPr lang="ko-KR" altLang="en-US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공통 문제 </a:t>
            </a:r>
            <a:r>
              <a:rPr lang="en-US" altLang="ko-KR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)</a:t>
            </a:r>
            <a:endParaRPr lang="en-US" sz="5400" dirty="0"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6170" y="2400297"/>
            <a:ext cx="1652718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48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&lt;</a:t>
            </a:r>
            <a:r>
              <a:rPr lang="ko-KR" altLang="en-US" sz="48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공통 문제</a:t>
            </a:r>
            <a:r>
              <a:rPr lang="en-US" altLang="ko-KR" sz="48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&gt;</a:t>
            </a:r>
          </a:p>
          <a:p>
            <a:pPr lvl="0" algn="ctr">
              <a:defRPr/>
            </a:pPr>
            <a:r>
              <a:rPr lang="ko-KR" altLang="en-US" sz="48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이미지 파일로 된 얼굴 이미지를 인식하여 학습시키고</a:t>
            </a:r>
            <a:endParaRPr lang="en-US" altLang="ko-KR" sz="4800" dirty="0">
              <a:solidFill>
                <a:srgbClr val="152544"/>
              </a:solidFill>
              <a:latin typeface="배달의민족 주아"/>
              <a:ea typeface="배달의민족 주아"/>
            </a:endParaRPr>
          </a:p>
          <a:p>
            <a:pPr lvl="0" algn="ctr">
              <a:defRPr/>
            </a:pPr>
            <a:r>
              <a:rPr lang="ko-KR" altLang="en-US" sz="48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새로운 얼굴 이미지를 제시했을 때</a:t>
            </a:r>
            <a:r>
              <a:rPr lang="en-US" altLang="ko-KR" sz="48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,</a:t>
            </a:r>
          </a:p>
          <a:p>
            <a:pPr lvl="0" algn="ctr">
              <a:defRPr/>
            </a:pPr>
            <a:r>
              <a:rPr lang="ko-KR" altLang="en-US" sz="48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얼굴을 인식하고 학습된 데이터로 얼굴을 판별할 수 있는가</a:t>
            </a:r>
            <a:r>
              <a:rPr lang="en-US" altLang="ko-KR" sz="48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?</a:t>
            </a:r>
          </a:p>
        </p:txBody>
      </p:sp>
      <p:pic>
        <p:nvPicPr>
          <p:cNvPr id="13" name="그림 12" descr="만화 영화, 클립아트, 일러스트레이션이(가) 표시된 사진&#10;&#10;자동 생성된 설명">
            <a:extLst>
              <a:ext uri="{FF2B5EF4-FFF2-40B4-BE49-F238E27FC236}">
                <a16:creationId xmlns:a16="http://schemas.microsoft.com/office/drawing/2014/main" id="{2E82CD23-B3F0-15D8-238E-EA3C65F4DB8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5926847"/>
            <a:ext cx="3506400" cy="3679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5" name="그림 14" descr="그림, 스케치, 클립아트, 라인 아트이(가) 표시된 사진&#10;&#10;자동 생성된 설명">
            <a:extLst>
              <a:ext uri="{FF2B5EF4-FFF2-40B4-BE49-F238E27FC236}">
                <a16:creationId xmlns:a16="http://schemas.microsoft.com/office/drawing/2014/main" id="{6A9ED77D-B9BB-A851-8E88-6F9C442BD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950" y="5846085"/>
            <a:ext cx="3505200" cy="367991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5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81001" y="342901"/>
            <a:ext cx="17487900" cy="9666800"/>
            <a:chOff x="-44556" y="-1665368"/>
            <a:chExt cx="20451980" cy="10563510"/>
          </a:xfrm>
        </p:grpSpPr>
        <p:grpSp>
          <p:nvGrpSpPr>
            <p:cNvPr id="3" name="Group 3"/>
            <p:cNvGrpSpPr/>
            <p:nvPr/>
          </p:nvGrpSpPr>
          <p:grpSpPr>
            <a:xfrm>
              <a:off x="-44556" y="-1665368"/>
              <a:ext cx="20451980" cy="10563510"/>
              <a:chOff x="-11304" y="-422510"/>
              <a:chExt cx="5188743" cy="2680002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-11304" y="-422510"/>
                <a:ext cx="5188743" cy="2680002"/>
              </a:xfrm>
              <a:custGeom>
                <a:avLst/>
                <a:gdLst/>
                <a:ahLst/>
                <a:cxnLst/>
                <a:rect l="l" t="t" r="r" b="b"/>
                <a:pathLst>
                  <a:path w="5177439" h="2257492">
                    <a:moveTo>
                      <a:pt x="5052979" y="2257492"/>
                    </a:moveTo>
                    <a:lnTo>
                      <a:pt x="124460" y="2257492"/>
                    </a:lnTo>
                    <a:cubicBezTo>
                      <a:pt x="55880" y="2257492"/>
                      <a:pt x="0" y="2201612"/>
                      <a:pt x="0" y="213303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052979" y="0"/>
                    </a:lnTo>
                    <a:cubicBezTo>
                      <a:pt x="5121559" y="0"/>
                      <a:pt x="5177439" y="55880"/>
                      <a:pt x="5177439" y="124460"/>
                    </a:cubicBezTo>
                    <a:lnTo>
                      <a:pt x="5177439" y="2133032"/>
                    </a:lnTo>
                    <a:cubicBezTo>
                      <a:pt x="5177439" y="2201612"/>
                      <a:pt x="5121559" y="2257492"/>
                      <a:pt x="5052979" y="2257492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  <p:grpSp>
          <p:nvGrpSpPr>
            <p:cNvPr id="5" name="Group 5"/>
            <p:cNvGrpSpPr/>
            <p:nvPr/>
          </p:nvGrpSpPr>
          <p:grpSpPr>
            <a:xfrm>
              <a:off x="499456" y="-1325271"/>
              <a:ext cx="347112" cy="347112"/>
              <a:chOff x="-198968" y="-33078424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-198968" y="-33078424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4B6FED"/>
              </a:solidFill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1100971" y="-1325273"/>
              <a:ext cx="347112" cy="347112"/>
              <a:chOff x="1913312" y="-33078444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913312" y="-33078444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7DC2DF"/>
              </a:solidFill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1710203" y="-1325271"/>
              <a:ext cx="347112" cy="347112"/>
              <a:chOff x="4166754" y="-33078424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4166754" y="-33078424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152544"/>
              </a:solidFill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</p:grpSp>
      <p:sp>
        <p:nvSpPr>
          <p:cNvPr id="19" name="Freeform 14"/>
          <p:cNvSpPr/>
          <p:nvPr/>
        </p:nvSpPr>
        <p:spPr>
          <a:xfrm>
            <a:off x="3926181" y="654126"/>
            <a:ext cx="10397538" cy="1266609"/>
          </a:xfrm>
          <a:custGeom>
            <a:avLst/>
            <a:gdLst/>
            <a:ahLst/>
            <a:cxnLst/>
            <a:rect l="l" t="t" r="r" b="b"/>
            <a:pathLst>
              <a:path w="10397538" h="1266609">
                <a:moveTo>
                  <a:pt x="0" y="0"/>
                </a:moveTo>
                <a:lnTo>
                  <a:pt x="10397538" y="0"/>
                </a:lnTo>
                <a:lnTo>
                  <a:pt x="10397538" y="1266609"/>
                </a:lnTo>
                <a:lnTo>
                  <a:pt x="0" y="12666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4382343" y="871931"/>
            <a:ext cx="9573682" cy="83099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>
              <a:defRPr/>
            </a:pPr>
            <a:r>
              <a:rPr lang="en-US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3. 3</a:t>
            </a:r>
            <a:r>
              <a:rPr lang="ko-KR" altLang="en-US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번 문제 </a:t>
            </a:r>
            <a:r>
              <a:rPr lang="en-US" altLang="ko-KR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( </a:t>
            </a:r>
            <a:r>
              <a:rPr lang="ko-KR" altLang="en-US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결과 </a:t>
            </a:r>
            <a:r>
              <a:rPr lang="en-US" altLang="ko-KR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)</a:t>
            </a:r>
            <a:endParaRPr lang="en-US" sz="5400" dirty="0"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5C27D6A-1924-76A6-BAED-7CDB25C610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50181" y="2635731"/>
            <a:ext cx="15960438" cy="3657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5F1C7F-B8F5-AA73-40DF-9E1A2A8CF851}"/>
              </a:ext>
            </a:extLst>
          </p:cNvPr>
          <p:cNvSpPr txBox="1"/>
          <p:nvPr/>
        </p:nvSpPr>
        <p:spPr>
          <a:xfrm>
            <a:off x="7029450" y="7042416"/>
            <a:ext cx="4191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80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AFTER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3861D6D-F42F-5A77-9B47-928EFB4724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73359" y="2635731"/>
            <a:ext cx="16544157" cy="426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5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81001" y="342901"/>
            <a:ext cx="17487900" cy="9666800"/>
            <a:chOff x="-44556" y="-1665368"/>
            <a:chExt cx="20451980" cy="10563510"/>
          </a:xfrm>
        </p:grpSpPr>
        <p:grpSp>
          <p:nvGrpSpPr>
            <p:cNvPr id="3" name="Group 3"/>
            <p:cNvGrpSpPr/>
            <p:nvPr/>
          </p:nvGrpSpPr>
          <p:grpSpPr>
            <a:xfrm>
              <a:off x="-44556" y="-1665368"/>
              <a:ext cx="20451980" cy="10563510"/>
              <a:chOff x="-11304" y="-422510"/>
              <a:chExt cx="5188743" cy="2680002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-11304" y="-422510"/>
                <a:ext cx="5188743" cy="2680002"/>
              </a:xfrm>
              <a:custGeom>
                <a:avLst/>
                <a:gdLst/>
                <a:ahLst/>
                <a:cxnLst/>
                <a:rect l="l" t="t" r="r" b="b"/>
                <a:pathLst>
                  <a:path w="5177439" h="2257492">
                    <a:moveTo>
                      <a:pt x="5052979" y="2257492"/>
                    </a:moveTo>
                    <a:lnTo>
                      <a:pt x="124460" y="2257492"/>
                    </a:lnTo>
                    <a:cubicBezTo>
                      <a:pt x="55880" y="2257492"/>
                      <a:pt x="0" y="2201612"/>
                      <a:pt x="0" y="213303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052979" y="0"/>
                    </a:lnTo>
                    <a:cubicBezTo>
                      <a:pt x="5121559" y="0"/>
                      <a:pt x="5177439" y="55880"/>
                      <a:pt x="5177439" y="124460"/>
                    </a:cubicBezTo>
                    <a:lnTo>
                      <a:pt x="5177439" y="2133032"/>
                    </a:lnTo>
                    <a:cubicBezTo>
                      <a:pt x="5177439" y="2201612"/>
                      <a:pt x="5121559" y="2257492"/>
                      <a:pt x="5052979" y="2257492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  <p:grpSp>
          <p:nvGrpSpPr>
            <p:cNvPr id="5" name="Group 5"/>
            <p:cNvGrpSpPr/>
            <p:nvPr/>
          </p:nvGrpSpPr>
          <p:grpSpPr>
            <a:xfrm>
              <a:off x="499456" y="-1325271"/>
              <a:ext cx="347112" cy="347112"/>
              <a:chOff x="-198968" y="-33078424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-198968" y="-33078424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4B6FED"/>
              </a:solidFill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1100971" y="-1325273"/>
              <a:ext cx="347112" cy="347112"/>
              <a:chOff x="1913312" y="-33078444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913312" y="-33078444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7DC2DF"/>
              </a:solidFill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1710203" y="-1325271"/>
              <a:ext cx="347112" cy="347112"/>
              <a:chOff x="4166754" y="-33078424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4166754" y="-33078424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152544"/>
              </a:solidFill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</p:grpSp>
      <p:sp>
        <p:nvSpPr>
          <p:cNvPr id="19" name="Freeform 14"/>
          <p:cNvSpPr/>
          <p:nvPr/>
        </p:nvSpPr>
        <p:spPr>
          <a:xfrm>
            <a:off x="3926181" y="654126"/>
            <a:ext cx="10397538" cy="1266609"/>
          </a:xfrm>
          <a:custGeom>
            <a:avLst/>
            <a:gdLst/>
            <a:ahLst/>
            <a:cxnLst/>
            <a:rect l="l" t="t" r="r" b="b"/>
            <a:pathLst>
              <a:path w="10397538" h="1266609">
                <a:moveTo>
                  <a:pt x="0" y="0"/>
                </a:moveTo>
                <a:lnTo>
                  <a:pt x="10397538" y="0"/>
                </a:lnTo>
                <a:lnTo>
                  <a:pt x="10397538" y="1266609"/>
                </a:lnTo>
                <a:lnTo>
                  <a:pt x="0" y="12666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4382343" y="871931"/>
            <a:ext cx="9573682" cy="83099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>
              <a:defRPr/>
            </a:pPr>
            <a:r>
              <a:rPr lang="en-US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3. 3</a:t>
            </a:r>
            <a:r>
              <a:rPr lang="ko-KR" altLang="en-US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번 문제 </a:t>
            </a:r>
            <a:r>
              <a:rPr lang="en-US" altLang="ko-KR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( </a:t>
            </a:r>
            <a:r>
              <a:rPr lang="ko-KR" altLang="en-US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결과 </a:t>
            </a:r>
            <a:r>
              <a:rPr lang="en-US" altLang="ko-KR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)</a:t>
            </a:r>
            <a:endParaRPr lang="en-US" sz="5400" dirty="0"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F87D87D-3DC2-3574-B469-735A320A1B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20840" y="2138540"/>
            <a:ext cx="11296687" cy="764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0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C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rot="5400000">
            <a:off x="-2489378" y="4374072"/>
            <a:ext cx="7036156" cy="345411"/>
          </a:xfrm>
          <a:custGeom>
            <a:avLst/>
            <a:gdLst/>
            <a:ahLst/>
            <a:cxnLst/>
            <a:rect l="l" t="t" r="r" b="b"/>
            <a:pathLst>
              <a:path w="7036156" h="345411">
                <a:moveTo>
                  <a:pt x="0" y="0"/>
                </a:moveTo>
                <a:lnTo>
                  <a:pt x="7036156" y="0"/>
                </a:lnTo>
                <a:lnTo>
                  <a:pt x="7036156" y="345412"/>
                </a:lnTo>
                <a:lnTo>
                  <a:pt x="0" y="3454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8">
            <a:extLst>
              <a:ext uri="{FF2B5EF4-FFF2-40B4-BE49-F238E27FC236}">
                <a16:creationId xmlns:a16="http://schemas.microsoft.com/office/drawing/2014/main" id="{63121E2F-3A1E-E3EF-157E-CB9048D70C5B}"/>
              </a:ext>
            </a:extLst>
          </p:cNvPr>
          <p:cNvSpPr/>
          <p:nvPr/>
        </p:nvSpPr>
        <p:spPr>
          <a:xfrm>
            <a:off x="403995" y="8627107"/>
            <a:ext cx="1262387" cy="1262387"/>
          </a:xfrm>
          <a:custGeom>
            <a:avLst/>
            <a:gdLst/>
            <a:ahLst/>
            <a:cxnLst/>
            <a:rect l="l" t="t" r="r" b="b"/>
            <a:pathLst>
              <a:path w="1262387" h="1262387">
                <a:moveTo>
                  <a:pt x="0" y="0"/>
                </a:moveTo>
                <a:lnTo>
                  <a:pt x="1262387" y="0"/>
                </a:lnTo>
                <a:lnTo>
                  <a:pt x="1262387" y="1262388"/>
                </a:lnTo>
                <a:lnTo>
                  <a:pt x="0" y="12623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07A11244-460F-D18F-1A3D-871323DFF23E}"/>
              </a:ext>
            </a:extLst>
          </p:cNvPr>
          <p:cNvGrpSpPr/>
          <p:nvPr/>
        </p:nvGrpSpPr>
        <p:grpSpPr>
          <a:xfrm>
            <a:off x="2057400" y="1028699"/>
            <a:ext cx="15826605" cy="8648701"/>
            <a:chOff x="0" y="0"/>
            <a:chExt cx="3084415" cy="2010873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1024E84F-86DB-0C72-C50D-9A4DA51E4A82}"/>
                </a:ext>
              </a:extLst>
            </p:cNvPr>
            <p:cNvSpPr/>
            <p:nvPr/>
          </p:nvSpPr>
          <p:spPr>
            <a:xfrm>
              <a:off x="0" y="0"/>
              <a:ext cx="3084415" cy="2010873"/>
            </a:xfrm>
            <a:custGeom>
              <a:avLst/>
              <a:gdLst/>
              <a:ahLst/>
              <a:cxnLst/>
              <a:rect l="l" t="t" r="r" b="b"/>
              <a:pathLst>
                <a:path w="3084415" h="2010873">
                  <a:moveTo>
                    <a:pt x="2959955" y="2010873"/>
                  </a:moveTo>
                  <a:lnTo>
                    <a:pt x="124460" y="2010873"/>
                  </a:lnTo>
                  <a:cubicBezTo>
                    <a:pt x="55880" y="2010873"/>
                    <a:pt x="0" y="1954993"/>
                    <a:pt x="0" y="188641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959955" y="0"/>
                  </a:lnTo>
                  <a:cubicBezTo>
                    <a:pt x="3028535" y="0"/>
                    <a:pt x="3084415" y="55880"/>
                    <a:pt x="3084415" y="124460"/>
                  </a:cubicBezTo>
                  <a:lnTo>
                    <a:pt x="3084415" y="1886413"/>
                  </a:lnTo>
                  <a:cubicBezTo>
                    <a:pt x="3084415" y="1954993"/>
                    <a:pt x="3028535" y="2010873"/>
                    <a:pt x="2959955" y="2010873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156DF42-AF30-F3EB-C639-108C19C09070}"/>
              </a:ext>
            </a:extLst>
          </p:cNvPr>
          <p:cNvSpPr txBox="1"/>
          <p:nvPr/>
        </p:nvSpPr>
        <p:spPr>
          <a:xfrm>
            <a:off x="2976947" y="1534105"/>
            <a:ext cx="11357282" cy="537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>
              <a:latin typeface="배달의민족 주아"/>
              <a:ea typeface="배달의민족 주아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EB41C5-ED69-69CB-2176-0B95E2664641}"/>
              </a:ext>
            </a:extLst>
          </p:cNvPr>
          <p:cNvSpPr txBox="1"/>
          <p:nvPr/>
        </p:nvSpPr>
        <p:spPr>
          <a:xfrm>
            <a:off x="2438400" y="1543985"/>
            <a:ext cx="14993606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8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분류(</a:t>
            </a:r>
            <a:r>
              <a:rPr lang="ko-KR" altLang="en-US" sz="4800" dirty="0" err="1">
                <a:solidFill>
                  <a:srgbClr val="152544"/>
                </a:solidFill>
                <a:latin typeface="배달의민족 주아"/>
                <a:ea typeface="배달의민족 주아"/>
              </a:rPr>
              <a:t>Classification</a:t>
            </a:r>
            <a:r>
              <a:rPr lang="ko-KR" altLang="en-US" sz="48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)의 정확성을 올리는 방법은 정말 많다.</a:t>
            </a:r>
          </a:p>
          <a:p>
            <a:pPr>
              <a:defRPr/>
            </a:pPr>
            <a:endParaRPr lang="ko-KR" altLang="en-US" sz="3600" dirty="0">
              <a:latin typeface="배달의민족 주아"/>
              <a:ea typeface="배달의민족 주아"/>
            </a:endParaRPr>
          </a:p>
          <a:p>
            <a:pPr>
              <a:defRPr/>
            </a:pPr>
            <a:r>
              <a:rPr lang="en-US" altLang="ko-KR" sz="3600" dirty="0">
                <a:solidFill>
                  <a:srgbClr val="0000FF"/>
                </a:solidFill>
                <a:latin typeface="배달의민족 주아"/>
                <a:ea typeface="배달의민족 주아"/>
              </a:rPr>
              <a:t>1.</a:t>
            </a:r>
            <a:r>
              <a:rPr lang="ko-KR" altLang="en-US" sz="3600" dirty="0">
                <a:solidFill>
                  <a:srgbClr val="0000FF"/>
                </a:solidFill>
                <a:latin typeface="배달의민족 주아"/>
                <a:ea typeface="배달의민족 주아"/>
              </a:rPr>
              <a:t> 학습 데이터의 양을 늘리는 방법</a:t>
            </a:r>
            <a:r>
              <a:rPr lang="ko-KR" altLang="en-US" sz="3600" dirty="0">
                <a:latin typeface="배달의민족 주아"/>
                <a:ea typeface="배달의민족 주아"/>
              </a:rPr>
              <a:t> </a:t>
            </a:r>
          </a:p>
          <a:p>
            <a:pPr>
              <a:defRPr/>
            </a:pPr>
            <a:r>
              <a:rPr lang="en-US" altLang="ko-KR" sz="3600" dirty="0">
                <a:solidFill>
                  <a:srgbClr val="0000FF"/>
                </a:solidFill>
                <a:latin typeface="배달의민족 주아"/>
                <a:ea typeface="배달의민족 주아"/>
              </a:rPr>
              <a:t>2.</a:t>
            </a:r>
            <a:r>
              <a:rPr lang="ko-KR" altLang="en-US" sz="3600" dirty="0">
                <a:solidFill>
                  <a:srgbClr val="0000FF"/>
                </a:solidFill>
                <a:latin typeface="배달의민족 주아"/>
                <a:ea typeface="배달의민족 주아"/>
              </a:rPr>
              <a:t> 데이터 </a:t>
            </a:r>
            <a:r>
              <a:rPr lang="ko-KR" altLang="en-US" sz="3600" dirty="0" err="1">
                <a:solidFill>
                  <a:srgbClr val="0000FF"/>
                </a:solidFill>
                <a:latin typeface="배달의민족 주아"/>
                <a:ea typeface="배달의민족 주아"/>
              </a:rPr>
              <a:t>전처리</a:t>
            </a:r>
            <a:r>
              <a:rPr lang="ko-KR" altLang="en-US" sz="3600" dirty="0">
                <a:solidFill>
                  <a:srgbClr val="0000FF"/>
                </a:solidFill>
                <a:latin typeface="배달의민족 주아"/>
                <a:ea typeface="배달의민족 주아"/>
              </a:rPr>
              <a:t> </a:t>
            </a:r>
            <a:r>
              <a:rPr lang="ko-KR" altLang="en-US" sz="36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: 얼굴 이미지의 정규화</a:t>
            </a:r>
          </a:p>
          <a:p>
            <a:pPr>
              <a:defRPr/>
            </a:pPr>
            <a:r>
              <a:rPr lang="en-US" altLang="ko-KR" sz="36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3.</a:t>
            </a:r>
            <a:r>
              <a:rPr lang="ko-KR" altLang="en-US" sz="36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 매개변수 조정 : </a:t>
            </a:r>
            <a:r>
              <a:rPr lang="ko-KR" altLang="en-US" sz="3600" dirty="0" err="1">
                <a:solidFill>
                  <a:srgbClr val="152544"/>
                </a:solidFill>
                <a:latin typeface="배달의민족 주아"/>
                <a:ea typeface="배달의민족 주아"/>
              </a:rPr>
              <a:t>neighbors</a:t>
            </a:r>
            <a:r>
              <a:rPr lang="ko-KR" altLang="en-US" sz="36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 나 </a:t>
            </a:r>
            <a:r>
              <a:rPr lang="ko-KR" altLang="en-US" sz="3600" dirty="0" err="1">
                <a:solidFill>
                  <a:srgbClr val="152544"/>
                </a:solidFill>
                <a:latin typeface="배달의민족 주아"/>
                <a:ea typeface="배달의민족 주아"/>
              </a:rPr>
              <a:t>distance_threshold</a:t>
            </a:r>
            <a:r>
              <a:rPr lang="ko-KR" altLang="en-US" sz="36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 의 </a:t>
            </a:r>
            <a:r>
              <a:rPr lang="ko-KR" altLang="en-US" sz="3600" dirty="0" err="1">
                <a:solidFill>
                  <a:srgbClr val="152544"/>
                </a:solidFill>
                <a:latin typeface="배달의민족 주아"/>
                <a:ea typeface="배달의민족 주아"/>
              </a:rPr>
              <a:t>인자값을</a:t>
            </a:r>
            <a:r>
              <a:rPr lang="ko-KR" altLang="en-US" sz="36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 </a:t>
            </a:r>
            <a:r>
              <a:rPr lang="ko-KR" altLang="en-US" sz="3600" dirty="0" err="1">
                <a:solidFill>
                  <a:srgbClr val="152544"/>
                </a:solidFill>
                <a:latin typeface="배달의민족 주아"/>
                <a:ea typeface="배달의민족 주아"/>
              </a:rPr>
              <a:t>미세조정하여</a:t>
            </a:r>
            <a:r>
              <a:rPr lang="ko-KR" altLang="en-US" sz="36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 </a:t>
            </a:r>
          </a:p>
          <a:p>
            <a:pPr>
              <a:defRPr/>
            </a:pPr>
            <a:r>
              <a:rPr lang="ko-KR" altLang="en-US" sz="36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	               과적합을 방지할 수도 있다.</a:t>
            </a:r>
          </a:p>
          <a:p>
            <a:pPr>
              <a:defRPr/>
            </a:pPr>
            <a:r>
              <a:rPr lang="en-US" altLang="ko-KR" sz="36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4.</a:t>
            </a:r>
            <a:r>
              <a:rPr lang="ko-KR" altLang="en-US" sz="36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 앙상블 학습 : 여러 개의 분류기로 훈련 후 결합하는 방법도 고려해 볼 수 있다.</a:t>
            </a:r>
          </a:p>
          <a:p>
            <a:pPr>
              <a:defRPr/>
            </a:pPr>
            <a:r>
              <a:rPr lang="en-US" altLang="ko-KR" sz="3600" dirty="0">
                <a:solidFill>
                  <a:srgbClr val="0000FF"/>
                </a:solidFill>
                <a:latin typeface="배달의민족 주아"/>
                <a:ea typeface="배달의민족 주아"/>
              </a:rPr>
              <a:t>5.</a:t>
            </a:r>
            <a:r>
              <a:rPr lang="ko-KR" altLang="en-US" sz="3600" dirty="0">
                <a:solidFill>
                  <a:srgbClr val="0000FF"/>
                </a:solidFill>
                <a:latin typeface="배달의민족 주아"/>
                <a:ea typeface="배달의민족 주아"/>
              </a:rPr>
              <a:t> 데이터 증강</a:t>
            </a:r>
            <a:r>
              <a:rPr lang="ko-KR" altLang="en-US" sz="3600" dirty="0">
                <a:latin typeface="배달의민족 주아"/>
                <a:ea typeface="배달의민족 주아"/>
              </a:rPr>
              <a:t> </a:t>
            </a:r>
            <a:r>
              <a:rPr lang="ko-KR" altLang="en-US" sz="36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: 하나의 이미지로 회전, 뒤집기 등으로 데이터를 증강시켜 </a:t>
            </a:r>
          </a:p>
          <a:p>
            <a:pPr>
              <a:defRPr/>
            </a:pPr>
            <a:r>
              <a:rPr lang="ko-KR" altLang="en-US" sz="36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                         학습시키는 방법도 고려해볼 수 있다.</a:t>
            </a:r>
          </a:p>
          <a:p>
            <a:pPr>
              <a:defRPr/>
            </a:pPr>
            <a:r>
              <a:rPr lang="en-US" altLang="ko-KR" sz="3600" dirty="0">
                <a:solidFill>
                  <a:srgbClr val="FF0000"/>
                </a:solidFill>
                <a:latin typeface="배달의민족 주아"/>
                <a:ea typeface="배달의민족 주아"/>
              </a:rPr>
              <a:t>6.</a:t>
            </a:r>
            <a:r>
              <a:rPr lang="ko-KR" altLang="en-US" sz="3600" dirty="0">
                <a:solidFill>
                  <a:srgbClr val="FF0000"/>
                </a:solidFill>
                <a:latin typeface="배달의민족 주아"/>
                <a:ea typeface="배달의민족 주아"/>
              </a:rPr>
              <a:t> 심층 학습</a:t>
            </a:r>
            <a:r>
              <a:rPr lang="ko-KR" altLang="en-US" sz="3600" dirty="0">
                <a:latin typeface="배달의민족 주아"/>
                <a:ea typeface="배달의민족 주아"/>
              </a:rPr>
              <a:t> </a:t>
            </a:r>
            <a:r>
              <a:rPr lang="ko-KR" altLang="en-US" sz="36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: CNN(</a:t>
            </a:r>
            <a:r>
              <a:rPr lang="ko-KR" altLang="en-US" sz="3600" dirty="0" err="1">
                <a:solidFill>
                  <a:srgbClr val="152544"/>
                </a:solidFill>
                <a:latin typeface="배달의민족 주아"/>
                <a:ea typeface="배달의민족 주아"/>
              </a:rPr>
              <a:t>합성곱</a:t>
            </a:r>
            <a:r>
              <a:rPr lang="ko-KR" altLang="en-US" sz="36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 신경망)을 기반으로 하는 심층 학습, </a:t>
            </a:r>
            <a:r>
              <a:rPr lang="ko-KR" altLang="en-US" sz="3600" dirty="0" err="1">
                <a:solidFill>
                  <a:srgbClr val="152544"/>
                </a:solidFill>
                <a:latin typeface="배달의민족 주아"/>
                <a:ea typeface="배달의민족 주아"/>
              </a:rPr>
              <a:t>딥러닝을</a:t>
            </a:r>
            <a:r>
              <a:rPr lang="ko-KR" altLang="en-US" sz="36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 할 수도 있다.</a:t>
            </a:r>
          </a:p>
        </p:txBody>
      </p:sp>
    </p:spTree>
    <p:extLst>
      <p:ext uri="{BB962C8B-B14F-4D97-AF65-F5344CB8AC3E}">
        <p14:creationId xmlns:p14="http://schemas.microsoft.com/office/powerpoint/2010/main" val="3518169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C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rot="5400000">
            <a:off x="-2489378" y="4374072"/>
            <a:ext cx="7036156" cy="345411"/>
          </a:xfrm>
          <a:custGeom>
            <a:avLst/>
            <a:gdLst/>
            <a:ahLst/>
            <a:cxnLst/>
            <a:rect l="l" t="t" r="r" b="b"/>
            <a:pathLst>
              <a:path w="7036156" h="345411">
                <a:moveTo>
                  <a:pt x="0" y="0"/>
                </a:moveTo>
                <a:lnTo>
                  <a:pt x="7036156" y="0"/>
                </a:lnTo>
                <a:lnTo>
                  <a:pt x="7036156" y="345412"/>
                </a:lnTo>
                <a:lnTo>
                  <a:pt x="0" y="3454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8">
            <a:extLst>
              <a:ext uri="{FF2B5EF4-FFF2-40B4-BE49-F238E27FC236}">
                <a16:creationId xmlns:a16="http://schemas.microsoft.com/office/drawing/2014/main" id="{63121E2F-3A1E-E3EF-157E-CB9048D70C5B}"/>
              </a:ext>
            </a:extLst>
          </p:cNvPr>
          <p:cNvSpPr/>
          <p:nvPr/>
        </p:nvSpPr>
        <p:spPr>
          <a:xfrm>
            <a:off x="403995" y="8627107"/>
            <a:ext cx="1262387" cy="1262387"/>
          </a:xfrm>
          <a:custGeom>
            <a:avLst/>
            <a:gdLst/>
            <a:ahLst/>
            <a:cxnLst/>
            <a:rect l="l" t="t" r="r" b="b"/>
            <a:pathLst>
              <a:path w="1262387" h="1262387">
                <a:moveTo>
                  <a:pt x="0" y="0"/>
                </a:moveTo>
                <a:lnTo>
                  <a:pt x="1262387" y="0"/>
                </a:lnTo>
                <a:lnTo>
                  <a:pt x="1262387" y="1262388"/>
                </a:lnTo>
                <a:lnTo>
                  <a:pt x="0" y="12623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07A11244-460F-D18F-1A3D-871323DFF23E}"/>
              </a:ext>
            </a:extLst>
          </p:cNvPr>
          <p:cNvGrpSpPr/>
          <p:nvPr/>
        </p:nvGrpSpPr>
        <p:grpSpPr>
          <a:xfrm>
            <a:off x="2057400" y="1028699"/>
            <a:ext cx="15826605" cy="8648701"/>
            <a:chOff x="0" y="0"/>
            <a:chExt cx="3084415" cy="2010873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1024E84F-86DB-0C72-C50D-9A4DA51E4A82}"/>
                </a:ext>
              </a:extLst>
            </p:cNvPr>
            <p:cNvSpPr/>
            <p:nvPr/>
          </p:nvSpPr>
          <p:spPr>
            <a:xfrm>
              <a:off x="0" y="0"/>
              <a:ext cx="3084415" cy="2010873"/>
            </a:xfrm>
            <a:custGeom>
              <a:avLst/>
              <a:gdLst/>
              <a:ahLst/>
              <a:cxnLst/>
              <a:rect l="l" t="t" r="r" b="b"/>
              <a:pathLst>
                <a:path w="3084415" h="2010873">
                  <a:moveTo>
                    <a:pt x="2959955" y="2010873"/>
                  </a:moveTo>
                  <a:lnTo>
                    <a:pt x="124460" y="2010873"/>
                  </a:lnTo>
                  <a:cubicBezTo>
                    <a:pt x="55880" y="2010873"/>
                    <a:pt x="0" y="1954993"/>
                    <a:pt x="0" y="188641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959955" y="0"/>
                  </a:lnTo>
                  <a:cubicBezTo>
                    <a:pt x="3028535" y="0"/>
                    <a:pt x="3084415" y="55880"/>
                    <a:pt x="3084415" y="124460"/>
                  </a:cubicBezTo>
                  <a:lnTo>
                    <a:pt x="3084415" y="1886413"/>
                  </a:lnTo>
                  <a:cubicBezTo>
                    <a:pt x="3084415" y="1954993"/>
                    <a:pt x="3028535" y="2010873"/>
                    <a:pt x="2959955" y="2010873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156DF42-AF30-F3EB-C639-108C19C09070}"/>
              </a:ext>
            </a:extLst>
          </p:cNvPr>
          <p:cNvSpPr txBox="1"/>
          <p:nvPr/>
        </p:nvSpPr>
        <p:spPr>
          <a:xfrm>
            <a:off x="2976947" y="1534105"/>
            <a:ext cx="11357282" cy="537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>
              <a:latin typeface="배달의민족 주아"/>
              <a:ea typeface="배달의민족 주아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AB458E-E53F-371D-0191-2F83E8254A27}"/>
              </a:ext>
            </a:extLst>
          </p:cNvPr>
          <p:cNvSpPr txBox="1"/>
          <p:nvPr/>
        </p:nvSpPr>
        <p:spPr>
          <a:xfrm>
            <a:off x="2367591" y="1387159"/>
            <a:ext cx="152062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8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★</a:t>
            </a:r>
            <a:r>
              <a:rPr lang="en-US" altLang="ko-KR" sz="48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SVM(Support Vector Machine) Algorithm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E196EA-A6E8-F5ED-7651-29E03FFFBBA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522376" y="5628538"/>
            <a:ext cx="4183224" cy="37887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70006CE-44DC-822F-792F-D999CB55B1D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458977" y="5628538"/>
            <a:ext cx="4103372" cy="38686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8C366C5-CDDD-FD21-A27A-09170D23A55D}"/>
              </a:ext>
            </a:extLst>
          </p:cNvPr>
          <p:cNvSpPr txBox="1"/>
          <p:nvPr/>
        </p:nvSpPr>
        <p:spPr>
          <a:xfrm>
            <a:off x="2391654" y="2450455"/>
            <a:ext cx="1560783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4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지도학습의 분류 알고리즘으로 데이터를 분류하는 </a:t>
            </a:r>
            <a:endParaRPr lang="en-US" altLang="ko-KR" sz="4400" dirty="0">
              <a:solidFill>
                <a:srgbClr val="152544"/>
              </a:solidFill>
              <a:latin typeface="배달의민족 주아"/>
              <a:ea typeface="배달의민족 주아"/>
            </a:endParaRPr>
          </a:p>
          <a:p>
            <a:pPr>
              <a:defRPr/>
            </a:pPr>
            <a:r>
              <a:rPr lang="ko-KR" altLang="en-US" sz="44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기준선 </a:t>
            </a:r>
            <a:r>
              <a:rPr lang="en-US" altLang="ko-KR" sz="44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(</a:t>
            </a:r>
            <a:r>
              <a:rPr lang="ko-KR" altLang="en-US" sz="44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 </a:t>
            </a:r>
            <a:r>
              <a:rPr lang="en-US" altLang="ko-KR" sz="44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Decision Boundary )</a:t>
            </a:r>
            <a:r>
              <a:rPr lang="ko-KR" altLang="en-US" sz="44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 을 만드는 것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250A6F-B558-EDB0-B1C1-58268CD05872}"/>
              </a:ext>
            </a:extLst>
          </p:cNvPr>
          <p:cNvSpPr txBox="1"/>
          <p:nvPr/>
        </p:nvSpPr>
        <p:spPr>
          <a:xfrm>
            <a:off x="2391653" y="4582099"/>
            <a:ext cx="1549235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>
                <a:solidFill>
                  <a:srgbClr val="152544"/>
                </a:solidFill>
                <a:latin typeface="배달의민족 주아"/>
                <a:ea typeface="배달의민족 주아"/>
              </a:rPr>
              <a:t>HyperPlane</a:t>
            </a:r>
            <a:r>
              <a:rPr lang="en-US" altLang="ko-KR" sz="44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(</a:t>
            </a:r>
            <a:r>
              <a:rPr lang="ko-KR" altLang="en-US" sz="4400" dirty="0" err="1">
                <a:solidFill>
                  <a:srgbClr val="152544"/>
                </a:solidFill>
                <a:latin typeface="배달의민족 주아"/>
                <a:ea typeface="배달의민족 주아"/>
              </a:rPr>
              <a:t>초평면</a:t>
            </a:r>
            <a:r>
              <a:rPr lang="en-US" altLang="ko-KR" sz="44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)</a:t>
            </a:r>
            <a:r>
              <a:rPr lang="ko-KR" altLang="en-US" sz="44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 </a:t>
            </a:r>
            <a:r>
              <a:rPr lang="en-US" altLang="ko-KR" sz="44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/</a:t>
            </a:r>
            <a:r>
              <a:rPr lang="ko-KR" altLang="en-US" sz="44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 </a:t>
            </a:r>
            <a:r>
              <a:rPr lang="en-US" altLang="ko-KR" sz="44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Margin (</a:t>
            </a:r>
            <a:r>
              <a:rPr lang="ko-KR" altLang="en-US" sz="44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 초평면과 가장 가까운 데이터 거리 </a:t>
            </a:r>
            <a:r>
              <a:rPr lang="en-US" altLang="ko-KR" sz="44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2114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C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rot="5400000">
            <a:off x="-2489378" y="4374072"/>
            <a:ext cx="7036156" cy="345411"/>
          </a:xfrm>
          <a:custGeom>
            <a:avLst/>
            <a:gdLst/>
            <a:ahLst/>
            <a:cxnLst/>
            <a:rect l="l" t="t" r="r" b="b"/>
            <a:pathLst>
              <a:path w="7036156" h="345411">
                <a:moveTo>
                  <a:pt x="0" y="0"/>
                </a:moveTo>
                <a:lnTo>
                  <a:pt x="7036156" y="0"/>
                </a:lnTo>
                <a:lnTo>
                  <a:pt x="7036156" y="345412"/>
                </a:lnTo>
                <a:lnTo>
                  <a:pt x="0" y="3454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8">
            <a:extLst>
              <a:ext uri="{FF2B5EF4-FFF2-40B4-BE49-F238E27FC236}">
                <a16:creationId xmlns:a16="http://schemas.microsoft.com/office/drawing/2014/main" id="{63121E2F-3A1E-E3EF-157E-CB9048D70C5B}"/>
              </a:ext>
            </a:extLst>
          </p:cNvPr>
          <p:cNvSpPr/>
          <p:nvPr/>
        </p:nvSpPr>
        <p:spPr>
          <a:xfrm>
            <a:off x="403995" y="8627107"/>
            <a:ext cx="1262387" cy="1262387"/>
          </a:xfrm>
          <a:custGeom>
            <a:avLst/>
            <a:gdLst/>
            <a:ahLst/>
            <a:cxnLst/>
            <a:rect l="l" t="t" r="r" b="b"/>
            <a:pathLst>
              <a:path w="1262387" h="1262387">
                <a:moveTo>
                  <a:pt x="0" y="0"/>
                </a:moveTo>
                <a:lnTo>
                  <a:pt x="1262387" y="0"/>
                </a:lnTo>
                <a:lnTo>
                  <a:pt x="1262387" y="1262388"/>
                </a:lnTo>
                <a:lnTo>
                  <a:pt x="0" y="12623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07A11244-460F-D18F-1A3D-871323DFF23E}"/>
              </a:ext>
            </a:extLst>
          </p:cNvPr>
          <p:cNvGrpSpPr/>
          <p:nvPr/>
        </p:nvGrpSpPr>
        <p:grpSpPr>
          <a:xfrm>
            <a:off x="2057400" y="1028699"/>
            <a:ext cx="15826605" cy="8648701"/>
            <a:chOff x="0" y="0"/>
            <a:chExt cx="3084415" cy="2010873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1024E84F-86DB-0C72-C50D-9A4DA51E4A82}"/>
                </a:ext>
              </a:extLst>
            </p:cNvPr>
            <p:cNvSpPr/>
            <p:nvPr/>
          </p:nvSpPr>
          <p:spPr>
            <a:xfrm>
              <a:off x="0" y="0"/>
              <a:ext cx="3084415" cy="2010873"/>
            </a:xfrm>
            <a:custGeom>
              <a:avLst/>
              <a:gdLst/>
              <a:ahLst/>
              <a:cxnLst/>
              <a:rect l="l" t="t" r="r" b="b"/>
              <a:pathLst>
                <a:path w="3084415" h="2010873">
                  <a:moveTo>
                    <a:pt x="2959955" y="2010873"/>
                  </a:moveTo>
                  <a:lnTo>
                    <a:pt x="124460" y="2010873"/>
                  </a:lnTo>
                  <a:cubicBezTo>
                    <a:pt x="55880" y="2010873"/>
                    <a:pt x="0" y="1954993"/>
                    <a:pt x="0" y="188641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959955" y="0"/>
                  </a:lnTo>
                  <a:cubicBezTo>
                    <a:pt x="3028535" y="0"/>
                    <a:pt x="3084415" y="55880"/>
                    <a:pt x="3084415" y="124460"/>
                  </a:cubicBezTo>
                  <a:lnTo>
                    <a:pt x="3084415" y="1886413"/>
                  </a:lnTo>
                  <a:cubicBezTo>
                    <a:pt x="3084415" y="1954993"/>
                    <a:pt x="3028535" y="2010873"/>
                    <a:pt x="2959955" y="2010873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156DF42-AF30-F3EB-C639-108C19C09070}"/>
              </a:ext>
            </a:extLst>
          </p:cNvPr>
          <p:cNvSpPr txBox="1"/>
          <p:nvPr/>
        </p:nvSpPr>
        <p:spPr>
          <a:xfrm>
            <a:off x="2976947" y="1534105"/>
            <a:ext cx="11357282" cy="537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>
              <a:latin typeface="배달의민족 주아"/>
              <a:ea typeface="배달의민족 주아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228BC8-BB59-E271-BD9F-9ABF3B723E7F}"/>
              </a:ext>
            </a:extLst>
          </p:cNvPr>
          <p:cNvSpPr txBox="1"/>
          <p:nvPr/>
        </p:nvSpPr>
        <p:spPr>
          <a:xfrm>
            <a:off x="2528325" y="1443795"/>
            <a:ext cx="114203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8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★</a:t>
            </a:r>
            <a:r>
              <a:rPr lang="en-US" altLang="ko-KR" sz="48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Hard Margin VS Soft Margin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A1BA09E-6069-84E5-6E96-0A9CC5FAD10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144000" y="2289704"/>
            <a:ext cx="8509422" cy="63374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948D887-F11A-D0C2-C62A-7A6EC8D4A38C}"/>
              </a:ext>
            </a:extLst>
          </p:cNvPr>
          <p:cNvSpPr txBox="1"/>
          <p:nvPr/>
        </p:nvSpPr>
        <p:spPr>
          <a:xfrm>
            <a:off x="2362200" y="2679371"/>
            <a:ext cx="8686800" cy="714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40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&lt;Hard Margin&gt;</a:t>
            </a:r>
          </a:p>
          <a:p>
            <a:pPr>
              <a:defRPr/>
            </a:pPr>
            <a:r>
              <a:rPr lang="ko-KR" altLang="en-US" sz="40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마진이 너무 작아져 </a:t>
            </a:r>
          </a:p>
          <a:p>
            <a:pPr>
              <a:defRPr/>
            </a:pPr>
            <a:r>
              <a:rPr lang="ko-KR" altLang="en-US" sz="40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과대적합 발생 </a:t>
            </a:r>
            <a:r>
              <a:rPr lang="en-US" altLang="ko-KR" sz="40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(</a:t>
            </a:r>
            <a:r>
              <a:rPr lang="en-US" altLang="ko-KR" sz="4000" dirty="0" err="1">
                <a:solidFill>
                  <a:srgbClr val="152544"/>
                </a:solidFill>
                <a:latin typeface="배달의민족 주아"/>
                <a:ea typeface="배달의민족 주아"/>
              </a:rPr>
              <a:t>OverFitting</a:t>
            </a:r>
            <a:r>
              <a:rPr lang="en-US" altLang="ko-KR" sz="40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)</a:t>
            </a:r>
          </a:p>
          <a:p>
            <a:pPr>
              <a:defRPr/>
            </a:pPr>
            <a:endParaRPr lang="en-US" altLang="ko-KR" sz="4000" dirty="0">
              <a:solidFill>
                <a:srgbClr val="152544"/>
              </a:solidFill>
              <a:latin typeface="배달의민족 주아"/>
              <a:ea typeface="배달의민족 주아"/>
            </a:endParaRPr>
          </a:p>
          <a:p>
            <a:pPr>
              <a:defRPr/>
            </a:pPr>
            <a:r>
              <a:rPr lang="en-US" altLang="ko-KR" sz="40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&lt;Soft Margin&gt;</a:t>
            </a:r>
          </a:p>
          <a:p>
            <a:pPr>
              <a:defRPr/>
            </a:pPr>
            <a:r>
              <a:rPr lang="ko-KR" altLang="en-US" sz="40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마진이 너무 커져</a:t>
            </a:r>
          </a:p>
          <a:p>
            <a:pPr>
              <a:defRPr/>
            </a:pPr>
            <a:r>
              <a:rPr lang="ko-KR" altLang="en-US" sz="40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과소적합 발생 </a:t>
            </a:r>
            <a:r>
              <a:rPr lang="en-US" altLang="ko-KR" sz="40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(</a:t>
            </a:r>
            <a:r>
              <a:rPr lang="en-US" altLang="ko-KR" sz="4000" dirty="0" err="1">
                <a:solidFill>
                  <a:srgbClr val="152544"/>
                </a:solidFill>
                <a:latin typeface="배달의민족 주아"/>
                <a:ea typeface="배달의민족 주아"/>
              </a:rPr>
              <a:t>UnderFitting</a:t>
            </a:r>
            <a:r>
              <a:rPr lang="en-US" altLang="ko-KR" sz="40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)</a:t>
            </a:r>
          </a:p>
          <a:p>
            <a:pPr>
              <a:defRPr/>
            </a:pPr>
            <a:endParaRPr lang="en-US" altLang="ko-KR" sz="4000" dirty="0">
              <a:solidFill>
                <a:srgbClr val="152544"/>
              </a:solidFill>
              <a:latin typeface="배달의민족 주아"/>
              <a:ea typeface="배달의민족 주아"/>
            </a:endParaRPr>
          </a:p>
          <a:p>
            <a:pPr>
              <a:defRPr/>
            </a:pPr>
            <a:endParaRPr lang="en-US" altLang="ko-KR" sz="4000" dirty="0">
              <a:solidFill>
                <a:srgbClr val="152544"/>
              </a:solidFill>
              <a:latin typeface="배달의민족 주아"/>
              <a:ea typeface="배달의민족 주아"/>
            </a:endParaRPr>
          </a:p>
          <a:p>
            <a:pPr>
              <a:defRPr/>
            </a:pPr>
            <a:endParaRPr lang="en-US" altLang="ko-KR" sz="4000" dirty="0">
              <a:solidFill>
                <a:srgbClr val="152544"/>
              </a:solidFill>
              <a:latin typeface="배달의민족 주아"/>
              <a:ea typeface="배달의민족 주아"/>
            </a:endParaRPr>
          </a:p>
          <a:p>
            <a:pPr>
              <a:defRPr/>
            </a:pPr>
            <a:r>
              <a:rPr lang="ko-KR" altLang="en-US" sz="40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적절한 기준선을 잡고 </a:t>
            </a:r>
            <a:r>
              <a:rPr lang="en-US" altLang="ko-KR" sz="40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Margin</a:t>
            </a:r>
            <a:r>
              <a:rPr lang="ko-KR" altLang="en-US" sz="40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을 고려함</a:t>
            </a:r>
            <a:r>
              <a:rPr lang="en-US" altLang="ko-KR" sz="40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6602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C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381000" y="3572091"/>
            <a:ext cx="17272835" cy="5791200"/>
            <a:chOff x="0" y="0"/>
            <a:chExt cx="18939511" cy="6350000"/>
          </a:xfrm>
        </p:grpSpPr>
        <p:sp>
          <p:nvSpPr>
            <p:cNvPr id="4" name="Freeform 4"/>
            <p:cNvSpPr/>
            <p:nvPr/>
          </p:nvSpPr>
          <p:spPr>
            <a:xfrm>
              <a:off x="27940" y="27940"/>
              <a:ext cx="18882360" cy="918210"/>
            </a:xfrm>
            <a:custGeom>
              <a:avLst/>
              <a:gdLst/>
              <a:ahLst/>
              <a:cxnLst/>
              <a:rect l="l" t="t" r="r" b="b"/>
              <a:pathLst>
                <a:path w="18882360" h="918210">
                  <a:moveTo>
                    <a:pt x="18882360" y="918210"/>
                  </a:moveTo>
                  <a:lnTo>
                    <a:pt x="12447270" y="918210"/>
                  </a:lnTo>
                  <a:moveTo>
                    <a:pt x="12447270" y="918210"/>
                  </a:moveTo>
                  <a:lnTo>
                    <a:pt x="0" y="918210"/>
                  </a:lnTo>
                  <a:lnTo>
                    <a:pt x="0" y="445770"/>
                  </a:lnTo>
                  <a:cubicBezTo>
                    <a:pt x="0" y="200660"/>
                    <a:pt x="199390" y="0"/>
                    <a:pt x="445770" y="0"/>
                  </a:cubicBezTo>
                  <a:lnTo>
                    <a:pt x="18437860" y="0"/>
                  </a:lnTo>
                  <a:cubicBezTo>
                    <a:pt x="18682971" y="0"/>
                    <a:pt x="18882360" y="199390"/>
                    <a:pt x="18882360" y="445770"/>
                  </a:cubicBezTo>
                  <a:lnTo>
                    <a:pt x="18882360" y="918210"/>
                  </a:lnTo>
                </a:path>
              </a:pathLst>
            </a:custGeom>
            <a:solidFill>
              <a:srgbClr val="4B6FED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Freeform 6"/>
            <p:cNvSpPr/>
            <p:nvPr/>
          </p:nvSpPr>
          <p:spPr>
            <a:xfrm>
              <a:off x="499110" y="299720"/>
              <a:ext cx="1515110" cy="368300"/>
            </a:xfrm>
            <a:custGeom>
              <a:avLst/>
              <a:gdLst/>
              <a:ahLst/>
              <a:cxnLst/>
              <a:rect l="l" t="t" r="r" b="b"/>
              <a:pathLst>
                <a:path w="1515110" h="368300">
                  <a:moveTo>
                    <a:pt x="184150" y="0"/>
                  </a:moveTo>
                  <a:cubicBezTo>
                    <a:pt x="82550" y="0"/>
                    <a:pt x="0" y="82550"/>
                    <a:pt x="0" y="184150"/>
                  </a:cubicBezTo>
                  <a:cubicBezTo>
                    <a:pt x="0" y="285750"/>
                    <a:pt x="82550" y="368300"/>
                    <a:pt x="184150" y="368300"/>
                  </a:cubicBezTo>
                  <a:cubicBezTo>
                    <a:pt x="285750" y="368300"/>
                    <a:pt x="368300" y="285750"/>
                    <a:pt x="368300" y="184150"/>
                  </a:cubicBezTo>
                  <a:cubicBezTo>
                    <a:pt x="368300" y="82550"/>
                    <a:pt x="285750" y="0"/>
                    <a:pt x="184150" y="0"/>
                  </a:cubicBezTo>
                  <a:close/>
                  <a:moveTo>
                    <a:pt x="756920" y="0"/>
                  </a:moveTo>
                  <a:cubicBezTo>
                    <a:pt x="655320" y="0"/>
                    <a:pt x="572770" y="82550"/>
                    <a:pt x="572770" y="184150"/>
                  </a:cubicBezTo>
                  <a:cubicBezTo>
                    <a:pt x="572770" y="285750"/>
                    <a:pt x="655320" y="368300"/>
                    <a:pt x="756920" y="368300"/>
                  </a:cubicBezTo>
                  <a:cubicBezTo>
                    <a:pt x="858520" y="368300"/>
                    <a:pt x="941070" y="285750"/>
                    <a:pt x="941070" y="184150"/>
                  </a:cubicBezTo>
                  <a:cubicBezTo>
                    <a:pt x="941070" y="82550"/>
                    <a:pt x="858520" y="0"/>
                    <a:pt x="756920" y="0"/>
                  </a:cubicBezTo>
                  <a:close/>
                  <a:moveTo>
                    <a:pt x="1330960" y="0"/>
                  </a:moveTo>
                  <a:cubicBezTo>
                    <a:pt x="1229360" y="0"/>
                    <a:pt x="1146810" y="82550"/>
                    <a:pt x="1146810" y="184150"/>
                  </a:cubicBezTo>
                  <a:cubicBezTo>
                    <a:pt x="1146810" y="285750"/>
                    <a:pt x="1229360" y="368300"/>
                    <a:pt x="1330960" y="368300"/>
                  </a:cubicBezTo>
                  <a:cubicBezTo>
                    <a:pt x="1432560" y="368300"/>
                    <a:pt x="1515110" y="285750"/>
                    <a:pt x="1515110" y="184150"/>
                  </a:cubicBezTo>
                  <a:cubicBezTo>
                    <a:pt x="1515110" y="82550"/>
                    <a:pt x="1432560" y="0"/>
                    <a:pt x="133096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Freeform 7"/>
            <p:cNvSpPr/>
            <p:nvPr/>
          </p:nvSpPr>
          <p:spPr>
            <a:xfrm>
              <a:off x="0" y="0"/>
              <a:ext cx="18939511" cy="6350000"/>
            </a:xfrm>
            <a:custGeom>
              <a:avLst/>
              <a:gdLst/>
              <a:ahLst/>
              <a:cxnLst/>
              <a:rect l="l" t="t" r="r" b="b"/>
              <a:pathLst>
                <a:path w="18939511" h="6350000">
                  <a:moveTo>
                    <a:pt x="18464530" y="0"/>
                  </a:moveTo>
                  <a:lnTo>
                    <a:pt x="473710" y="0"/>
                  </a:lnTo>
                  <a:cubicBezTo>
                    <a:pt x="212090" y="0"/>
                    <a:pt x="0" y="212090"/>
                    <a:pt x="0" y="473710"/>
                  </a:cubicBezTo>
                  <a:lnTo>
                    <a:pt x="0" y="946150"/>
                  </a:lnTo>
                  <a:lnTo>
                    <a:pt x="0" y="5877560"/>
                  </a:lnTo>
                  <a:cubicBezTo>
                    <a:pt x="0" y="6137910"/>
                    <a:pt x="212090" y="6350000"/>
                    <a:pt x="473710" y="6350000"/>
                  </a:cubicBezTo>
                  <a:lnTo>
                    <a:pt x="18465800" y="6350000"/>
                  </a:lnTo>
                  <a:cubicBezTo>
                    <a:pt x="18727420" y="6350000"/>
                    <a:pt x="18939511" y="6137910"/>
                    <a:pt x="18939511" y="5876290"/>
                  </a:cubicBezTo>
                  <a:lnTo>
                    <a:pt x="18939511" y="944880"/>
                  </a:lnTo>
                  <a:lnTo>
                    <a:pt x="18939511" y="473710"/>
                  </a:lnTo>
                  <a:cubicBezTo>
                    <a:pt x="18938239" y="212090"/>
                    <a:pt x="18726150" y="0"/>
                    <a:pt x="18464530" y="0"/>
                  </a:cubicBezTo>
                  <a:close/>
                  <a:moveTo>
                    <a:pt x="55880" y="473710"/>
                  </a:moveTo>
                  <a:cubicBezTo>
                    <a:pt x="55880" y="243840"/>
                    <a:pt x="242570" y="55880"/>
                    <a:pt x="473710" y="55880"/>
                  </a:cubicBezTo>
                  <a:lnTo>
                    <a:pt x="18465800" y="55880"/>
                  </a:lnTo>
                  <a:cubicBezTo>
                    <a:pt x="18695670" y="55880"/>
                    <a:pt x="18883630" y="242570"/>
                    <a:pt x="18883630" y="473710"/>
                  </a:cubicBezTo>
                  <a:lnTo>
                    <a:pt x="18883630" y="918210"/>
                  </a:lnTo>
                  <a:lnTo>
                    <a:pt x="55880" y="918210"/>
                  </a:lnTo>
                  <a:lnTo>
                    <a:pt x="55880" y="473710"/>
                  </a:lnTo>
                  <a:close/>
                  <a:moveTo>
                    <a:pt x="18464530" y="6294120"/>
                  </a:moveTo>
                  <a:lnTo>
                    <a:pt x="473710" y="6294120"/>
                  </a:lnTo>
                  <a:cubicBezTo>
                    <a:pt x="243840" y="6294120"/>
                    <a:pt x="55880" y="6107430"/>
                    <a:pt x="55880" y="5876290"/>
                  </a:cubicBezTo>
                  <a:lnTo>
                    <a:pt x="55880" y="972820"/>
                  </a:lnTo>
                  <a:lnTo>
                    <a:pt x="18882361" y="972820"/>
                  </a:lnTo>
                  <a:lnTo>
                    <a:pt x="18882361" y="5876290"/>
                  </a:lnTo>
                  <a:cubicBezTo>
                    <a:pt x="18882361" y="6107430"/>
                    <a:pt x="18695670" y="6294120"/>
                    <a:pt x="18464530" y="6294120"/>
                  </a:cubicBezTo>
                  <a:close/>
                  <a:moveTo>
                    <a:pt x="683260" y="273050"/>
                  </a:moveTo>
                  <a:cubicBezTo>
                    <a:pt x="566420" y="273050"/>
                    <a:pt x="471170" y="368300"/>
                    <a:pt x="471170" y="485140"/>
                  </a:cubicBezTo>
                  <a:cubicBezTo>
                    <a:pt x="471170" y="601980"/>
                    <a:pt x="566420" y="697230"/>
                    <a:pt x="683260" y="697230"/>
                  </a:cubicBezTo>
                  <a:cubicBezTo>
                    <a:pt x="800100" y="697230"/>
                    <a:pt x="895350" y="601980"/>
                    <a:pt x="895350" y="485140"/>
                  </a:cubicBezTo>
                  <a:cubicBezTo>
                    <a:pt x="895350" y="368300"/>
                    <a:pt x="800100" y="273050"/>
                    <a:pt x="683260" y="273050"/>
                  </a:cubicBezTo>
                  <a:close/>
                  <a:moveTo>
                    <a:pt x="683260" y="641350"/>
                  </a:moveTo>
                  <a:cubicBezTo>
                    <a:pt x="596900" y="641350"/>
                    <a:pt x="527050" y="571500"/>
                    <a:pt x="527050" y="485140"/>
                  </a:cubicBezTo>
                  <a:cubicBezTo>
                    <a:pt x="527050" y="398780"/>
                    <a:pt x="596900" y="328930"/>
                    <a:pt x="683260" y="328930"/>
                  </a:cubicBezTo>
                  <a:cubicBezTo>
                    <a:pt x="769620" y="328930"/>
                    <a:pt x="839470" y="398780"/>
                    <a:pt x="839470" y="485140"/>
                  </a:cubicBezTo>
                  <a:cubicBezTo>
                    <a:pt x="839470" y="571500"/>
                    <a:pt x="769620" y="641350"/>
                    <a:pt x="683260" y="641350"/>
                  </a:cubicBezTo>
                  <a:close/>
                  <a:moveTo>
                    <a:pt x="1256030" y="273050"/>
                  </a:moveTo>
                  <a:cubicBezTo>
                    <a:pt x="1139190" y="273050"/>
                    <a:pt x="1043940" y="368300"/>
                    <a:pt x="1043940" y="485140"/>
                  </a:cubicBezTo>
                  <a:cubicBezTo>
                    <a:pt x="1043940" y="601980"/>
                    <a:pt x="1139190" y="697230"/>
                    <a:pt x="1256030" y="697230"/>
                  </a:cubicBezTo>
                  <a:cubicBezTo>
                    <a:pt x="1372870" y="697230"/>
                    <a:pt x="1468120" y="601980"/>
                    <a:pt x="1468120" y="485140"/>
                  </a:cubicBezTo>
                  <a:cubicBezTo>
                    <a:pt x="1468120" y="368300"/>
                    <a:pt x="1372870" y="273050"/>
                    <a:pt x="1256030" y="273050"/>
                  </a:cubicBezTo>
                  <a:close/>
                  <a:moveTo>
                    <a:pt x="1256030" y="641350"/>
                  </a:moveTo>
                  <a:cubicBezTo>
                    <a:pt x="1169670" y="641350"/>
                    <a:pt x="1099820" y="571500"/>
                    <a:pt x="1099820" y="485140"/>
                  </a:cubicBezTo>
                  <a:cubicBezTo>
                    <a:pt x="1099820" y="398780"/>
                    <a:pt x="1169670" y="328930"/>
                    <a:pt x="1256030" y="328930"/>
                  </a:cubicBezTo>
                  <a:cubicBezTo>
                    <a:pt x="1342390" y="328930"/>
                    <a:pt x="1412240" y="398780"/>
                    <a:pt x="1412240" y="485140"/>
                  </a:cubicBezTo>
                  <a:cubicBezTo>
                    <a:pt x="1412240" y="571500"/>
                    <a:pt x="1342390" y="641350"/>
                    <a:pt x="1256030" y="641350"/>
                  </a:cubicBezTo>
                  <a:close/>
                  <a:moveTo>
                    <a:pt x="1830070" y="273050"/>
                  </a:moveTo>
                  <a:cubicBezTo>
                    <a:pt x="1713230" y="273050"/>
                    <a:pt x="1617980" y="368300"/>
                    <a:pt x="1617980" y="485140"/>
                  </a:cubicBezTo>
                  <a:cubicBezTo>
                    <a:pt x="1617980" y="601980"/>
                    <a:pt x="1713230" y="697230"/>
                    <a:pt x="1830070" y="697230"/>
                  </a:cubicBezTo>
                  <a:cubicBezTo>
                    <a:pt x="1946910" y="697230"/>
                    <a:pt x="2042160" y="601980"/>
                    <a:pt x="2042160" y="485140"/>
                  </a:cubicBezTo>
                  <a:cubicBezTo>
                    <a:pt x="2042160" y="368300"/>
                    <a:pt x="1946910" y="273050"/>
                    <a:pt x="1830070" y="273050"/>
                  </a:cubicBezTo>
                  <a:close/>
                  <a:moveTo>
                    <a:pt x="1830070" y="641350"/>
                  </a:moveTo>
                  <a:cubicBezTo>
                    <a:pt x="1743710" y="641350"/>
                    <a:pt x="1673860" y="571500"/>
                    <a:pt x="1673860" y="485140"/>
                  </a:cubicBezTo>
                  <a:cubicBezTo>
                    <a:pt x="1673860" y="398780"/>
                    <a:pt x="1743710" y="328930"/>
                    <a:pt x="1830070" y="328930"/>
                  </a:cubicBezTo>
                  <a:cubicBezTo>
                    <a:pt x="1916430" y="328930"/>
                    <a:pt x="1986280" y="398780"/>
                    <a:pt x="1986280" y="485140"/>
                  </a:cubicBezTo>
                  <a:cubicBezTo>
                    <a:pt x="1986280" y="571500"/>
                    <a:pt x="1915160" y="641350"/>
                    <a:pt x="1830070" y="641350"/>
                  </a:cubicBezTo>
                  <a:close/>
                  <a:moveTo>
                    <a:pt x="18502630" y="488950"/>
                  </a:moveTo>
                  <a:cubicBezTo>
                    <a:pt x="18502630" y="504190"/>
                    <a:pt x="18489930" y="516890"/>
                    <a:pt x="18474691" y="516890"/>
                  </a:cubicBezTo>
                  <a:lnTo>
                    <a:pt x="18474691" y="516890"/>
                  </a:lnTo>
                  <a:lnTo>
                    <a:pt x="18318480" y="515620"/>
                  </a:lnTo>
                  <a:lnTo>
                    <a:pt x="18318480" y="670560"/>
                  </a:lnTo>
                  <a:cubicBezTo>
                    <a:pt x="18318480" y="685800"/>
                    <a:pt x="18305780" y="698500"/>
                    <a:pt x="18290541" y="698500"/>
                  </a:cubicBezTo>
                  <a:cubicBezTo>
                    <a:pt x="18275302" y="698500"/>
                    <a:pt x="18262602" y="685800"/>
                    <a:pt x="18262602" y="670560"/>
                  </a:cubicBezTo>
                  <a:lnTo>
                    <a:pt x="18262602" y="515620"/>
                  </a:lnTo>
                  <a:lnTo>
                    <a:pt x="18106391" y="514350"/>
                  </a:lnTo>
                  <a:cubicBezTo>
                    <a:pt x="18091152" y="514350"/>
                    <a:pt x="18078452" y="501650"/>
                    <a:pt x="18078452" y="486410"/>
                  </a:cubicBezTo>
                  <a:cubicBezTo>
                    <a:pt x="18078452" y="471170"/>
                    <a:pt x="18091152" y="458470"/>
                    <a:pt x="18106391" y="458470"/>
                  </a:cubicBezTo>
                  <a:lnTo>
                    <a:pt x="18106391" y="458470"/>
                  </a:lnTo>
                  <a:lnTo>
                    <a:pt x="18262602" y="459740"/>
                  </a:lnTo>
                  <a:lnTo>
                    <a:pt x="18262602" y="302260"/>
                  </a:lnTo>
                  <a:cubicBezTo>
                    <a:pt x="18262602" y="287020"/>
                    <a:pt x="18275302" y="274320"/>
                    <a:pt x="18290541" y="274320"/>
                  </a:cubicBezTo>
                  <a:cubicBezTo>
                    <a:pt x="18305780" y="274320"/>
                    <a:pt x="18318480" y="287020"/>
                    <a:pt x="18318480" y="302260"/>
                  </a:cubicBezTo>
                  <a:lnTo>
                    <a:pt x="18318480" y="459740"/>
                  </a:lnTo>
                  <a:lnTo>
                    <a:pt x="18474691" y="461010"/>
                  </a:lnTo>
                  <a:cubicBezTo>
                    <a:pt x="18491200" y="461010"/>
                    <a:pt x="18502630" y="473710"/>
                    <a:pt x="18502630" y="488950"/>
                  </a:cubicBezTo>
                  <a:close/>
                </a:path>
              </a:pathLst>
            </a:custGeom>
            <a:solidFill>
              <a:srgbClr val="152544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" name="Freeform 14">
            <a:extLst>
              <a:ext uri="{FF2B5EF4-FFF2-40B4-BE49-F238E27FC236}">
                <a16:creationId xmlns:a16="http://schemas.microsoft.com/office/drawing/2014/main" id="{0D044BE6-A4A8-365A-AC8D-546C179A76B5}"/>
              </a:ext>
            </a:extLst>
          </p:cNvPr>
          <p:cNvSpPr/>
          <p:nvPr/>
        </p:nvSpPr>
        <p:spPr>
          <a:xfrm>
            <a:off x="3564231" y="1229159"/>
            <a:ext cx="10397538" cy="1266609"/>
          </a:xfrm>
          <a:custGeom>
            <a:avLst/>
            <a:gdLst/>
            <a:ahLst/>
            <a:cxnLst/>
            <a:rect l="l" t="t" r="r" b="b"/>
            <a:pathLst>
              <a:path w="10397538" h="1266609">
                <a:moveTo>
                  <a:pt x="0" y="0"/>
                </a:moveTo>
                <a:lnTo>
                  <a:pt x="10397538" y="0"/>
                </a:lnTo>
                <a:lnTo>
                  <a:pt x="10397538" y="1266609"/>
                </a:lnTo>
                <a:lnTo>
                  <a:pt x="0" y="12666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TextBox 8"/>
          <p:cNvSpPr txBox="1"/>
          <p:nvPr/>
        </p:nvSpPr>
        <p:spPr>
          <a:xfrm>
            <a:off x="4800600" y="1432537"/>
            <a:ext cx="7924800" cy="8598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5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</a:t>
            </a:r>
            <a:r>
              <a:rPr lang="ko-KR" altLang="en-US" sz="5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 환경</a:t>
            </a:r>
            <a:endParaRPr lang="en-US" sz="56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23F84D-CE4B-966A-B42D-94F954D635AC}"/>
              </a:ext>
            </a:extLst>
          </p:cNvPr>
          <p:cNvSpPr txBox="1"/>
          <p:nvPr/>
        </p:nvSpPr>
        <p:spPr>
          <a:xfrm>
            <a:off x="832176" y="4725024"/>
            <a:ext cx="170748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15254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 언어 </a:t>
            </a:r>
            <a:r>
              <a:rPr lang="en-US" altLang="ko-KR" sz="4400" dirty="0">
                <a:solidFill>
                  <a:srgbClr val="15254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Python3</a:t>
            </a:r>
          </a:p>
          <a:p>
            <a:r>
              <a:rPr lang="ko-KR" altLang="en-US" sz="4400" dirty="0">
                <a:solidFill>
                  <a:srgbClr val="15254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제작 환경 </a:t>
            </a:r>
            <a:r>
              <a:rPr lang="en-US" altLang="ko-KR" sz="4400" dirty="0">
                <a:solidFill>
                  <a:srgbClr val="15254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Python IDLE</a:t>
            </a:r>
          </a:p>
          <a:p>
            <a:r>
              <a:rPr lang="ko-KR" altLang="en-US" sz="4400" dirty="0">
                <a:solidFill>
                  <a:srgbClr val="15254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 모듈 </a:t>
            </a:r>
            <a:r>
              <a:rPr lang="en-US" altLang="ko-KR" sz="4400" dirty="0">
                <a:solidFill>
                  <a:srgbClr val="15254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Python - OpenCV / Pillow / </a:t>
            </a:r>
            <a:r>
              <a:rPr lang="en-US" altLang="ko-KR" sz="4400" dirty="0" err="1">
                <a:solidFill>
                  <a:srgbClr val="15254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SckitLearn</a:t>
            </a:r>
            <a:r>
              <a:rPr lang="en-US" altLang="ko-KR" sz="4400" dirty="0">
                <a:solidFill>
                  <a:srgbClr val="15254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/ </a:t>
            </a:r>
            <a:r>
              <a:rPr lang="en-US" altLang="ko-KR" sz="4400" dirty="0" err="1">
                <a:solidFill>
                  <a:srgbClr val="15254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Numpy</a:t>
            </a:r>
            <a:r>
              <a:rPr lang="en-US" altLang="ko-KR" sz="4400" dirty="0">
                <a:solidFill>
                  <a:srgbClr val="15254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/ Pandas</a:t>
            </a:r>
          </a:p>
          <a:p>
            <a:r>
              <a:rPr lang="en-US" altLang="ko-KR" sz="4400" dirty="0">
                <a:solidFill>
                  <a:srgbClr val="15254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    </a:t>
            </a:r>
            <a:r>
              <a:rPr lang="en-US" altLang="ko-KR" sz="4400" dirty="0" err="1">
                <a:solidFill>
                  <a:srgbClr val="15254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Face_recognition</a:t>
            </a:r>
            <a:r>
              <a:rPr lang="en-US" altLang="ko-KR" sz="4400" dirty="0">
                <a:solidFill>
                  <a:srgbClr val="15254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 </a:t>
            </a:r>
            <a:r>
              <a:rPr lang="ko-KR" altLang="en-US" sz="4400" dirty="0">
                <a:solidFill>
                  <a:srgbClr val="15254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얼굴 인식 </a:t>
            </a:r>
            <a:r>
              <a:rPr lang="en-US" altLang="ko-KR" sz="4400" dirty="0">
                <a:solidFill>
                  <a:srgbClr val="15254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r>
              <a:rPr lang="en-US" altLang="ko-KR" sz="4400" dirty="0">
                <a:solidFill>
                  <a:srgbClr val="15254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											    (Random</a:t>
            </a:r>
            <a:r>
              <a:rPr lang="ko-KR" altLang="en-US" sz="4400" dirty="0">
                <a:solidFill>
                  <a:srgbClr val="15254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4400" dirty="0">
                <a:solidFill>
                  <a:srgbClr val="15254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Forest)</a:t>
            </a:r>
          </a:p>
          <a:p>
            <a:r>
              <a:rPr lang="ko-KR" altLang="en-US" sz="4400" dirty="0">
                <a:solidFill>
                  <a:srgbClr val="15254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머신 러닝 분류 기법 </a:t>
            </a:r>
            <a:r>
              <a:rPr lang="en-US" altLang="ko-KR" sz="4400" dirty="0">
                <a:solidFill>
                  <a:srgbClr val="15254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KNN , SVM , Logistic Regression , Decision Tree</a:t>
            </a:r>
            <a:endParaRPr lang="ko-KR" altLang="en-US" sz="4400" dirty="0">
              <a:solidFill>
                <a:srgbClr val="15254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5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744087" y="1405419"/>
            <a:ext cx="10799825" cy="7579514"/>
          </a:xfrm>
          <a:custGeom>
            <a:avLst/>
            <a:gdLst/>
            <a:ahLst/>
            <a:cxnLst/>
            <a:rect l="l" t="t" r="r" b="b"/>
            <a:pathLst>
              <a:path w="10799825" h="7579514">
                <a:moveTo>
                  <a:pt x="0" y="0"/>
                </a:moveTo>
                <a:lnTo>
                  <a:pt x="10799826" y="0"/>
                </a:lnTo>
                <a:lnTo>
                  <a:pt x="10799826" y="7579513"/>
                </a:lnTo>
                <a:lnTo>
                  <a:pt x="0" y="7579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8" name="Group 8"/>
          <p:cNvGrpSpPr/>
          <p:nvPr/>
        </p:nvGrpSpPr>
        <p:grpSpPr>
          <a:xfrm>
            <a:off x="4175114" y="1775179"/>
            <a:ext cx="989410" cy="260334"/>
            <a:chOff x="0" y="0"/>
            <a:chExt cx="1319213" cy="347112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347112" cy="347112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4B6FED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>
              <a:off x="486051" y="0"/>
              <a:ext cx="347112" cy="34711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7DC2DF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972102" y="0"/>
              <a:ext cx="347112" cy="347112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152544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3AC5A9F-61D5-CCE1-ACC4-8C244DE05939}"/>
              </a:ext>
            </a:extLst>
          </p:cNvPr>
          <p:cNvSpPr txBox="1"/>
          <p:nvPr/>
        </p:nvSpPr>
        <p:spPr>
          <a:xfrm>
            <a:off x="4106261" y="4087180"/>
            <a:ext cx="1007547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800" dirty="0">
                <a:solidFill>
                  <a:srgbClr val="15254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감사합니다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5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81001" y="342901"/>
            <a:ext cx="17487900" cy="9666800"/>
            <a:chOff x="-44556" y="-1665368"/>
            <a:chExt cx="20451980" cy="10563510"/>
          </a:xfrm>
        </p:grpSpPr>
        <p:grpSp>
          <p:nvGrpSpPr>
            <p:cNvPr id="3" name="Group 3"/>
            <p:cNvGrpSpPr/>
            <p:nvPr/>
          </p:nvGrpSpPr>
          <p:grpSpPr>
            <a:xfrm>
              <a:off x="-44556" y="-1665368"/>
              <a:ext cx="20451980" cy="10563510"/>
              <a:chOff x="-11304" y="-422510"/>
              <a:chExt cx="5188743" cy="2680002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-11304" y="-422510"/>
                <a:ext cx="5188743" cy="2680002"/>
              </a:xfrm>
              <a:custGeom>
                <a:avLst/>
                <a:gdLst/>
                <a:ahLst/>
                <a:cxnLst/>
                <a:rect l="l" t="t" r="r" b="b"/>
                <a:pathLst>
                  <a:path w="5177439" h="2257492">
                    <a:moveTo>
                      <a:pt x="5052979" y="2257492"/>
                    </a:moveTo>
                    <a:lnTo>
                      <a:pt x="124460" y="2257492"/>
                    </a:lnTo>
                    <a:cubicBezTo>
                      <a:pt x="55880" y="2257492"/>
                      <a:pt x="0" y="2201612"/>
                      <a:pt x="0" y="213303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052979" y="0"/>
                    </a:lnTo>
                    <a:cubicBezTo>
                      <a:pt x="5121559" y="0"/>
                      <a:pt x="5177439" y="55880"/>
                      <a:pt x="5177439" y="124460"/>
                    </a:cubicBezTo>
                    <a:lnTo>
                      <a:pt x="5177439" y="2133032"/>
                    </a:lnTo>
                    <a:cubicBezTo>
                      <a:pt x="5177439" y="2201612"/>
                      <a:pt x="5121559" y="2257492"/>
                      <a:pt x="5052979" y="2257492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  <p:grpSp>
          <p:nvGrpSpPr>
            <p:cNvPr id="5" name="Group 5"/>
            <p:cNvGrpSpPr/>
            <p:nvPr/>
          </p:nvGrpSpPr>
          <p:grpSpPr>
            <a:xfrm>
              <a:off x="499456" y="-1325271"/>
              <a:ext cx="347112" cy="347112"/>
              <a:chOff x="-198968" y="-33078424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-198968" y="-33078424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4B6FED"/>
              </a:solidFill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1100971" y="-1325273"/>
              <a:ext cx="347112" cy="347112"/>
              <a:chOff x="1913312" y="-33078444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913312" y="-33078444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7DC2DF"/>
              </a:solidFill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1710203" y="-1325271"/>
              <a:ext cx="347112" cy="347112"/>
              <a:chOff x="4166754" y="-33078424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4166754" y="-33078424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152544"/>
              </a:solidFill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</p:grpSp>
      <p:sp>
        <p:nvSpPr>
          <p:cNvPr id="19" name="Freeform 14"/>
          <p:cNvSpPr/>
          <p:nvPr/>
        </p:nvSpPr>
        <p:spPr>
          <a:xfrm>
            <a:off x="3926181" y="654126"/>
            <a:ext cx="10397538" cy="1266609"/>
          </a:xfrm>
          <a:custGeom>
            <a:avLst/>
            <a:gdLst/>
            <a:ahLst/>
            <a:cxnLst/>
            <a:rect l="l" t="t" r="r" b="b"/>
            <a:pathLst>
              <a:path w="10397538" h="1266609">
                <a:moveTo>
                  <a:pt x="0" y="0"/>
                </a:moveTo>
                <a:lnTo>
                  <a:pt x="10397538" y="0"/>
                </a:lnTo>
                <a:lnTo>
                  <a:pt x="10397538" y="1266609"/>
                </a:lnTo>
                <a:lnTo>
                  <a:pt x="0" y="12666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4382343" y="871931"/>
            <a:ext cx="9573682" cy="83099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>
              <a:defRPr/>
            </a:pPr>
            <a:r>
              <a:rPr lang="en-US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0. </a:t>
            </a:r>
            <a:r>
              <a:rPr lang="ko-KR" altLang="en-US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문제 </a:t>
            </a:r>
            <a:r>
              <a:rPr lang="en-US" altLang="ko-KR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( </a:t>
            </a:r>
            <a:r>
              <a:rPr lang="ko-KR" altLang="en-US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상</a:t>
            </a:r>
            <a:r>
              <a:rPr lang="en-US" altLang="ko-KR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/</a:t>
            </a:r>
            <a:r>
              <a:rPr lang="ko-KR" altLang="en-US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중</a:t>
            </a:r>
            <a:r>
              <a:rPr lang="en-US" altLang="ko-KR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/</a:t>
            </a:r>
            <a:r>
              <a:rPr lang="ko-KR" altLang="en-US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하 문제 </a:t>
            </a:r>
            <a:r>
              <a:rPr lang="en-US" altLang="ko-KR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)</a:t>
            </a:r>
            <a:r>
              <a:rPr lang="ko-KR" altLang="en-US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 </a:t>
            </a:r>
            <a:endParaRPr lang="en-US" sz="5400" dirty="0"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6170" y="2400297"/>
            <a:ext cx="165271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1. </a:t>
            </a:r>
            <a:r>
              <a:rPr lang="en-US" altLang="ko-KR" sz="4000" dirty="0">
                <a:solidFill>
                  <a:srgbClr val="0070C0"/>
                </a:solidFill>
                <a:latin typeface="배달의민족 주아"/>
                <a:ea typeface="배달의민족 주아"/>
              </a:rPr>
              <a:t>(</a:t>
            </a:r>
            <a:r>
              <a:rPr lang="ko-KR" altLang="en-US" sz="4000" dirty="0">
                <a:solidFill>
                  <a:srgbClr val="0070C0"/>
                </a:solidFill>
                <a:latin typeface="배달의민족 주아"/>
                <a:ea typeface="배달의민족 주아"/>
              </a:rPr>
              <a:t>난이도 하</a:t>
            </a:r>
            <a:r>
              <a:rPr lang="en-US" altLang="ko-KR" sz="4000" dirty="0">
                <a:solidFill>
                  <a:srgbClr val="0070C0"/>
                </a:solidFill>
                <a:latin typeface="배달의민족 주아"/>
                <a:ea typeface="배달의민족 주아"/>
              </a:rPr>
              <a:t>) </a:t>
            </a:r>
            <a:r>
              <a:rPr lang="ko-KR" altLang="en-US" sz="40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이미지 파일을 읽어와 해당 이미지의 얼굴을 인식할 수 있는가</a:t>
            </a:r>
            <a:r>
              <a:rPr lang="en-US" altLang="ko-KR" sz="40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E072C8-1CD6-3F89-F71F-41238ED652BD}"/>
              </a:ext>
            </a:extLst>
          </p:cNvPr>
          <p:cNvSpPr txBox="1"/>
          <p:nvPr/>
        </p:nvSpPr>
        <p:spPr>
          <a:xfrm>
            <a:off x="838200" y="4381500"/>
            <a:ext cx="1652718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2. </a:t>
            </a:r>
            <a:r>
              <a:rPr lang="en-US" altLang="ko-KR" sz="4000" dirty="0">
                <a:solidFill>
                  <a:srgbClr val="FFC000"/>
                </a:solidFill>
                <a:latin typeface="배달의민족 주아"/>
                <a:ea typeface="배달의민족 주아"/>
              </a:rPr>
              <a:t>(</a:t>
            </a:r>
            <a:r>
              <a:rPr lang="ko-KR" altLang="en-US" sz="4000" dirty="0">
                <a:solidFill>
                  <a:srgbClr val="FFC000"/>
                </a:solidFill>
                <a:latin typeface="배달의민족 주아"/>
                <a:ea typeface="배달의민족 주아"/>
              </a:rPr>
              <a:t>난이도 중</a:t>
            </a:r>
            <a:r>
              <a:rPr lang="en-US" altLang="ko-KR" sz="4000" dirty="0">
                <a:solidFill>
                  <a:srgbClr val="FFC000"/>
                </a:solidFill>
                <a:latin typeface="배달의민족 주아"/>
                <a:ea typeface="배달의민족 주아"/>
              </a:rPr>
              <a:t>) </a:t>
            </a:r>
            <a:r>
              <a:rPr lang="ko-KR" altLang="en-US" sz="40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얼굴을 인식한다면</a:t>
            </a:r>
            <a:r>
              <a:rPr lang="en-US" altLang="ko-KR" sz="40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, </a:t>
            </a:r>
            <a:r>
              <a:rPr lang="ko-KR" altLang="en-US" sz="40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여러 얼굴 이미지를 학습시킨 후</a:t>
            </a:r>
            <a:endParaRPr lang="en-US" altLang="ko-KR" sz="4000" dirty="0">
              <a:solidFill>
                <a:srgbClr val="152544"/>
              </a:solidFill>
              <a:latin typeface="배달의민족 주아"/>
              <a:ea typeface="배달의민족 주아"/>
            </a:endParaRPr>
          </a:p>
          <a:p>
            <a:pPr lvl="5">
              <a:defRPr/>
            </a:pPr>
            <a:r>
              <a:rPr lang="en-US" altLang="ko-KR" sz="40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    </a:t>
            </a:r>
            <a:r>
              <a:rPr lang="ko-KR" altLang="en-US" sz="40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어떤 방법으로 학습된 데이터를 처리하고 예측할 수 있는가</a:t>
            </a:r>
            <a:r>
              <a:rPr lang="en-US" altLang="ko-KR" sz="40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AE473C-0A23-BA74-C508-4AEDC2B085D3}"/>
              </a:ext>
            </a:extLst>
          </p:cNvPr>
          <p:cNvSpPr txBox="1"/>
          <p:nvPr/>
        </p:nvSpPr>
        <p:spPr>
          <a:xfrm>
            <a:off x="838200" y="6972300"/>
            <a:ext cx="1652718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2. </a:t>
            </a:r>
            <a:r>
              <a:rPr lang="en-US" altLang="ko-KR" sz="4000" dirty="0">
                <a:solidFill>
                  <a:srgbClr val="FF0000"/>
                </a:solidFill>
                <a:latin typeface="배달의민족 주아"/>
                <a:ea typeface="배달의민족 주아"/>
              </a:rPr>
              <a:t>(</a:t>
            </a:r>
            <a:r>
              <a:rPr lang="ko-KR" altLang="en-US" sz="4000" dirty="0">
                <a:solidFill>
                  <a:srgbClr val="FF0000"/>
                </a:solidFill>
                <a:latin typeface="배달의민족 주아"/>
                <a:ea typeface="배달의민족 주아"/>
              </a:rPr>
              <a:t>난이도 상</a:t>
            </a:r>
            <a:r>
              <a:rPr lang="en-US" altLang="ko-KR" sz="4000" dirty="0">
                <a:solidFill>
                  <a:srgbClr val="FF0000"/>
                </a:solidFill>
                <a:latin typeface="배달의민족 주아"/>
                <a:ea typeface="배달의민족 주아"/>
              </a:rPr>
              <a:t>) </a:t>
            </a:r>
            <a:r>
              <a:rPr lang="ko-KR" altLang="en-US" sz="40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학습된 데이터로 테스트 데이터를 보다 정확하게 예측하고</a:t>
            </a:r>
            <a:endParaRPr lang="en-US" altLang="ko-KR" sz="4000" dirty="0">
              <a:solidFill>
                <a:srgbClr val="152544"/>
              </a:solidFill>
              <a:latin typeface="배달의민족 주아"/>
              <a:ea typeface="배달의민족 주아"/>
            </a:endParaRPr>
          </a:p>
          <a:p>
            <a:pPr lvl="0">
              <a:defRPr/>
            </a:pPr>
            <a:r>
              <a:rPr lang="en-US" altLang="ko-KR" sz="40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                      </a:t>
            </a:r>
            <a:r>
              <a:rPr lang="ko-KR" altLang="en-US" sz="40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판별하기 위해 어떤 방법을 사용할 수 있을까</a:t>
            </a:r>
            <a:r>
              <a:rPr lang="en-US" altLang="ko-KR" sz="40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3287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5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81001" y="342901"/>
            <a:ext cx="17487900" cy="9666800"/>
            <a:chOff x="-44556" y="-1665368"/>
            <a:chExt cx="20451980" cy="10563510"/>
          </a:xfrm>
        </p:grpSpPr>
        <p:grpSp>
          <p:nvGrpSpPr>
            <p:cNvPr id="3" name="Group 3"/>
            <p:cNvGrpSpPr/>
            <p:nvPr/>
          </p:nvGrpSpPr>
          <p:grpSpPr>
            <a:xfrm>
              <a:off x="-44556" y="-1665368"/>
              <a:ext cx="20451980" cy="10563510"/>
              <a:chOff x="-11304" y="-422510"/>
              <a:chExt cx="5188743" cy="2680002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-11304" y="-422510"/>
                <a:ext cx="5188743" cy="2680002"/>
              </a:xfrm>
              <a:custGeom>
                <a:avLst/>
                <a:gdLst/>
                <a:ahLst/>
                <a:cxnLst/>
                <a:rect l="l" t="t" r="r" b="b"/>
                <a:pathLst>
                  <a:path w="5177439" h="2257492">
                    <a:moveTo>
                      <a:pt x="5052979" y="2257492"/>
                    </a:moveTo>
                    <a:lnTo>
                      <a:pt x="124460" y="2257492"/>
                    </a:lnTo>
                    <a:cubicBezTo>
                      <a:pt x="55880" y="2257492"/>
                      <a:pt x="0" y="2201612"/>
                      <a:pt x="0" y="213303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052979" y="0"/>
                    </a:lnTo>
                    <a:cubicBezTo>
                      <a:pt x="5121559" y="0"/>
                      <a:pt x="5177439" y="55880"/>
                      <a:pt x="5177439" y="124460"/>
                    </a:cubicBezTo>
                    <a:lnTo>
                      <a:pt x="5177439" y="2133032"/>
                    </a:lnTo>
                    <a:cubicBezTo>
                      <a:pt x="5177439" y="2201612"/>
                      <a:pt x="5121559" y="2257492"/>
                      <a:pt x="5052979" y="2257492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  <p:grpSp>
          <p:nvGrpSpPr>
            <p:cNvPr id="5" name="Group 5"/>
            <p:cNvGrpSpPr/>
            <p:nvPr/>
          </p:nvGrpSpPr>
          <p:grpSpPr>
            <a:xfrm>
              <a:off x="499456" y="-1325271"/>
              <a:ext cx="347112" cy="347112"/>
              <a:chOff x="-198968" y="-33078424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-198968" y="-33078424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4B6FED"/>
              </a:solidFill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1100971" y="-1325273"/>
              <a:ext cx="347112" cy="347112"/>
              <a:chOff x="1913312" y="-33078444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913312" y="-33078444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7DC2DF"/>
              </a:solidFill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1710203" y="-1325271"/>
              <a:ext cx="347112" cy="347112"/>
              <a:chOff x="4166754" y="-33078424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4166754" y="-33078424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152544"/>
              </a:solidFill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</p:grpSp>
      <p:sp>
        <p:nvSpPr>
          <p:cNvPr id="19" name="Freeform 14"/>
          <p:cNvSpPr/>
          <p:nvPr/>
        </p:nvSpPr>
        <p:spPr>
          <a:xfrm>
            <a:off x="3926181" y="654126"/>
            <a:ext cx="10397538" cy="1266609"/>
          </a:xfrm>
          <a:custGeom>
            <a:avLst/>
            <a:gdLst/>
            <a:ahLst/>
            <a:cxnLst/>
            <a:rect l="l" t="t" r="r" b="b"/>
            <a:pathLst>
              <a:path w="10397538" h="1266609">
                <a:moveTo>
                  <a:pt x="0" y="0"/>
                </a:moveTo>
                <a:lnTo>
                  <a:pt x="10397538" y="0"/>
                </a:lnTo>
                <a:lnTo>
                  <a:pt x="10397538" y="1266609"/>
                </a:lnTo>
                <a:lnTo>
                  <a:pt x="0" y="12666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4382343" y="871931"/>
            <a:ext cx="9573682" cy="83099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>
              <a:defRPr/>
            </a:pPr>
            <a:r>
              <a:rPr lang="en-US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1. 1</a:t>
            </a:r>
            <a:r>
              <a:rPr lang="ko-KR" altLang="en-US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번 문제 </a:t>
            </a:r>
            <a:r>
              <a:rPr lang="en-US" altLang="ko-KR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( </a:t>
            </a:r>
            <a:r>
              <a:rPr lang="ko-KR" altLang="en-US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코드 </a:t>
            </a:r>
            <a:r>
              <a:rPr lang="en-US" altLang="ko-KR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)</a:t>
            </a:r>
            <a:endParaRPr lang="en-US" sz="5400" dirty="0"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DF667ED-1C67-AF12-4A3A-083BC5CCE1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06405" y="2165754"/>
            <a:ext cx="12954000" cy="769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0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5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81001" y="342901"/>
            <a:ext cx="17487900" cy="9666800"/>
            <a:chOff x="-44556" y="-1665368"/>
            <a:chExt cx="20451980" cy="10563510"/>
          </a:xfrm>
        </p:grpSpPr>
        <p:grpSp>
          <p:nvGrpSpPr>
            <p:cNvPr id="3" name="Group 3"/>
            <p:cNvGrpSpPr/>
            <p:nvPr/>
          </p:nvGrpSpPr>
          <p:grpSpPr>
            <a:xfrm>
              <a:off x="-44556" y="-1665368"/>
              <a:ext cx="20451980" cy="10563510"/>
              <a:chOff x="-11304" y="-422510"/>
              <a:chExt cx="5188743" cy="2680002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-11304" y="-422510"/>
                <a:ext cx="5188743" cy="2680002"/>
              </a:xfrm>
              <a:custGeom>
                <a:avLst/>
                <a:gdLst/>
                <a:ahLst/>
                <a:cxnLst/>
                <a:rect l="l" t="t" r="r" b="b"/>
                <a:pathLst>
                  <a:path w="5177439" h="2257492">
                    <a:moveTo>
                      <a:pt x="5052979" y="2257492"/>
                    </a:moveTo>
                    <a:lnTo>
                      <a:pt x="124460" y="2257492"/>
                    </a:lnTo>
                    <a:cubicBezTo>
                      <a:pt x="55880" y="2257492"/>
                      <a:pt x="0" y="2201612"/>
                      <a:pt x="0" y="213303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052979" y="0"/>
                    </a:lnTo>
                    <a:cubicBezTo>
                      <a:pt x="5121559" y="0"/>
                      <a:pt x="5177439" y="55880"/>
                      <a:pt x="5177439" y="124460"/>
                    </a:cubicBezTo>
                    <a:lnTo>
                      <a:pt x="5177439" y="2133032"/>
                    </a:lnTo>
                    <a:cubicBezTo>
                      <a:pt x="5177439" y="2201612"/>
                      <a:pt x="5121559" y="2257492"/>
                      <a:pt x="5052979" y="2257492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  <p:grpSp>
          <p:nvGrpSpPr>
            <p:cNvPr id="5" name="Group 5"/>
            <p:cNvGrpSpPr/>
            <p:nvPr/>
          </p:nvGrpSpPr>
          <p:grpSpPr>
            <a:xfrm>
              <a:off x="499456" y="-1325271"/>
              <a:ext cx="347112" cy="347112"/>
              <a:chOff x="-198968" y="-33078424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-198968" y="-33078424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4B6FED"/>
              </a:solidFill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1100971" y="-1325273"/>
              <a:ext cx="347112" cy="347112"/>
              <a:chOff x="1913312" y="-33078444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913312" y="-33078444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7DC2DF"/>
              </a:solidFill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1710203" y="-1325271"/>
              <a:ext cx="347112" cy="347112"/>
              <a:chOff x="4166754" y="-33078424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4166754" y="-33078424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152544"/>
              </a:solidFill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</p:grpSp>
      <p:sp>
        <p:nvSpPr>
          <p:cNvPr id="19" name="Freeform 14"/>
          <p:cNvSpPr/>
          <p:nvPr/>
        </p:nvSpPr>
        <p:spPr>
          <a:xfrm>
            <a:off x="3926181" y="654126"/>
            <a:ext cx="10397538" cy="1266609"/>
          </a:xfrm>
          <a:custGeom>
            <a:avLst/>
            <a:gdLst/>
            <a:ahLst/>
            <a:cxnLst/>
            <a:rect l="l" t="t" r="r" b="b"/>
            <a:pathLst>
              <a:path w="10397538" h="1266609">
                <a:moveTo>
                  <a:pt x="0" y="0"/>
                </a:moveTo>
                <a:lnTo>
                  <a:pt x="10397538" y="0"/>
                </a:lnTo>
                <a:lnTo>
                  <a:pt x="10397538" y="1266609"/>
                </a:lnTo>
                <a:lnTo>
                  <a:pt x="0" y="12666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4382343" y="871931"/>
            <a:ext cx="9573682" cy="83099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>
              <a:defRPr/>
            </a:pPr>
            <a:r>
              <a:rPr lang="en-US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1. 1</a:t>
            </a:r>
            <a:r>
              <a:rPr lang="ko-KR" altLang="en-US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번 문제 </a:t>
            </a:r>
            <a:r>
              <a:rPr lang="en-US" altLang="ko-KR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( </a:t>
            </a:r>
            <a:r>
              <a:rPr lang="ko-KR" altLang="en-US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결과 </a:t>
            </a:r>
            <a:r>
              <a:rPr lang="en-US" altLang="ko-KR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)</a:t>
            </a:r>
            <a:endParaRPr lang="en-US" sz="5400" dirty="0"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FA05563-7F90-103C-E5BC-22E193B425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865457" y="2842271"/>
            <a:ext cx="5444188" cy="646392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D59CA3F-A7D4-D74B-CA26-F5B4DC8600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362200" y="2883499"/>
            <a:ext cx="5060345" cy="637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0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C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rot="5400000">
            <a:off x="-2489378" y="4374072"/>
            <a:ext cx="7036156" cy="345411"/>
          </a:xfrm>
          <a:custGeom>
            <a:avLst/>
            <a:gdLst/>
            <a:ahLst/>
            <a:cxnLst/>
            <a:rect l="l" t="t" r="r" b="b"/>
            <a:pathLst>
              <a:path w="7036156" h="345411">
                <a:moveTo>
                  <a:pt x="0" y="0"/>
                </a:moveTo>
                <a:lnTo>
                  <a:pt x="7036156" y="0"/>
                </a:lnTo>
                <a:lnTo>
                  <a:pt x="7036156" y="345412"/>
                </a:lnTo>
                <a:lnTo>
                  <a:pt x="0" y="3454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8">
            <a:extLst>
              <a:ext uri="{FF2B5EF4-FFF2-40B4-BE49-F238E27FC236}">
                <a16:creationId xmlns:a16="http://schemas.microsoft.com/office/drawing/2014/main" id="{63121E2F-3A1E-E3EF-157E-CB9048D70C5B}"/>
              </a:ext>
            </a:extLst>
          </p:cNvPr>
          <p:cNvSpPr/>
          <p:nvPr/>
        </p:nvSpPr>
        <p:spPr>
          <a:xfrm>
            <a:off x="403995" y="8627107"/>
            <a:ext cx="1262387" cy="1262387"/>
          </a:xfrm>
          <a:custGeom>
            <a:avLst/>
            <a:gdLst/>
            <a:ahLst/>
            <a:cxnLst/>
            <a:rect l="l" t="t" r="r" b="b"/>
            <a:pathLst>
              <a:path w="1262387" h="1262387">
                <a:moveTo>
                  <a:pt x="0" y="0"/>
                </a:moveTo>
                <a:lnTo>
                  <a:pt x="1262387" y="0"/>
                </a:lnTo>
                <a:lnTo>
                  <a:pt x="1262387" y="1262388"/>
                </a:lnTo>
                <a:lnTo>
                  <a:pt x="0" y="12623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07A11244-460F-D18F-1A3D-871323DFF23E}"/>
              </a:ext>
            </a:extLst>
          </p:cNvPr>
          <p:cNvGrpSpPr/>
          <p:nvPr/>
        </p:nvGrpSpPr>
        <p:grpSpPr>
          <a:xfrm>
            <a:off x="2057400" y="1028699"/>
            <a:ext cx="15826605" cy="8648701"/>
            <a:chOff x="0" y="0"/>
            <a:chExt cx="3084415" cy="2010873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1024E84F-86DB-0C72-C50D-9A4DA51E4A82}"/>
                </a:ext>
              </a:extLst>
            </p:cNvPr>
            <p:cNvSpPr/>
            <p:nvPr/>
          </p:nvSpPr>
          <p:spPr>
            <a:xfrm>
              <a:off x="0" y="0"/>
              <a:ext cx="3084415" cy="2010873"/>
            </a:xfrm>
            <a:custGeom>
              <a:avLst/>
              <a:gdLst/>
              <a:ahLst/>
              <a:cxnLst/>
              <a:rect l="l" t="t" r="r" b="b"/>
              <a:pathLst>
                <a:path w="3084415" h="2010873">
                  <a:moveTo>
                    <a:pt x="2959955" y="2010873"/>
                  </a:moveTo>
                  <a:lnTo>
                    <a:pt x="124460" y="2010873"/>
                  </a:lnTo>
                  <a:cubicBezTo>
                    <a:pt x="55880" y="2010873"/>
                    <a:pt x="0" y="1954993"/>
                    <a:pt x="0" y="188641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959955" y="0"/>
                  </a:lnTo>
                  <a:cubicBezTo>
                    <a:pt x="3028535" y="0"/>
                    <a:pt x="3084415" y="55880"/>
                    <a:pt x="3084415" y="124460"/>
                  </a:cubicBezTo>
                  <a:lnTo>
                    <a:pt x="3084415" y="1886413"/>
                  </a:lnTo>
                  <a:cubicBezTo>
                    <a:pt x="3084415" y="1954993"/>
                    <a:pt x="3028535" y="2010873"/>
                    <a:pt x="2959955" y="2010873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156DF42-AF30-F3EB-C639-108C19C09070}"/>
              </a:ext>
            </a:extLst>
          </p:cNvPr>
          <p:cNvSpPr txBox="1"/>
          <p:nvPr/>
        </p:nvSpPr>
        <p:spPr>
          <a:xfrm>
            <a:off x="2976947" y="1534105"/>
            <a:ext cx="11357282" cy="537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>
              <a:latin typeface="배달의민족 주아"/>
              <a:ea typeface="배달의민족 주아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27726F4-D6ED-4439-59CF-02656FA3936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752097" y="3215832"/>
            <a:ext cx="6242298" cy="535971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9558103-7FBA-9285-C948-F098B6CF625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689092" y="3559389"/>
            <a:ext cx="7396259" cy="486375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7022757-7AA0-9CE8-6193-CCDB14EDE580}"/>
              </a:ext>
            </a:extLst>
          </p:cNvPr>
          <p:cNvSpPr txBox="1"/>
          <p:nvPr/>
        </p:nvSpPr>
        <p:spPr>
          <a:xfrm>
            <a:off x="2322233" y="1351158"/>
            <a:ext cx="90491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8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★ </a:t>
            </a:r>
            <a:r>
              <a:rPr lang="en-US" altLang="ko-KR" sz="4800" dirty="0" err="1">
                <a:solidFill>
                  <a:srgbClr val="152544"/>
                </a:solidFill>
                <a:latin typeface="배달의민족 주아"/>
                <a:ea typeface="배달의민족 주아"/>
              </a:rPr>
              <a:t>Haar</a:t>
            </a:r>
            <a:r>
              <a:rPr lang="en-US" altLang="ko-KR" sz="48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 Feature ( </a:t>
            </a:r>
            <a:r>
              <a:rPr lang="ko-KR" altLang="en-US" sz="4800" dirty="0" err="1">
                <a:solidFill>
                  <a:srgbClr val="152544"/>
                </a:solidFill>
                <a:latin typeface="배달의민족 주아"/>
                <a:ea typeface="배달의민족 주아"/>
              </a:rPr>
              <a:t>하르</a:t>
            </a:r>
            <a:r>
              <a:rPr lang="ko-KR" altLang="en-US" sz="48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 특징 </a:t>
            </a:r>
            <a:r>
              <a:rPr lang="en-US" altLang="ko-KR" sz="48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C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rot="5400000">
            <a:off x="-2489378" y="4374072"/>
            <a:ext cx="7036156" cy="345411"/>
          </a:xfrm>
          <a:custGeom>
            <a:avLst/>
            <a:gdLst/>
            <a:ahLst/>
            <a:cxnLst/>
            <a:rect l="l" t="t" r="r" b="b"/>
            <a:pathLst>
              <a:path w="7036156" h="345411">
                <a:moveTo>
                  <a:pt x="0" y="0"/>
                </a:moveTo>
                <a:lnTo>
                  <a:pt x="7036156" y="0"/>
                </a:lnTo>
                <a:lnTo>
                  <a:pt x="7036156" y="345412"/>
                </a:lnTo>
                <a:lnTo>
                  <a:pt x="0" y="3454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8">
            <a:extLst>
              <a:ext uri="{FF2B5EF4-FFF2-40B4-BE49-F238E27FC236}">
                <a16:creationId xmlns:a16="http://schemas.microsoft.com/office/drawing/2014/main" id="{63121E2F-3A1E-E3EF-157E-CB9048D70C5B}"/>
              </a:ext>
            </a:extLst>
          </p:cNvPr>
          <p:cNvSpPr/>
          <p:nvPr/>
        </p:nvSpPr>
        <p:spPr>
          <a:xfrm>
            <a:off x="403995" y="8627107"/>
            <a:ext cx="1262387" cy="1262387"/>
          </a:xfrm>
          <a:custGeom>
            <a:avLst/>
            <a:gdLst/>
            <a:ahLst/>
            <a:cxnLst/>
            <a:rect l="l" t="t" r="r" b="b"/>
            <a:pathLst>
              <a:path w="1262387" h="1262387">
                <a:moveTo>
                  <a:pt x="0" y="0"/>
                </a:moveTo>
                <a:lnTo>
                  <a:pt x="1262387" y="0"/>
                </a:lnTo>
                <a:lnTo>
                  <a:pt x="1262387" y="1262388"/>
                </a:lnTo>
                <a:lnTo>
                  <a:pt x="0" y="12623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07A11244-460F-D18F-1A3D-871323DFF23E}"/>
              </a:ext>
            </a:extLst>
          </p:cNvPr>
          <p:cNvGrpSpPr/>
          <p:nvPr/>
        </p:nvGrpSpPr>
        <p:grpSpPr>
          <a:xfrm>
            <a:off x="2057400" y="1028699"/>
            <a:ext cx="15826605" cy="8648701"/>
            <a:chOff x="0" y="0"/>
            <a:chExt cx="3084415" cy="2010873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1024E84F-86DB-0C72-C50D-9A4DA51E4A82}"/>
                </a:ext>
              </a:extLst>
            </p:cNvPr>
            <p:cNvSpPr/>
            <p:nvPr/>
          </p:nvSpPr>
          <p:spPr>
            <a:xfrm>
              <a:off x="0" y="0"/>
              <a:ext cx="3084415" cy="2010873"/>
            </a:xfrm>
            <a:custGeom>
              <a:avLst/>
              <a:gdLst/>
              <a:ahLst/>
              <a:cxnLst/>
              <a:rect l="l" t="t" r="r" b="b"/>
              <a:pathLst>
                <a:path w="3084415" h="2010873">
                  <a:moveTo>
                    <a:pt x="2959955" y="2010873"/>
                  </a:moveTo>
                  <a:lnTo>
                    <a:pt x="124460" y="2010873"/>
                  </a:lnTo>
                  <a:cubicBezTo>
                    <a:pt x="55880" y="2010873"/>
                    <a:pt x="0" y="1954993"/>
                    <a:pt x="0" y="188641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959955" y="0"/>
                  </a:lnTo>
                  <a:cubicBezTo>
                    <a:pt x="3028535" y="0"/>
                    <a:pt x="3084415" y="55880"/>
                    <a:pt x="3084415" y="124460"/>
                  </a:cubicBezTo>
                  <a:lnTo>
                    <a:pt x="3084415" y="1886413"/>
                  </a:lnTo>
                  <a:cubicBezTo>
                    <a:pt x="3084415" y="1954993"/>
                    <a:pt x="3028535" y="2010873"/>
                    <a:pt x="2959955" y="2010873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156DF42-AF30-F3EB-C639-108C19C09070}"/>
              </a:ext>
            </a:extLst>
          </p:cNvPr>
          <p:cNvSpPr txBox="1"/>
          <p:nvPr/>
        </p:nvSpPr>
        <p:spPr>
          <a:xfrm>
            <a:off x="2976947" y="1534105"/>
            <a:ext cx="11357282" cy="537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>
              <a:latin typeface="배달의민족 주아"/>
              <a:ea typeface="배달의민족 주아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1E9EE8-4037-FA4F-C762-AA730EC198AC}"/>
              </a:ext>
            </a:extLst>
          </p:cNvPr>
          <p:cNvSpPr txBox="1"/>
          <p:nvPr/>
        </p:nvSpPr>
        <p:spPr>
          <a:xfrm>
            <a:off x="2348548" y="1390364"/>
            <a:ext cx="59314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8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★ </a:t>
            </a:r>
            <a:r>
              <a:rPr lang="en-US" altLang="ko-KR" sz="48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Cascade Classifier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25263F-8F91-A4C5-D554-1CE7C61FE1DA}"/>
              </a:ext>
            </a:extLst>
          </p:cNvPr>
          <p:cNvSpPr txBox="1"/>
          <p:nvPr/>
        </p:nvSpPr>
        <p:spPr>
          <a:xfrm>
            <a:off x="2495666" y="2221361"/>
            <a:ext cx="149363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6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1.</a:t>
            </a:r>
            <a:r>
              <a:rPr lang="ko-KR" altLang="en-US" sz="36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 </a:t>
            </a:r>
            <a:r>
              <a:rPr lang="en-US" altLang="ko-KR" sz="3600" dirty="0" err="1">
                <a:solidFill>
                  <a:srgbClr val="152544"/>
                </a:solidFill>
                <a:latin typeface="배달의민족 주아"/>
                <a:ea typeface="배달의민족 주아"/>
              </a:rPr>
              <a:t>Haar</a:t>
            </a:r>
            <a:r>
              <a:rPr lang="en-US" altLang="ko-KR" sz="36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 Feature Selection - </a:t>
            </a:r>
            <a:r>
              <a:rPr lang="ko-KR" altLang="en-US" sz="36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모든 가능한 크기의 커널 스캔 </a:t>
            </a:r>
            <a:r>
              <a:rPr lang="en-US" altLang="ko-KR" sz="36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-&gt;</a:t>
            </a:r>
            <a:r>
              <a:rPr lang="ko-KR" altLang="en-US" sz="36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 </a:t>
            </a:r>
            <a:r>
              <a:rPr lang="ko-KR" altLang="en-US" sz="3600" dirty="0" err="1">
                <a:solidFill>
                  <a:srgbClr val="152544"/>
                </a:solidFill>
                <a:latin typeface="배달의민족 주아"/>
                <a:ea typeface="배달의민족 주아"/>
              </a:rPr>
              <a:t>하르</a:t>
            </a:r>
            <a:r>
              <a:rPr lang="ko-KR" altLang="en-US" sz="36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 특징 계산</a:t>
            </a:r>
          </a:p>
          <a:p>
            <a:pPr>
              <a:defRPr/>
            </a:pPr>
            <a:r>
              <a:rPr lang="en-US" altLang="ko-KR" sz="36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2. Creating Integral Images - </a:t>
            </a:r>
            <a:r>
              <a:rPr lang="ko-KR" altLang="en-US" sz="3600" dirty="0" err="1">
                <a:solidFill>
                  <a:srgbClr val="152544"/>
                </a:solidFill>
                <a:latin typeface="배달의민족 주아"/>
                <a:ea typeface="배달의민족 주아"/>
              </a:rPr>
              <a:t>하르</a:t>
            </a:r>
            <a:r>
              <a:rPr lang="ko-KR" altLang="en-US" sz="36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 특징 계산을 위한 적분 이미지 생성</a:t>
            </a:r>
          </a:p>
          <a:p>
            <a:pPr>
              <a:defRPr/>
            </a:pPr>
            <a:r>
              <a:rPr lang="en-US" altLang="ko-KR" sz="36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3. </a:t>
            </a:r>
            <a:r>
              <a:rPr lang="en-US" altLang="ko-KR" sz="3600" dirty="0" err="1">
                <a:solidFill>
                  <a:srgbClr val="152544"/>
                </a:solidFill>
                <a:latin typeface="배달의민족 주아"/>
                <a:ea typeface="배달의민족 주아"/>
              </a:rPr>
              <a:t>Adaboost</a:t>
            </a:r>
            <a:r>
              <a:rPr lang="en-US" altLang="ko-KR" sz="36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 Training - </a:t>
            </a:r>
            <a:r>
              <a:rPr lang="ko-KR" altLang="en-US" sz="36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특징의 </a:t>
            </a:r>
            <a:r>
              <a:rPr lang="ko-KR" altLang="en-US" sz="3600" dirty="0" err="1">
                <a:solidFill>
                  <a:srgbClr val="152544"/>
                </a:solidFill>
                <a:latin typeface="배달의민족 주아"/>
                <a:ea typeface="배달의민족 주아"/>
              </a:rPr>
              <a:t>유뮤를</a:t>
            </a:r>
            <a:r>
              <a:rPr lang="ko-KR" altLang="en-US" sz="36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 </a:t>
            </a:r>
            <a:r>
              <a:rPr lang="ko-KR" altLang="en-US" sz="3600" dirty="0" err="1">
                <a:solidFill>
                  <a:srgbClr val="152544"/>
                </a:solidFill>
                <a:latin typeface="배달의민족 주아"/>
                <a:ea typeface="배달의민족 주아"/>
              </a:rPr>
              <a:t>구분짓는</a:t>
            </a:r>
            <a:r>
              <a:rPr lang="ko-KR" altLang="en-US" sz="36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 </a:t>
            </a:r>
            <a:r>
              <a:rPr lang="ko-KR" altLang="en-US" sz="3600" dirty="0" err="1">
                <a:solidFill>
                  <a:srgbClr val="152544"/>
                </a:solidFill>
                <a:latin typeface="배달의민족 주아"/>
                <a:ea typeface="배달의민족 주아"/>
              </a:rPr>
              <a:t>임계값</a:t>
            </a:r>
            <a:r>
              <a:rPr lang="ko-KR" altLang="en-US" sz="36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 측정</a:t>
            </a:r>
          </a:p>
          <a:p>
            <a:pPr>
              <a:defRPr/>
            </a:pPr>
            <a:r>
              <a:rPr lang="en-US" altLang="ko-KR" sz="36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4. Cascading Classifiers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6D3D50-3F00-2A8D-244B-E1CC30CD780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522376" y="5391242"/>
            <a:ext cx="14982680" cy="3487347"/>
          </a:xfrm>
          <a:prstGeom prst="rect">
            <a:avLst/>
          </a:prstGeom>
          <a:ln w="38100" cap="sq">
            <a:solidFill>
              <a:srgbClr val="152544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0993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C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rot="5400000">
            <a:off x="-2489378" y="4374072"/>
            <a:ext cx="7036156" cy="345411"/>
          </a:xfrm>
          <a:custGeom>
            <a:avLst/>
            <a:gdLst/>
            <a:ahLst/>
            <a:cxnLst/>
            <a:rect l="l" t="t" r="r" b="b"/>
            <a:pathLst>
              <a:path w="7036156" h="345411">
                <a:moveTo>
                  <a:pt x="0" y="0"/>
                </a:moveTo>
                <a:lnTo>
                  <a:pt x="7036156" y="0"/>
                </a:lnTo>
                <a:lnTo>
                  <a:pt x="7036156" y="345412"/>
                </a:lnTo>
                <a:lnTo>
                  <a:pt x="0" y="3454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8">
            <a:extLst>
              <a:ext uri="{FF2B5EF4-FFF2-40B4-BE49-F238E27FC236}">
                <a16:creationId xmlns:a16="http://schemas.microsoft.com/office/drawing/2014/main" id="{63121E2F-3A1E-E3EF-157E-CB9048D70C5B}"/>
              </a:ext>
            </a:extLst>
          </p:cNvPr>
          <p:cNvSpPr/>
          <p:nvPr/>
        </p:nvSpPr>
        <p:spPr>
          <a:xfrm>
            <a:off x="403995" y="8627107"/>
            <a:ext cx="1262387" cy="1262387"/>
          </a:xfrm>
          <a:custGeom>
            <a:avLst/>
            <a:gdLst/>
            <a:ahLst/>
            <a:cxnLst/>
            <a:rect l="l" t="t" r="r" b="b"/>
            <a:pathLst>
              <a:path w="1262387" h="1262387">
                <a:moveTo>
                  <a:pt x="0" y="0"/>
                </a:moveTo>
                <a:lnTo>
                  <a:pt x="1262387" y="0"/>
                </a:lnTo>
                <a:lnTo>
                  <a:pt x="1262387" y="1262388"/>
                </a:lnTo>
                <a:lnTo>
                  <a:pt x="0" y="12623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07A11244-460F-D18F-1A3D-871323DFF23E}"/>
              </a:ext>
            </a:extLst>
          </p:cNvPr>
          <p:cNvGrpSpPr/>
          <p:nvPr/>
        </p:nvGrpSpPr>
        <p:grpSpPr>
          <a:xfrm>
            <a:off x="2057400" y="1028699"/>
            <a:ext cx="15826605" cy="8648701"/>
            <a:chOff x="0" y="0"/>
            <a:chExt cx="3084415" cy="2010873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1024E84F-86DB-0C72-C50D-9A4DA51E4A82}"/>
                </a:ext>
              </a:extLst>
            </p:cNvPr>
            <p:cNvSpPr/>
            <p:nvPr/>
          </p:nvSpPr>
          <p:spPr>
            <a:xfrm>
              <a:off x="0" y="0"/>
              <a:ext cx="3084415" cy="2010873"/>
            </a:xfrm>
            <a:custGeom>
              <a:avLst/>
              <a:gdLst/>
              <a:ahLst/>
              <a:cxnLst/>
              <a:rect l="l" t="t" r="r" b="b"/>
              <a:pathLst>
                <a:path w="3084415" h="2010873">
                  <a:moveTo>
                    <a:pt x="2959955" y="2010873"/>
                  </a:moveTo>
                  <a:lnTo>
                    <a:pt x="124460" y="2010873"/>
                  </a:lnTo>
                  <a:cubicBezTo>
                    <a:pt x="55880" y="2010873"/>
                    <a:pt x="0" y="1954993"/>
                    <a:pt x="0" y="188641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959955" y="0"/>
                  </a:lnTo>
                  <a:cubicBezTo>
                    <a:pt x="3028535" y="0"/>
                    <a:pt x="3084415" y="55880"/>
                    <a:pt x="3084415" y="124460"/>
                  </a:cubicBezTo>
                  <a:lnTo>
                    <a:pt x="3084415" y="1886413"/>
                  </a:lnTo>
                  <a:cubicBezTo>
                    <a:pt x="3084415" y="1954993"/>
                    <a:pt x="3028535" y="2010873"/>
                    <a:pt x="2959955" y="2010873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156DF42-AF30-F3EB-C639-108C19C09070}"/>
              </a:ext>
            </a:extLst>
          </p:cNvPr>
          <p:cNvSpPr txBox="1"/>
          <p:nvPr/>
        </p:nvSpPr>
        <p:spPr>
          <a:xfrm>
            <a:off x="2976947" y="1534105"/>
            <a:ext cx="11357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>
              <a:solidFill>
                <a:srgbClr val="152544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E1EE2A-8753-D93D-1011-5FD9641AD20C}"/>
              </a:ext>
            </a:extLst>
          </p:cNvPr>
          <p:cNvSpPr txBox="1"/>
          <p:nvPr/>
        </p:nvSpPr>
        <p:spPr>
          <a:xfrm>
            <a:off x="2822954" y="1663649"/>
            <a:ext cx="7444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>
              <a:solidFill>
                <a:srgbClr val="152544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B16004-4448-F6BB-ECB3-5EF06D6D0288}"/>
              </a:ext>
            </a:extLst>
          </p:cNvPr>
          <p:cNvSpPr txBox="1"/>
          <p:nvPr/>
        </p:nvSpPr>
        <p:spPr>
          <a:xfrm>
            <a:off x="2286001" y="1286381"/>
            <a:ext cx="160019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8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★ </a:t>
            </a:r>
            <a:r>
              <a:rPr lang="en-US" altLang="ko-KR" sz="4800" dirty="0" err="1">
                <a:solidFill>
                  <a:srgbClr val="152544"/>
                </a:solidFill>
                <a:latin typeface="배달의민족 주아"/>
                <a:ea typeface="배달의민족 주아"/>
              </a:rPr>
              <a:t>DetectMultiScale</a:t>
            </a:r>
            <a:endParaRPr lang="en-US" altLang="ko-KR" sz="4800" dirty="0">
              <a:solidFill>
                <a:srgbClr val="152544"/>
              </a:solidFill>
              <a:latin typeface="배달의민족 주아"/>
              <a:ea typeface="배달의민족 주아"/>
            </a:endParaRPr>
          </a:p>
          <a:p>
            <a:pPr>
              <a:defRPr/>
            </a:pPr>
            <a:r>
              <a:rPr lang="en-US" altLang="ko-KR" sz="48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(</a:t>
            </a:r>
            <a:r>
              <a:rPr lang="en-US" altLang="ko-KR" sz="4800" dirty="0" err="1">
                <a:solidFill>
                  <a:srgbClr val="152544"/>
                </a:solidFill>
                <a:latin typeface="배달의민족 주아"/>
                <a:ea typeface="배달의민족 주아"/>
              </a:rPr>
              <a:t>image,scaleFactor,minNeighbor,minsize,maxsize</a:t>
            </a:r>
            <a:r>
              <a:rPr lang="en-US" altLang="ko-KR" sz="48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F0A242-3CB7-2B72-2CA9-2F0D5BF5B148}"/>
              </a:ext>
            </a:extLst>
          </p:cNvPr>
          <p:cNvSpPr txBox="1"/>
          <p:nvPr/>
        </p:nvSpPr>
        <p:spPr>
          <a:xfrm>
            <a:off x="2392690" y="3771900"/>
            <a:ext cx="1515602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0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이미지를 </a:t>
            </a:r>
            <a:r>
              <a:rPr lang="en-US" altLang="ko-KR" sz="4000" dirty="0" err="1">
                <a:solidFill>
                  <a:srgbClr val="152544"/>
                </a:solidFill>
                <a:latin typeface="배달의민족 주아"/>
                <a:ea typeface="배달의민족 주아"/>
              </a:rPr>
              <a:t>scaleFactor</a:t>
            </a:r>
            <a:r>
              <a:rPr lang="en-US" altLang="ko-KR" sz="40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(</a:t>
            </a:r>
            <a:r>
              <a:rPr lang="ko-KR" altLang="en-US" sz="40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비율 </a:t>
            </a:r>
            <a:r>
              <a:rPr lang="en-US" altLang="ko-KR" sz="40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:</a:t>
            </a:r>
            <a:r>
              <a:rPr lang="ko-KR" altLang="en-US" sz="40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 </a:t>
            </a:r>
            <a:r>
              <a:rPr lang="en-US" altLang="ko-KR" sz="40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1</a:t>
            </a:r>
            <a:r>
              <a:rPr lang="ko-KR" altLang="en-US" sz="40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보다 큼</a:t>
            </a:r>
            <a:r>
              <a:rPr lang="en-US" altLang="ko-KR" sz="40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)</a:t>
            </a:r>
            <a:r>
              <a:rPr lang="ko-KR" altLang="en-US" sz="40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 만큼 축소시켜 </a:t>
            </a:r>
            <a:endParaRPr lang="en-US" altLang="ko-KR" sz="4000" dirty="0">
              <a:solidFill>
                <a:srgbClr val="152544"/>
              </a:solidFill>
              <a:latin typeface="배달의민족 주아"/>
              <a:ea typeface="배달의민족 주아"/>
            </a:endParaRPr>
          </a:p>
          <a:p>
            <a:pPr>
              <a:defRPr/>
            </a:pPr>
            <a:r>
              <a:rPr lang="en-US" altLang="ko-KR" sz="40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“</a:t>
            </a:r>
            <a:r>
              <a:rPr lang="ko-KR" altLang="en-US" sz="40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이미지 피라미드를 만든 후</a:t>
            </a:r>
            <a:r>
              <a:rPr lang="en-US" altLang="ko-KR" sz="40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,</a:t>
            </a:r>
            <a:r>
              <a:rPr lang="ko-KR" altLang="en-US" sz="40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 윈도우를 옮겨가며 분석한다</a:t>
            </a:r>
            <a:r>
              <a:rPr lang="en-US" altLang="ko-KR" sz="40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.</a:t>
            </a:r>
          </a:p>
          <a:p>
            <a:pPr>
              <a:defRPr/>
            </a:pPr>
            <a:endParaRPr lang="en-US" altLang="ko-KR" sz="4000" dirty="0">
              <a:solidFill>
                <a:srgbClr val="152544"/>
              </a:solidFill>
              <a:latin typeface="배달의민족 주아"/>
              <a:ea typeface="배달의민족 주아"/>
            </a:endParaRPr>
          </a:p>
          <a:p>
            <a:pPr>
              <a:defRPr/>
            </a:pPr>
            <a:r>
              <a:rPr lang="ko-KR" altLang="en-US" sz="40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이후 </a:t>
            </a:r>
            <a:r>
              <a:rPr lang="en-US" altLang="ko-KR" sz="4000" dirty="0" err="1">
                <a:solidFill>
                  <a:srgbClr val="152544"/>
                </a:solidFill>
                <a:latin typeface="배달의민족 주아"/>
                <a:ea typeface="배달의민족 주아"/>
              </a:rPr>
              <a:t>minNeighbor</a:t>
            </a:r>
            <a:r>
              <a:rPr lang="ko-KR" altLang="en-US" sz="40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 횟수 이상으로 검출된 오브젝트를 </a:t>
            </a:r>
            <a:r>
              <a:rPr lang="en-US" altLang="ko-KR" sz="40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Detect</a:t>
            </a:r>
            <a:r>
              <a:rPr lang="ko-KR" altLang="en-US" sz="40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한다</a:t>
            </a:r>
            <a:r>
              <a:rPr lang="en-US" altLang="ko-KR" sz="40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.</a:t>
            </a:r>
          </a:p>
          <a:p>
            <a:pPr>
              <a:defRPr/>
            </a:pPr>
            <a:r>
              <a:rPr lang="en-US" altLang="ko-KR" sz="4000" dirty="0" err="1">
                <a:solidFill>
                  <a:srgbClr val="152544"/>
                </a:solidFill>
                <a:latin typeface="배달의민족 주아"/>
                <a:ea typeface="배달의민족 주아"/>
              </a:rPr>
              <a:t>minSize</a:t>
            </a:r>
            <a:r>
              <a:rPr lang="ko-KR" altLang="en-US" sz="40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와 </a:t>
            </a:r>
            <a:r>
              <a:rPr lang="en-US" altLang="ko-KR" sz="4000" dirty="0" err="1">
                <a:solidFill>
                  <a:srgbClr val="152544"/>
                </a:solidFill>
                <a:latin typeface="배달의민족 주아"/>
                <a:ea typeface="배달의민족 주아"/>
              </a:rPr>
              <a:t>maxSize</a:t>
            </a:r>
            <a:r>
              <a:rPr lang="ko-KR" altLang="en-US" sz="40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는 최소</a:t>
            </a:r>
            <a:r>
              <a:rPr lang="en-US" altLang="ko-KR" sz="40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/</a:t>
            </a:r>
            <a:r>
              <a:rPr lang="ko-KR" altLang="en-US" sz="40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최대 객체 크기를 의미한다</a:t>
            </a:r>
            <a:r>
              <a:rPr lang="en-US" altLang="ko-KR" sz="40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.</a:t>
            </a:r>
            <a:r>
              <a:rPr lang="ko-KR" altLang="en-US" sz="40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 </a:t>
            </a:r>
            <a:r>
              <a:rPr lang="en-US" altLang="ko-KR" sz="40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- (</a:t>
            </a:r>
            <a:r>
              <a:rPr lang="en-US" altLang="ko-KR" sz="4000" dirty="0" err="1">
                <a:solidFill>
                  <a:srgbClr val="152544"/>
                </a:solidFill>
                <a:latin typeface="배달의민족 주아"/>
                <a:ea typeface="배달의민족 주아"/>
              </a:rPr>
              <a:t>w,h</a:t>
            </a:r>
            <a:r>
              <a:rPr lang="en-US" altLang="ko-KR" sz="40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)</a:t>
            </a:r>
            <a:r>
              <a:rPr lang="ko-KR" altLang="en-US" sz="40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 </a:t>
            </a:r>
            <a:r>
              <a:rPr lang="en-US" altLang="ko-KR" sz="40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Tuple</a:t>
            </a:r>
          </a:p>
          <a:p>
            <a:pPr>
              <a:defRPr/>
            </a:pPr>
            <a:endParaRPr lang="en-US" altLang="ko-KR" sz="4000" dirty="0">
              <a:solidFill>
                <a:srgbClr val="152544"/>
              </a:solidFill>
              <a:latin typeface="배달의민족 주아"/>
              <a:ea typeface="배달의민족 주아"/>
            </a:endParaRPr>
          </a:p>
          <a:p>
            <a:pPr>
              <a:defRPr/>
            </a:pPr>
            <a:r>
              <a:rPr lang="en-US" altLang="ko-KR" sz="40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Result</a:t>
            </a:r>
            <a:r>
              <a:rPr lang="ko-KR" altLang="en-US" sz="40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값은 검출된 객체의 사각형정보 </a:t>
            </a:r>
            <a:r>
              <a:rPr lang="en-US" altLang="ko-KR" sz="4000" dirty="0" err="1">
                <a:solidFill>
                  <a:srgbClr val="152544"/>
                </a:solidFill>
                <a:latin typeface="배달의민족 주아"/>
                <a:ea typeface="배달의민족 주아"/>
              </a:rPr>
              <a:t>numpyArray</a:t>
            </a:r>
            <a:r>
              <a:rPr lang="en-US" altLang="ko-KR" sz="40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 (</a:t>
            </a:r>
            <a:r>
              <a:rPr lang="en-US" altLang="ko-KR" sz="4000" dirty="0" err="1">
                <a:solidFill>
                  <a:srgbClr val="152544"/>
                </a:solidFill>
                <a:latin typeface="배달의민족 주아"/>
                <a:ea typeface="배달의민족 주아"/>
              </a:rPr>
              <a:t>x,y,w,h</a:t>
            </a:r>
            <a:r>
              <a:rPr lang="en-US" altLang="ko-KR" sz="40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)</a:t>
            </a:r>
            <a:r>
              <a:rPr lang="ko-KR" altLang="en-US" sz="4000" dirty="0">
                <a:solidFill>
                  <a:srgbClr val="152544"/>
                </a:solidFill>
                <a:latin typeface="배달의민족 주아"/>
                <a:ea typeface="배달의민족 주아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8423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5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81001" y="342901"/>
            <a:ext cx="17487900" cy="9666800"/>
            <a:chOff x="-44556" y="-1665368"/>
            <a:chExt cx="20451980" cy="10563510"/>
          </a:xfrm>
        </p:grpSpPr>
        <p:grpSp>
          <p:nvGrpSpPr>
            <p:cNvPr id="3" name="Group 3"/>
            <p:cNvGrpSpPr/>
            <p:nvPr/>
          </p:nvGrpSpPr>
          <p:grpSpPr>
            <a:xfrm>
              <a:off x="-44556" y="-1665368"/>
              <a:ext cx="20451980" cy="10563510"/>
              <a:chOff x="-11304" y="-422510"/>
              <a:chExt cx="5188743" cy="2680002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-11304" y="-422510"/>
                <a:ext cx="5188743" cy="2680002"/>
              </a:xfrm>
              <a:custGeom>
                <a:avLst/>
                <a:gdLst/>
                <a:ahLst/>
                <a:cxnLst/>
                <a:rect l="l" t="t" r="r" b="b"/>
                <a:pathLst>
                  <a:path w="5177439" h="2257492">
                    <a:moveTo>
                      <a:pt x="5052979" y="2257492"/>
                    </a:moveTo>
                    <a:lnTo>
                      <a:pt x="124460" y="2257492"/>
                    </a:lnTo>
                    <a:cubicBezTo>
                      <a:pt x="55880" y="2257492"/>
                      <a:pt x="0" y="2201612"/>
                      <a:pt x="0" y="213303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052979" y="0"/>
                    </a:lnTo>
                    <a:cubicBezTo>
                      <a:pt x="5121559" y="0"/>
                      <a:pt x="5177439" y="55880"/>
                      <a:pt x="5177439" y="124460"/>
                    </a:cubicBezTo>
                    <a:lnTo>
                      <a:pt x="5177439" y="2133032"/>
                    </a:lnTo>
                    <a:cubicBezTo>
                      <a:pt x="5177439" y="2201612"/>
                      <a:pt x="5121559" y="2257492"/>
                      <a:pt x="5052979" y="2257492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  <p:grpSp>
          <p:nvGrpSpPr>
            <p:cNvPr id="5" name="Group 5"/>
            <p:cNvGrpSpPr/>
            <p:nvPr/>
          </p:nvGrpSpPr>
          <p:grpSpPr>
            <a:xfrm>
              <a:off x="499456" y="-1325271"/>
              <a:ext cx="347112" cy="347112"/>
              <a:chOff x="-198968" y="-33078424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-198968" y="-33078424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4B6FED"/>
              </a:solidFill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1100971" y="-1325273"/>
              <a:ext cx="347112" cy="347112"/>
              <a:chOff x="1913312" y="-33078444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913312" y="-33078444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7DC2DF"/>
              </a:solidFill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1710203" y="-1325271"/>
              <a:ext cx="347112" cy="347112"/>
              <a:chOff x="4166754" y="-33078424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4166754" y="-33078424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152544"/>
              </a:solidFill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</p:grpSp>
      <p:sp>
        <p:nvSpPr>
          <p:cNvPr id="19" name="Freeform 14"/>
          <p:cNvSpPr/>
          <p:nvPr/>
        </p:nvSpPr>
        <p:spPr>
          <a:xfrm>
            <a:off x="3926181" y="654126"/>
            <a:ext cx="10397538" cy="1266609"/>
          </a:xfrm>
          <a:custGeom>
            <a:avLst/>
            <a:gdLst/>
            <a:ahLst/>
            <a:cxnLst/>
            <a:rect l="l" t="t" r="r" b="b"/>
            <a:pathLst>
              <a:path w="10397538" h="1266609">
                <a:moveTo>
                  <a:pt x="0" y="0"/>
                </a:moveTo>
                <a:lnTo>
                  <a:pt x="10397538" y="0"/>
                </a:lnTo>
                <a:lnTo>
                  <a:pt x="10397538" y="1266609"/>
                </a:lnTo>
                <a:lnTo>
                  <a:pt x="0" y="12666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4382343" y="871931"/>
            <a:ext cx="9573682" cy="83099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>
              <a:defRPr/>
            </a:pPr>
            <a:r>
              <a:rPr lang="en-US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2. 2</a:t>
            </a:r>
            <a:r>
              <a:rPr lang="ko-KR" altLang="en-US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번 문제 </a:t>
            </a:r>
            <a:r>
              <a:rPr lang="en-US" altLang="ko-KR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( </a:t>
            </a:r>
            <a:r>
              <a:rPr lang="ko-KR" altLang="en-US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코드 </a:t>
            </a:r>
            <a:r>
              <a:rPr lang="en-US" altLang="ko-KR" sz="54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1 / 4)</a:t>
            </a:r>
            <a:endParaRPr lang="en-US" sz="5400" dirty="0"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BF68608-616A-B094-9E73-FE2AC03BFB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32156" y="2138540"/>
            <a:ext cx="12585588" cy="756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17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2256</TotalTime>
  <Words>651</Words>
  <Application>Microsoft Office PowerPoint</Application>
  <PresentationFormat>사용자 지정</PresentationFormat>
  <Paragraphs>82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Calibri</vt:lpstr>
      <vt:lpstr>Arial</vt:lpstr>
      <vt:lpstr>배달의민족 주아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파란색 흰색 디지털리즘 기본 단순한 프레젠테이션</dc:title>
  <dc:creator>swallow</dc:creator>
  <cp:lastModifiedBy>전재엽</cp:lastModifiedBy>
  <cp:revision>19</cp:revision>
  <dcterms:created xsi:type="dcterms:W3CDTF">2006-08-16T00:00:00Z</dcterms:created>
  <dcterms:modified xsi:type="dcterms:W3CDTF">2023-12-02T13:33:19Z</dcterms:modified>
  <cp:version>1000.0000.01</cp:version>
</cp:coreProperties>
</file>