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371" r:id="rId2"/>
    <p:sldId id="372" r:id="rId3"/>
    <p:sldId id="373" r:id="rId4"/>
    <p:sldId id="374" r:id="rId5"/>
    <p:sldId id="375" r:id="rId6"/>
    <p:sldId id="376" r:id="rId7"/>
    <p:sldId id="393" r:id="rId8"/>
    <p:sldId id="377" r:id="rId9"/>
    <p:sldId id="378" r:id="rId10"/>
    <p:sldId id="394" r:id="rId11"/>
    <p:sldId id="395" r:id="rId12"/>
    <p:sldId id="382" r:id="rId13"/>
    <p:sldId id="383" r:id="rId14"/>
    <p:sldId id="384" r:id="rId15"/>
    <p:sldId id="385" r:id="rId16"/>
    <p:sldId id="386" r:id="rId17"/>
    <p:sldId id="387" r:id="rId18"/>
    <p:sldId id="388" r:id="rId19"/>
    <p:sldId id="389" r:id="rId20"/>
    <p:sldId id="390" r:id="rId21"/>
    <p:sldId id="392" r:id="rId22"/>
    <p:sldId id="391" r:id="rId23"/>
    <p:sldId id="329" r:id="rId24"/>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B8C396D-BD7A-4B99-9E5D-1206EAFEF862}">
          <p14:sldIdLst>
            <p14:sldId id="371"/>
            <p14:sldId id="372"/>
            <p14:sldId id="373"/>
            <p14:sldId id="374"/>
            <p14:sldId id="375"/>
            <p14:sldId id="376"/>
            <p14:sldId id="393"/>
            <p14:sldId id="377"/>
            <p14:sldId id="378"/>
            <p14:sldId id="394"/>
            <p14:sldId id="395"/>
            <p14:sldId id="382"/>
            <p14:sldId id="383"/>
            <p14:sldId id="384"/>
            <p14:sldId id="385"/>
            <p14:sldId id="386"/>
            <p14:sldId id="387"/>
            <p14:sldId id="388"/>
            <p14:sldId id="389"/>
            <p14:sldId id="390"/>
            <p14:sldId id="392"/>
            <p14:sldId id="391"/>
            <p14:sldId id="329"/>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77F"/>
    <a:srgbClr val="00757E"/>
    <a:srgbClr val="427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8"/>
    <p:restoredTop sz="84421" autoAdjust="0"/>
  </p:normalViewPr>
  <p:slideViewPr>
    <p:cSldViewPr>
      <p:cViewPr>
        <p:scale>
          <a:sx n="104" d="100"/>
          <a:sy n="104" d="100"/>
        </p:scale>
        <p:origin x="-677" y="374"/>
      </p:cViewPr>
      <p:guideLst>
        <p:guide orient="horz" pos="2160"/>
        <p:guide pos="2880"/>
      </p:guideLst>
    </p:cSldViewPr>
  </p:slid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86054AD4-EA2B-4BC1-94C7-652633F695BA}" type="datetimeFigureOut">
              <a:rPr lang="en-GB" smtClean="0"/>
              <a:pPr/>
              <a:t>13/12/2019</a:t>
            </a:fld>
            <a:endParaRPr lang="en-GB"/>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B2923A7B-0D74-4F6C-924F-1B33BD74804F}" type="slidenum">
              <a:rPr lang="en-GB" smtClean="0"/>
              <a:pPr/>
              <a:t>‹#›</a:t>
            </a:fld>
            <a:endParaRPr lang="en-GB"/>
          </a:p>
        </p:txBody>
      </p:sp>
    </p:spTree>
    <p:extLst>
      <p:ext uri="{BB962C8B-B14F-4D97-AF65-F5344CB8AC3E}">
        <p14:creationId xmlns:p14="http://schemas.microsoft.com/office/powerpoint/2010/main" val="19617221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F09C391E-B2C9-4A55-B1C3-82D4F7183543}" type="datetimeFigureOut">
              <a:rPr lang="en-GB" smtClean="0"/>
              <a:pPr/>
              <a:t>13/12/2019</a:t>
            </a:fld>
            <a:endParaRPr lang="en-GB"/>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F370F890-7C90-4826-B514-D6574D758E53}" type="slidenum">
              <a:rPr lang="en-GB" smtClean="0"/>
              <a:pPr/>
              <a:t>‹#›</a:t>
            </a:fld>
            <a:endParaRPr lang="en-GB"/>
          </a:p>
        </p:txBody>
      </p:sp>
    </p:spTree>
    <p:extLst>
      <p:ext uri="{BB962C8B-B14F-4D97-AF65-F5344CB8AC3E}">
        <p14:creationId xmlns:p14="http://schemas.microsoft.com/office/powerpoint/2010/main" val="2406735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Hello everyone, I’m Xin</a:t>
            </a:r>
            <a:r>
              <a:rPr kumimoji="1" lang="en-US" altLang="zh-CN" baseline="0" dirty="0" smtClean="0"/>
              <a:t> from university of Glasgow. It’s my honor to stand here and give the talk. This research is conducted jointly by </a:t>
            </a:r>
            <a:r>
              <a:rPr kumimoji="1" lang="en-US" altLang="zh-CN" baseline="0" dirty="0" err="1" smtClean="0"/>
              <a:t>UofG</a:t>
            </a:r>
            <a:r>
              <a:rPr kumimoji="1" lang="en-US" altLang="zh-CN" baseline="0" dirty="0" smtClean="0"/>
              <a:t>, USTC and Rutgers University. The topic is about how to model multiple item relations under the settings of collaborative filtering.</a:t>
            </a:r>
            <a:endParaRPr kumimoji="1" lang="zh-CN" altLang="en-US" dirty="0"/>
          </a:p>
        </p:txBody>
      </p:sp>
      <p:sp>
        <p:nvSpPr>
          <p:cNvPr id="4" name="幻灯片编号占位符 3"/>
          <p:cNvSpPr>
            <a:spLocks noGrp="1"/>
          </p:cNvSpPr>
          <p:nvPr>
            <p:ph type="sldNum" sz="quarter" idx="10"/>
          </p:nvPr>
        </p:nvSpPr>
        <p:spPr/>
        <p:txBody>
          <a:bodyPr/>
          <a:lstStyle/>
          <a:p>
            <a:fld id="{F370F890-7C90-4826-B514-D6574D758E53}" type="slidenum">
              <a:rPr lang="en-GB" smtClean="0"/>
              <a:pPr/>
              <a:t>1</a:t>
            </a:fld>
            <a:endParaRPr lang="en-GB"/>
          </a:p>
        </p:txBody>
      </p:sp>
    </p:spTree>
    <p:extLst>
      <p:ext uri="{BB962C8B-B14F-4D97-AF65-F5344CB8AC3E}">
        <p14:creationId xmlns:p14="http://schemas.microsoft.com/office/powerpoint/2010/main" val="1032211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After that, we need to model </a:t>
            </a:r>
            <a:r>
              <a:rPr lang="en-GB" dirty="0" err="1" smtClean="0"/>
              <a:t>s_ui^t</a:t>
            </a:r>
            <a:r>
              <a:rPr lang="en-GB" dirty="0" smtClean="0"/>
              <a:t> for</a:t>
            </a:r>
            <a:r>
              <a:rPr lang="en-GB" baseline="0" dirty="0" smtClean="0"/>
              <a:t> each subset. </a:t>
            </a:r>
          </a:p>
          <a:p>
            <a:r>
              <a:rPr lang="en-GB" baseline="0" dirty="0" smtClean="0"/>
              <a:t>We define </a:t>
            </a:r>
            <a:r>
              <a:rPr lang="en-GB" baseline="0" dirty="0" err="1" smtClean="0"/>
              <a:t>s_ui^t</a:t>
            </a:r>
            <a:r>
              <a:rPr lang="en-GB" baseline="0" dirty="0" smtClean="0"/>
              <a:t> as the weighted sum of the item </a:t>
            </a:r>
            <a:r>
              <a:rPr lang="en-GB" baseline="0" dirty="0" err="1" smtClean="0"/>
              <a:t>embeddings</a:t>
            </a:r>
            <a:r>
              <a:rPr lang="en-GB" baseline="0" dirty="0" smtClean="0"/>
              <a:t> in it. The weight is calculated with the second-level </a:t>
            </a:r>
            <a:r>
              <a:rPr lang="en-GB" baseline="0" smtClean="0"/>
              <a:t>attention.</a:t>
            </a:r>
          </a:p>
          <a:p>
            <a:endParaRPr lang="en-GB" baseline="0" smtClean="0"/>
          </a:p>
          <a:p>
            <a:r>
              <a:rPr lang="en-GB" smtClean="0"/>
              <a:t>It’s </a:t>
            </a:r>
            <a:r>
              <a:rPr lang="en-GB" dirty="0" smtClean="0"/>
              <a:t>obvious that the relation value accounts for an important part during this process. For example, a user may pay attention to genres when watching a movie. However, among all the genres, he is most interested in fiction other than romantic. As a result, we should consider both the items and the corresponding relation values when </a:t>
            </a:r>
            <a:r>
              <a:rPr lang="en-GB" dirty="0" err="1" smtClean="0"/>
              <a:t>modeling</a:t>
            </a:r>
            <a:r>
              <a:rPr lang="en-GB" baseline="0" dirty="0" smtClean="0"/>
              <a:t> </a:t>
            </a:r>
            <a:r>
              <a:rPr lang="en-GB" baseline="0" dirty="0" err="1" smtClean="0"/>
              <a:t>s_ui^t</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10</a:t>
            </a:fld>
            <a:endParaRPr lang="en-GB"/>
          </a:p>
        </p:txBody>
      </p:sp>
    </p:spTree>
    <p:extLst>
      <p:ext uri="{BB962C8B-B14F-4D97-AF65-F5344CB8AC3E}">
        <p14:creationId xmlns:p14="http://schemas.microsoft.com/office/powerpoint/2010/main" val="2337107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Based on such observations, we formulate the second</a:t>
            </a:r>
            <a:r>
              <a:rPr lang="en-GB" baseline="0" dirty="0" smtClean="0"/>
              <a:t> level attention beta with three input, the target item, the historical item and the relation value. Here we use a smoothed version of </a:t>
            </a:r>
            <a:r>
              <a:rPr lang="en-GB" baseline="0" dirty="0" err="1" smtClean="0"/>
              <a:t>sofmax</a:t>
            </a:r>
            <a:r>
              <a:rPr lang="en-GB" baseline="0" dirty="0" smtClean="0"/>
              <a:t>. Because the size of different </a:t>
            </a:r>
            <a:r>
              <a:rPr lang="en-GB" baseline="0" dirty="0" err="1" smtClean="0"/>
              <a:t>I_ui^t</a:t>
            </a:r>
            <a:r>
              <a:rPr lang="en-GB" baseline="0" dirty="0" smtClean="0"/>
              <a:t> may differ largely.</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11</a:t>
            </a:fld>
            <a:endParaRPr lang="en-GB"/>
          </a:p>
        </p:txBody>
      </p:sp>
    </p:spTree>
    <p:extLst>
      <p:ext uri="{BB962C8B-B14F-4D97-AF65-F5344CB8AC3E}">
        <p14:creationId xmlns:p14="http://schemas.microsoft.com/office/powerpoint/2010/main" val="2337107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Finally,</a:t>
            </a:r>
            <a:r>
              <a:rPr lang="en-GB" baseline="0" dirty="0" smtClean="0"/>
              <a:t> the predicted score </a:t>
            </a:r>
            <a:r>
              <a:rPr lang="en-GB" baseline="0" dirty="0" err="1" smtClean="0"/>
              <a:t>y_ui</a:t>
            </a:r>
            <a:r>
              <a:rPr lang="en-GB" baseline="0" dirty="0" smtClean="0"/>
              <a:t> is defined as XXXXXX. Then we utilize the pair-wise BPR training framework to give the positive items a higher rank. The overall structure of this process can be seen on the figure. In a nutshell, we proposed a two-level hierarchy attention mechanism to model the user-item preference.</a:t>
            </a:r>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12</a:t>
            </a:fld>
            <a:endParaRPr lang="en-GB"/>
          </a:p>
        </p:txBody>
      </p:sp>
    </p:spTree>
    <p:extLst>
      <p:ext uri="{BB962C8B-B14F-4D97-AF65-F5344CB8AC3E}">
        <p14:creationId xmlns:p14="http://schemas.microsoft.com/office/powerpoint/2010/main" val="3965936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Besides</a:t>
            </a:r>
            <a:r>
              <a:rPr lang="en-US" baseline="0" dirty="0" smtClean="0"/>
              <a:t> the recommendation task, we also formulated a task to model the item relations. We want the item embedding has the ability to reflect the relation structure between them. So we use techniques from the well developed knowledge graph embedding field. First, we formulate the relation embedding as the sum of the corresponding type embedding and value embedding. Based on that, for a triplet (</a:t>
            </a:r>
            <a:r>
              <a:rPr lang="en-US" baseline="0" dirty="0" err="1" smtClean="0"/>
              <a:t>i,r,j</a:t>
            </a:r>
            <a:r>
              <a:rPr lang="en-US" baseline="0" dirty="0" smtClean="0"/>
              <a:t>) which means item </a:t>
            </a:r>
            <a:r>
              <a:rPr lang="en-US" altLang="zh-CN" baseline="0" dirty="0" smtClean="0"/>
              <a:t>i and item j has relation r, we can formulate the scoring function f(</a:t>
            </a:r>
            <a:r>
              <a:rPr lang="en-US" altLang="zh-CN" baseline="0" dirty="0" err="1" smtClean="0"/>
              <a:t>I,r,j</a:t>
            </a:r>
            <a:r>
              <a:rPr lang="en-US" altLang="zh-CN" baseline="0" dirty="0" smtClean="0"/>
              <a:t>) and then we can use the similar BPR training framework to let the positive j have a higher rank. This task can be used to perform relation prediction and enhance the learning of </a:t>
            </a:r>
            <a:r>
              <a:rPr lang="en-US" altLang="zh-CN" baseline="0" dirty="0" err="1" smtClean="0"/>
              <a:t>embeddings</a:t>
            </a:r>
            <a:r>
              <a:rPr lang="en-US" altLang="zh-CN" baseline="0" dirty="0" smtClean="0"/>
              <a:t>. </a:t>
            </a:r>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13</a:t>
            </a:fld>
            <a:endParaRPr lang="en-GB"/>
          </a:p>
        </p:txBody>
      </p:sp>
    </p:spTree>
    <p:extLst>
      <p:ext uri="{BB962C8B-B14F-4D97-AF65-F5344CB8AC3E}">
        <p14:creationId xmlns:p14="http://schemas.microsoft.com/office/powerpoint/2010/main" val="2117365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a:t>
            </a:r>
            <a:r>
              <a:rPr lang="en-US" baseline="0" dirty="0" smtClean="0"/>
              <a:t>y, we jointly train the recommendation task and relation task using mini-batch gradient descent. We force the embedding to falls into a unit vector scope to avoid the effect of the vector norm.</a:t>
            </a:r>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14</a:t>
            </a:fld>
            <a:endParaRPr lang="en-GB"/>
          </a:p>
        </p:txBody>
      </p:sp>
    </p:spTree>
    <p:extLst>
      <p:ext uri="{BB962C8B-B14F-4D97-AF65-F5344CB8AC3E}">
        <p14:creationId xmlns:p14="http://schemas.microsoft.com/office/powerpoint/2010/main" val="1661448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experiments mainly focus on three aspects, performance, model analysis and case study. We choose two dataset: </a:t>
            </a:r>
            <a:r>
              <a:rPr lang="en-US" baseline="0" dirty="0" err="1" smtClean="0"/>
              <a:t>movielens</a:t>
            </a:r>
            <a:r>
              <a:rPr lang="en-US" baseline="0" dirty="0" smtClean="0"/>
              <a:t> and KKBOX, corresponding to movie and music recommendation.</a:t>
            </a:r>
            <a:r>
              <a:rPr lang="en-GB" baseline="0" dirty="0" smtClean="0"/>
              <a:t> For evaluation, we adopt the leave-one-out strategy and use HR, MRR and NDCG as evaluation metrics.</a:t>
            </a:r>
            <a:endParaRPr lang="en-US" baseline="0" dirty="0" smtClean="0"/>
          </a:p>
        </p:txBody>
      </p:sp>
      <p:sp>
        <p:nvSpPr>
          <p:cNvPr id="4" name="Slide Number Placeholder 3"/>
          <p:cNvSpPr>
            <a:spLocks noGrp="1"/>
          </p:cNvSpPr>
          <p:nvPr>
            <p:ph type="sldNum" sz="quarter" idx="10"/>
          </p:nvPr>
        </p:nvSpPr>
        <p:spPr/>
        <p:txBody>
          <a:bodyPr/>
          <a:lstStyle/>
          <a:p>
            <a:fld id="{F370F890-7C90-4826-B514-D6574D758E53}" type="slidenum">
              <a:rPr lang="en-GB" smtClean="0"/>
              <a:pPr/>
              <a:t>15</a:t>
            </a:fld>
            <a:endParaRPr lang="en-GB"/>
          </a:p>
        </p:txBody>
      </p:sp>
    </p:spTree>
    <p:extLst>
      <p:ext uri="{BB962C8B-B14F-4D97-AF65-F5344CB8AC3E}">
        <p14:creationId xmlns:p14="http://schemas.microsoft.com/office/powerpoint/2010/main" val="13623741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comparison, we adopt methods from different perspective. For ICF, we include MF, FISM and NAIS. For feature-based methods, we </a:t>
            </a:r>
            <a:r>
              <a:rPr lang="en-US" baseline="0" dirty="0" err="1" smtClean="0"/>
              <a:t>invovle</a:t>
            </a:r>
            <a:r>
              <a:rPr lang="en-US" baseline="0" dirty="0" smtClean="0"/>
              <a:t> </a:t>
            </a:r>
            <a:r>
              <a:rPr lang="en-US" baseline="0" dirty="0" err="1" smtClean="0"/>
              <a:t>fm</a:t>
            </a:r>
            <a:r>
              <a:rPr lang="en-US" baseline="0" dirty="0" smtClean="0"/>
              <a:t> and NFM. Besides, we also include two methods which incorporate knowledge graphs into recommendation.</a:t>
            </a:r>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16</a:t>
            </a:fld>
            <a:endParaRPr lang="en-GB"/>
          </a:p>
        </p:txBody>
      </p:sp>
    </p:spTree>
    <p:extLst>
      <p:ext uri="{BB962C8B-B14F-4D97-AF65-F5344CB8AC3E}">
        <p14:creationId xmlns:p14="http://schemas.microsoft.com/office/powerpoint/2010/main" val="3399022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 We can see that RCF</a:t>
            </a:r>
            <a:r>
              <a:rPr lang="en-US" baseline="0" dirty="0" smtClean="0"/>
              <a:t> achieves the best performance in both two datasets. </a:t>
            </a:r>
            <a:r>
              <a:rPr lang="en-US" altLang="zh-CN" baseline="0" dirty="0" smtClean="0"/>
              <a:t>This demonstrate that incorporating concrete item relations can help to improve recommendation quality. Besides, we can also see that i</a:t>
            </a:r>
            <a:r>
              <a:rPr lang="en-US" dirty="0" smtClean="0"/>
              <a:t>mprovement is bigger in music field. We will demonstrate</a:t>
            </a:r>
            <a:r>
              <a:rPr lang="en-US" baseline="0" dirty="0" smtClean="0"/>
              <a:t> it more precisely in the case study part.</a:t>
            </a:r>
            <a:endParaRPr lang="en-US" dirty="0" smtClean="0"/>
          </a:p>
          <a:p>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17</a:t>
            </a:fld>
            <a:endParaRPr lang="en-GB"/>
          </a:p>
        </p:txBody>
      </p:sp>
    </p:spTree>
    <p:extLst>
      <p:ext uri="{BB962C8B-B14F-4D97-AF65-F5344CB8AC3E}">
        <p14:creationId xmlns:p14="http://schemas.microsoft.com/office/powerpoint/2010/main" val="37443161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RCF</a:t>
            </a:r>
            <a:r>
              <a:rPr lang="en-US" baseline="0" dirty="0" smtClean="0"/>
              <a:t> models the user preference with two level attention. Here we replace the attention with average pooling and see the results. It’s obvious that the attention mechanism grants the model a better performance.</a:t>
            </a:r>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18</a:t>
            </a:fld>
            <a:endParaRPr lang="en-GB"/>
          </a:p>
        </p:txBody>
      </p:sp>
    </p:spTree>
    <p:extLst>
      <p:ext uri="{BB962C8B-B14F-4D97-AF65-F5344CB8AC3E}">
        <p14:creationId xmlns:p14="http://schemas.microsoft.com/office/powerpoint/2010/main" val="24642553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also conduct experiments</a:t>
            </a:r>
            <a:r>
              <a:rPr lang="en-US" baseline="0" dirty="0" smtClean="0"/>
              <a:t> to see the effect of relations. We define the relation as a tuple of relation type and relation value. Here we modify our model to just consider one part of the relations.  For example, relation-type means we just consider relation type in our model. It’s obvious that both the relation type and relation value are necessary to better depict item relations. Considering both of them gives us better results.</a:t>
            </a:r>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19</a:t>
            </a:fld>
            <a:endParaRPr lang="en-GB"/>
          </a:p>
        </p:txBody>
      </p:sp>
    </p:spTree>
    <p:extLst>
      <p:ext uri="{BB962C8B-B14F-4D97-AF65-F5344CB8AC3E}">
        <p14:creationId xmlns:p14="http://schemas.microsoft.com/office/powerpoint/2010/main" val="1643382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start with the common case</a:t>
            </a:r>
            <a:r>
              <a:rPr lang="en-US" baseline="0" dirty="0" smtClean="0"/>
              <a:t> of item-based collaborative filtering. The key idea of  ICF is that </a:t>
            </a:r>
            <a:r>
              <a:rPr lang="en-GB" sz="1200" b="0" i="0" kern="1200" dirty="0" smtClean="0">
                <a:solidFill>
                  <a:schemeClr val="tx1"/>
                </a:solidFill>
                <a:effectLst/>
                <a:latin typeface="+mn-lt"/>
                <a:ea typeface="+mn-ea"/>
                <a:cs typeface="+mn-cs"/>
              </a:rPr>
              <a:t>user preference on the target item</a:t>
            </a:r>
            <a:r>
              <a:rPr lang="en-GB" sz="1200" b="0" i="0" kern="1200" baseline="0" dirty="0" smtClean="0">
                <a:solidFill>
                  <a:schemeClr val="tx1"/>
                </a:solidFill>
                <a:effectLst/>
                <a:latin typeface="+mn-lt"/>
                <a:ea typeface="+mn-ea"/>
                <a:cs typeface="+mn-cs"/>
              </a:rPr>
              <a:t> can be </a:t>
            </a:r>
            <a:r>
              <a:rPr lang="en-GB" sz="1200" b="0" i="0" kern="1200" dirty="0" smtClean="0">
                <a:solidFill>
                  <a:schemeClr val="tx1"/>
                </a:solidFill>
                <a:effectLst/>
                <a:latin typeface="+mn-lt"/>
                <a:ea typeface="+mn-ea"/>
                <a:cs typeface="+mn-cs"/>
              </a:rPr>
              <a:t>inferred from the similarity of</a:t>
            </a:r>
            <a:r>
              <a:rPr lang="en-GB" sz="1200" b="0" i="0" kern="1200" baseline="0" dirty="0" smtClean="0">
                <a:solidFill>
                  <a:schemeClr val="tx1"/>
                </a:solidFill>
                <a:effectLst/>
                <a:latin typeface="+mn-lt"/>
                <a:ea typeface="+mn-ea"/>
                <a:cs typeface="+mn-cs"/>
              </a:rPr>
              <a:t> this item </a:t>
            </a:r>
            <a:r>
              <a:rPr lang="en-GB" sz="1200" b="0" i="0" kern="1200" dirty="0" smtClean="0">
                <a:solidFill>
                  <a:schemeClr val="tx1"/>
                </a:solidFill>
                <a:effectLst/>
                <a:latin typeface="+mn-lt"/>
                <a:ea typeface="+mn-ea"/>
                <a:cs typeface="+mn-cs"/>
              </a:rPr>
              <a:t>to all items the user has interacted</a:t>
            </a:r>
            <a:r>
              <a:rPr lang="en-GB" sz="1200" b="0" i="0" kern="1200" baseline="0" dirty="0" smtClean="0">
                <a:solidFill>
                  <a:schemeClr val="tx1"/>
                </a:solidFill>
                <a:effectLst/>
                <a:latin typeface="+mn-lt"/>
                <a:ea typeface="+mn-ea"/>
                <a:cs typeface="+mn-cs"/>
              </a:rPr>
              <a:t> </a:t>
            </a:r>
            <a:r>
              <a:rPr lang="en-GB" sz="1200" b="0" i="0" kern="1200" dirty="0" smtClean="0">
                <a:solidFill>
                  <a:schemeClr val="tx1"/>
                </a:solidFill>
                <a:effectLst/>
                <a:latin typeface="+mn-lt"/>
                <a:ea typeface="+mn-ea"/>
                <a:cs typeface="+mn-cs"/>
              </a:rPr>
              <a:t>in the past. </a:t>
            </a:r>
            <a:r>
              <a:rPr lang="en-GB" sz="1200" b="0" i="0" kern="1200" baseline="0" dirty="0" smtClean="0">
                <a:solidFill>
                  <a:schemeClr val="tx1"/>
                </a:solidFill>
                <a:effectLst/>
                <a:latin typeface="+mn-lt"/>
                <a:ea typeface="+mn-ea"/>
                <a:cs typeface="+mn-cs"/>
              </a:rPr>
              <a:t>This kind of similarity is evidenced by the users’ co-interaction pattern, so we can name it as “collaborative similarity”.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collaborative similarity can be seen as a special relation between items. However, it is </a:t>
            </a:r>
            <a:r>
              <a:rPr lang="en-US" dirty="0" smtClean="0"/>
              <a:t>macro-level, coarse-grained and lacks of semantic</a:t>
            </a:r>
            <a:r>
              <a:rPr lang="en-US" baseline="0" dirty="0" smtClean="0"/>
              <a:t> meaning. It’s </a:t>
            </a:r>
            <a:r>
              <a:rPr lang="en-GB" sz="1200" b="0" i="0" kern="1200" dirty="0" smtClean="0">
                <a:solidFill>
                  <a:schemeClr val="tx1"/>
                </a:solidFill>
                <a:effectLst/>
                <a:latin typeface="+mn-lt"/>
                <a:ea typeface="+mn-ea"/>
                <a:cs typeface="+mn-cs"/>
              </a:rPr>
              <a:t>difficult to reveal the true reasons</a:t>
            </a:r>
            <a:r>
              <a:rPr lang="en-GB" sz="1200" b="0" i="0" kern="1200" baseline="0" dirty="0" smtClean="0">
                <a:solidFill>
                  <a:schemeClr val="tx1"/>
                </a:solidFill>
                <a:effectLst/>
                <a:latin typeface="+mn-lt"/>
                <a:ea typeface="+mn-ea"/>
                <a:cs typeface="+mn-cs"/>
              </a:rPr>
              <a:t> of user decisions just based on it and therefore it’s hard to provide more effective recommendations. </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baseline="0" dirty="0" smtClean="0">
                <a:solidFill>
                  <a:schemeClr val="tx1"/>
                </a:solidFill>
                <a:effectLst/>
                <a:latin typeface="+mn-lt"/>
                <a:ea typeface="+mn-ea"/>
                <a:cs typeface="+mn-cs"/>
              </a:rPr>
              <a:t>However, in the real world, there are multiple item relations. </a:t>
            </a:r>
            <a:r>
              <a:rPr lang="en-US" baseline="0" dirty="0" smtClean="0"/>
              <a:t>For example, </a:t>
            </a:r>
            <a:r>
              <a:rPr lang="en-GB" sz="1200" b="0" i="0" kern="1200" dirty="0" smtClean="0">
                <a:solidFill>
                  <a:schemeClr val="tx1"/>
                </a:solidFill>
                <a:effectLst/>
                <a:latin typeface="+mn-lt"/>
                <a:ea typeface="+mn-ea"/>
                <a:cs typeface="+mn-cs"/>
              </a:rPr>
              <a:t>two movies may share the same director, two products</a:t>
            </a:r>
            <a:r>
              <a:rPr lang="en-GB" sz="1200" b="0" i="0" kern="1200" baseline="0" dirty="0" smtClean="0">
                <a:solidFill>
                  <a:schemeClr val="tx1"/>
                </a:solidFill>
                <a:effectLst/>
                <a:latin typeface="+mn-lt"/>
                <a:ea typeface="+mn-ea"/>
                <a:cs typeface="+mn-cs"/>
              </a:rPr>
              <a:t> </a:t>
            </a:r>
            <a:r>
              <a:rPr lang="en-GB" sz="1200" b="0" i="0" kern="1200" dirty="0" smtClean="0">
                <a:solidFill>
                  <a:schemeClr val="tx1"/>
                </a:solidFill>
                <a:effectLst/>
                <a:latin typeface="+mn-lt"/>
                <a:ea typeface="+mn-ea"/>
                <a:cs typeface="+mn-cs"/>
              </a:rPr>
              <a:t>may complement with each other.</a:t>
            </a:r>
            <a:r>
              <a:rPr lang="en-GB" sz="1200" b="0" i="0" kern="1200" baseline="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baseline="0" dirty="0" smtClean="0">
                <a:solidFill>
                  <a:schemeClr val="tx1"/>
                </a:solidFill>
                <a:effectLst/>
                <a:latin typeface="+mn-lt"/>
                <a:ea typeface="+mn-ea"/>
                <a:cs typeface="+mn-cs"/>
              </a:rPr>
              <a:t>These relations are </a:t>
            </a:r>
            <a:r>
              <a:rPr lang="en-US" dirty="0" smtClean="0"/>
              <a:t>micro-level, fine-grained and full</a:t>
            </a:r>
            <a:r>
              <a:rPr lang="en-US" baseline="0" dirty="0" smtClean="0"/>
              <a:t> of concrete meanings. </a:t>
            </a:r>
            <a:endParaRPr lang="en-GB" sz="1200" b="0" i="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2</a:t>
            </a:fld>
            <a:endParaRPr lang="en-GB"/>
          </a:p>
        </p:txBody>
      </p:sp>
    </p:spTree>
    <p:extLst>
      <p:ext uri="{BB962C8B-B14F-4D97-AF65-F5344CB8AC3E}">
        <p14:creationId xmlns:p14="http://schemas.microsoft.com/office/powerpoint/2010/main" val="27066022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a:t>
            </a:r>
            <a:r>
              <a:rPr lang="en-GB" baseline="0" dirty="0" smtClean="0"/>
              <a:t>  calculate the</a:t>
            </a:r>
            <a:r>
              <a:rPr lang="en-GB" dirty="0" smtClean="0"/>
              <a:t> average a(</a:t>
            </a:r>
            <a:r>
              <a:rPr lang="en-GB" dirty="0" err="1" smtClean="0"/>
              <a:t>u,t</a:t>
            </a:r>
            <a:r>
              <a:rPr lang="en-GB" dirty="0" smtClean="0"/>
              <a:t>) for all users</a:t>
            </a:r>
            <a:r>
              <a:rPr lang="en-GB" baseline="0" dirty="0" smtClean="0"/>
              <a:t> </a:t>
            </a:r>
            <a:r>
              <a:rPr lang="en-GB" dirty="0" smtClean="0"/>
              <a:t>on the two datasets. We can see that for movies, users</a:t>
            </a:r>
            <a:r>
              <a:rPr lang="en-GB" baseline="0" dirty="0" smtClean="0"/>
              <a:t> tend to pay more attention to genres when making decisions. For music, the artist is the most important factor.</a:t>
            </a:r>
          </a:p>
          <a:p>
            <a:r>
              <a:rPr lang="en-US" baseline="0" dirty="0" smtClean="0"/>
              <a:t>Besides, we can also see that a(u,t_0) in music recommendation is very small. Because t_0 is the relation type corresponding to collaborative similarity, so it means that user behavior when listening to music has more explicit patterns. This helps to explain why RCF achieves bigger improvement in KKBOX dataset. </a:t>
            </a:r>
          </a:p>
          <a:p>
            <a:endParaRPr lang="en-US" baseline="0" dirty="0" smtClean="0"/>
          </a:p>
          <a:p>
            <a:r>
              <a:rPr lang="en-US" baseline="0" dirty="0" smtClean="0"/>
              <a:t>We also select a random user in </a:t>
            </a:r>
            <a:r>
              <a:rPr lang="en-US" baseline="0" dirty="0" err="1" smtClean="0"/>
              <a:t>Movielens</a:t>
            </a:r>
            <a:r>
              <a:rPr lang="en-US" baseline="0" dirty="0" smtClean="0"/>
              <a:t> dataset and shows the learned attention weight. As shown in the figure, this user pays more attention in genre when selecting movies. Then among all genres, he is most interested in crime. Because he has watched breakdown, so we recommend face/off to him. </a:t>
            </a:r>
          </a:p>
          <a:p>
            <a:endParaRPr lang="en-US" baseline="0" dirty="0" smtClean="0"/>
          </a:p>
          <a:p>
            <a:r>
              <a:rPr lang="en-US" baseline="0" dirty="0" smtClean="0"/>
              <a:t>This demonstrate that incorporating item relations helps to improve the interpretability of recommendation </a:t>
            </a:r>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20</a:t>
            </a:fld>
            <a:endParaRPr lang="en-GB"/>
          </a:p>
        </p:txBody>
      </p:sp>
    </p:spTree>
    <p:extLst>
      <p:ext uri="{BB962C8B-B14F-4D97-AF65-F5344CB8AC3E}">
        <p14:creationId xmlns:p14="http://schemas.microsoft.com/office/powerpoint/2010/main" val="1032905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3</a:t>
            </a:fld>
            <a:endParaRPr lang="en-GB"/>
          </a:p>
        </p:txBody>
      </p:sp>
    </p:spTree>
    <p:extLst>
      <p:ext uri="{BB962C8B-B14F-4D97-AF65-F5344CB8AC3E}">
        <p14:creationId xmlns:p14="http://schemas.microsoft.com/office/powerpoint/2010/main" val="2629614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first introduce</a:t>
            </a:r>
            <a:r>
              <a:rPr lang="en-US" baseline="0" dirty="0" smtClean="0"/>
              <a:t> the definition of item relations. We define the relations between two items as a set of tuples, which are composed of relation type and relation value. For example, we can see that ET and avenger shared the same genre, which is fiction more precisely. So relation type </a:t>
            </a:r>
            <a:r>
              <a:rPr lang="en-GB" sz="1200" b="0" i="0" kern="1200" dirty="0" smtClean="0">
                <a:solidFill>
                  <a:schemeClr val="tx1"/>
                </a:solidFill>
                <a:effectLst/>
                <a:latin typeface="+mn-lt"/>
                <a:ea typeface="+mn-ea"/>
                <a:cs typeface="+mn-cs"/>
              </a:rPr>
              <a:t>describes how items are related in an abstract way while relation value gives details</a:t>
            </a:r>
            <a:r>
              <a:rPr lang="en-GB" sz="1200" b="0" i="0" kern="1200" baseline="0" dirty="0" smtClean="0">
                <a:solidFill>
                  <a:schemeClr val="tx1"/>
                </a:solidFill>
                <a:effectLst/>
                <a:latin typeface="+mn-lt"/>
                <a:ea typeface="+mn-ea"/>
                <a:cs typeface="+mn-cs"/>
              </a:rPr>
              <a:t> to describe it in a fine-grained level. We can also see that there may be multiple item relations between two items like the relations between badminton and racket. Besides, </a:t>
            </a:r>
            <a:r>
              <a:rPr lang="en-US" dirty="0" smtClean="0"/>
              <a:t>collaborative similarity can</a:t>
            </a:r>
            <a:r>
              <a:rPr lang="en-US" baseline="0" dirty="0" smtClean="0"/>
              <a:t> be seen as </a:t>
            </a:r>
            <a:r>
              <a:rPr lang="en-US" dirty="0" smtClean="0"/>
              <a:t> a special latent item relation</a:t>
            </a:r>
            <a:r>
              <a:rPr lang="en-US" baseline="0" dirty="0" smtClean="0"/>
              <a:t> with r_0=t_0, v_0</a:t>
            </a:r>
            <a:endParaRPr lang="en-GB" dirty="0" smtClean="0"/>
          </a:p>
          <a:p>
            <a:endParaRPr lang="en-GB" sz="1200" b="0" i="0" kern="1200" dirty="0" smtClean="0">
              <a:solidFill>
                <a:schemeClr val="tx1"/>
              </a:solidFill>
              <a:effectLst/>
              <a:latin typeface="+mn-lt"/>
              <a:ea typeface="+mn-ea"/>
              <a:cs typeface="+mn-cs"/>
            </a:endParaRPr>
          </a:p>
          <a:p>
            <a:r>
              <a:rPr lang="en-US" baseline="0" dirty="0" smtClean="0"/>
              <a:t> </a:t>
            </a:r>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4</a:t>
            </a:fld>
            <a:endParaRPr lang="en-GB"/>
          </a:p>
        </p:txBody>
      </p:sp>
    </p:spTree>
    <p:extLst>
      <p:ext uri="{BB962C8B-B14F-4D97-AF65-F5344CB8AC3E}">
        <p14:creationId xmlns:p14="http://schemas.microsoft.com/office/powerpoint/2010/main" val="2858806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Based on such item relations, we propose</a:t>
            </a:r>
            <a:r>
              <a:rPr lang="en-GB" baseline="0" dirty="0" smtClean="0"/>
              <a:t> relational collaborative filtering for better recommendation. As shown in this graph, the</a:t>
            </a:r>
            <a:r>
              <a:rPr lang="en-GB" sz="1200" b="0" i="0" kern="1200" dirty="0" smtClean="0">
                <a:solidFill>
                  <a:schemeClr val="tx1"/>
                </a:solidFill>
                <a:effectLst/>
                <a:latin typeface="+mn-lt"/>
                <a:ea typeface="+mn-ea"/>
                <a:cs typeface="+mn-cs"/>
              </a:rPr>
              <a:t> links between items of ICF are implicit and single</a:t>
            </a:r>
            <a:r>
              <a:rPr lang="en-GB" sz="1200" b="0" i="0" kern="1200" baseline="0" dirty="0" smtClean="0">
                <a:solidFill>
                  <a:schemeClr val="tx1"/>
                </a:solidFill>
                <a:effectLst/>
                <a:latin typeface="+mn-lt"/>
                <a:ea typeface="+mn-ea"/>
                <a:cs typeface="+mn-cs"/>
              </a:rPr>
              <a:t>. </a:t>
            </a:r>
            <a:r>
              <a:rPr lang="en-GB" sz="1200" b="0" i="0" kern="1200" dirty="0" smtClean="0">
                <a:solidFill>
                  <a:schemeClr val="tx1"/>
                </a:solidFill>
                <a:effectLst/>
                <a:latin typeface="+mn-lt"/>
                <a:ea typeface="+mn-ea"/>
                <a:cs typeface="+mn-cs"/>
              </a:rPr>
              <a:t>However, the links of RCF are explicit and multiple. This means</a:t>
            </a:r>
            <a:r>
              <a:rPr lang="en-GB" sz="1200" b="0" i="0" kern="1200" baseline="0" dirty="0" smtClean="0">
                <a:solidFill>
                  <a:schemeClr val="tx1"/>
                </a:solidFill>
                <a:effectLst/>
                <a:latin typeface="+mn-lt"/>
                <a:ea typeface="+mn-ea"/>
                <a:cs typeface="+mn-cs"/>
              </a:rPr>
              <a:t> that the interaction graph contains not only user-item interactions but also item-item relations.</a:t>
            </a:r>
            <a:endParaRPr lang="en-GB" sz="1200" b="0" i="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5</a:t>
            </a:fld>
            <a:endParaRPr lang="en-GB"/>
          </a:p>
        </p:txBody>
      </p:sp>
    </p:spTree>
    <p:extLst>
      <p:ext uri="{BB962C8B-B14F-4D97-AF65-F5344CB8AC3E}">
        <p14:creationId xmlns:p14="http://schemas.microsoft.com/office/powerpoint/2010/main" val="4096148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Now let’s see how to model user preference</a:t>
            </a:r>
            <a:r>
              <a:rPr lang="en-GB" baseline="0" dirty="0" smtClean="0"/>
              <a:t> with the relation enhanced data. </a:t>
            </a:r>
            <a:r>
              <a:rPr lang="en-GB" sz="1200" b="0" i="0" kern="1200" dirty="0" smtClean="0">
                <a:solidFill>
                  <a:schemeClr val="tx1"/>
                </a:solidFill>
                <a:effectLst/>
                <a:latin typeface="+mn-lt"/>
                <a:ea typeface="+mn-ea"/>
                <a:cs typeface="+mn-cs"/>
              </a:rPr>
              <a:t>Suppose</a:t>
            </a:r>
            <a:r>
              <a:rPr lang="en-GB" sz="1200" b="0" i="0" kern="1200" baseline="0" dirty="0" smtClean="0">
                <a:solidFill>
                  <a:schemeClr val="tx1"/>
                </a:solidFill>
                <a:effectLst/>
                <a:latin typeface="+mn-lt"/>
                <a:ea typeface="+mn-ea"/>
                <a:cs typeface="+mn-cs"/>
              </a:rPr>
              <a:t> the target item is i, and I_U^+ denotes the item set the user u has interacted in the past. </a:t>
            </a:r>
            <a:endParaRPr lang="en-GB" i="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An intuitive motivation is that</a:t>
            </a:r>
            <a:r>
              <a:rPr lang="en-GB" sz="1200" b="0" i="0" kern="1200" baseline="0" dirty="0" smtClean="0">
                <a:solidFill>
                  <a:schemeClr val="tx1"/>
                </a:solidFill>
                <a:effectLst/>
                <a:latin typeface="+mn-lt"/>
                <a:ea typeface="+mn-ea"/>
                <a:cs typeface="+mn-cs"/>
              </a:rPr>
              <a:t> </a:t>
            </a:r>
            <a:r>
              <a:rPr lang="en-GB" sz="1200" b="0" i="0" kern="1200" dirty="0" smtClean="0">
                <a:solidFill>
                  <a:schemeClr val="tx1"/>
                </a:solidFill>
                <a:effectLst/>
                <a:latin typeface="+mn-lt"/>
                <a:ea typeface="+mn-ea"/>
                <a:cs typeface="+mn-cs"/>
              </a:rPr>
              <a:t>users tend to pay different attentions to</a:t>
            </a:r>
            <a:r>
              <a:rPr lang="en-GB" sz="1200" b="0" i="0" kern="1200" baseline="0" dirty="0" smtClean="0">
                <a:solidFill>
                  <a:schemeClr val="tx1"/>
                </a:solidFill>
                <a:effectLst/>
                <a:latin typeface="+mn-lt"/>
                <a:ea typeface="+mn-ea"/>
                <a:cs typeface="+mn-cs"/>
              </a:rPr>
              <a:t> different relation types. For example,</a:t>
            </a:r>
            <a:r>
              <a:rPr lang="en-GB" sz="1200" b="0" i="0" kern="1200" dirty="0" smtClean="0">
                <a:solidFill>
                  <a:schemeClr val="tx1"/>
                </a:solidFill>
                <a:effectLst/>
                <a:latin typeface="+mn-lt"/>
                <a:ea typeface="+mn-ea"/>
                <a:cs typeface="+mn-cs"/>
              </a:rPr>
              <a:t> some users may prefer movies which share same actors, while some</a:t>
            </a:r>
            <a:r>
              <a:rPr lang="en-GB" sz="1200" b="0" i="0" kern="1200" baseline="0" dirty="0" smtClean="0">
                <a:solidFill>
                  <a:schemeClr val="tx1"/>
                </a:solidFill>
                <a:effectLst/>
                <a:latin typeface="+mn-lt"/>
                <a:ea typeface="+mn-ea"/>
                <a:cs typeface="+mn-cs"/>
              </a:rPr>
              <a:t> </a:t>
            </a:r>
            <a:r>
              <a:rPr lang="en-GB" sz="1200" b="0" i="0" kern="1200" dirty="0" smtClean="0">
                <a:solidFill>
                  <a:schemeClr val="tx1"/>
                </a:solidFill>
                <a:effectLst/>
                <a:latin typeface="+mn-lt"/>
                <a:ea typeface="+mn-ea"/>
                <a:cs typeface="+mn-cs"/>
              </a:rPr>
              <a:t>users may prefer movies fall into same genres. </a:t>
            </a:r>
          </a:p>
        </p:txBody>
      </p:sp>
      <p:sp>
        <p:nvSpPr>
          <p:cNvPr id="4" name="Slide Number Placeholder 3"/>
          <p:cNvSpPr>
            <a:spLocks noGrp="1"/>
          </p:cNvSpPr>
          <p:nvPr>
            <p:ph type="sldNum" sz="quarter" idx="10"/>
          </p:nvPr>
        </p:nvSpPr>
        <p:spPr/>
        <p:txBody>
          <a:bodyPr/>
          <a:lstStyle/>
          <a:p>
            <a:fld id="{F370F890-7C90-4826-B514-D6574D758E53}" type="slidenum">
              <a:rPr lang="en-GB" smtClean="0"/>
              <a:pPr/>
              <a:t>6</a:t>
            </a:fld>
            <a:endParaRPr lang="en-GB"/>
          </a:p>
        </p:txBody>
      </p:sp>
    </p:spTree>
    <p:extLst>
      <p:ext uri="{BB962C8B-B14F-4D97-AF65-F5344CB8AC3E}">
        <p14:creationId xmlns:p14="http://schemas.microsoft.com/office/powerpoint/2010/main" val="2493453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0" dirty="0" smtClean="0"/>
              <a:t>The</a:t>
            </a:r>
            <a:r>
              <a:rPr lang="en-GB" i="0" baseline="0" dirty="0" smtClean="0"/>
              <a:t> first thing we perform is to divide </a:t>
            </a:r>
            <a:r>
              <a:rPr lang="en-GB" i="0" baseline="0" dirty="0" err="1" smtClean="0"/>
              <a:t>I_u</a:t>
            </a:r>
            <a:r>
              <a:rPr lang="en-GB" i="0" baseline="0" dirty="0" smtClean="0"/>
              <a:t>^+ into different subsets according to the relation types. So users will pay different weights to different </a:t>
            </a:r>
            <a:r>
              <a:rPr lang="en-GB" i="0" baseline="0" dirty="0" err="1" smtClean="0"/>
              <a:t>I_ui^t</a:t>
            </a:r>
            <a:r>
              <a:rPr lang="en-GB" i="0" baseline="0" dirty="0" smtClean="0"/>
              <a:t>.  </a:t>
            </a:r>
          </a:p>
        </p:txBody>
      </p:sp>
      <p:sp>
        <p:nvSpPr>
          <p:cNvPr id="4" name="Slide Number Placeholder 3"/>
          <p:cNvSpPr>
            <a:spLocks noGrp="1"/>
          </p:cNvSpPr>
          <p:nvPr>
            <p:ph type="sldNum" sz="quarter" idx="10"/>
          </p:nvPr>
        </p:nvSpPr>
        <p:spPr/>
        <p:txBody>
          <a:bodyPr/>
          <a:lstStyle/>
          <a:p>
            <a:fld id="{F370F890-7C90-4826-B514-D6574D758E53}" type="slidenum">
              <a:rPr lang="en-GB" smtClean="0"/>
              <a:pPr/>
              <a:t>7</a:t>
            </a:fld>
            <a:endParaRPr lang="en-GB"/>
          </a:p>
        </p:txBody>
      </p:sp>
    </p:spTree>
    <p:extLst>
      <p:ext uri="{BB962C8B-B14F-4D97-AF65-F5344CB8AC3E}">
        <p14:creationId xmlns:p14="http://schemas.microsoft.com/office/powerpoint/2010/main" val="2493453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0" baseline="0" dirty="0" smtClean="0"/>
              <a:t>Suppose </a:t>
            </a:r>
            <a:r>
              <a:rPr lang="en-GB" i="0" baseline="0" dirty="0" err="1" smtClean="0"/>
              <a:t>p_u</a:t>
            </a:r>
            <a:r>
              <a:rPr lang="en-GB" i="0" baseline="0" dirty="0" smtClean="0"/>
              <a:t> denotes the </a:t>
            </a:r>
            <a:r>
              <a:rPr lang="en-GB" i="0" baseline="0" dirty="0" err="1" smtClean="0"/>
              <a:t>userID</a:t>
            </a:r>
            <a:r>
              <a:rPr lang="en-GB" i="0" baseline="0" dirty="0" smtClean="0"/>
              <a:t> embedding which represents the user inherent interests, we can formulate the user-item preference </a:t>
            </a:r>
            <a:r>
              <a:rPr lang="en-GB" i="0" baseline="0" dirty="0" err="1" smtClean="0"/>
              <a:t>as:XXXXXXXX</a:t>
            </a:r>
            <a:endParaRPr lang="en-GB" i="0"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8</a:t>
            </a:fld>
            <a:endParaRPr lang="en-GB"/>
          </a:p>
        </p:txBody>
      </p:sp>
    </p:spTree>
    <p:extLst>
      <p:ext uri="{BB962C8B-B14F-4D97-AF65-F5344CB8AC3E}">
        <p14:creationId xmlns:p14="http://schemas.microsoft.com/office/powerpoint/2010/main" val="2493453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a:t>
            </a:r>
            <a:r>
              <a:rPr lang="en-GB" baseline="0" dirty="0" smtClean="0"/>
              <a:t> we adopt the attention mechanism to calculate alpha(</a:t>
            </a:r>
            <a:r>
              <a:rPr lang="en-GB" baseline="0" dirty="0" err="1" smtClean="0"/>
              <a:t>u,t</a:t>
            </a:r>
            <a:r>
              <a:rPr lang="en-GB" baseline="0" dirty="0" smtClean="0"/>
              <a:t>). We first calculate the attention score between user embedding and type embedding, and then use the </a:t>
            </a:r>
            <a:r>
              <a:rPr lang="en-GB" baseline="0" dirty="0" err="1" smtClean="0"/>
              <a:t>softmax</a:t>
            </a:r>
            <a:r>
              <a:rPr lang="en-GB" baseline="0" dirty="0" smtClean="0"/>
              <a:t> operation to get the final weights. </a:t>
            </a:r>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9</a:t>
            </a:fld>
            <a:endParaRPr lang="en-GB"/>
          </a:p>
        </p:txBody>
      </p:sp>
    </p:spTree>
    <p:extLst>
      <p:ext uri="{BB962C8B-B14F-4D97-AF65-F5344CB8AC3E}">
        <p14:creationId xmlns:p14="http://schemas.microsoft.com/office/powerpoint/2010/main" val="23371076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92896"/>
            <a:ext cx="7772400" cy="1728192"/>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4581128"/>
            <a:ext cx="6400800" cy="105767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r>
              <a:rPr lang="en-US" smtClean="0"/>
              <a:t>Date tbi</a:t>
            </a:r>
            <a:endParaRPr lang="en-GB"/>
          </a:p>
        </p:txBody>
      </p:sp>
      <p:sp>
        <p:nvSpPr>
          <p:cNvPr id="5" name="Footer Placeholder 4"/>
          <p:cNvSpPr>
            <a:spLocks noGrp="1"/>
          </p:cNvSpPr>
          <p:nvPr>
            <p:ph type="ftr" sz="quarter" idx="11"/>
          </p:nvPr>
        </p:nvSpPr>
        <p:spPr/>
        <p:txBody>
          <a:bodyPr/>
          <a:lstStyle/>
          <a:p>
            <a:r>
              <a:rPr lang="en-US" smtClean="0"/>
              <a:t>GU 2012 staff survey -  MVLS College</a:t>
            </a:r>
            <a:endParaRPr lang="en-GB"/>
          </a:p>
        </p:txBody>
      </p:sp>
      <p:sp>
        <p:nvSpPr>
          <p:cNvPr id="6" name="Slide Number Placeholder 5"/>
          <p:cNvSpPr>
            <a:spLocks noGrp="1"/>
          </p:cNvSpPr>
          <p:nvPr>
            <p:ph type="sldNum" sz="quarter" idx="12"/>
          </p:nvPr>
        </p:nvSpPr>
        <p:spPr/>
        <p:txBody>
          <a:bodyPr/>
          <a:lstStyle/>
          <a:p>
            <a:fld id="{A1460164-1179-4950-9184-96B7D9048AD9}" type="slidenum">
              <a:rPr lang="en-GB" smtClean="0"/>
              <a:pPr/>
              <a:t>‹#›</a:t>
            </a:fld>
            <a:endParaRPr lang="en-GB"/>
          </a:p>
        </p:txBody>
      </p:sp>
      <p:pic>
        <p:nvPicPr>
          <p:cNvPr id="8" name="Picture 9"/>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195736" y="692696"/>
            <a:ext cx="44958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304776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r>
              <a:rPr lang="en-US" smtClean="0"/>
              <a:t>Date tbi</a:t>
            </a:r>
            <a:endParaRPr lang="en-GB"/>
          </a:p>
        </p:txBody>
      </p:sp>
      <p:sp>
        <p:nvSpPr>
          <p:cNvPr id="5" name="Footer Placeholder 4"/>
          <p:cNvSpPr>
            <a:spLocks noGrp="1"/>
          </p:cNvSpPr>
          <p:nvPr>
            <p:ph type="ftr" sz="quarter" idx="11"/>
          </p:nvPr>
        </p:nvSpPr>
        <p:spPr/>
        <p:txBody>
          <a:bodyPr/>
          <a:lstStyle/>
          <a:p>
            <a:r>
              <a:rPr lang="en-US" smtClean="0"/>
              <a:t>GU 2012 staff survey -  MVLS College</a:t>
            </a:r>
            <a:endParaRPr lang="en-GB"/>
          </a:p>
        </p:txBody>
      </p:sp>
      <p:sp>
        <p:nvSpPr>
          <p:cNvPr id="6" name="Slide Number Placeholder 5"/>
          <p:cNvSpPr>
            <a:spLocks noGrp="1"/>
          </p:cNvSpPr>
          <p:nvPr>
            <p:ph type="sldNum" sz="quarter" idx="12"/>
          </p:nvPr>
        </p:nvSpPr>
        <p:spPr/>
        <p:txBody>
          <a:bodyPr/>
          <a:lstStyle/>
          <a:p>
            <a:fld id="{A1460164-1179-4950-9184-96B7D9048AD9}" type="slidenum">
              <a:rPr lang="en-GB" smtClean="0"/>
              <a:pPr/>
              <a:t>‹#›</a:t>
            </a:fld>
            <a:endParaRPr lang="en-GB"/>
          </a:p>
        </p:txBody>
      </p:sp>
    </p:spTree>
    <p:extLst>
      <p:ext uri="{BB962C8B-B14F-4D97-AF65-F5344CB8AC3E}">
        <p14:creationId xmlns:p14="http://schemas.microsoft.com/office/powerpoint/2010/main" val="2927351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r>
              <a:rPr lang="en-US" smtClean="0"/>
              <a:t>Date tbi</a:t>
            </a:r>
            <a:endParaRPr lang="en-GB"/>
          </a:p>
        </p:txBody>
      </p:sp>
      <p:sp>
        <p:nvSpPr>
          <p:cNvPr id="5" name="Footer Placeholder 4"/>
          <p:cNvSpPr>
            <a:spLocks noGrp="1"/>
          </p:cNvSpPr>
          <p:nvPr>
            <p:ph type="ftr" sz="quarter" idx="11"/>
          </p:nvPr>
        </p:nvSpPr>
        <p:spPr/>
        <p:txBody>
          <a:bodyPr/>
          <a:lstStyle/>
          <a:p>
            <a:r>
              <a:rPr lang="en-US" smtClean="0"/>
              <a:t>GU 2012 staff survey -  MVLS College</a:t>
            </a:r>
            <a:endParaRPr lang="en-GB"/>
          </a:p>
        </p:txBody>
      </p:sp>
      <p:sp>
        <p:nvSpPr>
          <p:cNvPr id="6" name="Slide Number Placeholder 5"/>
          <p:cNvSpPr>
            <a:spLocks noGrp="1"/>
          </p:cNvSpPr>
          <p:nvPr>
            <p:ph type="sldNum" sz="quarter" idx="12"/>
          </p:nvPr>
        </p:nvSpPr>
        <p:spPr/>
        <p:txBody>
          <a:bodyPr/>
          <a:lstStyle/>
          <a:p>
            <a:fld id="{A1460164-1179-4950-9184-96B7D9048AD9}" type="slidenum">
              <a:rPr lang="en-GB" smtClean="0"/>
              <a:pPr/>
              <a:t>‹#›</a:t>
            </a:fld>
            <a:endParaRPr lang="en-GB"/>
          </a:p>
        </p:txBody>
      </p:sp>
    </p:spTree>
    <p:extLst>
      <p:ext uri="{BB962C8B-B14F-4D97-AF65-F5344CB8AC3E}">
        <p14:creationId xmlns:p14="http://schemas.microsoft.com/office/powerpoint/2010/main" val="4163917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p:txBody>
          <a:bodyPr/>
          <a:lstStyle/>
          <a:p>
            <a:r>
              <a:rPr lang="en-US" smtClean="0"/>
              <a:t>Date tbi</a:t>
            </a:r>
            <a:endParaRPr lang="en-GB"/>
          </a:p>
        </p:txBody>
      </p:sp>
      <p:sp>
        <p:nvSpPr>
          <p:cNvPr id="5" name="Footer Placeholder 4"/>
          <p:cNvSpPr>
            <a:spLocks noGrp="1"/>
          </p:cNvSpPr>
          <p:nvPr>
            <p:ph type="ftr" sz="quarter" idx="11"/>
          </p:nvPr>
        </p:nvSpPr>
        <p:spPr/>
        <p:txBody>
          <a:bodyPr/>
          <a:lstStyle/>
          <a:p>
            <a:r>
              <a:rPr lang="en-US" smtClean="0"/>
              <a:t>GU 2012 staff survey -  MVLS College</a:t>
            </a:r>
            <a:endParaRPr lang="en-GB"/>
          </a:p>
        </p:txBody>
      </p:sp>
      <p:sp>
        <p:nvSpPr>
          <p:cNvPr id="6" name="Slide Number Placeholder 5"/>
          <p:cNvSpPr>
            <a:spLocks noGrp="1"/>
          </p:cNvSpPr>
          <p:nvPr>
            <p:ph type="sldNum" sz="quarter" idx="12"/>
          </p:nvPr>
        </p:nvSpPr>
        <p:spPr/>
        <p:txBody>
          <a:bodyPr/>
          <a:lstStyle/>
          <a:p>
            <a:fld id="{A1460164-1179-4950-9184-96B7D9048AD9}" type="slidenum">
              <a:rPr lang="en-GB" smtClean="0"/>
              <a:pPr/>
              <a:t>‹#›</a:t>
            </a:fld>
            <a:endParaRPr lang="en-GB"/>
          </a:p>
        </p:txBody>
      </p:sp>
    </p:spTree>
    <p:extLst>
      <p:ext uri="{BB962C8B-B14F-4D97-AF65-F5344CB8AC3E}">
        <p14:creationId xmlns:p14="http://schemas.microsoft.com/office/powerpoint/2010/main" val="1820534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Date tbi</a:t>
            </a:r>
            <a:endParaRPr lang="en-GB"/>
          </a:p>
        </p:txBody>
      </p:sp>
      <p:sp>
        <p:nvSpPr>
          <p:cNvPr id="5" name="Footer Placeholder 4"/>
          <p:cNvSpPr>
            <a:spLocks noGrp="1"/>
          </p:cNvSpPr>
          <p:nvPr>
            <p:ph type="ftr" sz="quarter" idx="11"/>
          </p:nvPr>
        </p:nvSpPr>
        <p:spPr/>
        <p:txBody>
          <a:bodyPr/>
          <a:lstStyle/>
          <a:p>
            <a:r>
              <a:rPr lang="en-US" smtClean="0"/>
              <a:t>GU 2012 staff survey -  MVLS College</a:t>
            </a:r>
            <a:endParaRPr lang="en-GB"/>
          </a:p>
        </p:txBody>
      </p:sp>
      <p:sp>
        <p:nvSpPr>
          <p:cNvPr id="6" name="Slide Number Placeholder 5"/>
          <p:cNvSpPr>
            <a:spLocks noGrp="1"/>
          </p:cNvSpPr>
          <p:nvPr>
            <p:ph type="sldNum" sz="quarter" idx="12"/>
          </p:nvPr>
        </p:nvSpPr>
        <p:spPr/>
        <p:txBody>
          <a:bodyPr/>
          <a:lstStyle/>
          <a:p>
            <a:fld id="{A1460164-1179-4950-9184-96B7D9048AD9}" type="slidenum">
              <a:rPr lang="en-GB" smtClean="0"/>
              <a:pPr/>
              <a:t>‹#›</a:t>
            </a:fld>
            <a:endParaRPr lang="en-GB"/>
          </a:p>
        </p:txBody>
      </p:sp>
    </p:spTree>
    <p:extLst>
      <p:ext uri="{BB962C8B-B14F-4D97-AF65-F5344CB8AC3E}">
        <p14:creationId xmlns:p14="http://schemas.microsoft.com/office/powerpoint/2010/main" val="308458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980728"/>
            <a:ext cx="4068000" cy="540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980728"/>
            <a:ext cx="4068000" cy="540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r>
              <a:rPr lang="en-US" smtClean="0"/>
              <a:t>Date tbi</a:t>
            </a:r>
            <a:endParaRPr lang="en-GB"/>
          </a:p>
        </p:txBody>
      </p:sp>
      <p:sp>
        <p:nvSpPr>
          <p:cNvPr id="6" name="Footer Placeholder 5"/>
          <p:cNvSpPr>
            <a:spLocks noGrp="1"/>
          </p:cNvSpPr>
          <p:nvPr>
            <p:ph type="ftr" sz="quarter" idx="11"/>
          </p:nvPr>
        </p:nvSpPr>
        <p:spPr/>
        <p:txBody>
          <a:bodyPr/>
          <a:lstStyle/>
          <a:p>
            <a:r>
              <a:rPr lang="en-US" smtClean="0"/>
              <a:t>GU 2012 staff survey -  MVLS College</a:t>
            </a:r>
            <a:endParaRPr lang="en-GB"/>
          </a:p>
        </p:txBody>
      </p:sp>
      <p:sp>
        <p:nvSpPr>
          <p:cNvPr id="7" name="Slide Number Placeholder 6"/>
          <p:cNvSpPr>
            <a:spLocks noGrp="1"/>
          </p:cNvSpPr>
          <p:nvPr>
            <p:ph type="sldNum" sz="quarter" idx="12"/>
          </p:nvPr>
        </p:nvSpPr>
        <p:spPr/>
        <p:txBody>
          <a:bodyPr/>
          <a:lstStyle/>
          <a:p>
            <a:fld id="{A1460164-1179-4950-9184-96B7D9048AD9}" type="slidenum">
              <a:rPr lang="en-GB" smtClean="0"/>
              <a:pPr/>
              <a:t>‹#›</a:t>
            </a:fld>
            <a:endParaRPr lang="en-GB"/>
          </a:p>
        </p:txBody>
      </p:sp>
    </p:spTree>
    <p:extLst>
      <p:ext uri="{BB962C8B-B14F-4D97-AF65-F5344CB8AC3E}">
        <p14:creationId xmlns:p14="http://schemas.microsoft.com/office/powerpoint/2010/main" val="199890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r>
              <a:rPr lang="en-US" smtClean="0"/>
              <a:t>Date tbi</a:t>
            </a:r>
            <a:endParaRPr lang="en-GB"/>
          </a:p>
        </p:txBody>
      </p:sp>
      <p:sp>
        <p:nvSpPr>
          <p:cNvPr id="8" name="Footer Placeholder 7"/>
          <p:cNvSpPr>
            <a:spLocks noGrp="1"/>
          </p:cNvSpPr>
          <p:nvPr>
            <p:ph type="ftr" sz="quarter" idx="11"/>
          </p:nvPr>
        </p:nvSpPr>
        <p:spPr/>
        <p:txBody>
          <a:bodyPr/>
          <a:lstStyle/>
          <a:p>
            <a:r>
              <a:rPr lang="en-US" smtClean="0"/>
              <a:t>GU 2012 staff survey -  MVLS College</a:t>
            </a:r>
            <a:endParaRPr lang="en-GB"/>
          </a:p>
        </p:txBody>
      </p:sp>
      <p:sp>
        <p:nvSpPr>
          <p:cNvPr id="9" name="Slide Number Placeholder 8"/>
          <p:cNvSpPr>
            <a:spLocks noGrp="1"/>
          </p:cNvSpPr>
          <p:nvPr>
            <p:ph type="sldNum" sz="quarter" idx="12"/>
          </p:nvPr>
        </p:nvSpPr>
        <p:spPr/>
        <p:txBody>
          <a:bodyPr/>
          <a:lstStyle/>
          <a:p>
            <a:fld id="{A1460164-1179-4950-9184-96B7D9048AD9}" type="slidenum">
              <a:rPr lang="en-GB" smtClean="0"/>
              <a:pPr/>
              <a:t>‹#›</a:t>
            </a:fld>
            <a:endParaRPr lang="en-GB"/>
          </a:p>
        </p:txBody>
      </p:sp>
    </p:spTree>
    <p:extLst>
      <p:ext uri="{BB962C8B-B14F-4D97-AF65-F5344CB8AC3E}">
        <p14:creationId xmlns:p14="http://schemas.microsoft.com/office/powerpoint/2010/main" val="3365089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80000" cy="576064"/>
          </a:xfrm>
        </p:spPr>
        <p:txBody>
          <a:bodyPr>
            <a:normAutofit/>
          </a:bodyPr>
          <a:lstStyle>
            <a:lvl1pPr>
              <a:defRPr sz="2400"/>
            </a:lvl1pPr>
          </a:lstStyle>
          <a:p>
            <a:r>
              <a:rPr lang="en-US" dirty="0" smtClean="0"/>
              <a:t>Click to edit Master title style</a:t>
            </a:r>
            <a:endParaRPr lang="en-GB" dirty="0"/>
          </a:p>
        </p:txBody>
      </p:sp>
      <p:sp>
        <p:nvSpPr>
          <p:cNvPr id="3" name="Date Placeholder 2"/>
          <p:cNvSpPr>
            <a:spLocks noGrp="1"/>
          </p:cNvSpPr>
          <p:nvPr>
            <p:ph type="dt" sz="half" idx="10"/>
          </p:nvPr>
        </p:nvSpPr>
        <p:spPr/>
        <p:txBody>
          <a:bodyPr/>
          <a:lstStyle/>
          <a:p>
            <a:r>
              <a:rPr lang="en-US" smtClean="0"/>
              <a:t>Date tbi</a:t>
            </a:r>
            <a:endParaRPr lang="en-GB"/>
          </a:p>
        </p:txBody>
      </p:sp>
      <p:sp>
        <p:nvSpPr>
          <p:cNvPr id="4" name="Footer Placeholder 3"/>
          <p:cNvSpPr>
            <a:spLocks noGrp="1"/>
          </p:cNvSpPr>
          <p:nvPr>
            <p:ph type="ftr" sz="quarter" idx="11"/>
          </p:nvPr>
        </p:nvSpPr>
        <p:spPr/>
        <p:txBody>
          <a:bodyPr/>
          <a:lstStyle/>
          <a:p>
            <a:r>
              <a:rPr lang="en-US" smtClean="0"/>
              <a:t>GU 2012 staff survey -  MVLS College</a:t>
            </a:r>
            <a:endParaRPr lang="en-GB"/>
          </a:p>
        </p:txBody>
      </p:sp>
      <p:sp>
        <p:nvSpPr>
          <p:cNvPr id="5" name="Slide Number Placeholder 4"/>
          <p:cNvSpPr>
            <a:spLocks noGrp="1"/>
          </p:cNvSpPr>
          <p:nvPr>
            <p:ph type="sldNum" sz="quarter" idx="12"/>
          </p:nvPr>
        </p:nvSpPr>
        <p:spPr/>
        <p:txBody>
          <a:bodyPr/>
          <a:lstStyle/>
          <a:p>
            <a:fld id="{A1460164-1179-4950-9184-96B7D9048AD9}" type="slidenum">
              <a:rPr lang="en-GB" smtClean="0"/>
              <a:pPr/>
              <a:t>‹#›</a:t>
            </a:fld>
            <a:endParaRPr lang="en-GB"/>
          </a:p>
        </p:txBody>
      </p:sp>
    </p:spTree>
    <p:extLst>
      <p:ext uri="{BB962C8B-B14F-4D97-AF65-F5344CB8AC3E}">
        <p14:creationId xmlns:p14="http://schemas.microsoft.com/office/powerpoint/2010/main" val="1443320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Date tbi</a:t>
            </a:r>
            <a:endParaRPr lang="en-GB"/>
          </a:p>
        </p:txBody>
      </p:sp>
      <p:sp>
        <p:nvSpPr>
          <p:cNvPr id="3" name="Footer Placeholder 2"/>
          <p:cNvSpPr>
            <a:spLocks noGrp="1"/>
          </p:cNvSpPr>
          <p:nvPr>
            <p:ph type="ftr" sz="quarter" idx="11"/>
          </p:nvPr>
        </p:nvSpPr>
        <p:spPr/>
        <p:txBody>
          <a:bodyPr/>
          <a:lstStyle/>
          <a:p>
            <a:r>
              <a:rPr lang="en-US" smtClean="0"/>
              <a:t>GU 2012 staff survey -  MVLS College</a:t>
            </a:r>
            <a:endParaRPr lang="en-GB"/>
          </a:p>
        </p:txBody>
      </p:sp>
      <p:sp>
        <p:nvSpPr>
          <p:cNvPr id="4" name="Slide Number Placeholder 3"/>
          <p:cNvSpPr>
            <a:spLocks noGrp="1"/>
          </p:cNvSpPr>
          <p:nvPr>
            <p:ph type="sldNum" sz="quarter" idx="12"/>
          </p:nvPr>
        </p:nvSpPr>
        <p:spPr/>
        <p:txBody>
          <a:bodyPr/>
          <a:lstStyle/>
          <a:p>
            <a:fld id="{A1460164-1179-4950-9184-96B7D9048AD9}" type="slidenum">
              <a:rPr lang="en-GB" smtClean="0"/>
              <a:pPr/>
              <a:t>‹#›</a:t>
            </a:fld>
            <a:endParaRPr lang="en-GB"/>
          </a:p>
        </p:txBody>
      </p:sp>
    </p:spTree>
    <p:extLst>
      <p:ext uri="{BB962C8B-B14F-4D97-AF65-F5344CB8AC3E}">
        <p14:creationId xmlns:p14="http://schemas.microsoft.com/office/powerpoint/2010/main" val="1552848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Date tbi</a:t>
            </a:r>
            <a:endParaRPr lang="en-GB"/>
          </a:p>
        </p:txBody>
      </p:sp>
      <p:sp>
        <p:nvSpPr>
          <p:cNvPr id="6" name="Footer Placeholder 5"/>
          <p:cNvSpPr>
            <a:spLocks noGrp="1"/>
          </p:cNvSpPr>
          <p:nvPr>
            <p:ph type="ftr" sz="quarter" idx="11"/>
          </p:nvPr>
        </p:nvSpPr>
        <p:spPr/>
        <p:txBody>
          <a:bodyPr/>
          <a:lstStyle/>
          <a:p>
            <a:r>
              <a:rPr lang="en-US" smtClean="0"/>
              <a:t>GU 2012 staff survey -  MVLS College</a:t>
            </a:r>
            <a:endParaRPr lang="en-GB"/>
          </a:p>
        </p:txBody>
      </p:sp>
      <p:sp>
        <p:nvSpPr>
          <p:cNvPr id="7" name="Slide Number Placeholder 6"/>
          <p:cNvSpPr>
            <a:spLocks noGrp="1"/>
          </p:cNvSpPr>
          <p:nvPr>
            <p:ph type="sldNum" sz="quarter" idx="12"/>
          </p:nvPr>
        </p:nvSpPr>
        <p:spPr/>
        <p:txBody>
          <a:bodyPr/>
          <a:lstStyle/>
          <a:p>
            <a:fld id="{A1460164-1179-4950-9184-96B7D9048AD9}" type="slidenum">
              <a:rPr lang="en-GB" smtClean="0"/>
              <a:pPr/>
              <a:t>‹#›</a:t>
            </a:fld>
            <a:endParaRPr lang="en-GB"/>
          </a:p>
        </p:txBody>
      </p:sp>
    </p:spTree>
    <p:extLst>
      <p:ext uri="{BB962C8B-B14F-4D97-AF65-F5344CB8AC3E}">
        <p14:creationId xmlns:p14="http://schemas.microsoft.com/office/powerpoint/2010/main" val="2096539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Date tbi</a:t>
            </a:r>
            <a:endParaRPr lang="en-GB"/>
          </a:p>
        </p:txBody>
      </p:sp>
      <p:sp>
        <p:nvSpPr>
          <p:cNvPr id="6" name="Footer Placeholder 5"/>
          <p:cNvSpPr>
            <a:spLocks noGrp="1"/>
          </p:cNvSpPr>
          <p:nvPr>
            <p:ph type="ftr" sz="quarter" idx="11"/>
          </p:nvPr>
        </p:nvSpPr>
        <p:spPr/>
        <p:txBody>
          <a:bodyPr/>
          <a:lstStyle/>
          <a:p>
            <a:r>
              <a:rPr lang="en-US" smtClean="0"/>
              <a:t>GU 2012 staff survey -  MVLS College</a:t>
            </a:r>
            <a:endParaRPr lang="en-GB"/>
          </a:p>
        </p:txBody>
      </p:sp>
      <p:sp>
        <p:nvSpPr>
          <p:cNvPr id="7" name="Slide Number Placeholder 6"/>
          <p:cNvSpPr>
            <a:spLocks noGrp="1"/>
          </p:cNvSpPr>
          <p:nvPr>
            <p:ph type="sldNum" sz="quarter" idx="12"/>
          </p:nvPr>
        </p:nvSpPr>
        <p:spPr/>
        <p:txBody>
          <a:bodyPr/>
          <a:lstStyle/>
          <a:p>
            <a:fld id="{A1460164-1179-4950-9184-96B7D9048AD9}" type="slidenum">
              <a:rPr lang="en-GB" smtClean="0"/>
              <a:pPr/>
              <a:t>‹#›</a:t>
            </a:fld>
            <a:endParaRPr lang="en-GB"/>
          </a:p>
        </p:txBody>
      </p:sp>
    </p:spTree>
    <p:extLst>
      <p:ext uri="{BB962C8B-B14F-4D97-AF65-F5344CB8AC3E}">
        <p14:creationId xmlns:p14="http://schemas.microsoft.com/office/powerpoint/2010/main" val="28375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16632"/>
            <a:ext cx="8280000" cy="792088"/>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980728"/>
            <a:ext cx="8280000" cy="54006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6453336"/>
            <a:ext cx="2133600" cy="268139"/>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smtClean="0"/>
              <a:t>Date tbi</a:t>
            </a:r>
            <a:endParaRPr lang="en-GB" dirty="0"/>
          </a:p>
        </p:txBody>
      </p:sp>
      <p:sp>
        <p:nvSpPr>
          <p:cNvPr id="5" name="Footer Placeholder 4"/>
          <p:cNvSpPr>
            <a:spLocks noGrp="1"/>
          </p:cNvSpPr>
          <p:nvPr>
            <p:ph type="ftr" sz="quarter" idx="3"/>
          </p:nvPr>
        </p:nvSpPr>
        <p:spPr>
          <a:xfrm>
            <a:off x="3124200" y="6453336"/>
            <a:ext cx="2895600" cy="268139"/>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smtClean="0"/>
              <a:t>GU 2012 staff survey -  MVLS College</a:t>
            </a:r>
            <a:endParaRPr lang="en-GB" dirty="0"/>
          </a:p>
        </p:txBody>
      </p:sp>
      <p:sp>
        <p:nvSpPr>
          <p:cNvPr id="6" name="Slide Number Placeholder 5"/>
          <p:cNvSpPr>
            <a:spLocks noGrp="1"/>
          </p:cNvSpPr>
          <p:nvPr>
            <p:ph type="sldNum" sz="quarter" idx="4"/>
          </p:nvPr>
        </p:nvSpPr>
        <p:spPr>
          <a:xfrm>
            <a:off x="6553200" y="6453336"/>
            <a:ext cx="2133600" cy="268139"/>
          </a:xfrm>
          <a:prstGeom prst="rect">
            <a:avLst/>
          </a:prstGeom>
        </p:spPr>
        <p:txBody>
          <a:bodyPr vert="horz" lIns="91440" tIns="45720" rIns="91440" bIns="45720" rtlCol="0" anchor="ctr"/>
          <a:lstStyle>
            <a:lvl1pPr algn="r">
              <a:defRPr sz="1000">
                <a:solidFill>
                  <a:schemeClr val="tx1">
                    <a:tint val="75000"/>
                  </a:schemeClr>
                </a:solidFill>
              </a:defRPr>
            </a:lvl1pPr>
          </a:lstStyle>
          <a:p>
            <a:fld id="{A1460164-1179-4950-9184-96B7D9048AD9}" type="slidenum">
              <a:rPr lang="en-GB" smtClean="0"/>
              <a:pPr/>
              <a:t>‹#›</a:t>
            </a:fld>
            <a:endParaRPr lang="en-GB" dirty="0"/>
          </a:p>
        </p:txBody>
      </p:sp>
      <p:sp>
        <p:nvSpPr>
          <p:cNvPr id="9" name="Rectangle 8"/>
          <p:cNvSpPr/>
          <p:nvPr userDrawn="1"/>
        </p:nvSpPr>
        <p:spPr>
          <a:xfrm>
            <a:off x="75886" y="0"/>
            <a:ext cx="54000" cy="6858000"/>
          </a:xfrm>
          <a:prstGeom prst="rect">
            <a:avLst/>
          </a:prstGeom>
          <a:solidFill>
            <a:srgbClr val="0077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8626" y="0"/>
            <a:ext cx="54000" cy="6858000"/>
          </a:xfrm>
          <a:prstGeom prst="rect">
            <a:avLst/>
          </a:prstGeom>
          <a:solidFill>
            <a:srgbClr val="0077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41734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gif"/><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6.png"/><Relationship Id="rId7"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8.png"/><Relationship Id="rId7" Type="http://schemas.openxmlformats.org/officeDocument/2006/relationships/image" Target="../media/image35.png"/><Relationship Id="rId12"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41.png"/><Relationship Id="rId5" Type="http://schemas.openxmlformats.org/officeDocument/2006/relationships/image" Target="../media/image32.png"/><Relationship Id="rId10" Type="http://schemas.openxmlformats.org/officeDocument/2006/relationships/image" Target="../media/image40.png"/><Relationship Id="rId4" Type="http://schemas.openxmlformats.org/officeDocument/2006/relationships/image" Target="../media/image31.png"/><Relationship Id="rId9"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13.xml.rels><?xml version="1.0" encoding="UTF-8" standalone="yes"?>
<Relationships xmlns="http://schemas.openxmlformats.org/package/2006/relationships"><Relationship Id="rId3" Type="http://schemas.openxmlformats.org/officeDocument/2006/relationships/image" Target="../media/image420.png"/><Relationship Id="rId7" Type="http://schemas.openxmlformats.org/officeDocument/2006/relationships/image" Target="../media/image4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40.png"/><Relationship Id="rId4" Type="http://schemas.openxmlformats.org/officeDocument/2006/relationships/image" Target="../media/image46.png"/></Relationships>
</file>

<file path=ppt/slides/_rels/slide1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5.xml.rels><?xml version="1.0" encoding="UTF-8" standalone="yes"?>
<Relationships xmlns="http://schemas.openxmlformats.org/package/2006/relationships"><Relationship Id="rId3" Type="http://schemas.openxmlformats.org/officeDocument/2006/relationships/image" Target="../media/image49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notesSlide" Target="../notesSlides/notesSlide7.xml"/><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10.png"/><Relationship Id="rId21" Type="http://schemas.openxmlformats.org/officeDocument/2006/relationships/image" Target="../media/image28.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notesSlide" Target="../notesSlides/notesSlide8.xml"/><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 Id="rId22" Type="http://schemas.openxmlformats.org/officeDocument/2006/relationships/image" Target="../media/image29.png"/></Relationships>
</file>

<file path=ppt/slides/_rels/slide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57200" y="136038"/>
            <a:ext cx="2962672" cy="944503"/>
          </a:xfrm>
        </p:spPr>
      </p:pic>
      <p:sp>
        <p:nvSpPr>
          <p:cNvPr id="6" name="幻灯片编号占位符 5"/>
          <p:cNvSpPr>
            <a:spLocks noGrp="1"/>
          </p:cNvSpPr>
          <p:nvPr>
            <p:ph type="sldNum" sz="quarter" idx="12"/>
          </p:nvPr>
        </p:nvSpPr>
        <p:spPr/>
        <p:txBody>
          <a:bodyPr/>
          <a:lstStyle/>
          <a:p>
            <a:fld id="{A1460164-1179-4950-9184-96B7D9048AD9}" type="slidenum">
              <a:rPr lang="en-GB" smtClean="0"/>
              <a:pPr/>
              <a:t>1</a:t>
            </a:fld>
            <a:endParaRPr lang="en-GB"/>
          </a:p>
        </p:txBody>
      </p:sp>
      <p:sp>
        <p:nvSpPr>
          <p:cNvPr id="10" name="Title 1"/>
          <p:cNvSpPr txBox="1">
            <a:spLocks/>
          </p:cNvSpPr>
          <p:nvPr/>
        </p:nvSpPr>
        <p:spPr>
          <a:xfrm>
            <a:off x="304800" y="1828800"/>
            <a:ext cx="8305800" cy="1219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kern="1200">
                <a:solidFill>
                  <a:schemeClr val="tx1"/>
                </a:solidFill>
                <a:latin typeface="+mj-lt"/>
                <a:ea typeface="+mj-ea"/>
                <a:cs typeface="+mj-cs"/>
              </a:defRPr>
            </a:lvl1pPr>
          </a:lstStyle>
          <a:p>
            <a:endParaRPr lang="en-SG" sz="3100" dirty="0">
              <a:solidFill>
                <a:srgbClr val="000090"/>
              </a:solidFill>
            </a:endParaRPr>
          </a:p>
        </p:txBody>
      </p:sp>
      <p:sp>
        <p:nvSpPr>
          <p:cNvPr id="11" name="Rectangle 7"/>
          <p:cNvSpPr txBox="1">
            <a:spLocks noChangeArrowheads="1"/>
          </p:cNvSpPr>
          <p:nvPr/>
        </p:nvSpPr>
        <p:spPr>
          <a:xfrm>
            <a:off x="838200" y="1389936"/>
            <a:ext cx="7772400" cy="1728192"/>
          </a:xfrm>
          <a:prstGeom prst="rect">
            <a:avLst/>
          </a:prstGeom>
          <a:noFill/>
        </p:spPr>
        <p:txBody>
          <a:bodyPr vert="horz" lIns="91440" tIns="45720" rIns="91440" bIns="45720" rtlCol="0" anchor="ctr">
            <a:noAutofit/>
          </a:bodyPr>
          <a:lstStyle>
            <a:lvl1pPr algn="ctr" defTabSz="914400" rtl="0" eaLnBrk="1" latinLnBrk="0" hangingPunct="1">
              <a:spcBef>
                <a:spcPct val="0"/>
              </a:spcBef>
              <a:buNone/>
              <a:defRPr sz="4000" kern="1200">
                <a:solidFill>
                  <a:schemeClr val="tx1"/>
                </a:solidFill>
                <a:latin typeface="+mj-lt"/>
                <a:ea typeface="+mj-ea"/>
                <a:cs typeface="+mj-cs"/>
              </a:defRPr>
            </a:lvl1pPr>
          </a:lstStyle>
          <a:p>
            <a:r>
              <a:rPr lang="en-GB" dirty="0"/>
              <a:t>Relational Collaborative Filtering:</a:t>
            </a:r>
          </a:p>
          <a:p>
            <a:r>
              <a:rPr lang="en-GB" dirty="0" err="1" smtClean="0"/>
              <a:t>Modeling</a:t>
            </a:r>
            <a:r>
              <a:rPr lang="en-GB" dirty="0" smtClean="0"/>
              <a:t> </a:t>
            </a:r>
            <a:r>
              <a:rPr lang="en-GB" dirty="0"/>
              <a:t>Multiple Item Relations for Recommendation</a:t>
            </a:r>
          </a:p>
        </p:txBody>
      </p:sp>
      <p:sp>
        <p:nvSpPr>
          <p:cNvPr id="14" name="Title 1"/>
          <p:cNvSpPr txBox="1">
            <a:spLocks/>
          </p:cNvSpPr>
          <p:nvPr/>
        </p:nvSpPr>
        <p:spPr>
          <a:xfrm>
            <a:off x="457200" y="3124200"/>
            <a:ext cx="8077200" cy="3048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cap="none" spc="0">
                <a:ln>
                  <a:noFill/>
                </a:ln>
                <a:solidFill>
                  <a:schemeClr val="tx2">
                    <a:lumMod val="75000"/>
                  </a:schemeClr>
                </a:solidFill>
                <a:effectLst/>
                <a:latin typeface="+mj-lt"/>
                <a:ea typeface="+mj-ea"/>
                <a:cs typeface="Microsoft Sans Serif" pitchFamily="34" charset="0"/>
              </a:defRPr>
            </a:lvl1pPr>
          </a:lstStyle>
          <a:p>
            <a:r>
              <a:rPr lang="en-US" sz="2400" b="0" dirty="0" err="1" smtClean="0">
                <a:solidFill>
                  <a:schemeClr val="tx1"/>
                </a:solidFill>
              </a:rPr>
              <a:t>Xin</a:t>
            </a:r>
            <a:r>
              <a:rPr lang="en-US" sz="2400" b="0" dirty="0" smtClean="0">
                <a:solidFill>
                  <a:schemeClr val="tx1"/>
                </a:solidFill>
              </a:rPr>
              <a:t> </a:t>
            </a:r>
            <a:r>
              <a:rPr lang="en-US" sz="2400" b="0" dirty="0" err="1" smtClean="0">
                <a:solidFill>
                  <a:schemeClr val="tx1"/>
                </a:solidFill>
              </a:rPr>
              <a:t>Xin</a:t>
            </a:r>
            <a:r>
              <a:rPr lang="en-US" altLang="zh-CN" sz="2400" dirty="0" smtClean="0">
                <a:solidFill>
                  <a:schemeClr val="tx1"/>
                </a:solidFill>
              </a:rPr>
              <a:t>,</a:t>
            </a:r>
            <a:r>
              <a:rPr lang="zh-CN" altLang="en-US" sz="2400" b="0" dirty="0">
                <a:solidFill>
                  <a:schemeClr val="tx1"/>
                </a:solidFill>
              </a:rPr>
              <a:t> </a:t>
            </a:r>
            <a:r>
              <a:rPr lang="en-US" altLang="zh-CN" sz="2400" b="0" dirty="0" err="1" smtClean="0">
                <a:solidFill>
                  <a:schemeClr val="tx1"/>
                </a:solidFill>
              </a:rPr>
              <a:t>Xiangnan</a:t>
            </a:r>
            <a:r>
              <a:rPr lang="en-US" altLang="zh-CN" sz="2400" b="0" dirty="0" smtClean="0">
                <a:solidFill>
                  <a:schemeClr val="tx1"/>
                </a:solidFill>
              </a:rPr>
              <a:t> He, </a:t>
            </a:r>
            <a:r>
              <a:rPr lang="en-US" altLang="zh-CN" sz="2400" b="0" dirty="0" err="1" smtClean="0">
                <a:solidFill>
                  <a:schemeClr val="tx1"/>
                </a:solidFill>
              </a:rPr>
              <a:t>Yongfeng</a:t>
            </a:r>
            <a:r>
              <a:rPr lang="en-US" altLang="zh-CN" sz="2400" b="0" dirty="0" smtClean="0">
                <a:solidFill>
                  <a:schemeClr val="tx1"/>
                </a:solidFill>
              </a:rPr>
              <a:t> Zhang, </a:t>
            </a:r>
            <a:r>
              <a:rPr lang="en-US" altLang="zh-CN" sz="2400" b="0" dirty="0" err="1" smtClean="0">
                <a:solidFill>
                  <a:schemeClr val="tx1"/>
                </a:solidFill>
              </a:rPr>
              <a:t>Yongdong</a:t>
            </a:r>
            <a:r>
              <a:rPr lang="en-US" altLang="zh-CN" sz="2400" b="0" dirty="0" smtClean="0">
                <a:solidFill>
                  <a:schemeClr val="tx1"/>
                </a:solidFill>
              </a:rPr>
              <a:t> Zhang, </a:t>
            </a:r>
            <a:r>
              <a:rPr lang="en-US" altLang="zh-CN" sz="2400" b="0" dirty="0" err="1" smtClean="0">
                <a:solidFill>
                  <a:schemeClr val="tx1"/>
                </a:solidFill>
              </a:rPr>
              <a:t>Joemon</a:t>
            </a:r>
            <a:r>
              <a:rPr lang="en-US" altLang="zh-CN" sz="2400" b="0" dirty="0" smtClean="0">
                <a:solidFill>
                  <a:schemeClr val="tx1"/>
                </a:solidFill>
              </a:rPr>
              <a:t> Jose</a:t>
            </a:r>
            <a:endParaRPr lang="en-US" altLang="zh-CN" sz="2400" b="0" dirty="0">
              <a:solidFill>
                <a:schemeClr val="tx1"/>
              </a:solidFill>
            </a:endParaRPr>
          </a:p>
          <a:p>
            <a:endParaRPr lang="en-US" sz="2400" b="0" baseline="30000" dirty="0">
              <a:solidFill>
                <a:schemeClr val="tx1"/>
              </a:solidFill>
            </a:endParaRPr>
          </a:p>
          <a:p>
            <a:r>
              <a:rPr lang="en-US" sz="2000" b="0" dirty="0">
                <a:solidFill>
                  <a:schemeClr val="tx1"/>
                </a:solidFill>
              </a:rPr>
              <a:t>School</a:t>
            </a:r>
            <a:r>
              <a:rPr lang="zh-CN" altLang="en-US" sz="2000" b="0" dirty="0">
                <a:solidFill>
                  <a:schemeClr val="tx1"/>
                </a:solidFill>
              </a:rPr>
              <a:t> </a:t>
            </a:r>
            <a:r>
              <a:rPr lang="en-US" altLang="zh-CN" sz="2000" b="0" dirty="0">
                <a:solidFill>
                  <a:schemeClr val="tx1"/>
                </a:solidFill>
              </a:rPr>
              <a:t>of</a:t>
            </a:r>
            <a:r>
              <a:rPr lang="zh-CN" altLang="en-US" sz="2000" b="0" dirty="0">
                <a:solidFill>
                  <a:schemeClr val="tx1"/>
                </a:solidFill>
              </a:rPr>
              <a:t> </a:t>
            </a:r>
            <a:r>
              <a:rPr lang="en-US" altLang="zh-CN" sz="2000" b="0" dirty="0" smtClean="0">
                <a:solidFill>
                  <a:schemeClr val="tx1"/>
                </a:solidFill>
              </a:rPr>
              <a:t>Computing Science, </a:t>
            </a:r>
            <a:r>
              <a:rPr lang="en-US" sz="2000" b="0" dirty="0" smtClean="0">
                <a:solidFill>
                  <a:schemeClr val="tx1"/>
                </a:solidFill>
              </a:rPr>
              <a:t>University of Glasgow</a:t>
            </a:r>
          </a:p>
          <a:p>
            <a:r>
              <a:rPr lang="en-US" altLang="zh-CN" sz="2000" b="0" dirty="0">
                <a:solidFill>
                  <a:schemeClr val="tx1"/>
                </a:solidFill>
              </a:rPr>
              <a:t>School of Data Science, </a:t>
            </a:r>
            <a:r>
              <a:rPr lang="en-GB" altLang="zh-CN" sz="2000" b="0" dirty="0">
                <a:solidFill>
                  <a:schemeClr val="tx1"/>
                </a:solidFill>
              </a:rPr>
              <a:t>University of Science and Technology of </a:t>
            </a:r>
            <a:r>
              <a:rPr lang="en-GB" altLang="zh-CN" sz="2000" b="0" dirty="0" smtClean="0">
                <a:solidFill>
                  <a:schemeClr val="tx1"/>
                </a:solidFill>
              </a:rPr>
              <a:t>China</a:t>
            </a:r>
          </a:p>
          <a:p>
            <a:r>
              <a:rPr lang="en-US" altLang="zh-CN" sz="2000" b="0" dirty="0">
                <a:solidFill>
                  <a:schemeClr val="tx1"/>
                </a:solidFill>
              </a:rPr>
              <a:t>Department of Computer Science, Rutgers University</a:t>
            </a:r>
            <a:endParaRPr lang="en-US" sz="2400" b="0" dirty="0">
              <a:solidFill>
                <a:schemeClr val="tx1"/>
              </a:solidFill>
            </a:endParaRPr>
          </a:p>
        </p:txBody>
      </p:sp>
      <p:sp>
        <p:nvSpPr>
          <p:cNvPr id="18" name="文本框 17"/>
          <p:cNvSpPr txBox="1"/>
          <p:nvPr/>
        </p:nvSpPr>
        <p:spPr>
          <a:xfrm>
            <a:off x="883588" y="3625279"/>
            <a:ext cx="288032" cy="307777"/>
          </a:xfrm>
          <a:prstGeom prst="rect">
            <a:avLst/>
          </a:prstGeom>
          <a:noFill/>
        </p:spPr>
        <p:txBody>
          <a:bodyPr wrap="square" rtlCol="0">
            <a:spAutoFit/>
          </a:bodyPr>
          <a:lstStyle/>
          <a:p>
            <a:r>
              <a:rPr kumimoji="1" lang="en-US" altLang="zh-CN" sz="1400" dirty="0" smtClean="0"/>
              <a:t>1</a:t>
            </a:r>
            <a:endParaRPr kumimoji="1" lang="zh-CN" altLang="en-US" sz="1400" dirty="0"/>
          </a:p>
        </p:txBody>
      </p:sp>
      <p:sp>
        <p:nvSpPr>
          <p:cNvPr id="19" name="文本框 18"/>
          <p:cNvSpPr txBox="1"/>
          <p:nvPr/>
        </p:nvSpPr>
        <p:spPr>
          <a:xfrm>
            <a:off x="1900880" y="3611246"/>
            <a:ext cx="288032" cy="307777"/>
          </a:xfrm>
          <a:prstGeom prst="rect">
            <a:avLst/>
          </a:prstGeom>
          <a:noFill/>
        </p:spPr>
        <p:txBody>
          <a:bodyPr wrap="square" rtlCol="0">
            <a:spAutoFit/>
          </a:bodyPr>
          <a:lstStyle/>
          <a:p>
            <a:r>
              <a:rPr kumimoji="1" lang="en-US" altLang="zh-CN" sz="1400" dirty="0"/>
              <a:t>2</a:t>
            </a:r>
            <a:endParaRPr kumimoji="1" lang="zh-CN" altLang="en-US" sz="1400" dirty="0"/>
          </a:p>
        </p:txBody>
      </p:sp>
      <p:sp>
        <p:nvSpPr>
          <p:cNvPr id="20" name="文本框 19"/>
          <p:cNvSpPr txBox="1"/>
          <p:nvPr/>
        </p:nvSpPr>
        <p:spPr>
          <a:xfrm>
            <a:off x="5674000" y="3611245"/>
            <a:ext cx="288032" cy="307777"/>
          </a:xfrm>
          <a:prstGeom prst="rect">
            <a:avLst/>
          </a:prstGeom>
          <a:noFill/>
        </p:spPr>
        <p:txBody>
          <a:bodyPr wrap="square" rtlCol="0">
            <a:spAutoFit/>
          </a:bodyPr>
          <a:lstStyle/>
          <a:p>
            <a:r>
              <a:rPr kumimoji="1" lang="en-US" altLang="zh-CN" sz="1400" dirty="0" smtClean="0"/>
              <a:t>2</a:t>
            </a:r>
            <a:endParaRPr kumimoji="1" lang="zh-CN" altLang="en-US" sz="1400" dirty="0"/>
          </a:p>
        </p:txBody>
      </p:sp>
      <p:sp>
        <p:nvSpPr>
          <p:cNvPr id="21" name="文本框 20"/>
          <p:cNvSpPr txBox="1"/>
          <p:nvPr/>
        </p:nvSpPr>
        <p:spPr>
          <a:xfrm>
            <a:off x="3604536" y="3627131"/>
            <a:ext cx="288032" cy="307777"/>
          </a:xfrm>
          <a:prstGeom prst="rect">
            <a:avLst/>
          </a:prstGeom>
          <a:noFill/>
        </p:spPr>
        <p:txBody>
          <a:bodyPr wrap="square" rtlCol="0">
            <a:spAutoFit/>
          </a:bodyPr>
          <a:lstStyle/>
          <a:p>
            <a:r>
              <a:rPr kumimoji="1" lang="en-US" altLang="zh-CN" sz="1400" dirty="0"/>
              <a:t>3</a:t>
            </a:r>
            <a:endParaRPr kumimoji="1" lang="zh-CN" altLang="en-US" sz="1400" dirty="0"/>
          </a:p>
        </p:txBody>
      </p:sp>
      <p:sp>
        <p:nvSpPr>
          <p:cNvPr id="22" name="文本框 21"/>
          <p:cNvSpPr txBox="1"/>
          <p:nvPr/>
        </p:nvSpPr>
        <p:spPr>
          <a:xfrm>
            <a:off x="1674712" y="4586860"/>
            <a:ext cx="288032" cy="307777"/>
          </a:xfrm>
          <a:prstGeom prst="rect">
            <a:avLst/>
          </a:prstGeom>
          <a:noFill/>
        </p:spPr>
        <p:txBody>
          <a:bodyPr wrap="square" rtlCol="0">
            <a:spAutoFit/>
          </a:bodyPr>
          <a:lstStyle/>
          <a:p>
            <a:r>
              <a:rPr kumimoji="1" lang="en-US" altLang="zh-CN" sz="1400" dirty="0" smtClean="0"/>
              <a:t>1</a:t>
            </a:r>
            <a:endParaRPr kumimoji="1" lang="zh-CN" altLang="en-US" sz="1400" dirty="0"/>
          </a:p>
        </p:txBody>
      </p:sp>
      <p:sp>
        <p:nvSpPr>
          <p:cNvPr id="23" name="文本框 22"/>
          <p:cNvSpPr txBox="1"/>
          <p:nvPr/>
        </p:nvSpPr>
        <p:spPr>
          <a:xfrm>
            <a:off x="739572" y="4874874"/>
            <a:ext cx="288032" cy="307777"/>
          </a:xfrm>
          <a:prstGeom prst="rect">
            <a:avLst/>
          </a:prstGeom>
          <a:noFill/>
        </p:spPr>
        <p:txBody>
          <a:bodyPr wrap="square" rtlCol="0">
            <a:spAutoFit/>
          </a:bodyPr>
          <a:lstStyle/>
          <a:p>
            <a:r>
              <a:rPr kumimoji="1" lang="en-US" altLang="zh-CN" sz="1400" dirty="0"/>
              <a:t>2</a:t>
            </a:r>
            <a:endParaRPr kumimoji="1" lang="zh-CN" altLang="en-US" sz="1400" dirty="0"/>
          </a:p>
        </p:txBody>
      </p:sp>
      <p:sp>
        <p:nvSpPr>
          <p:cNvPr id="24" name="矩形 23"/>
          <p:cNvSpPr/>
          <p:nvPr/>
        </p:nvSpPr>
        <p:spPr>
          <a:xfrm>
            <a:off x="4149080" y="5807485"/>
            <a:ext cx="4572000" cy="410882"/>
          </a:xfrm>
          <a:prstGeom prst="rect">
            <a:avLst/>
          </a:prstGeom>
        </p:spPr>
        <p:txBody>
          <a:bodyPr>
            <a:spAutoFit/>
          </a:bodyPr>
          <a:lstStyle/>
          <a:p>
            <a:pPr lvl="0">
              <a:lnSpc>
                <a:spcPct val="115000"/>
              </a:lnSpc>
              <a:spcBef>
                <a:spcPts val="0"/>
              </a:spcBef>
              <a:buNone/>
            </a:pPr>
            <a:r>
              <a:rPr lang="en-US" altLang="zh-CN" dirty="0"/>
              <a:t>Presented by </a:t>
            </a:r>
            <a:r>
              <a:rPr lang="en-US" altLang="zh-CN" b="1" dirty="0" err="1" smtClean="0"/>
              <a:t>Xin</a:t>
            </a:r>
            <a:r>
              <a:rPr lang="en-US" altLang="zh-CN" b="1" dirty="0" smtClean="0"/>
              <a:t> Xin</a:t>
            </a:r>
            <a:r>
              <a:rPr lang="en-US" altLang="zh-CN" dirty="0" smtClean="0"/>
              <a:t>@SIGIR19, July 22, 2019</a:t>
            </a:r>
            <a:endParaRPr lang="en" altLang="zh-CN"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4655" y="108052"/>
            <a:ext cx="3303825" cy="915144"/>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51920" y="85040"/>
            <a:ext cx="928984" cy="927908"/>
          </a:xfrm>
          <a:prstGeom prst="rect">
            <a:avLst/>
          </a:prstGeom>
        </p:spPr>
      </p:pic>
      <p:sp>
        <p:nvSpPr>
          <p:cNvPr id="25" name="文本框 17"/>
          <p:cNvSpPr txBox="1"/>
          <p:nvPr/>
        </p:nvSpPr>
        <p:spPr>
          <a:xfrm>
            <a:off x="3563888" y="4005064"/>
            <a:ext cx="288032" cy="307777"/>
          </a:xfrm>
          <a:prstGeom prst="rect">
            <a:avLst/>
          </a:prstGeom>
          <a:noFill/>
        </p:spPr>
        <p:txBody>
          <a:bodyPr wrap="square" rtlCol="0">
            <a:spAutoFit/>
          </a:bodyPr>
          <a:lstStyle/>
          <a:p>
            <a:r>
              <a:rPr kumimoji="1" lang="en-US" altLang="zh-CN" sz="1400" dirty="0" smtClean="0"/>
              <a:t>1</a:t>
            </a:r>
            <a:endParaRPr kumimoji="1" lang="zh-CN" altLang="en-US" sz="1400" dirty="0"/>
          </a:p>
        </p:txBody>
      </p:sp>
      <p:sp>
        <p:nvSpPr>
          <p:cNvPr id="26" name="文本框 20"/>
          <p:cNvSpPr txBox="1"/>
          <p:nvPr/>
        </p:nvSpPr>
        <p:spPr>
          <a:xfrm>
            <a:off x="1612064" y="5180456"/>
            <a:ext cx="288032" cy="307777"/>
          </a:xfrm>
          <a:prstGeom prst="rect">
            <a:avLst/>
          </a:prstGeom>
          <a:noFill/>
        </p:spPr>
        <p:txBody>
          <a:bodyPr wrap="square" rtlCol="0">
            <a:spAutoFit/>
          </a:bodyPr>
          <a:lstStyle/>
          <a:p>
            <a:r>
              <a:rPr kumimoji="1" lang="en-US" altLang="zh-CN" sz="1400" dirty="0"/>
              <a:t>3</a:t>
            </a:r>
            <a:endParaRPr kumimoji="1" lang="zh-CN" altLang="en-US" sz="1400" dirty="0"/>
          </a:p>
        </p:txBody>
      </p:sp>
    </p:spTree>
    <p:extLst>
      <p:ext uri="{BB962C8B-B14F-4D97-AF65-F5344CB8AC3E}">
        <p14:creationId xmlns:p14="http://schemas.microsoft.com/office/powerpoint/2010/main" val="2222477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User-Item Preference </a:t>
            </a:r>
            <a:r>
              <a:rPr lang="en-GB" dirty="0" err="1"/>
              <a:t>Modeling</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solidFill>
                      <a:schemeClr val="tx1"/>
                    </a:solidFill>
                  </a:rPr>
                  <a:t>Model </a:t>
                </a:r>
                <a14:m>
                  <m:oMath xmlns:m="http://schemas.openxmlformats.org/officeDocument/2006/math">
                    <m:r>
                      <a:rPr lang="en-GB" i="1" smtClean="0">
                        <a:solidFill>
                          <a:schemeClr val="tx1"/>
                        </a:solidFill>
                        <a:latin typeface="Cambria Math"/>
                        <a:ea typeface="Cambria Math"/>
                      </a:rPr>
                      <m:t>𝛼</m:t>
                    </m:r>
                    <m:d>
                      <m:dPr>
                        <m:ctrlPr>
                          <a:rPr lang="en-GB" b="0" i="1" smtClean="0">
                            <a:solidFill>
                              <a:schemeClr val="tx1"/>
                            </a:solidFill>
                            <a:latin typeface="Cambria Math"/>
                            <a:ea typeface="Cambria Math"/>
                          </a:rPr>
                        </m:ctrlPr>
                      </m:dPr>
                      <m:e>
                        <m:r>
                          <a:rPr lang="en-GB" b="0" i="1" smtClean="0">
                            <a:solidFill>
                              <a:schemeClr val="tx1"/>
                            </a:solidFill>
                            <a:latin typeface="Cambria Math"/>
                            <a:ea typeface="Cambria Math"/>
                          </a:rPr>
                          <m:t>𝑢</m:t>
                        </m:r>
                        <m:r>
                          <a:rPr lang="en-GB" b="0" i="1" smtClean="0">
                            <a:solidFill>
                              <a:schemeClr val="tx1"/>
                            </a:solidFill>
                            <a:latin typeface="Cambria Math"/>
                            <a:ea typeface="Cambria Math"/>
                          </a:rPr>
                          <m:t>,</m:t>
                        </m:r>
                        <m:r>
                          <a:rPr lang="en-GB" b="0" i="1" smtClean="0">
                            <a:solidFill>
                              <a:schemeClr val="tx1"/>
                            </a:solidFill>
                            <a:latin typeface="Cambria Math"/>
                            <a:ea typeface="Cambria Math"/>
                          </a:rPr>
                          <m:t>𝑡</m:t>
                        </m:r>
                      </m:e>
                    </m:d>
                    <m:r>
                      <a:rPr lang="en-GB" b="0" i="1" smtClean="0">
                        <a:solidFill>
                          <a:schemeClr val="tx1"/>
                        </a:solidFill>
                        <a:latin typeface="Cambria Math"/>
                        <a:ea typeface="Cambria Math"/>
                      </a:rPr>
                      <m:t>:</m:t>
                    </m:r>
                  </m:oMath>
                </a14:m>
                <a:endParaRPr lang="en-GB" b="0" dirty="0" smtClean="0">
                  <a:solidFill>
                    <a:schemeClr val="tx1"/>
                  </a:solidFill>
                  <a:ea typeface="Cambria Math"/>
                </a:endParaRPr>
              </a:p>
              <a:p>
                <a:endParaRPr lang="en-GB" dirty="0" smtClean="0">
                  <a:solidFill>
                    <a:schemeClr val="tx1"/>
                  </a:solidFill>
                </a:endParaRPr>
              </a:p>
              <a:p>
                <a:pPr marL="0" indent="0">
                  <a:buNone/>
                </a:pPr>
                <a:endParaRPr lang="en-GB" dirty="0" smtClean="0">
                  <a:solidFill>
                    <a:schemeClr val="tx1"/>
                  </a:solidFill>
                </a:endParaRPr>
              </a:p>
              <a:p>
                <a:r>
                  <a:rPr lang="en-GB" dirty="0">
                    <a:solidFill>
                      <a:srgbClr val="FF0000"/>
                    </a:solidFill>
                  </a:rPr>
                  <a:t>Model </a:t>
                </a:r>
                <a14:m>
                  <m:oMath xmlns:m="http://schemas.openxmlformats.org/officeDocument/2006/math">
                    <m:sSubSup>
                      <m:sSubSupPr>
                        <m:ctrlPr>
                          <a:rPr lang="en-GB" i="1">
                            <a:solidFill>
                              <a:srgbClr val="FF0000"/>
                            </a:solidFill>
                            <a:latin typeface="Cambria Math"/>
                            <a:ea typeface="Cambria Math"/>
                          </a:rPr>
                        </m:ctrlPr>
                      </m:sSubSupPr>
                      <m:e>
                        <m:r>
                          <a:rPr lang="en-GB" i="1">
                            <a:solidFill>
                              <a:srgbClr val="FF0000"/>
                            </a:solidFill>
                            <a:latin typeface="Cambria Math"/>
                            <a:ea typeface="Cambria Math"/>
                          </a:rPr>
                          <m:t>𝑠</m:t>
                        </m:r>
                      </m:e>
                      <m:sub>
                        <m:r>
                          <a:rPr lang="en-GB" i="1">
                            <a:solidFill>
                              <a:srgbClr val="FF0000"/>
                            </a:solidFill>
                            <a:latin typeface="Cambria Math"/>
                            <a:ea typeface="Cambria Math"/>
                          </a:rPr>
                          <m:t>𝑢</m:t>
                        </m:r>
                        <m:r>
                          <a:rPr lang="en-GB" i="1">
                            <a:solidFill>
                              <a:srgbClr val="FF0000"/>
                            </a:solidFill>
                            <a:latin typeface="Cambria Math"/>
                            <a:ea typeface="Cambria Math"/>
                          </a:rPr>
                          <m:t>,</m:t>
                        </m:r>
                        <m:r>
                          <a:rPr lang="en-GB" i="1">
                            <a:solidFill>
                              <a:srgbClr val="FF0000"/>
                            </a:solidFill>
                            <a:latin typeface="Cambria Math"/>
                            <a:ea typeface="Cambria Math"/>
                          </a:rPr>
                          <m:t>𝑖</m:t>
                        </m:r>
                      </m:sub>
                      <m:sup>
                        <m:r>
                          <a:rPr lang="en-GB" i="1">
                            <a:solidFill>
                              <a:srgbClr val="FF0000"/>
                            </a:solidFill>
                            <a:latin typeface="Cambria Math"/>
                            <a:ea typeface="Cambria Math"/>
                          </a:rPr>
                          <m:t>𝑡</m:t>
                        </m:r>
                      </m:sup>
                    </m:sSubSup>
                  </m:oMath>
                </a14:m>
                <a:r>
                  <a:rPr lang="en-GB" dirty="0">
                    <a:solidFill>
                      <a:srgbClr val="FF0000"/>
                    </a:solidFill>
                  </a:rPr>
                  <a:t>:</a:t>
                </a:r>
                <a:endParaRPr lang="en-GB" dirty="0" smtClean="0">
                  <a:solidFill>
                    <a:srgbClr val="FF0000"/>
                  </a:solidFill>
                </a:endParaRPr>
              </a:p>
              <a:p>
                <a:endParaRPr lang="en-GB" dirty="0" smtClean="0">
                  <a:solidFill>
                    <a:srgbClr val="FF0000"/>
                  </a:solidFill>
                </a:endParaRPr>
              </a:p>
              <a:p>
                <a:endParaRPr lang="en-GB" dirty="0" smtClean="0">
                  <a:solidFill>
                    <a:srgbClr val="FF0000"/>
                  </a:solidFill>
                </a:endParaRPr>
              </a:p>
              <a:p>
                <a:pPr marL="457200" lvl="1" indent="0">
                  <a:buNone/>
                </a:pPr>
                <a:r>
                  <a:rPr lang="en-GB" sz="2000" b="1" dirty="0" smtClean="0"/>
                  <a:t>        Considering both item pairs and corresponding relation values</a:t>
                </a:r>
              </a:p>
              <a:p>
                <a:pPr lvl="1"/>
                <a:endParaRPr lang="en-GB" dirty="0">
                  <a:solidFill>
                    <a:srgbClr val="FF0000"/>
                  </a:solidFill>
                </a:endParaRPr>
              </a:p>
              <a:p>
                <a:endParaRPr lang="en-GB" dirty="0" smtClean="0">
                  <a:solidFill>
                    <a:schemeClr val="tx1"/>
                  </a:solidFill>
                </a:endParaRPr>
              </a:p>
              <a:p>
                <a:endParaRPr lang="en-GB" dirty="0"/>
              </a:p>
              <a:p>
                <a:endParaRPr lang="en-GB" dirty="0" smtClean="0"/>
              </a:p>
              <a:p>
                <a:endParaRPr lang="en-GB" dirty="0"/>
              </a:p>
              <a:p>
                <a:endParaRPr lang="en-GB" dirty="0"/>
              </a:p>
              <a:p>
                <a:endParaRPr lang="en-GB" dirty="0" smtClean="0"/>
              </a:p>
              <a:p>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252" t="-1016"/>
                </a:stretch>
              </a:blipFill>
            </p:spPr>
            <p:txBody>
              <a:bodyPr/>
              <a:lstStyle/>
              <a:p>
                <a:r>
                  <a:rPr lang="en-GB">
                    <a:noFill/>
                  </a:rPr>
                  <a:t> </a:t>
                </a:r>
              </a:p>
            </p:txBody>
          </p:sp>
        </mc:Fallback>
      </mc:AlternateContent>
      <p:sp>
        <p:nvSpPr>
          <p:cNvPr id="6" name="Slide Number Placeholder 5"/>
          <p:cNvSpPr>
            <a:spLocks noGrp="1"/>
          </p:cNvSpPr>
          <p:nvPr>
            <p:ph type="sldNum" sz="quarter" idx="12"/>
          </p:nvPr>
        </p:nvSpPr>
        <p:spPr/>
        <p:txBody>
          <a:bodyPr/>
          <a:lstStyle/>
          <a:p>
            <a:fld id="{A1460164-1179-4950-9184-96B7D9048AD9}" type="slidenum">
              <a:rPr lang="en-GB" smtClean="0"/>
              <a:pPr/>
              <a:t>10</a:t>
            </a:fld>
            <a:endParaRPr lang="en-GB"/>
          </a:p>
        </p:txBody>
      </p:sp>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6864" y="1231059"/>
            <a:ext cx="3038475"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703718" y="2016993"/>
            <a:ext cx="210096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a:t>
            </a:r>
            <a:r>
              <a:rPr lang="en-GB" dirty="0" smtClean="0">
                <a:solidFill>
                  <a:schemeClr val="tx1"/>
                </a:solidFill>
              </a:rPr>
              <a:t>ttention operations</a:t>
            </a:r>
            <a:endParaRPr lang="en-GB" dirty="0">
              <a:solidFill>
                <a:schemeClr val="tx1"/>
              </a:solidFill>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6392" y="2473846"/>
            <a:ext cx="333375"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9987" y="2492896"/>
            <a:ext cx="295275"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3" name="Straight Arrow Connector 22"/>
          <p:cNvCxnSpPr/>
          <p:nvPr/>
        </p:nvCxnSpPr>
        <p:spPr>
          <a:xfrm flipH="1" flipV="1">
            <a:off x="5148065" y="2322880"/>
            <a:ext cx="1" cy="1823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026" idx="0"/>
          </p:cNvCxnSpPr>
          <p:nvPr/>
        </p:nvCxnSpPr>
        <p:spPr>
          <a:xfrm flipV="1">
            <a:off x="4333080" y="2322881"/>
            <a:ext cx="0" cy="1509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33080" y="1545384"/>
            <a:ext cx="67627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3" name="Straight Arrow Connector 42"/>
          <p:cNvCxnSpPr/>
          <p:nvPr/>
        </p:nvCxnSpPr>
        <p:spPr>
          <a:xfrm flipV="1">
            <a:off x="4678065" y="1836787"/>
            <a:ext cx="0" cy="1802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8316416" y="1271736"/>
            <a:ext cx="458923"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pic>
        <p:nvPicPr>
          <p:cNvPr id="2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56716" y="3190677"/>
            <a:ext cx="27527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89281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User-Item Preference </a:t>
            </a:r>
            <a:r>
              <a:rPr lang="en-GB" dirty="0" err="1"/>
              <a:t>Modeling</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solidFill>
                      <a:schemeClr val="tx1"/>
                    </a:solidFill>
                  </a:rPr>
                  <a:t>Model </a:t>
                </a:r>
                <a14:m>
                  <m:oMath xmlns:m="http://schemas.openxmlformats.org/officeDocument/2006/math">
                    <m:r>
                      <a:rPr lang="en-GB" i="1" smtClean="0">
                        <a:solidFill>
                          <a:schemeClr val="tx1"/>
                        </a:solidFill>
                        <a:latin typeface="Cambria Math"/>
                        <a:ea typeface="Cambria Math"/>
                      </a:rPr>
                      <m:t>𝛼</m:t>
                    </m:r>
                    <m:d>
                      <m:dPr>
                        <m:ctrlPr>
                          <a:rPr lang="en-GB" b="0" i="1" smtClean="0">
                            <a:solidFill>
                              <a:schemeClr val="tx1"/>
                            </a:solidFill>
                            <a:latin typeface="Cambria Math"/>
                            <a:ea typeface="Cambria Math"/>
                          </a:rPr>
                        </m:ctrlPr>
                      </m:dPr>
                      <m:e>
                        <m:r>
                          <a:rPr lang="en-GB" b="0" i="1" smtClean="0">
                            <a:solidFill>
                              <a:schemeClr val="tx1"/>
                            </a:solidFill>
                            <a:latin typeface="Cambria Math"/>
                            <a:ea typeface="Cambria Math"/>
                          </a:rPr>
                          <m:t>𝑢</m:t>
                        </m:r>
                        <m:r>
                          <a:rPr lang="en-GB" b="0" i="1" smtClean="0">
                            <a:solidFill>
                              <a:schemeClr val="tx1"/>
                            </a:solidFill>
                            <a:latin typeface="Cambria Math"/>
                            <a:ea typeface="Cambria Math"/>
                          </a:rPr>
                          <m:t>,</m:t>
                        </m:r>
                        <m:r>
                          <a:rPr lang="en-GB" b="0" i="1" smtClean="0">
                            <a:solidFill>
                              <a:schemeClr val="tx1"/>
                            </a:solidFill>
                            <a:latin typeface="Cambria Math"/>
                            <a:ea typeface="Cambria Math"/>
                          </a:rPr>
                          <m:t>𝑡</m:t>
                        </m:r>
                      </m:e>
                    </m:d>
                    <m:r>
                      <a:rPr lang="en-GB" b="0" i="1" smtClean="0">
                        <a:solidFill>
                          <a:schemeClr val="tx1"/>
                        </a:solidFill>
                        <a:latin typeface="Cambria Math"/>
                        <a:ea typeface="Cambria Math"/>
                      </a:rPr>
                      <m:t>:</m:t>
                    </m:r>
                  </m:oMath>
                </a14:m>
                <a:endParaRPr lang="en-GB" b="0" dirty="0" smtClean="0">
                  <a:solidFill>
                    <a:schemeClr val="tx1"/>
                  </a:solidFill>
                  <a:ea typeface="Cambria Math"/>
                </a:endParaRPr>
              </a:p>
              <a:p>
                <a:endParaRPr lang="en-GB" dirty="0" smtClean="0">
                  <a:solidFill>
                    <a:schemeClr val="tx1"/>
                  </a:solidFill>
                </a:endParaRPr>
              </a:p>
              <a:p>
                <a:pPr marL="0" indent="0">
                  <a:buNone/>
                </a:pPr>
                <a:endParaRPr lang="en-GB" dirty="0" smtClean="0">
                  <a:solidFill>
                    <a:schemeClr val="tx1"/>
                  </a:solidFill>
                </a:endParaRPr>
              </a:p>
              <a:p>
                <a:r>
                  <a:rPr lang="en-GB" dirty="0">
                    <a:solidFill>
                      <a:srgbClr val="FF0000"/>
                    </a:solidFill>
                  </a:rPr>
                  <a:t>Model </a:t>
                </a:r>
                <a14:m>
                  <m:oMath xmlns:m="http://schemas.openxmlformats.org/officeDocument/2006/math">
                    <m:sSubSup>
                      <m:sSubSupPr>
                        <m:ctrlPr>
                          <a:rPr lang="en-GB" i="1">
                            <a:solidFill>
                              <a:srgbClr val="FF0000"/>
                            </a:solidFill>
                            <a:latin typeface="Cambria Math"/>
                            <a:ea typeface="Cambria Math"/>
                          </a:rPr>
                        </m:ctrlPr>
                      </m:sSubSupPr>
                      <m:e>
                        <m:r>
                          <a:rPr lang="en-GB" i="1">
                            <a:solidFill>
                              <a:srgbClr val="FF0000"/>
                            </a:solidFill>
                            <a:latin typeface="Cambria Math"/>
                            <a:ea typeface="Cambria Math"/>
                          </a:rPr>
                          <m:t>𝑠</m:t>
                        </m:r>
                      </m:e>
                      <m:sub>
                        <m:r>
                          <a:rPr lang="en-GB" i="1">
                            <a:solidFill>
                              <a:srgbClr val="FF0000"/>
                            </a:solidFill>
                            <a:latin typeface="Cambria Math"/>
                            <a:ea typeface="Cambria Math"/>
                          </a:rPr>
                          <m:t>𝑢</m:t>
                        </m:r>
                        <m:r>
                          <a:rPr lang="en-GB" i="1">
                            <a:solidFill>
                              <a:srgbClr val="FF0000"/>
                            </a:solidFill>
                            <a:latin typeface="Cambria Math"/>
                            <a:ea typeface="Cambria Math"/>
                          </a:rPr>
                          <m:t>,</m:t>
                        </m:r>
                        <m:r>
                          <a:rPr lang="en-GB" i="1">
                            <a:solidFill>
                              <a:srgbClr val="FF0000"/>
                            </a:solidFill>
                            <a:latin typeface="Cambria Math"/>
                            <a:ea typeface="Cambria Math"/>
                          </a:rPr>
                          <m:t>𝑖</m:t>
                        </m:r>
                      </m:sub>
                      <m:sup>
                        <m:r>
                          <a:rPr lang="en-GB" i="1">
                            <a:solidFill>
                              <a:srgbClr val="FF0000"/>
                            </a:solidFill>
                            <a:latin typeface="Cambria Math"/>
                            <a:ea typeface="Cambria Math"/>
                          </a:rPr>
                          <m:t>𝑡</m:t>
                        </m:r>
                      </m:sup>
                    </m:sSubSup>
                  </m:oMath>
                </a14:m>
                <a:r>
                  <a:rPr lang="en-GB" dirty="0">
                    <a:solidFill>
                      <a:srgbClr val="FF0000"/>
                    </a:solidFill>
                  </a:rPr>
                  <a:t>:</a:t>
                </a:r>
                <a:endParaRPr lang="en-GB" dirty="0" smtClean="0">
                  <a:solidFill>
                    <a:srgbClr val="FF0000"/>
                  </a:solidFill>
                </a:endParaRPr>
              </a:p>
              <a:p>
                <a:endParaRPr lang="en-GB" dirty="0" smtClean="0">
                  <a:solidFill>
                    <a:srgbClr val="FF0000"/>
                  </a:solidFill>
                </a:endParaRPr>
              </a:p>
              <a:p>
                <a:endParaRPr lang="en-GB" dirty="0" smtClean="0">
                  <a:solidFill>
                    <a:srgbClr val="FF0000"/>
                  </a:solidFill>
                </a:endParaRPr>
              </a:p>
              <a:p>
                <a:pPr lvl="1"/>
                <a:endParaRPr lang="en-GB" dirty="0">
                  <a:solidFill>
                    <a:srgbClr val="FF0000"/>
                  </a:solidFill>
                </a:endParaRPr>
              </a:p>
              <a:p>
                <a:endParaRPr lang="en-GB" dirty="0" smtClean="0">
                  <a:solidFill>
                    <a:schemeClr val="tx1"/>
                  </a:solidFill>
                </a:endParaRPr>
              </a:p>
              <a:p>
                <a:endParaRPr lang="en-GB" dirty="0"/>
              </a:p>
              <a:p>
                <a:endParaRPr lang="en-GB" dirty="0" smtClean="0"/>
              </a:p>
              <a:p>
                <a:endParaRPr lang="en-GB" dirty="0"/>
              </a:p>
              <a:p>
                <a:endParaRPr lang="en-GB" dirty="0"/>
              </a:p>
              <a:p>
                <a:endParaRPr lang="en-GB" dirty="0" smtClean="0"/>
              </a:p>
              <a:p>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252" t="-1016"/>
                </a:stretch>
              </a:blipFill>
            </p:spPr>
            <p:txBody>
              <a:bodyPr/>
              <a:lstStyle/>
              <a:p>
                <a:r>
                  <a:rPr lang="en-GB">
                    <a:noFill/>
                  </a:rPr>
                  <a:t> </a:t>
                </a:r>
              </a:p>
            </p:txBody>
          </p:sp>
        </mc:Fallback>
      </mc:AlternateContent>
      <p:sp>
        <p:nvSpPr>
          <p:cNvPr id="6" name="Slide Number Placeholder 5"/>
          <p:cNvSpPr>
            <a:spLocks noGrp="1"/>
          </p:cNvSpPr>
          <p:nvPr>
            <p:ph type="sldNum" sz="quarter" idx="12"/>
          </p:nvPr>
        </p:nvSpPr>
        <p:spPr/>
        <p:txBody>
          <a:bodyPr/>
          <a:lstStyle/>
          <a:p>
            <a:fld id="{A1460164-1179-4950-9184-96B7D9048AD9}" type="slidenum">
              <a:rPr lang="en-GB" smtClean="0"/>
              <a:pPr/>
              <a:t>11</a:t>
            </a:fld>
            <a:endParaRPr lang="en-GB"/>
          </a:p>
        </p:txBody>
      </p:sp>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6864" y="1231059"/>
            <a:ext cx="3038475"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703718" y="2016993"/>
            <a:ext cx="210096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a:t>
            </a:r>
            <a:r>
              <a:rPr lang="en-GB" dirty="0" smtClean="0">
                <a:solidFill>
                  <a:schemeClr val="tx1"/>
                </a:solidFill>
              </a:rPr>
              <a:t>ttention operations</a:t>
            </a:r>
            <a:endParaRPr lang="en-GB" dirty="0">
              <a:solidFill>
                <a:schemeClr val="tx1"/>
              </a:solidFill>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6392" y="2473846"/>
            <a:ext cx="333375"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9987" y="2492896"/>
            <a:ext cx="295275"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3" name="Straight Arrow Connector 22"/>
          <p:cNvCxnSpPr/>
          <p:nvPr/>
        </p:nvCxnSpPr>
        <p:spPr>
          <a:xfrm flipH="1" flipV="1">
            <a:off x="5148065" y="2322880"/>
            <a:ext cx="1" cy="1823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026" idx="0"/>
          </p:cNvCxnSpPr>
          <p:nvPr/>
        </p:nvCxnSpPr>
        <p:spPr>
          <a:xfrm flipV="1">
            <a:off x="4333080" y="2322881"/>
            <a:ext cx="0" cy="1509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33080" y="1545384"/>
            <a:ext cx="67627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3" name="Straight Arrow Connector 42"/>
          <p:cNvCxnSpPr/>
          <p:nvPr/>
        </p:nvCxnSpPr>
        <p:spPr>
          <a:xfrm flipV="1">
            <a:off x="4678065" y="1836787"/>
            <a:ext cx="0" cy="1802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8316416" y="1271736"/>
            <a:ext cx="458923"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pic>
        <p:nvPicPr>
          <p:cNvPr id="2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56716" y="3190677"/>
            <a:ext cx="27527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p:cNvSpPr/>
          <p:nvPr/>
        </p:nvSpPr>
        <p:spPr>
          <a:xfrm>
            <a:off x="3465041" y="5166312"/>
            <a:ext cx="239142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second level attention</a:t>
            </a:r>
            <a:endParaRPr lang="en-GB" dirty="0">
              <a:solidFill>
                <a:schemeClr val="tx1"/>
              </a:solidFill>
            </a:endParaRPr>
          </a:p>
        </p:txBody>
      </p:sp>
      <p:pic>
        <p:nvPicPr>
          <p:cNvPr id="205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03718" y="5596189"/>
            <a:ext cx="295275"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99767" y="5607717"/>
            <a:ext cx="257175"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7744" y="5635112"/>
            <a:ext cx="285750"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9" name="Straight Arrow Connector 18"/>
          <p:cNvCxnSpPr/>
          <p:nvPr/>
        </p:nvCxnSpPr>
        <p:spPr>
          <a:xfrm flipV="1">
            <a:off x="3851355" y="5445224"/>
            <a:ext cx="0" cy="1509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4638232" y="5454344"/>
            <a:ext cx="0" cy="1509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V="1">
            <a:off x="5347442" y="5471164"/>
            <a:ext cx="0" cy="1509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054"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28437" y="4584603"/>
            <a:ext cx="126682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5" name="Straight Arrow Connector 24"/>
          <p:cNvCxnSpPr>
            <a:stCxn id="2054" idx="0"/>
            <a:endCxn id="26" idx="2"/>
          </p:cNvCxnSpPr>
          <p:nvPr/>
        </p:nvCxnSpPr>
        <p:spPr>
          <a:xfrm flipV="1">
            <a:off x="4661850" y="4294181"/>
            <a:ext cx="9367" cy="2904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3475503" y="4006149"/>
            <a:ext cx="239142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a:t>
            </a:r>
            <a:r>
              <a:rPr lang="en-GB" dirty="0" smtClean="0">
                <a:solidFill>
                  <a:schemeClr val="tx1"/>
                </a:solidFill>
              </a:rPr>
              <a:t>moothed </a:t>
            </a:r>
            <a:r>
              <a:rPr lang="en-GB" dirty="0" err="1" smtClean="0">
                <a:solidFill>
                  <a:schemeClr val="tx1"/>
                </a:solidFill>
              </a:rPr>
              <a:t>softmax</a:t>
            </a:r>
            <a:endParaRPr lang="en-GB" dirty="0">
              <a:solidFill>
                <a:schemeClr val="tx1"/>
              </a:solidFill>
            </a:endParaRPr>
          </a:p>
        </p:txBody>
      </p:sp>
      <p:cxnSp>
        <p:nvCxnSpPr>
          <p:cNvPr id="27" name="Straight Arrow Connector 26"/>
          <p:cNvCxnSpPr>
            <a:stCxn id="26" idx="0"/>
          </p:cNvCxnSpPr>
          <p:nvPr/>
        </p:nvCxnSpPr>
        <p:spPr>
          <a:xfrm flipV="1">
            <a:off x="4671217" y="3645024"/>
            <a:ext cx="6848" cy="3611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5" idx="0"/>
            <a:endCxn id="2054" idx="2"/>
          </p:cNvCxnSpPr>
          <p:nvPr/>
        </p:nvCxnSpPr>
        <p:spPr>
          <a:xfrm flipV="1">
            <a:off x="4660755" y="4937028"/>
            <a:ext cx="1095" cy="2292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1719224" y="5555112"/>
            <a:ext cx="2132131" cy="307777"/>
          </a:xfrm>
          <a:prstGeom prst="rect">
            <a:avLst/>
          </a:prstGeom>
          <a:noFill/>
        </p:spPr>
        <p:txBody>
          <a:bodyPr wrap="square" rtlCol="0">
            <a:spAutoFit/>
          </a:bodyPr>
          <a:lstStyle/>
          <a:p>
            <a:r>
              <a:rPr lang="en-GB" sz="1400" dirty="0"/>
              <a:t>t</a:t>
            </a:r>
            <a:r>
              <a:rPr lang="en-GB" sz="1400" dirty="0" smtClean="0"/>
              <a:t>arget item embedding</a:t>
            </a:r>
            <a:endParaRPr lang="en-GB" sz="1400" dirty="0"/>
          </a:p>
        </p:txBody>
      </p:sp>
      <p:cxnSp>
        <p:nvCxnSpPr>
          <p:cNvPr id="46" name="Straight Arrow Connector 45"/>
          <p:cNvCxnSpPr/>
          <p:nvPr/>
        </p:nvCxnSpPr>
        <p:spPr>
          <a:xfrm flipH="1" flipV="1">
            <a:off x="3465041" y="5722341"/>
            <a:ext cx="238678" cy="71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4638232" y="5783771"/>
            <a:ext cx="0" cy="2592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3672555" y="6042990"/>
            <a:ext cx="2132131" cy="307777"/>
          </a:xfrm>
          <a:prstGeom prst="rect">
            <a:avLst/>
          </a:prstGeom>
          <a:noFill/>
        </p:spPr>
        <p:txBody>
          <a:bodyPr wrap="square" rtlCol="0">
            <a:spAutoFit/>
          </a:bodyPr>
          <a:lstStyle/>
          <a:p>
            <a:r>
              <a:rPr lang="en-GB" sz="1400" dirty="0" smtClean="0"/>
              <a:t>historical item embedding</a:t>
            </a:r>
            <a:endParaRPr lang="en-GB" sz="1400" dirty="0"/>
          </a:p>
        </p:txBody>
      </p:sp>
      <p:cxnSp>
        <p:nvCxnSpPr>
          <p:cNvPr id="55" name="Straight Arrow Connector 54"/>
          <p:cNvCxnSpPr>
            <a:stCxn id="2052" idx="3"/>
          </p:cNvCxnSpPr>
          <p:nvPr/>
        </p:nvCxnSpPr>
        <p:spPr>
          <a:xfrm>
            <a:off x="5533494" y="5739887"/>
            <a:ext cx="20337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5709441" y="5575651"/>
            <a:ext cx="2132131" cy="307777"/>
          </a:xfrm>
          <a:prstGeom prst="rect">
            <a:avLst/>
          </a:prstGeom>
          <a:noFill/>
        </p:spPr>
        <p:txBody>
          <a:bodyPr wrap="square" rtlCol="0">
            <a:spAutoFit/>
          </a:bodyPr>
          <a:lstStyle/>
          <a:p>
            <a:r>
              <a:rPr lang="en-GB" sz="1400" dirty="0"/>
              <a:t>r</a:t>
            </a:r>
            <a:r>
              <a:rPr lang="en-GB" sz="1400" dirty="0" smtClean="0"/>
              <a:t>elation value embedding</a:t>
            </a:r>
            <a:endParaRPr lang="en-GB" sz="1400" dirty="0"/>
          </a:p>
        </p:txBody>
      </p:sp>
    </p:spTree>
    <p:extLst>
      <p:ext uri="{BB962C8B-B14F-4D97-AF65-F5344CB8AC3E}">
        <p14:creationId xmlns:p14="http://schemas.microsoft.com/office/powerpoint/2010/main" val="36042743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User-Item Preference </a:t>
            </a:r>
            <a:r>
              <a:rPr lang="en-GB" dirty="0" err="1"/>
              <a:t>Modeling</a:t>
            </a:r>
            <a:endParaRPr lang="en-GB" dirty="0"/>
          </a:p>
        </p:txBody>
      </p:sp>
      <p:sp>
        <p:nvSpPr>
          <p:cNvPr id="3" name="Content Placeholder 2"/>
          <p:cNvSpPr>
            <a:spLocks noGrp="1"/>
          </p:cNvSpPr>
          <p:nvPr>
            <p:ph idx="1"/>
          </p:nvPr>
        </p:nvSpPr>
        <p:spPr/>
        <p:txBody>
          <a:bodyPr/>
          <a:lstStyle/>
          <a:p>
            <a:r>
              <a:rPr lang="en-GB" dirty="0" smtClean="0"/>
              <a:t>Prediction score:</a:t>
            </a:r>
          </a:p>
          <a:p>
            <a:endParaRPr lang="en-GB" dirty="0"/>
          </a:p>
          <a:p>
            <a:r>
              <a:rPr lang="en-GB" dirty="0" smtClean="0"/>
              <a:t>Pair-wise BPR training:</a:t>
            </a:r>
            <a:endParaRPr lang="en-GB" dirty="0"/>
          </a:p>
        </p:txBody>
      </p:sp>
      <p:sp>
        <p:nvSpPr>
          <p:cNvPr id="6" name="Slide Number Placeholder 5"/>
          <p:cNvSpPr>
            <a:spLocks noGrp="1"/>
          </p:cNvSpPr>
          <p:nvPr>
            <p:ph type="sldNum" sz="quarter" idx="12"/>
          </p:nvPr>
        </p:nvSpPr>
        <p:spPr/>
        <p:txBody>
          <a:bodyPr/>
          <a:lstStyle/>
          <a:p>
            <a:fld id="{A1460164-1179-4950-9184-96B7D9048AD9}" type="slidenum">
              <a:rPr lang="en-GB" smtClean="0"/>
              <a:pPr/>
              <a:t>12</a:t>
            </a:fld>
            <a:endParaRPr lang="en-GB"/>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556791"/>
            <a:ext cx="23812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888" y="2780928"/>
            <a:ext cx="3609975"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3712" y="2768360"/>
            <a:ext cx="3938935" cy="3341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87986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Item-Item </a:t>
            </a:r>
            <a:r>
              <a:rPr lang="en-GB" dirty="0" smtClean="0"/>
              <a:t>Relation </a:t>
            </a:r>
            <a:r>
              <a:rPr lang="en-GB" dirty="0" err="1"/>
              <a:t>Modeling</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Relations as Knowledge Graph</a:t>
                </a:r>
              </a:p>
              <a:p>
                <a:endParaRPr lang="en-US" dirty="0"/>
              </a:p>
              <a:p>
                <a:endParaRPr lang="en-US" dirty="0" smtClean="0"/>
              </a:p>
              <a:p>
                <a:r>
                  <a:rPr lang="en-US" dirty="0" smtClean="0"/>
                  <a:t>Relational ranking</a:t>
                </a:r>
              </a:p>
              <a:p>
                <a:pPr lvl="1"/>
                <a:r>
                  <a:rPr lang="en-US" dirty="0" smtClean="0"/>
                  <a:t>For a triplet </a:t>
                </a:r>
                <a14:m>
                  <m:oMath xmlns:m="http://schemas.openxmlformats.org/officeDocument/2006/math">
                    <m:r>
                      <a:rPr lang="en-US" b="0" i="1" smtClean="0">
                        <a:latin typeface="Cambria Math"/>
                      </a:rPr>
                      <m:t>(</m:t>
                    </m:r>
                    <m:r>
                      <a:rPr lang="en-US" b="0" i="1" smtClean="0">
                        <a:latin typeface="Cambria Math"/>
                      </a:rPr>
                      <m:t>𝑖</m:t>
                    </m:r>
                    <m:r>
                      <a:rPr lang="en-US" b="0" i="1" smtClean="0">
                        <a:latin typeface="Cambria Math"/>
                      </a:rPr>
                      <m:t>,</m:t>
                    </m:r>
                    <m:r>
                      <a:rPr lang="en-US" b="0" i="1" smtClean="0">
                        <a:latin typeface="Cambria Math"/>
                      </a:rPr>
                      <m:t>𝑟</m:t>
                    </m:r>
                    <m:r>
                      <a:rPr lang="en-US" b="0" i="1" smtClean="0">
                        <a:latin typeface="Cambria Math"/>
                      </a:rPr>
                      <m:t>,</m:t>
                    </m:r>
                    <m:r>
                      <a:rPr lang="en-US" b="0" i="1" smtClean="0">
                        <a:latin typeface="Cambria Math"/>
                      </a:rPr>
                      <m:t>𝑗</m:t>
                    </m:r>
                    <m:r>
                      <a:rPr lang="en-US" b="0" i="1" smtClean="0">
                        <a:latin typeface="Cambria Math"/>
                      </a:rPr>
                      <m:t>)</m:t>
                    </m:r>
                  </m:oMath>
                </a14:m>
                <a:endParaRPr lang="en-US" dirty="0" smtClean="0"/>
              </a:p>
              <a:p>
                <a:pPr lvl="2"/>
                <a:r>
                  <a:rPr lang="en-US" dirty="0" smtClean="0"/>
                  <a:t>Scoring function:</a:t>
                </a:r>
              </a:p>
              <a:p>
                <a:pPr lvl="2"/>
                <a:endParaRPr lang="en-US" dirty="0"/>
              </a:p>
              <a:p>
                <a:pPr lvl="2"/>
                <a:endParaRPr lang="en-US" dirty="0" smtClean="0"/>
              </a:p>
              <a:p>
                <a:pPr lvl="2"/>
                <a:r>
                  <a:rPr lang="en-US" dirty="0" smtClean="0"/>
                  <a:t>Pair-wise ranking loss:</a:t>
                </a:r>
              </a:p>
              <a:p>
                <a:pPr marL="457200" lvl="1" indent="0">
                  <a:buNone/>
                </a:pPr>
                <a:endParaRPr lang="en-US" dirty="0" smtClean="0"/>
              </a:p>
              <a:p>
                <a:endParaRPr lang="en-US" dirty="0"/>
              </a:p>
              <a:p>
                <a:endParaRPr lang="en-US" dirty="0" smtClean="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252" t="-1016"/>
                </a:stretch>
              </a:blipFill>
            </p:spPr>
            <p:txBody>
              <a:bodyPr/>
              <a:lstStyle/>
              <a:p>
                <a:r>
                  <a:rPr lang="en-GB">
                    <a:noFill/>
                  </a:rPr>
                  <a:t> </a:t>
                </a:r>
              </a:p>
            </p:txBody>
          </p:sp>
        </mc:Fallback>
      </mc:AlternateContent>
      <p:sp>
        <p:nvSpPr>
          <p:cNvPr id="6" name="Slide Number Placeholder 5"/>
          <p:cNvSpPr>
            <a:spLocks noGrp="1"/>
          </p:cNvSpPr>
          <p:nvPr>
            <p:ph type="sldNum" sz="quarter" idx="12"/>
          </p:nvPr>
        </p:nvSpPr>
        <p:spPr/>
        <p:txBody>
          <a:bodyPr/>
          <a:lstStyle/>
          <a:p>
            <a:fld id="{A1460164-1179-4950-9184-96B7D9048AD9}" type="slidenum">
              <a:rPr lang="en-GB" smtClean="0"/>
              <a:pPr/>
              <a:t>13</a:t>
            </a:fld>
            <a:endParaRPr lang="en-GB"/>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1717484"/>
            <a:ext cx="12382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6"/>
          <p:cNvSpPr/>
          <p:nvPr/>
        </p:nvSpPr>
        <p:spPr>
          <a:xfrm>
            <a:off x="6084168" y="2157075"/>
            <a:ext cx="432048" cy="3600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9" name="Oval 8"/>
          <p:cNvSpPr/>
          <p:nvPr/>
        </p:nvSpPr>
        <p:spPr>
          <a:xfrm>
            <a:off x="5940152" y="2960948"/>
            <a:ext cx="432048" cy="3600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0" name="Oval 9"/>
          <p:cNvSpPr/>
          <p:nvPr/>
        </p:nvSpPr>
        <p:spPr>
          <a:xfrm>
            <a:off x="8056912" y="2465135"/>
            <a:ext cx="432048" cy="3600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1" name="Oval 10"/>
          <p:cNvSpPr/>
          <p:nvPr/>
        </p:nvSpPr>
        <p:spPr>
          <a:xfrm>
            <a:off x="7277800" y="3475292"/>
            <a:ext cx="432048" cy="3600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2" name="Oval 11"/>
          <p:cNvSpPr/>
          <p:nvPr/>
        </p:nvSpPr>
        <p:spPr>
          <a:xfrm>
            <a:off x="7061776" y="1484784"/>
            <a:ext cx="432048" cy="3600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cxnSp>
        <p:nvCxnSpPr>
          <p:cNvPr id="13" name="Straight Arrow Connector 12"/>
          <p:cNvCxnSpPr>
            <a:stCxn id="7" idx="7"/>
            <a:endCxn id="12" idx="3"/>
          </p:cNvCxnSpPr>
          <p:nvPr/>
        </p:nvCxnSpPr>
        <p:spPr>
          <a:xfrm flipV="1">
            <a:off x="6452944" y="1792097"/>
            <a:ext cx="672104" cy="417705"/>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5" name="Straight Arrow Connector 14"/>
          <p:cNvCxnSpPr>
            <a:stCxn id="11" idx="0"/>
          </p:cNvCxnSpPr>
          <p:nvPr/>
        </p:nvCxnSpPr>
        <p:spPr>
          <a:xfrm flipV="1">
            <a:off x="7493824" y="2827103"/>
            <a:ext cx="734492" cy="648189"/>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7" name="Straight Arrow Connector 16"/>
          <p:cNvCxnSpPr>
            <a:stCxn id="9" idx="6"/>
            <a:endCxn id="10" idx="2"/>
          </p:cNvCxnSpPr>
          <p:nvPr/>
        </p:nvCxnSpPr>
        <p:spPr>
          <a:xfrm flipV="1">
            <a:off x="6372200" y="2645155"/>
            <a:ext cx="1684712" cy="495813"/>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20" name="Straight Arrow Connector 19"/>
          <p:cNvCxnSpPr>
            <a:stCxn id="11" idx="0"/>
            <a:endCxn id="12" idx="3"/>
          </p:cNvCxnSpPr>
          <p:nvPr/>
        </p:nvCxnSpPr>
        <p:spPr>
          <a:xfrm flipH="1" flipV="1">
            <a:off x="7125048" y="1792097"/>
            <a:ext cx="368776" cy="1683195"/>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6734076" y="2025136"/>
                <a:ext cx="22539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𝑟</m:t>
                      </m:r>
                      <m:r>
                        <a:rPr lang="en-US" b="0" i="1" smtClean="0">
                          <a:latin typeface="Cambria Math"/>
                        </a:rPr>
                        <m:t>=&lt;</m:t>
                      </m:r>
                      <m:r>
                        <a:rPr lang="en-US" b="0" i="1" smtClean="0">
                          <a:latin typeface="Cambria Math"/>
                        </a:rPr>
                        <m:t>𝑡</m:t>
                      </m:r>
                      <m:r>
                        <a:rPr lang="en-US" b="0" i="1" smtClean="0">
                          <a:latin typeface="Cambria Math"/>
                        </a:rPr>
                        <m:t>,</m:t>
                      </m:r>
                      <m:r>
                        <a:rPr lang="en-US" b="0" i="1" smtClean="0">
                          <a:latin typeface="Cambria Math"/>
                        </a:rPr>
                        <m:t>𝑣</m:t>
                      </m:r>
                      <m:r>
                        <a:rPr lang="en-US" b="0" i="1" smtClean="0">
                          <a:latin typeface="Cambria Math"/>
                        </a:rPr>
                        <m:t>&gt;</m:t>
                      </m:r>
                    </m:oMath>
                  </m:oMathPara>
                </a14:m>
                <a:endParaRPr lang="en-GB" dirty="0"/>
              </a:p>
            </p:txBody>
          </p:sp>
        </mc:Choice>
        <mc:Fallback xmlns="">
          <p:sp>
            <p:nvSpPr>
              <p:cNvPr id="25" name="TextBox 24"/>
              <p:cNvSpPr txBox="1">
                <a:spLocks noRot="1" noChangeAspect="1" noMove="1" noResize="1" noEditPoints="1" noAdjustHandles="1" noChangeArrowheads="1" noChangeShapeType="1" noTextEdit="1"/>
              </p:cNvSpPr>
              <p:nvPr/>
            </p:nvSpPr>
            <p:spPr>
              <a:xfrm>
                <a:off x="6734076" y="2025136"/>
                <a:ext cx="2253988" cy="369332"/>
              </a:xfrm>
              <a:prstGeom prst="rect">
                <a:avLst/>
              </a:prstGeom>
              <a:blipFill rotWithShape="1">
                <a:blip r:embed="rId5"/>
                <a:stretch>
                  <a:fillRect/>
                </a:stretch>
              </a:blipFill>
            </p:spPr>
            <p:txBody>
              <a:bodyPr/>
              <a:lstStyle/>
              <a:p>
                <a:r>
                  <a:rPr lang="en-GB">
                    <a:noFill/>
                  </a:rPr>
                  <a:t> </a:t>
                </a:r>
              </a:p>
            </p:txBody>
          </p:sp>
        </mc:Fallback>
      </mc:AlternateContent>
      <p:sp>
        <p:nvSpPr>
          <p:cNvPr id="27" name="Rectangle 26"/>
          <p:cNvSpPr/>
          <p:nvPr/>
        </p:nvSpPr>
        <p:spPr>
          <a:xfrm>
            <a:off x="2538641" y="1711741"/>
            <a:ext cx="25026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 name="Straight Arrow Connector 27"/>
          <p:cNvCxnSpPr>
            <a:stCxn id="27" idx="1"/>
          </p:cNvCxnSpPr>
          <p:nvPr/>
        </p:nvCxnSpPr>
        <p:spPr>
          <a:xfrm flipH="1">
            <a:off x="2349477" y="1855757"/>
            <a:ext cx="189164" cy="133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620624" y="1693140"/>
            <a:ext cx="2210556" cy="338554"/>
          </a:xfrm>
          <a:prstGeom prst="rect">
            <a:avLst/>
          </a:prstGeom>
          <a:noFill/>
        </p:spPr>
        <p:txBody>
          <a:bodyPr wrap="square" rtlCol="0">
            <a:spAutoFit/>
          </a:bodyPr>
          <a:lstStyle/>
          <a:p>
            <a:r>
              <a:rPr lang="en-GB" sz="1600" dirty="0"/>
              <a:t>r</a:t>
            </a:r>
            <a:r>
              <a:rPr lang="en-GB" sz="1600" dirty="0" smtClean="0"/>
              <a:t>elation embedding</a:t>
            </a:r>
            <a:endParaRPr lang="en-GB" sz="1600" dirty="0"/>
          </a:p>
        </p:txBody>
      </p:sp>
      <p:sp>
        <p:nvSpPr>
          <p:cNvPr id="36" name="Rectangle 35"/>
          <p:cNvSpPr/>
          <p:nvPr/>
        </p:nvSpPr>
        <p:spPr>
          <a:xfrm>
            <a:off x="3019801" y="1737104"/>
            <a:ext cx="25026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7" name="Straight Arrow Connector 36"/>
          <p:cNvCxnSpPr>
            <a:stCxn id="36" idx="2"/>
          </p:cNvCxnSpPr>
          <p:nvPr/>
        </p:nvCxnSpPr>
        <p:spPr>
          <a:xfrm>
            <a:off x="3144935" y="2025136"/>
            <a:ext cx="0" cy="1815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2267744" y="2126581"/>
            <a:ext cx="2210556" cy="338554"/>
          </a:xfrm>
          <a:prstGeom prst="rect">
            <a:avLst/>
          </a:prstGeom>
          <a:noFill/>
        </p:spPr>
        <p:txBody>
          <a:bodyPr wrap="square" rtlCol="0">
            <a:spAutoFit/>
          </a:bodyPr>
          <a:lstStyle/>
          <a:p>
            <a:r>
              <a:rPr lang="en-GB" sz="1600" dirty="0" smtClean="0"/>
              <a:t>type embedding</a:t>
            </a:r>
            <a:endParaRPr lang="en-GB" sz="1600" dirty="0"/>
          </a:p>
        </p:txBody>
      </p:sp>
      <p:sp>
        <p:nvSpPr>
          <p:cNvPr id="41" name="Rectangle 40"/>
          <p:cNvSpPr/>
          <p:nvPr/>
        </p:nvSpPr>
        <p:spPr>
          <a:xfrm>
            <a:off x="3504068" y="1730627"/>
            <a:ext cx="25026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2" name="Straight Arrow Connector 41"/>
          <p:cNvCxnSpPr/>
          <p:nvPr/>
        </p:nvCxnSpPr>
        <p:spPr>
          <a:xfrm>
            <a:off x="3754336" y="1874643"/>
            <a:ext cx="22382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3873612" y="1686582"/>
            <a:ext cx="2210556" cy="338554"/>
          </a:xfrm>
          <a:prstGeom prst="rect">
            <a:avLst/>
          </a:prstGeom>
          <a:noFill/>
        </p:spPr>
        <p:txBody>
          <a:bodyPr wrap="square" rtlCol="0">
            <a:spAutoFit/>
          </a:bodyPr>
          <a:lstStyle/>
          <a:p>
            <a:r>
              <a:rPr lang="en-GB" sz="1600" dirty="0" smtClean="0"/>
              <a:t>value embedding</a:t>
            </a:r>
            <a:endParaRPr lang="en-GB" sz="1600" dirty="0"/>
          </a:p>
        </p:txBody>
      </p:sp>
      <p:pic>
        <p:nvPicPr>
          <p:cNvPr id="1024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2963" y="3920665"/>
            <a:ext cx="27336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25902" y="4941168"/>
            <a:ext cx="4791075"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21037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Multi-task learning</a:t>
            </a:r>
            <a:endParaRPr lang="en-GB" dirty="0"/>
          </a:p>
        </p:txBody>
      </p:sp>
      <p:sp>
        <p:nvSpPr>
          <p:cNvPr id="3" name="Content Placeholder 2"/>
          <p:cNvSpPr>
            <a:spLocks noGrp="1"/>
          </p:cNvSpPr>
          <p:nvPr>
            <p:ph idx="1"/>
          </p:nvPr>
        </p:nvSpPr>
        <p:spPr/>
        <p:txBody>
          <a:bodyPr/>
          <a:lstStyle/>
          <a:p>
            <a:r>
              <a:rPr lang="en-US" dirty="0" smtClean="0"/>
              <a:t>Loss function:</a:t>
            </a:r>
            <a:endParaRPr lang="en-GB"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1484784"/>
            <a:ext cx="5229225"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4" y="2745499"/>
            <a:ext cx="3976366" cy="3828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a:xfrm>
            <a:off x="6553200" y="6453336"/>
            <a:ext cx="2133600" cy="268139"/>
          </a:xfrm>
        </p:spPr>
        <p:txBody>
          <a:bodyPr/>
          <a:lstStyle/>
          <a:p>
            <a:fld id="{A1460164-1179-4950-9184-96B7D9048AD9}" type="slidenum">
              <a:rPr lang="en-GB" smtClean="0"/>
              <a:pPr/>
              <a:t>14</a:t>
            </a:fld>
            <a:endParaRPr lang="en-GB" dirty="0"/>
          </a:p>
        </p:txBody>
      </p:sp>
    </p:spTree>
    <p:extLst>
      <p:ext uri="{BB962C8B-B14F-4D97-AF65-F5344CB8AC3E}">
        <p14:creationId xmlns:p14="http://schemas.microsoft.com/office/powerpoint/2010/main" val="27624041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smtClean="0"/>
                  <a:t>Research questions:</a:t>
                </a:r>
              </a:p>
              <a:p>
                <a:pPr lvl="1"/>
                <a:r>
                  <a:rPr lang="en-GB" dirty="0"/>
                  <a:t>Compared with state-of-the-art recommendation models, how does RCF perform</a:t>
                </a:r>
                <a:r>
                  <a:rPr lang="en-GB" dirty="0" smtClean="0"/>
                  <a:t>? (performance)</a:t>
                </a:r>
                <a:endParaRPr lang="en-GB" dirty="0"/>
              </a:p>
              <a:p>
                <a:pPr lvl="1"/>
                <a:r>
                  <a:rPr lang="en-GB" dirty="0"/>
                  <a:t>How do the multiple item relations affect the model performance</a:t>
                </a:r>
                <a:r>
                  <a:rPr lang="en-GB" dirty="0" smtClean="0"/>
                  <a:t>? (model ablation)</a:t>
                </a:r>
                <a:endParaRPr lang="en-GB" dirty="0"/>
              </a:p>
              <a:p>
                <a:pPr lvl="1"/>
                <a:r>
                  <a:rPr lang="en-GB" dirty="0"/>
                  <a:t>How does RCF help to comprehend the user behaviour? </a:t>
                </a:r>
                <a:r>
                  <a:rPr lang="en-GB" dirty="0" smtClean="0"/>
                  <a:t>(case study)</a:t>
                </a:r>
                <a:endParaRPr lang="en-US" dirty="0" smtClean="0"/>
              </a:p>
              <a:p>
                <a:r>
                  <a:rPr lang="en-US" dirty="0" smtClean="0"/>
                  <a:t>Datasets:</a:t>
                </a:r>
              </a:p>
              <a:p>
                <a:pPr lvl="1"/>
                <a:r>
                  <a:rPr lang="en-US" dirty="0" err="1"/>
                  <a:t>MovieLens</a:t>
                </a:r>
                <a:r>
                  <a:rPr lang="en-US" dirty="0"/>
                  <a:t> (movie recommendation</a:t>
                </a:r>
                <a:r>
                  <a:rPr lang="en-US" dirty="0" smtClean="0"/>
                  <a:t>)</a:t>
                </a:r>
              </a:p>
              <a:p>
                <a:pPr lvl="2"/>
                <a14:m>
                  <m:oMath xmlns:m="http://schemas.openxmlformats.org/officeDocument/2006/math">
                    <m:sSub>
                      <m:sSubPr>
                        <m:ctrlPr>
                          <a:rPr lang="en-US" i="1" smtClean="0">
                            <a:latin typeface="Cambria Math"/>
                          </a:rPr>
                        </m:ctrlPr>
                      </m:sSubPr>
                      <m:e>
                        <m:r>
                          <a:rPr lang="en-GB" b="0" i="1" smtClean="0">
                            <a:latin typeface="Cambria Math"/>
                          </a:rPr>
                          <m:t>𝑡</m:t>
                        </m:r>
                      </m:e>
                      <m:sub>
                        <m:r>
                          <a:rPr lang="en-GB" b="0" i="1" smtClean="0">
                            <a:latin typeface="Cambria Math"/>
                          </a:rPr>
                          <m:t>0</m:t>
                        </m:r>
                      </m:sub>
                    </m:sSub>
                  </m:oMath>
                </a14:m>
                <a:r>
                  <a:rPr lang="en-US" dirty="0" smtClean="0"/>
                  <a:t>, (shared) genre, director, actor</a:t>
                </a:r>
                <a:endParaRPr lang="en-US" dirty="0"/>
              </a:p>
              <a:p>
                <a:pPr lvl="1"/>
                <a:r>
                  <a:rPr lang="en-US" dirty="0"/>
                  <a:t>KKBOX (music recommendation</a:t>
                </a:r>
                <a:r>
                  <a:rPr lang="en-US" dirty="0" smtClean="0"/>
                  <a:t>)</a:t>
                </a:r>
              </a:p>
              <a:p>
                <a:pPr lvl="2"/>
                <a14:m>
                  <m:oMath xmlns:m="http://schemas.openxmlformats.org/officeDocument/2006/math">
                    <m:sSub>
                      <m:sSubPr>
                        <m:ctrlPr>
                          <a:rPr lang="en-US" i="1">
                            <a:latin typeface="Cambria Math"/>
                          </a:rPr>
                        </m:ctrlPr>
                      </m:sSubPr>
                      <m:e>
                        <m:r>
                          <a:rPr lang="en-GB" i="1">
                            <a:latin typeface="Cambria Math"/>
                          </a:rPr>
                          <m:t>𝑡</m:t>
                        </m:r>
                      </m:e>
                      <m:sub>
                        <m:r>
                          <a:rPr lang="en-GB" i="1">
                            <a:latin typeface="Cambria Math"/>
                          </a:rPr>
                          <m:t>0</m:t>
                        </m:r>
                      </m:sub>
                    </m:sSub>
                  </m:oMath>
                </a14:m>
                <a:r>
                  <a:rPr lang="en-US" dirty="0"/>
                  <a:t>, (shared) genre, </a:t>
                </a:r>
                <a:r>
                  <a:rPr lang="en-US" dirty="0" smtClean="0"/>
                  <a:t>artist, composer, lyricist</a:t>
                </a:r>
              </a:p>
              <a:p>
                <a:r>
                  <a:rPr lang="en-US" dirty="0" smtClean="0"/>
                  <a:t>Evaluation:</a:t>
                </a:r>
              </a:p>
              <a:p>
                <a:pPr lvl="1"/>
                <a:r>
                  <a:rPr lang="en-US" dirty="0" smtClean="0"/>
                  <a:t>Leave-one-out</a:t>
                </a:r>
              </a:p>
              <a:p>
                <a:pPr lvl="1"/>
                <a:r>
                  <a:rPr lang="en-US" dirty="0" smtClean="0"/>
                  <a:t>HR,MRR&amp;NDCG</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105" t="-2257"/>
                </a:stretch>
              </a:blipFill>
            </p:spPr>
            <p:txBody>
              <a:bodyPr/>
              <a:lstStyle/>
              <a:p>
                <a:r>
                  <a:rPr lang="en-GB">
                    <a:noFill/>
                  </a:rPr>
                  <a:t> </a:t>
                </a:r>
              </a:p>
            </p:txBody>
          </p:sp>
        </mc:Fallback>
      </mc:AlternateContent>
      <p:sp>
        <p:nvSpPr>
          <p:cNvPr id="6" name="Slide Number Placeholder 5"/>
          <p:cNvSpPr>
            <a:spLocks noGrp="1"/>
          </p:cNvSpPr>
          <p:nvPr>
            <p:ph type="sldNum" sz="quarter" idx="12"/>
          </p:nvPr>
        </p:nvSpPr>
        <p:spPr/>
        <p:txBody>
          <a:bodyPr/>
          <a:lstStyle/>
          <a:p>
            <a:fld id="{A1460164-1179-4950-9184-96B7D9048AD9}" type="slidenum">
              <a:rPr lang="en-GB" smtClean="0"/>
              <a:pPr/>
              <a:t>15</a:t>
            </a:fld>
            <a:endParaRPr lang="en-GB"/>
          </a:p>
        </p:txBody>
      </p:sp>
    </p:spTree>
    <p:extLst>
      <p:ext uri="{BB962C8B-B14F-4D97-AF65-F5344CB8AC3E}">
        <p14:creationId xmlns:p14="http://schemas.microsoft.com/office/powerpoint/2010/main" val="9546302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GB" dirty="0"/>
          </a:p>
        </p:txBody>
      </p:sp>
      <p:sp>
        <p:nvSpPr>
          <p:cNvPr id="3" name="Content Placeholder 2"/>
          <p:cNvSpPr>
            <a:spLocks noGrp="1"/>
          </p:cNvSpPr>
          <p:nvPr>
            <p:ph idx="1"/>
          </p:nvPr>
        </p:nvSpPr>
        <p:spPr/>
        <p:txBody>
          <a:bodyPr/>
          <a:lstStyle/>
          <a:p>
            <a:r>
              <a:rPr lang="en-US" dirty="0" smtClean="0"/>
              <a:t>Baselines:</a:t>
            </a:r>
          </a:p>
          <a:p>
            <a:pPr lvl="1"/>
            <a:r>
              <a:rPr lang="en-US" dirty="0"/>
              <a:t>I</a:t>
            </a:r>
            <a:r>
              <a:rPr lang="en-US" dirty="0" smtClean="0"/>
              <a:t>CF</a:t>
            </a:r>
          </a:p>
          <a:p>
            <a:pPr lvl="2"/>
            <a:r>
              <a:rPr lang="en-US" dirty="0" smtClean="0"/>
              <a:t>MF [</a:t>
            </a:r>
            <a:r>
              <a:rPr lang="en-US" dirty="0" err="1" smtClean="0"/>
              <a:t>Koren</a:t>
            </a:r>
            <a:r>
              <a:rPr lang="en-US" dirty="0"/>
              <a:t> </a:t>
            </a:r>
            <a:r>
              <a:rPr lang="en-US" dirty="0" smtClean="0"/>
              <a:t>et al, 2009]</a:t>
            </a:r>
          </a:p>
          <a:p>
            <a:pPr lvl="2"/>
            <a:r>
              <a:rPr lang="en-US" dirty="0" smtClean="0"/>
              <a:t>FISM [</a:t>
            </a:r>
            <a:r>
              <a:rPr lang="en-GB" dirty="0" err="1"/>
              <a:t>Kabbur</a:t>
            </a:r>
            <a:r>
              <a:rPr lang="en-GB" dirty="0"/>
              <a:t> S et al, KDD13</a:t>
            </a:r>
            <a:r>
              <a:rPr lang="en-US" dirty="0" smtClean="0"/>
              <a:t>]</a:t>
            </a:r>
          </a:p>
          <a:p>
            <a:pPr lvl="2"/>
            <a:r>
              <a:rPr lang="en-US" dirty="0" smtClean="0"/>
              <a:t>NAIS [He </a:t>
            </a:r>
            <a:r>
              <a:rPr lang="en-US" dirty="0"/>
              <a:t>et al, TKDE18</a:t>
            </a:r>
            <a:r>
              <a:rPr lang="en-US" dirty="0" smtClean="0"/>
              <a:t>]</a:t>
            </a:r>
          </a:p>
          <a:p>
            <a:pPr lvl="1"/>
            <a:r>
              <a:rPr lang="en-US" dirty="0" smtClean="0"/>
              <a:t>Feature based</a:t>
            </a:r>
          </a:p>
          <a:p>
            <a:pPr lvl="2"/>
            <a:r>
              <a:rPr lang="en-US" dirty="0" smtClean="0"/>
              <a:t>FM [</a:t>
            </a:r>
            <a:r>
              <a:rPr lang="en-US" dirty="0" err="1" smtClean="0"/>
              <a:t>Rendle</a:t>
            </a:r>
            <a:r>
              <a:rPr lang="en-US" dirty="0" smtClean="0"/>
              <a:t>, et al, ICDM2010]</a:t>
            </a:r>
          </a:p>
          <a:p>
            <a:pPr lvl="2"/>
            <a:r>
              <a:rPr lang="en-US" dirty="0" smtClean="0"/>
              <a:t>NFM [</a:t>
            </a:r>
            <a:r>
              <a:rPr lang="en-US" dirty="0"/>
              <a:t>He et al, </a:t>
            </a:r>
            <a:r>
              <a:rPr lang="en-US" dirty="0" smtClean="0"/>
              <a:t>SIGIR17]</a:t>
            </a:r>
          </a:p>
          <a:p>
            <a:pPr lvl="1"/>
            <a:r>
              <a:rPr lang="en-US" dirty="0" smtClean="0"/>
              <a:t>KG-based</a:t>
            </a:r>
          </a:p>
          <a:p>
            <a:pPr lvl="2"/>
            <a:r>
              <a:rPr lang="en-US" dirty="0" smtClean="0"/>
              <a:t>CKE [Zhang et al, KDD16]</a:t>
            </a:r>
          </a:p>
          <a:p>
            <a:pPr lvl="2"/>
            <a:r>
              <a:rPr lang="en-US" dirty="0" smtClean="0"/>
              <a:t>MOHR[Kang et al, CIKM18]</a:t>
            </a:r>
          </a:p>
        </p:txBody>
      </p:sp>
      <p:sp>
        <p:nvSpPr>
          <p:cNvPr id="6" name="Slide Number Placeholder 5"/>
          <p:cNvSpPr>
            <a:spLocks noGrp="1"/>
          </p:cNvSpPr>
          <p:nvPr>
            <p:ph type="sldNum" sz="quarter" idx="12"/>
          </p:nvPr>
        </p:nvSpPr>
        <p:spPr/>
        <p:txBody>
          <a:bodyPr/>
          <a:lstStyle/>
          <a:p>
            <a:fld id="{A1460164-1179-4950-9184-96B7D9048AD9}" type="slidenum">
              <a:rPr lang="en-GB" smtClean="0"/>
              <a:pPr/>
              <a:t>16</a:t>
            </a:fld>
            <a:endParaRPr lang="en-GB"/>
          </a:p>
        </p:txBody>
      </p:sp>
    </p:spTree>
    <p:extLst>
      <p:ext uri="{BB962C8B-B14F-4D97-AF65-F5344CB8AC3E}">
        <p14:creationId xmlns:p14="http://schemas.microsoft.com/office/powerpoint/2010/main" val="29311928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GB" dirty="0"/>
          </a:p>
        </p:txBody>
      </p:sp>
      <p:sp>
        <p:nvSpPr>
          <p:cNvPr id="3" name="Content Placeholder 2"/>
          <p:cNvSpPr>
            <a:spLocks noGrp="1"/>
          </p:cNvSpPr>
          <p:nvPr>
            <p:ph idx="1"/>
          </p:nvPr>
        </p:nvSpPr>
        <p:spPr/>
        <p:txBody>
          <a:bodyPr>
            <a:normAutofit/>
          </a:bodyPr>
          <a:lstStyle/>
          <a:p>
            <a:r>
              <a:rPr lang="en-US" dirty="0" smtClean="0"/>
              <a:t>RQ1 (performance@10) </a:t>
            </a:r>
          </a:p>
          <a:p>
            <a:pPr lvl="1"/>
            <a:r>
              <a:rPr lang="en-US" dirty="0" err="1" smtClean="0"/>
              <a:t>Movielens</a:t>
            </a:r>
            <a:endParaRPr lang="en-US" dirty="0" smtClean="0"/>
          </a:p>
          <a:p>
            <a:pPr lvl="1"/>
            <a:endParaRPr lang="en-US" dirty="0"/>
          </a:p>
          <a:p>
            <a:pPr lvl="1"/>
            <a:endParaRPr lang="en-US" dirty="0" smtClean="0"/>
          </a:p>
          <a:p>
            <a:pPr marL="457200" lvl="1" indent="0">
              <a:buNone/>
            </a:pPr>
            <a:endParaRPr lang="en-US" dirty="0"/>
          </a:p>
          <a:p>
            <a:pPr lvl="1"/>
            <a:r>
              <a:rPr lang="en-US" dirty="0" smtClean="0"/>
              <a:t>KKBOX</a:t>
            </a:r>
          </a:p>
          <a:p>
            <a:pPr lvl="1"/>
            <a:endParaRPr lang="en-US" dirty="0"/>
          </a:p>
          <a:p>
            <a:pPr lvl="1"/>
            <a:endParaRPr lang="en-US" dirty="0" smtClean="0"/>
          </a:p>
          <a:p>
            <a:pPr lvl="1"/>
            <a:endParaRPr lang="en-US" dirty="0"/>
          </a:p>
          <a:p>
            <a:pPr lvl="1"/>
            <a:endParaRPr lang="en-US" dirty="0" smtClean="0"/>
          </a:p>
          <a:p>
            <a:pPr lvl="1"/>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1427180451"/>
              </p:ext>
            </p:extLst>
          </p:nvPr>
        </p:nvGraphicFramePr>
        <p:xfrm>
          <a:off x="899592" y="1916832"/>
          <a:ext cx="7488828" cy="1386840"/>
        </p:xfrm>
        <a:graphic>
          <a:graphicData uri="http://schemas.openxmlformats.org/drawingml/2006/table">
            <a:tbl>
              <a:tblPr firstRow="1" bandRow="1">
                <a:tableStyleId>{5C22544A-7EE6-4342-B048-85BDC9FD1C3A}</a:tableStyleId>
              </a:tblPr>
              <a:tblGrid>
                <a:gridCol w="832092"/>
                <a:gridCol w="832092"/>
                <a:gridCol w="832092"/>
                <a:gridCol w="832092"/>
                <a:gridCol w="832092"/>
                <a:gridCol w="832092"/>
                <a:gridCol w="832092"/>
                <a:gridCol w="832092"/>
                <a:gridCol w="832092"/>
              </a:tblGrid>
              <a:tr h="149736">
                <a:tc>
                  <a:txBody>
                    <a:bodyPr/>
                    <a:lstStyle/>
                    <a:p>
                      <a:r>
                        <a:rPr lang="en-GB" sz="1200" dirty="0" smtClean="0"/>
                        <a:t>Model</a:t>
                      </a:r>
                      <a:endParaRPr lang="en-GB" sz="1200" dirty="0"/>
                    </a:p>
                  </a:txBody>
                  <a:tcPr/>
                </a:tc>
                <a:tc>
                  <a:txBody>
                    <a:bodyPr/>
                    <a:lstStyle/>
                    <a:p>
                      <a:r>
                        <a:rPr lang="en-GB" sz="1200" dirty="0" smtClean="0"/>
                        <a:t>MF</a:t>
                      </a:r>
                      <a:endParaRPr lang="en-GB" sz="1200" dirty="0"/>
                    </a:p>
                  </a:txBody>
                  <a:tcPr/>
                </a:tc>
                <a:tc>
                  <a:txBody>
                    <a:bodyPr/>
                    <a:lstStyle/>
                    <a:p>
                      <a:r>
                        <a:rPr lang="en-GB" sz="1200" dirty="0" smtClean="0"/>
                        <a:t>FISM</a:t>
                      </a:r>
                      <a:endParaRPr lang="en-GB" sz="1200" dirty="0"/>
                    </a:p>
                  </a:txBody>
                  <a:tcPr/>
                </a:tc>
                <a:tc>
                  <a:txBody>
                    <a:bodyPr/>
                    <a:lstStyle/>
                    <a:p>
                      <a:r>
                        <a:rPr lang="en-GB" sz="1200" dirty="0" smtClean="0"/>
                        <a:t>NAIS</a:t>
                      </a:r>
                      <a:endParaRPr lang="en-GB" sz="1200" dirty="0"/>
                    </a:p>
                  </a:txBody>
                  <a:tcPr/>
                </a:tc>
                <a:tc>
                  <a:txBody>
                    <a:bodyPr/>
                    <a:lstStyle/>
                    <a:p>
                      <a:r>
                        <a:rPr lang="en-GB" sz="1200" dirty="0" smtClean="0"/>
                        <a:t>FM</a:t>
                      </a:r>
                      <a:endParaRPr lang="en-GB" sz="1200" dirty="0"/>
                    </a:p>
                  </a:txBody>
                  <a:tcPr/>
                </a:tc>
                <a:tc>
                  <a:txBody>
                    <a:bodyPr/>
                    <a:lstStyle/>
                    <a:p>
                      <a:r>
                        <a:rPr lang="en-GB" sz="1200" dirty="0" smtClean="0"/>
                        <a:t>NFM</a:t>
                      </a:r>
                      <a:endParaRPr lang="en-GB" sz="1200" dirty="0"/>
                    </a:p>
                  </a:txBody>
                  <a:tcPr/>
                </a:tc>
                <a:tc>
                  <a:txBody>
                    <a:bodyPr/>
                    <a:lstStyle/>
                    <a:p>
                      <a:r>
                        <a:rPr lang="en-GB" sz="1200" dirty="0" smtClean="0"/>
                        <a:t>CKE</a:t>
                      </a:r>
                      <a:endParaRPr lang="en-GB" sz="1200" dirty="0"/>
                    </a:p>
                  </a:txBody>
                  <a:tcPr/>
                </a:tc>
                <a:tc>
                  <a:txBody>
                    <a:bodyPr/>
                    <a:lstStyle/>
                    <a:p>
                      <a:r>
                        <a:rPr lang="en-GB" sz="1200" dirty="0" smtClean="0"/>
                        <a:t>MOHR</a:t>
                      </a:r>
                      <a:endParaRPr lang="en-GB" sz="1200" dirty="0"/>
                    </a:p>
                  </a:txBody>
                  <a:tcPr/>
                </a:tc>
                <a:tc>
                  <a:txBody>
                    <a:bodyPr/>
                    <a:lstStyle/>
                    <a:p>
                      <a:r>
                        <a:rPr lang="en-GB" sz="1200" dirty="0" smtClean="0"/>
                        <a:t>RCF</a:t>
                      </a:r>
                      <a:endParaRPr lang="en-GB" sz="1200" dirty="0"/>
                    </a:p>
                  </a:txBody>
                  <a:tcPr/>
                </a:tc>
              </a:tr>
              <a:tr h="370840">
                <a:tc>
                  <a:txBody>
                    <a:bodyPr/>
                    <a:lstStyle/>
                    <a:p>
                      <a:r>
                        <a:rPr lang="en-GB" sz="1200" dirty="0" smtClean="0"/>
                        <a:t>HR</a:t>
                      </a:r>
                      <a:endParaRPr lang="en-GB" sz="1200" dirty="0"/>
                    </a:p>
                  </a:txBody>
                  <a:tcPr/>
                </a:tc>
                <a:tc>
                  <a:txBody>
                    <a:bodyPr/>
                    <a:lstStyle/>
                    <a:p>
                      <a:r>
                        <a:rPr lang="en-GB" sz="1200" dirty="0" smtClean="0"/>
                        <a:t>0.1273</a:t>
                      </a:r>
                      <a:endParaRPr lang="en-GB" sz="1200" dirty="0"/>
                    </a:p>
                  </a:txBody>
                  <a:tcPr/>
                </a:tc>
                <a:tc>
                  <a:txBody>
                    <a:bodyPr/>
                    <a:lstStyle/>
                    <a:p>
                      <a:r>
                        <a:rPr lang="en-GB" sz="1200" dirty="0" smtClean="0"/>
                        <a:t>0.1325</a:t>
                      </a:r>
                      <a:endParaRPr lang="en-GB" sz="1200" dirty="0"/>
                    </a:p>
                  </a:txBody>
                  <a:tcPr/>
                </a:tc>
                <a:tc>
                  <a:txBody>
                    <a:bodyPr/>
                    <a:lstStyle/>
                    <a:p>
                      <a:r>
                        <a:rPr lang="en-GB" sz="1200" dirty="0" smtClean="0"/>
                        <a:t>0.1367</a:t>
                      </a:r>
                      <a:endParaRPr lang="en-GB" sz="1200" dirty="0"/>
                    </a:p>
                  </a:txBody>
                  <a:tcPr/>
                </a:tc>
                <a:tc>
                  <a:txBody>
                    <a:bodyPr/>
                    <a:lstStyle/>
                    <a:p>
                      <a:r>
                        <a:rPr lang="en-GB" sz="1200" dirty="0" smtClean="0"/>
                        <a:t>0.1410</a:t>
                      </a:r>
                      <a:endParaRPr lang="en-GB" sz="1200" dirty="0"/>
                    </a:p>
                  </a:txBody>
                  <a:tcPr/>
                </a:tc>
                <a:tc>
                  <a:txBody>
                    <a:bodyPr/>
                    <a:lstStyle/>
                    <a:p>
                      <a:r>
                        <a:rPr lang="en-GB" sz="1200" dirty="0" smtClean="0"/>
                        <a:t>0.1495</a:t>
                      </a:r>
                      <a:endParaRPr lang="en-GB" sz="1200" dirty="0"/>
                    </a:p>
                  </a:txBody>
                  <a:tcPr/>
                </a:tc>
                <a:tc>
                  <a:txBody>
                    <a:bodyPr/>
                    <a:lstStyle/>
                    <a:p>
                      <a:r>
                        <a:rPr lang="en-GB" sz="1200" dirty="0" smtClean="0"/>
                        <a:t>0.1404</a:t>
                      </a:r>
                      <a:endParaRPr lang="en-GB" sz="1200" dirty="0"/>
                    </a:p>
                  </a:txBody>
                  <a:tcPr/>
                </a:tc>
                <a:tc>
                  <a:txBody>
                    <a:bodyPr/>
                    <a:lstStyle/>
                    <a:p>
                      <a:r>
                        <a:rPr lang="en-GB" sz="1200" dirty="0" smtClean="0"/>
                        <a:t>0.1463</a:t>
                      </a:r>
                      <a:endParaRPr lang="en-GB" sz="1200" dirty="0"/>
                    </a:p>
                  </a:txBody>
                  <a:tcPr/>
                </a:tc>
                <a:tc>
                  <a:txBody>
                    <a:bodyPr/>
                    <a:lstStyle/>
                    <a:p>
                      <a:r>
                        <a:rPr lang="en-GB" sz="1200" b="1" dirty="0" smtClean="0">
                          <a:solidFill>
                            <a:schemeClr val="tx1"/>
                          </a:solidFill>
                        </a:rPr>
                        <a:t>0.1591</a:t>
                      </a:r>
                      <a:endParaRPr lang="en-GB" sz="1200" b="1" dirty="0">
                        <a:solidFill>
                          <a:schemeClr val="tx1"/>
                        </a:solidFill>
                      </a:endParaRPr>
                    </a:p>
                  </a:txBody>
                  <a:tcPr/>
                </a:tc>
              </a:tr>
              <a:tr h="370840">
                <a:tc>
                  <a:txBody>
                    <a:bodyPr/>
                    <a:lstStyle/>
                    <a:p>
                      <a:r>
                        <a:rPr lang="en-GB" sz="1200" dirty="0" smtClean="0"/>
                        <a:t>MRR</a:t>
                      </a:r>
                      <a:endParaRPr lang="en-GB" sz="1200" dirty="0"/>
                    </a:p>
                  </a:txBody>
                  <a:tcPr/>
                </a:tc>
                <a:tc>
                  <a:txBody>
                    <a:bodyPr/>
                    <a:lstStyle/>
                    <a:p>
                      <a:r>
                        <a:rPr lang="en-GB" sz="1200" dirty="0" smtClean="0"/>
                        <a:t>0.0430</a:t>
                      </a:r>
                      <a:endParaRPr lang="en-GB" sz="1200" dirty="0"/>
                    </a:p>
                  </a:txBody>
                  <a:tcPr/>
                </a:tc>
                <a:tc>
                  <a:txBody>
                    <a:bodyPr/>
                    <a:lstStyle/>
                    <a:p>
                      <a:r>
                        <a:rPr lang="en-GB" sz="1200" dirty="0" smtClean="0"/>
                        <a:t>0.0474</a:t>
                      </a:r>
                      <a:endParaRPr lang="en-GB" sz="1200" dirty="0"/>
                    </a:p>
                  </a:txBody>
                  <a:tcPr/>
                </a:tc>
                <a:tc>
                  <a:txBody>
                    <a:bodyPr/>
                    <a:lstStyle/>
                    <a:p>
                      <a:r>
                        <a:rPr lang="en-GB" sz="1200" dirty="0" smtClean="0"/>
                        <a:t>0.0477</a:t>
                      </a:r>
                      <a:endParaRPr lang="en-GB" sz="1200" dirty="0"/>
                    </a:p>
                  </a:txBody>
                  <a:tcPr/>
                </a:tc>
                <a:tc>
                  <a:txBody>
                    <a:bodyPr/>
                    <a:lstStyle/>
                    <a:p>
                      <a:r>
                        <a:rPr lang="en-GB" sz="1200" dirty="0" smtClean="0"/>
                        <a:t>0.0496</a:t>
                      </a:r>
                      <a:endParaRPr lang="en-GB" sz="1200" dirty="0"/>
                    </a:p>
                  </a:txBody>
                  <a:tcPr/>
                </a:tc>
                <a:tc>
                  <a:txBody>
                    <a:bodyPr/>
                    <a:lstStyle/>
                    <a:p>
                      <a:r>
                        <a:rPr lang="en-GB" sz="1200" dirty="0" smtClean="0"/>
                        <a:t>0.0495</a:t>
                      </a:r>
                      <a:endParaRPr lang="en-GB" sz="1200" dirty="0"/>
                    </a:p>
                  </a:txBody>
                  <a:tcPr/>
                </a:tc>
                <a:tc>
                  <a:txBody>
                    <a:bodyPr/>
                    <a:lstStyle/>
                    <a:p>
                      <a:r>
                        <a:rPr lang="en-GB" sz="1200" dirty="0" smtClean="0"/>
                        <a:t>0.0476</a:t>
                      </a:r>
                      <a:endParaRPr lang="en-GB" sz="1200" dirty="0"/>
                    </a:p>
                  </a:txBody>
                  <a:tcPr/>
                </a:tc>
                <a:tc>
                  <a:txBody>
                    <a:bodyPr/>
                    <a:lstStyle/>
                    <a:p>
                      <a:r>
                        <a:rPr lang="en-GB" sz="1200" dirty="0" smtClean="0"/>
                        <a:t>0.0485</a:t>
                      </a:r>
                      <a:endParaRPr lang="en-GB" sz="1200" dirty="0"/>
                    </a:p>
                  </a:txBody>
                  <a:tcPr/>
                </a:tc>
                <a:tc>
                  <a:txBody>
                    <a:bodyPr/>
                    <a:lstStyle/>
                    <a:p>
                      <a:r>
                        <a:rPr lang="en-GB" sz="1200" b="1" dirty="0" smtClean="0">
                          <a:solidFill>
                            <a:schemeClr val="tx1"/>
                          </a:solidFill>
                        </a:rPr>
                        <a:t>0.0598</a:t>
                      </a:r>
                      <a:endParaRPr lang="en-GB" sz="1200" b="1" dirty="0">
                        <a:solidFill>
                          <a:schemeClr val="tx1"/>
                        </a:solidFill>
                      </a:endParaRPr>
                    </a:p>
                  </a:txBody>
                  <a:tcPr/>
                </a:tc>
              </a:tr>
              <a:tr h="370840">
                <a:tc>
                  <a:txBody>
                    <a:bodyPr/>
                    <a:lstStyle/>
                    <a:p>
                      <a:r>
                        <a:rPr lang="en-GB" sz="1200" dirty="0" smtClean="0"/>
                        <a:t>NDCG</a:t>
                      </a:r>
                      <a:endParaRPr lang="en-GB" sz="1200" dirty="0"/>
                    </a:p>
                  </a:txBody>
                  <a:tcPr/>
                </a:tc>
                <a:tc>
                  <a:txBody>
                    <a:bodyPr/>
                    <a:lstStyle/>
                    <a:p>
                      <a:r>
                        <a:rPr lang="en-GB" sz="1200" dirty="0" smtClean="0"/>
                        <a:t>0.0642</a:t>
                      </a:r>
                      <a:endParaRPr lang="en-GB" sz="1200" dirty="0"/>
                    </a:p>
                  </a:txBody>
                  <a:tcPr/>
                </a:tc>
                <a:tc>
                  <a:txBody>
                    <a:bodyPr/>
                    <a:lstStyle/>
                    <a:p>
                      <a:r>
                        <a:rPr lang="en-GB" sz="1200" dirty="0" smtClean="0"/>
                        <a:t>0.0671</a:t>
                      </a:r>
                      <a:endParaRPr lang="en-GB" sz="1200" dirty="0"/>
                    </a:p>
                  </a:txBody>
                  <a:tcPr/>
                </a:tc>
                <a:tc>
                  <a:txBody>
                    <a:bodyPr/>
                    <a:lstStyle/>
                    <a:p>
                      <a:r>
                        <a:rPr lang="en-GB" sz="1200" dirty="0" smtClean="0"/>
                        <a:t>0.0683</a:t>
                      </a:r>
                      <a:endParaRPr lang="en-GB" sz="1200" dirty="0"/>
                    </a:p>
                  </a:txBody>
                  <a:tcPr/>
                </a:tc>
                <a:tc>
                  <a:txBody>
                    <a:bodyPr/>
                    <a:lstStyle/>
                    <a:p>
                      <a:r>
                        <a:rPr lang="en-GB" sz="1200" dirty="0" smtClean="0"/>
                        <a:t>0.0707</a:t>
                      </a:r>
                      <a:endParaRPr lang="en-GB" sz="1200" dirty="0"/>
                    </a:p>
                  </a:txBody>
                  <a:tcPr/>
                </a:tc>
                <a:tc>
                  <a:txBody>
                    <a:bodyPr/>
                    <a:lstStyle/>
                    <a:p>
                      <a:r>
                        <a:rPr lang="en-GB" sz="1200" dirty="0" smtClean="0"/>
                        <a:t>0.0725</a:t>
                      </a:r>
                      <a:endParaRPr lang="en-GB" sz="1200" dirty="0"/>
                    </a:p>
                  </a:txBody>
                  <a:tcPr/>
                </a:tc>
                <a:tc>
                  <a:txBody>
                    <a:bodyPr/>
                    <a:lstStyle/>
                    <a:p>
                      <a:r>
                        <a:rPr lang="en-GB" sz="1200" dirty="0" smtClean="0"/>
                        <a:t>0.0688</a:t>
                      </a:r>
                      <a:endParaRPr lang="en-GB" sz="1200" dirty="0"/>
                    </a:p>
                  </a:txBody>
                  <a:tcPr/>
                </a:tc>
                <a:tc>
                  <a:txBody>
                    <a:bodyPr/>
                    <a:lstStyle/>
                    <a:p>
                      <a:r>
                        <a:rPr lang="en-GB" sz="1200" dirty="0" smtClean="0"/>
                        <a:t>0.0733</a:t>
                      </a:r>
                      <a:endParaRPr lang="en-GB" sz="1200" dirty="0"/>
                    </a:p>
                  </a:txBody>
                  <a:tcPr/>
                </a:tc>
                <a:tc>
                  <a:txBody>
                    <a:bodyPr/>
                    <a:lstStyle/>
                    <a:p>
                      <a:r>
                        <a:rPr lang="en-GB" sz="1200" b="1" dirty="0" smtClean="0">
                          <a:solidFill>
                            <a:schemeClr val="tx1"/>
                          </a:solidFill>
                        </a:rPr>
                        <a:t>0.0821</a:t>
                      </a:r>
                      <a:endParaRPr lang="en-GB" sz="1200" b="1" dirty="0">
                        <a:solidFill>
                          <a:schemeClr val="tx1"/>
                        </a:solidFill>
                      </a:endParaRPr>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831364795"/>
              </p:ext>
            </p:extLst>
          </p:nvPr>
        </p:nvGraphicFramePr>
        <p:xfrm>
          <a:off x="899592" y="3717032"/>
          <a:ext cx="7488832" cy="1478280"/>
        </p:xfrm>
        <a:graphic>
          <a:graphicData uri="http://schemas.openxmlformats.org/drawingml/2006/table">
            <a:tbl>
              <a:tblPr firstRow="1" bandRow="1">
                <a:tableStyleId>{5C22544A-7EE6-4342-B048-85BDC9FD1C3A}</a:tableStyleId>
              </a:tblPr>
              <a:tblGrid>
                <a:gridCol w="936104"/>
                <a:gridCol w="936104"/>
                <a:gridCol w="936104"/>
                <a:gridCol w="936104"/>
                <a:gridCol w="936104"/>
                <a:gridCol w="936104"/>
                <a:gridCol w="936104"/>
                <a:gridCol w="936104"/>
              </a:tblGrid>
              <a:tr h="0">
                <a:tc>
                  <a:txBody>
                    <a:bodyPr/>
                    <a:lstStyle/>
                    <a:p>
                      <a:r>
                        <a:rPr lang="en-GB" dirty="0" smtClean="0"/>
                        <a:t>Model</a:t>
                      </a:r>
                      <a:endParaRPr lang="en-GB" dirty="0"/>
                    </a:p>
                  </a:txBody>
                  <a:tcPr/>
                </a:tc>
                <a:tc>
                  <a:txBody>
                    <a:bodyPr/>
                    <a:lstStyle/>
                    <a:p>
                      <a:r>
                        <a:rPr lang="en-GB" dirty="0" smtClean="0"/>
                        <a:t>MF</a:t>
                      </a:r>
                      <a:endParaRPr lang="en-GB" dirty="0"/>
                    </a:p>
                  </a:txBody>
                  <a:tcPr/>
                </a:tc>
                <a:tc>
                  <a:txBody>
                    <a:bodyPr/>
                    <a:lstStyle/>
                    <a:p>
                      <a:r>
                        <a:rPr lang="en-GB" dirty="0" smtClean="0"/>
                        <a:t>FISM</a:t>
                      </a:r>
                      <a:endParaRPr lang="en-GB" dirty="0"/>
                    </a:p>
                  </a:txBody>
                  <a:tcPr/>
                </a:tc>
                <a:tc>
                  <a:txBody>
                    <a:bodyPr/>
                    <a:lstStyle/>
                    <a:p>
                      <a:r>
                        <a:rPr lang="en-GB" dirty="0" smtClean="0"/>
                        <a:t>NAIS</a:t>
                      </a:r>
                      <a:endParaRPr lang="en-GB" dirty="0"/>
                    </a:p>
                  </a:txBody>
                  <a:tcPr/>
                </a:tc>
                <a:tc>
                  <a:txBody>
                    <a:bodyPr/>
                    <a:lstStyle/>
                    <a:p>
                      <a:r>
                        <a:rPr lang="en-GB" dirty="0" smtClean="0"/>
                        <a:t>FM</a:t>
                      </a:r>
                      <a:endParaRPr lang="en-GB" dirty="0"/>
                    </a:p>
                  </a:txBody>
                  <a:tcPr/>
                </a:tc>
                <a:tc>
                  <a:txBody>
                    <a:bodyPr/>
                    <a:lstStyle/>
                    <a:p>
                      <a:r>
                        <a:rPr lang="en-GB" dirty="0" smtClean="0"/>
                        <a:t>NFM</a:t>
                      </a:r>
                      <a:endParaRPr lang="en-GB" dirty="0"/>
                    </a:p>
                  </a:txBody>
                  <a:tcPr/>
                </a:tc>
                <a:tc>
                  <a:txBody>
                    <a:bodyPr/>
                    <a:lstStyle/>
                    <a:p>
                      <a:r>
                        <a:rPr lang="en-GB" dirty="0" smtClean="0"/>
                        <a:t>CKE</a:t>
                      </a:r>
                      <a:endParaRPr lang="en-GB" dirty="0"/>
                    </a:p>
                  </a:txBody>
                  <a:tcPr/>
                </a:tc>
                <a:tc>
                  <a:txBody>
                    <a:bodyPr/>
                    <a:lstStyle/>
                    <a:p>
                      <a:r>
                        <a:rPr lang="en-GB" dirty="0" smtClean="0"/>
                        <a:t>RCF</a:t>
                      </a:r>
                      <a:endParaRPr lang="en-GB" dirty="0"/>
                    </a:p>
                  </a:txBody>
                  <a:tcPr/>
                </a:tc>
              </a:tr>
              <a:tr h="370840">
                <a:tc>
                  <a:txBody>
                    <a:bodyPr/>
                    <a:lstStyle/>
                    <a:p>
                      <a:r>
                        <a:rPr lang="en-GB" sz="1200" dirty="0" smtClean="0"/>
                        <a:t>HR</a:t>
                      </a:r>
                      <a:endParaRPr lang="en-GB" sz="1200" dirty="0"/>
                    </a:p>
                  </a:txBody>
                  <a:tcPr/>
                </a:tc>
                <a:tc>
                  <a:txBody>
                    <a:bodyPr/>
                    <a:lstStyle/>
                    <a:p>
                      <a:r>
                        <a:rPr lang="en-GB" sz="1200" dirty="0" smtClean="0"/>
                        <a:t>0.6691</a:t>
                      </a:r>
                      <a:endParaRPr lang="en-GB" sz="1200" dirty="0"/>
                    </a:p>
                  </a:txBody>
                  <a:tcPr/>
                </a:tc>
                <a:tc>
                  <a:txBody>
                    <a:bodyPr/>
                    <a:lstStyle/>
                    <a:p>
                      <a:r>
                        <a:rPr lang="en-GB" sz="1200" dirty="0" smtClean="0"/>
                        <a:t>0.6866</a:t>
                      </a:r>
                      <a:endParaRPr lang="en-GB" sz="1200" dirty="0"/>
                    </a:p>
                  </a:txBody>
                  <a:tcPr/>
                </a:tc>
                <a:tc>
                  <a:txBody>
                    <a:bodyPr/>
                    <a:lstStyle/>
                    <a:p>
                      <a:r>
                        <a:rPr lang="en-GB" sz="1200" dirty="0" smtClean="0"/>
                        <a:t>0.6932</a:t>
                      </a:r>
                      <a:endParaRPr lang="en-GB" sz="1200" dirty="0"/>
                    </a:p>
                  </a:txBody>
                  <a:tcPr/>
                </a:tc>
                <a:tc>
                  <a:txBody>
                    <a:bodyPr/>
                    <a:lstStyle/>
                    <a:p>
                      <a:r>
                        <a:rPr lang="en-GB" sz="1200" dirty="0" smtClean="0"/>
                        <a:t>0.6949</a:t>
                      </a:r>
                      <a:endParaRPr lang="en-GB" sz="1200" dirty="0"/>
                    </a:p>
                  </a:txBody>
                  <a:tcPr/>
                </a:tc>
                <a:tc>
                  <a:txBody>
                    <a:bodyPr/>
                    <a:lstStyle/>
                    <a:p>
                      <a:r>
                        <a:rPr lang="en-GB" sz="1200" dirty="0" smtClean="0"/>
                        <a:t>0.7178</a:t>
                      </a:r>
                      <a:endParaRPr lang="en-GB" sz="1200" dirty="0"/>
                    </a:p>
                  </a:txBody>
                  <a:tcPr/>
                </a:tc>
                <a:tc>
                  <a:txBody>
                    <a:bodyPr/>
                    <a:lstStyle/>
                    <a:p>
                      <a:r>
                        <a:rPr lang="en-GB" sz="1200" dirty="0" smtClean="0"/>
                        <a:t>0.6930</a:t>
                      </a:r>
                      <a:endParaRPr lang="en-GB" sz="1200" dirty="0"/>
                    </a:p>
                  </a:txBody>
                  <a:tcPr/>
                </a:tc>
                <a:tc>
                  <a:txBody>
                    <a:bodyPr/>
                    <a:lstStyle/>
                    <a:p>
                      <a:r>
                        <a:rPr lang="en-GB" sz="1200" b="1" dirty="0" smtClean="0">
                          <a:solidFill>
                            <a:schemeClr val="tx1"/>
                          </a:solidFill>
                        </a:rPr>
                        <a:t>0.7940</a:t>
                      </a:r>
                      <a:endParaRPr lang="en-GB" sz="1200" b="1" dirty="0">
                        <a:solidFill>
                          <a:schemeClr val="tx1"/>
                        </a:solidFill>
                      </a:endParaRPr>
                    </a:p>
                  </a:txBody>
                  <a:tcPr/>
                </a:tc>
              </a:tr>
              <a:tr h="370840">
                <a:tc>
                  <a:txBody>
                    <a:bodyPr/>
                    <a:lstStyle/>
                    <a:p>
                      <a:r>
                        <a:rPr lang="en-GB" sz="1200" dirty="0" smtClean="0"/>
                        <a:t>MRR</a:t>
                      </a:r>
                      <a:endParaRPr lang="en-GB" sz="1200" dirty="0"/>
                    </a:p>
                  </a:txBody>
                  <a:tcPr/>
                </a:tc>
                <a:tc>
                  <a:txBody>
                    <a:bodyPr/>
                    <a:lstStyle/>
                    <a:p>
                      <a:r>
                        <a:rPr lang="en-GB" sz="1200" dirty="0" smtClean="0"/>
                        <a:t>0.4065</a:t>
                      </a:r>
                      <a:endParaRPr lang="en-GB" sz="1200" dirty="0"/>
                    </a:p>
                  </a:txBody>
                  <a:tcPr/>
                </a:tc>
                <a:tc>
                  <a:txBody>
                    <a:bodyPr/>
                    <a:lstStyle/>
                    <a:p>
                      <a:r>
                        <a:rPr lang="en-GB" sz="1200" dirty="0" smtClean="0"/>
                        <a:t>0.4103</a:t>
                      </a:r>
                      <a:endParaRPr lang="en-GB" sz="1200" dirty="0"/>
                    </a:p>
                  </a:txBody>
                  <a:tcPr/>
                </a:tc>
                <a:tc>
                  <a:txBody>
                    <a:bodyPr/>
                    <a:lstStyle/>
                    <a:p>
                      <a:r>
                        <a:rPr lang="en-GB" sz="1200" dirty="0" smtClean="0"/>
                        <a:t>0.4153</a:t>
                      </a:r>
                      <a:endParaRPr lang="en-GB" sz="1200" dirty="0"/>
                    </a:p>
                  </a:txBody>
                  <a:tcPr/>
                </a:tc>
                <a:tc>
                  <a:txBody>
                    <a:bodyPr/>
                    <a:lstStyle/>
                    <a:p>
                      <a:r>
                        <a:rPr lang="en-GB" sz="1200" dirty="0" smtClean="0"/>
                        <a:t>0.4219</a:t>
                      </a:r>
                      <a:endParaRPr lang="en-GB" sz="1200" dirty="0"/>
                    </a:p>
                  </a:txBody>
                  <a:tcPr/>
                </a:tc>
                <a:tc>
                  <a:txBody>
                    <a:bodyPr/>
                    <a:lstStyle/>
                    <a:p>
                      <a:r>
                        <a:rPr lang="en-GB" sz="1200" dirty="0" smtClean="0"/>
                        <a:t>0.4432</a:t>
                      </a:r>
                      <a:endParaRPr lang="en-GB" sz="1200" dirty="0"/>
                    </a:p>
                  </a:txBody>
                  <a:tcPr/>
                </a:tc>
                <a:tc>
                  <a:txBody>
                    <a:bodyPr/>
                    <a:lstStyle/>
                    <a:p>
                      <a:r>
                        <a:rPr lang="en-GB" sz="1200" dirty="0" smtClean="0"/>
                        <a:t>0.4332</a:t>
                      </a:r>
                      <a:endParaRPr lang="en-GB" sz="1200" dirty="0"/>
                    </a:p>
                  </a:txBody>
                  <a:tcPr/>
                </a:tc>
                <a:tc>
                  <a:txBody>
                    <a:bodyPr/>
                    <a:lstStyle/>
                    <a:p>
                      <a:r>
                        <a:rPr lang="en-GB" sz="1200" b="1" dirty="0" smtClean="0">
                          <a:solidFill>
                            <a:schemeClr val="tx1"/>
                          </a:solidFill>
                        </a:rPr>
                        <a:t>0.5718</a:t>
                      </a:r>
                      <a:endParaRPr lang="en-GB" sz="1200" b="1" dirty="0">
                        <a:solidFill>
                          <a:schemeClr val="tx1"/>
                        </a:solidFill>
                      </a:endParaRPr>
                    </a:p>
                  </a:txBody>
                  <a:tcPr/>
                </a:tc>
              </a:tr>
              <a:tr h="370840">
                <a:tc>
                  <a:txBody>
                    <a:bodyPr/>
                    <a:lstStyle/>
                    <a:p>
                      <a:r>
                        <a:rPr lang="en-GB" sz="1200" dirty="0" smtClean="0"/>
                        <a:t>NDCG</a:t>
                      </a:r>
                      <a:endParaRPr lang="en-GB" sz="1200" dirty="0"/>
                    </a:p>
                  </a:txBody>
                  <a:tcPr/>
                </a:tc>
                <a:tc>
                  <a:txBody>
                    <a:bodyPr/>
                    <a:lstStyle/>
                    <a:p>
                      <a:r>
                        <a:rPr lang="en-GB" sz="1200" dirty="0" smtClean="0"/>
                        <a:t>0.4690</a:t>
                      </a:r>
                      <a:endParaRPr lang="en-GB" sz="1200" dirty="0"/>
                    </a:p>
                  </a:txBody>
                  <a:tcPr/>
                </a:tc>
                <a:tc>
                  <a:txBody>
                    <a:bodyPr/>
                    <a:lstStyle/>
                    <a:p>
                      <a:r>
                        <a:rPr lang="en-GB" sz="1200" dirty="0" smtClean="0"/>
                        <a:t>0.4844</a:t>
                      </a:r>
                      <a:endParaRPr lang="en-GB" sz="1200" dirty="0"/>
                    </a:p>
                  </a:txBody>
                  <a:tcPr/>
                </a:tc>
                <a:tc>
                  <a:txBody>
                    <a:bodyPr/>
                    <a:lstStyle/>
                    <a:p>
                      <a:r>
                        <a:rPr lang="en-GB" sz="1200" dirty="0" smtClean="0"/>
                        <a:t>0.4966</a:t>
                      </a:r>
                      <a:endParaRPr lang="en-GB" sz="1200" dirty="0"/>
                    </a:p>
                  </a:txBody>
                  <a:tcPr/>
                </a:tc>
                <a:tc>
                  <a:txBody>
                    <a:bodyPr/>
                    <a:lstStyle/>
                    <a:p>
                      <a:r>
                        <a:rPr lang="en-GB" sz="1200" dirty="0" smtClean="0"/>
                        <a:t>0.4869</a:t>
                      </a:r>
                      <a:endParaRPr lang="en-GB" sz="1200" dirty="0"/>
                    </a:p>
                  </a:txBody>
                  <a:tcPr/>
                </a:tc>
                <a:tc>
                  <a:txBody>
                    <a:bodyPr/>
                    <a:lstStyle/>
                    <a:p>
                      <a:r>
                        <a:rPr lang="en-GB" sz="1200" dirty="0" smtClean="0"/>
                        <a:t>0.5088</a:t>
                      </a:r>
                      <a:endParaRPr lang="en-GB" sz="1200" dirty="0"/>
                    </a:p>
                  </a:txBody>
                  <a:tcPr/>
                </a:tc>
                <a:tc>
                  <a:txBody>
                    <a:bodyPr/>
                    <a:lstStyle/>
                    <a:p>
                      <a:r>
                        <a:rPr lang="en-GB" sz="1200" dirty="0" smtClean="0"/>
                        <a:t>0.4952</a:t>
                      </a:r>
                      <a:endParaRPr lang="en-GB" sz="1200" dirty="0"/>
                    </a:p>
                  </a:txBody>
                  <a:tcPr/>
                </a:tc>
                <a:tc>
                  <a:txBody>
                    <a:bodyPr/>
                    <a:lstStyle/>
                    <a:p>
                      <a:r>
                        <a:rPr lang="en-GB" sz="1200" b="1" dirty="0" smtClean="0">
                          <a:solidFill>
                            <a:schemeClr val="tx1"/>
                          </a:solidFill>
                        </a:rPr>
                        <a:t>0.6253</a:t>
                      </a:r>
                      <a:endParaRPr lang="en-GB" sz="1200" b="1" dirty="0">
                        <a:solidFill>
                          <a:schemeClr val="tx1"/>
                        </a:solidFill>
                      </a:endParaRPr>
                    </a:p>
                  </a:txBody>
                  <a:tcPr/>
                </a:tc>
              </a:tr>
            </a:tbl>
          </a:graphicData>
        </a:graphic>
      </p:graphicFrame>
      <p:sp>
        <p:nvSpPr>
          <p:cNvPr id="7" name="TextBox 6"/>
          <p:cNvSpPr txBox="1"/>
          <p:nvPr/>
        </p:nvSpPr>
        <p:spPr>
          <a:xfrm>
            <a:off x="899592" y="5404574"/>
            <a:ext cx="8172400" cy="369332"/>
          </a:xfrm>
          <a:prstGeom prst="rect">
            <a:avLst/>
          </a:prstGeom>
          <a:noFill/>
        </p:spPr>
        <p:txBody>
          <a:bodyPr wrap="square" rtlCol="0">
            <a:spAutoFit/>
          </a:bodyPr>
          <a:lstStyle/>
          <a:p>
            <a:r>
              <a:rPr lang="en-GB" dirty="0" smtClean="0"/>
              <a:t>RCF achieves the best performance on both datasets, especially in music domain</a:t>
            </a:r>
            <a:endParaRPr lang="en-GB" dirty="0"/>
          </a:p>
        </p:txBody>
      </p:sp>
      <p:sp>
        <p:nvSpPr>
          <p:cNvPr id="10" name="TextBox 9"/>
          <p:cNvSpPr txBox="1"/>
          <p:nvPr/>
        </p:nvSpPr>
        <p:spPr>
          <a:xfrm>
            <a:off x="899592" y="5877272"/>
            <a:ext cx="7488832" cy="369332"/>
          </a:xfrm>
          <a:prstGeom prst="rect">
            <a:avLst/>
          </a:prstGeom>
          <a:noFill/>
        </p:spPr>
        <p:txBody>
          <a:bodyPr wrap="square" rtlCol="0">
            <a:spAutoFit/>
          </a:bodyPr>
          <a:lstStyle/>
          <a:p>
            <a:r>
              <a:rPr lang="en-GB" dirty="0" smtClean="0">
                <a:solidFill>
                  <a:srgbClr val="FF0000"/>
                </a:solidFill>
              </a:rPr>
              <a:t>Incorporating item relations improves recommendation quality</a:t>
            </a:r>
            <a:endParaRPr lang="en-GB" dirty="0">
              <a:solidFill>
                <a:srgbClr val="FF0000"/>
              </a:solidFill>
            </a:endParaRPr>
          </a:p>
        </p:txBody>
      </p:sp>
      <p:sp>
        <p:nvSpPr>
          <p:cNvPr id="12" name="Slide Number Placeholder 5"/>
          <p:cNvSpPr>
            <a:spLocks noGrp="1"/>
          </p:cNvSpPr>
          <p:nvPr>
            <p:ph type="sldNum" sz="quarter" idx="12"/>
          </p:nvPr>
        </p:nvSpPr>
        <p:spPr>
          <a:xfrm>
            <a:off x="6553200" y="6453336"/>
            <a:ext cx="2133600" cy="268139"/>
          </a:xfrm>
        </p:spPr>
        <p:txBody>
          <a:bodyPr/>
          <a:lstStyle/>
          <a:p>
            <a:fld id="{A1460164-1179-4950-9184-96B7D9048AD9}" type="slidenum">
              <a:rPr lang="en-GB" smtClean="0"/>
              <a:pPr/>
              <a:t>17</a:t>
            </a:fld>
            <a:endParaRPr lang="en-GB" dirty="0"/>
          </a:p>
        </p:txBody>
      </p:sp>
    </p:spTree>
    <p:extLst>
      <p:ext uri="{BB962C8B-B14F-4D97-AF65-F5344CB8AC3E}">
        <p14:creationId xmlns:p14="http://schemas.microsoft.com/office/powerpoint/2010/main" val="8257002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GB" dirty="0"/>
          </a:p>
        </p:txBody>
      </p:sp>
      <p:sp>
        <p:nvSpPr>
          <p:cNvPr id="3" name="Content Placeholder 2"/>
          <p:cNvSpPr>
            <a:spLocks noGrp="1"/>
          </p:cNvSpPr>
          <p:nvPr>
            <p:ph idx="1"/>
          </p:nvPr>
        </p:nvSpPr>
        <p:spPr/>
        <p:txBody>
          <a:bodyPr/>
          <a:lstStyle/>
          <a:p>
            <a:r>
              <a:rPr lang="en-US" dirty="0" smtClean="0"/>
              <a:t>RQ2(model ablation)</a:t>
            </a:r>
          </a:p>
          <a:p>
            <a:pPr lvl="1"/>
            <a:r>
              <a:rPr lang="en-US" dirty="0" smtClean="0"/>
              <a:t>Effect of attention</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marL="457200" lvl="1" indent="0">
              <a:buNone/>
            </a:pPr>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GB" dirty="0"/>
          </a:p>
        </p:txBody>
      </p:sp>
      <p:sp>
        <p:nvSpPr>
          <p:cNvPr id="6" name="Slide Number Placeholder 5"/>
          <p:cNvSpPr>
            <a:spLocks noGrp="1"/>
          </p:cNvSpPr>
          <p:nvPr>
            <p:ph type="sldNum" sz="quarter" idx="12"/>
          </p:nvPr>
        </p:nvSpPr>
        <p:spPr/>
        <p:txBody>
          <a:bodyPr/>
          <a:lstStyle/>
          <a:p>
            <a:fld id="{A1460164-1179-4950-9184-96B7D9048AD9}" type="slidenum">
              <a:rPr lang="en-GB" smtClean="0"/>
              <a:pPr/>
              <a:t>18</a:t>
            </a:fld>
            <a:endParaRPr lang="en-GB"/>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272" y="1916832"/>
            <a:ext cx="4925174" cy="3794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043608" y="5954960"/>
            <a:ext cx="7272808" cy="369332"/>
          </a:xfrm>
          <a:prstGeom prst="rect">
            <a:avLst/>
          </a:prstGeom>
          <a:noFill/>
        </p:spPr>
        <p:txBody>
          <a:bodyPr wrap="square" rtlCol="0">
            <a:spAutoFit/>
          </a:bodyPr>
          <a:lstStyle/>
          <a:p>
            <a:r>
              <a:rPr lang="en-US" dirty="0" smtClean="0">
                <a:solidFill>
                  <a:srgbClr val="FF0000"/>
                </a:solidFill>
              </a:rPr>
              <a:t>Learnable attention weights give better recommendation</a:t>
            </a:r>
            <a:endParaRPr lang="en-GB" dirty="0">
              <a:solidFill>
                <a:srgbClr val="FF0000"/>
              </a:solidFill>
            </a:endParaRPr>
          </a:p>
        </p:txBody>
      </p:sp>
    </p:spTree>
    <p:extLst>
      <p:ext uri="{BB962C8B-B14F-4D97-AF65-F5344CB8AC3E}">
        <p14:creationId xmlns:p14="http://schemas.microsoft.com/office/powerpoint/2010/main" val="12730258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GB" dirty="0"/>
          </a:p>
        </p:txBody>
      </p:sp>
      <p:sp>
        <p:nvSpPr>
          <p:cNvPr id="3" name="Content Placeholder 2"/>
          <p:cNvSpPr>
            <a:spLocks noGrp="1"/>
          </p:cNvSpPr>
          <p:nvPr>
            <p:ph idx="1"/>
          </p:nvPr>
        </p:nvSpPr>
        <p:spPr/>
        <p:txBody>
          <a:bodyPr/>
          <a:lstStyle/>
          <a:p>
            <a:r>
              <a:rPr lang="en-US" dirty="0"/>
              <a:t>RQ2(model ablation)</a:t>
            </a:r>
          </a:p>
          <a:p>
            <a:pPr lvl="1"/>
            <a:r>
              <a:rPr lang="en-US" dirty="0" smtClean="0"/>
              <a:t>Effect of relation</a:t>
            </a:r>
            <a:endParaRPr lang="en-GB" dirty="0"/>
          </a:p>
        </p:txBody>
      </p:sp>
      <p:sp>
        <p:nvSpPr>
          <p:cNvPr id="6" name="Slide Number Placeholder 5"/>
          <p:cNvSpPr>
            <a:spLocks noGrp="1"/>
          </p:cNvSpPr>
          <p:nvPr>
            <p:ph type="sldNum" sz="quarter" idx="12"/>
          </p:nvPr>
        </p:nvSpPr>
        <p:spPr/>
        <p:txBody>
          <a:bodyPr/>
          <a:lstStyle/>
          <a:p>
            <a:fld id="{A1460164-1179-4950-9184-96B7D9048AD9}" type="slidenum">
              <a:rPr lang="en-GB" smtClean="0"/>
              <a:pPr/>
              <a:t>19</a:t>
            </a:fld>
            <a:endParaRPr lang="en-GB"/>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2060848"/>
            <a:ext cx="5058667" cy="3797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1259632" y="5954960"/>
            <a:ext cx="7272808" cy="369332"/>
          </a:xfrm>
          <a:prstGeom prst="rect">
            <a:avLst/>
          </a:prstGeom>
          <a:noFill/>
        </p:spPr>
        <p:txBody>
          <a:bodyPr wrap="square" rtlCol="0">
            <a:spAutoFit/>
          </a:bodyPr>
          <a:lstStyle/>
          <a:p>
            <a:r>
              <a:rPr lang="en-US" dirty="0" smtClean="0">
                <a:solidFill>
                  <a:srgbClr val="FF0000"/>
                </a:solidFill>
              </a:rPr>
              <a:t>Both relation types and relation values are necessary </a:t>
            </a:r>
            <a:endParaRPr lang="en-GB" dirty="0">
              <a:solidFill>
                <a:srgbClr val="FF0000"/>
              </a:solidFill>
            </a:endParaRPr>
          </a:p>
        </p:txBody>
      </p:sp>
    </p:spTree>
    <p:extLst>
      <p:ext uri="{BB962C8B-B14F-4D97-AF65-F5344CB8AC3E}">
        <p14:creationId xmlns:p14="http://schemas.microsoft.com/office/powerpoint/2010/main" val="2287910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Item-based Collaborative Filtering(ICF)</a:t>
            </a:r>
            <a:endParaRPr lang="en-GB" dirty="0"/>
          </a:p>
        </p:txBody>
      </p:sp>
      <p:sp>
        <p:nvSpPr>
          <p:cNvPr id="3" name="Content Placeholder 2"/>
          <p:cNvSpPr>
            <a:spLocks noGrp="1"/>
          </p:cNvSpPr>
          <p:nvPr>
            <p:ph idx="1"/>
          </p:nvPr>
        </p:nvSpPr>
        <p:spPr/>
        <p:txBody>
          <a:bodyPr>
            <a:normAutofit/>
          </a:bodyPr>
          <a:lstStyle/>
          <a:p>
            <a:r>
              <a:rPr lang="en-US" dirty="0" smtClean="0"/>
              <a:t>ICF estimates user preference based on item </a:t>
            </a:r>
            <a:r>
              <a:rPr lang="en-US" b="1" dirty="0" smtClean="0"/>
              <a:t>similarity</a:t>
            </a:r>
          </a:p>
          <a:p>
            <a:r>
              <a:rPr lang="en-US" dirty="0"/>
              <a:t>The similarity is evidenced by user </a:t>
            </a:r>
            <a:r>
              <a:rPr lang="en-US" b="1" dirty="0"/>
              <a:t>co-interaction </a:t>
            </a:r>
            <a:r>
              <a:rPr lang="en-US" b="1" dirty="0" smtClean="0"/>
              <a:t>patterns</a:t>
            </a:r>
            <a:r>
              <a:rPr lang="en-US" dirty="0" smtClean="0"/>
              <a:t> </a:t>
            </a:r>
            <a:r>
              <a:rPr lang="en-US" dirty="0"/>
              <a:t>(collaborative similarity</a:t>
            </a:r>
            <a:r>
              <a:rPr lang="en-US" dirty="0" smtClean="0"/>
              <a:t>)</a:t>
            </a:r>
          </a:p>
          <a:p>
            <a:pPr lvl="1"/>
            <a:r>
              <a:rPr lang="en-US" dirty="0"/>
              <a:t>a special item </a:t>
            </a:r>
            <a:r>
              <a:rPr lang="en-US" dirty="0" smtClean="0"/>
              <a:t>relation </a:t>
            </a:r>
            <a:r>
              <a:rPr lang="en-GB" dirty="0" smtClean="0"/>
              <a:t>motivated </a:t>
            </a:r>
            <a:r>
              <a:rPr lang="en-GB" dirty="0"/>
              <a:t>from user </a:t>
            </a:r>
            <a:r>
              <a:rPr lang="en-GB" dirty="0" smtClean="0"/>
              <a:t>perspective</a:t>
            </a:r>
            <a:endParaRPr lang="en-US" dirty="0" smtClean="0"/>
          </a:p>
          <a:p>
            <a:pPr lvl="1"/>
            <a:r>
              <a:rPr lang="en-US" dirty="0" smtClean="0"/>
              <a:t>macro-level</a:t>
            </a:r>
            <a:r>
              <a:rPr lang="en-US" dirty="0"/>
              <a:t>, coarse-grained and lacks of semantics</a:t>
            </a:r>
          </a:p>
          <a:p>
            <a:r>
              <a:rPr lang="en-US" dirty="0"/>
              <a:t>There are multiple item relations in real word</a:t>
            </a:r>
          </a:p>
          <a:p>
            <a:pPr lvl="1"/>
            <a:r>
              <a:rPr lang="en-US" dirty="0"/>
              <a:t>reveals knowledge from item perspective </a:t>
            </a:r>
            <a:endParaRPr lang="en-GB" dirty="0"/>
          </a:p>
          <a:p>
            <a:pPr lvl="1"/>
            <a:r>
              <a:rPr lang="en-US" dirty="0"/>
              <a:t>micro-level, fine-grained and semantic meaningful</a:t>
            </a:r>
          </a:p>
          <a:p>
            <a:endParaRPr lang="en-GB" dirty="0"/>
          </a:p>
          <a:p>
            <a:endParaRPr lang="en-GB" dirty="0" smtClean="0"/>
          </a:p>
        </p:txBody>
      </p:sp>
      <p:sp>
        <p:nvSpPr>
          <p:cNvPr id="6" name="Slide Number Placeholder 5"/>
          <p:cNvSpPr>
            <a:spLocks noGrp="1"/>
          </p:cNvSpPr>
          <p:nvPr>
            <p:ph type="sldNum" sz="quarter" idx="12"/>
          </p:nvPr>
        </p:nvSpPr>
        <p:spPr/>
        <p:txBody>
          <a:bodyPr/>
          <a:lstStyle/>
          <a:p>
            <a:fld id="{A1460164-1179-4950-9184-96B7D9048AD9}" type="slidenum">
              <a:rPr lang="en-GB" smtClean="0"/>
              <a:pPr/>
              <a:t>2</a:t>
            </a:fld>
            <a:endParaRPr lang="en-GB"/>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0192" y="5085184"/>
            <a:ext cx="2377692" cy="1455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827584" y="5458896"/>
            <a:ext cx="4248472" cy="707886"/>
          </a:xfrm>
          <a:prstGeom prst="rect">
            <a:avLst/>
          </a:prstGeom>
          <a:noFill/>
        </p:spPr>
        <p:txBody>
          <a:bodyPr wrap="square" rtlCol="0">
            <a:spAutoFit/>
          </a:bodyPr>
          <a:lstStyle/>
          <a:p>
            <a:r>
              <a:rPr lang="en-US" sz="2000" b="1" dirty="0" smtClean="0"/>
              <a:t>How can we incorporate multiple item relations for better recommendation? </a:t>
            </a:r>
            <a:endParaRPr lang="en-GB" sz="2000" b="1" dirty="0"/>
          </a:p>
        </p:txBody>
      </p:sp>
    </p:spTree>
    <p:extLst>
      <p:ext uri="{BB962C8B-B14F-4D97-AF65-F5344CB8AC3E}">
        <p14:creationId xmlns:p14="http://schemas.microsoft.com/office/powerpoint/2010/main" val="4028272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GB" dirty="0"/>
          </a:p>
        </p:txBody>
      </p:sp>
      <p:sp>
        <p:nvSpPr>
          <p:cNvPr id="3" name="Content Placeholder 2"/>
          <p:cNvSpPr>
            <a:spLocks noGrp="1"/>
          </p:cNvSpPr>
          <p:nvPr>
            <p:ph idx="1"/>
          </p:nvPr>
        </p:nvSpPr>
        <p:spPr/>
        <p:txBody>
          <a:bodyPr/>
          <a:lstStyle/>
          <a:p>
            <a:r>
              <a:rPr lang="en-US" dirty="0" smtClean="0"/>
              <a:t>RQ3(case study)</a:t>
            </a:r>
            <a:endParaRPr lang="en-US" dirty="0"/>
          </a:p>
          <a:p>
            <a:pPr lvl="1"/>
            <a:r>
              <a:rPr lang="en-US" dirty="0" smtClean="0"/>
              <a:t>User as a whole</a:t>
            </a:r>
          </a:p>
          <a:p>
            <a:pPr lvl="2"/>
            <a:r>
              <a:rPr lang="en-US" dirty="0" err="1"/>
              <a:t>m</a:t>
            </a:r>
            <a:r>
              <a:rPr lang="en-US" dirty="0" err="1" smtClean="0"/>
              <a:t>ovie</a:t>
            </a:r>
            <a:r>
              <a:rPr lang="en-US" dirty="0" err="1" smtClean="0">
                <a:sym typeface="Wingdings" pitchFamily="2" charset="2"/>
              </a:rPr>
              <a:t>genre</a:t>
            </a:r>
            <a:endParaRPr lang="en-US" dirty="0" smtClean="0">
              <a:sym typeface="Wingdings" pitchFamily="2" charset="2"/>
            </a:endParaRPr>
          </a:p>
          <a:p>
            <a:pPr lvl="2"/>
            <a:r>
              <a:rPr lang="en-US" dirty="0" err="1">
                <a:sym typeface="Wingdings" pitchFamily="2" charset="2"/>
              </a:rPr>
              <a:t>m</a:t>
            </a:r>
            <a:r>
              <a:rPr lang="en-US" dirty="0" err="1" smtClean="0">
                <a:sym typeface="Wingdings" pitchFamily="2" charset="2"/>
              </a:rPr>
              <a:t>usicartist</a:t>
            </a:r>
            <a:r>
              <a:rPr lang="en-US" dirty="0" smtClean="0"/>
              <a:t> </a:t>
            </a:r>
          </a:p>
          <a:p>
            <a:pPr lvl="2"/>
            <a:endParaRPr lang="en-US" dirty="0"/>
          </a:p>
          <a:p>
            <a:pPr lvl="1"/>
            <a:r>
              <a:rPr lang="en-US" dirty="0" smtClean="0"/>
              <a:t>Individual case study </a:t>
            </a:r>
          </a:p>
          <a:p>
            <a:pPr lvl="1"/>
            <a:endParaRPr lang="en-US" dirty="0" smtClean="0"/>
          </a:p>
          <a:p>
            <a:pPr lvl="1"/>
            <a:endParaRPr lang="en-GB" dirty="0"/>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1124744"/>
            <a:ext cx="4863464" cy="226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3789040"/>
            <a:ext cx="4176464" cy="241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4283968" y="5800365"/>
            <a:ext cx="4752528" cy="646331"/>
          </a:xfrm>
          <a:prstGeom prst="rect">
            <a:avLst/>
          </a:prstGeom>
          <a:noFill/>
        </p:spPr>
        <p:txBody>
          <a:bodyPr wrap="square" rtlCol="0">
            <a:spAutoFit/>
          </a:bodyPr>
          <a:lstStyle/>
          <a:p>
            <a:r>
              <a:rPr lang="en-US" dirty="0" smtClean="0">
                <a:solidFill>
                  <a:srgbClr val="FF0000"/>
                </a:solidFill>
              </a:rPr>
              <a:t>Incorporating </a:t>
            </a:r>
            <a:r>
              <a:rPr lang="en-US" dirty="0">
                <a:solidFill>
                  <a:srgbClr val="FF0000"/>
                </a:solidFill>
              </a:rPr>
              <a:t>item relations helps to improve the interpretability of recommendation </a:t>
            </a:r>
            <a:endParaRPr lang="en-GB" dirty="0">
              <a:solidFill>
                <a:srgbClr val="FF0000"/>
              </a:solidFill>
            </a:endParaRPr>
          </a:p>
        </p:txBody>
      </p:sp>
      <p:sp>
        <p:nvSpPr>
          <p:cNvPr id="7" name="Slide Number Placeholder 5"/>
          <p:cNvSpPr>
            <a:spLocks noGrp="1"/>
          </p:cNvSpPr>
          <p:nvPr>
            <p:ph type="sldNum" sz="quarter" idx="12"/>
          </p:nvPr>
        </p:nvSpPr>
        <p:spPr>
          <a:xfrm>
            <a:off x="6553200" y="6453336"/>
            <a:ext cx="2133600" cy="268139"/>
          </a:xfrm>
        </p:spPr>
        <p:txBody>
          <a:bodyPr/>
          <a:lstStyle/>
          <a:p>
            <a:fld id="{A1460164-1179-4950-9184-96B7D9048AD9}" type="slidenum">
              <a:rPr lang="en-GB" smtClean="0"/>
              <a:pPr/>
              <a:t>20</a:t>
            </a:fld>
            <a:endParaRPr lang="en-GB" dirty="0"/>
          </a:p>
        </p:txBody>
      </p:sp>
    </p:spTree>
    <p:extLst>
      <p:ext uri="{BB962C8B-B14F-4D97-AF65-F5344CB8AC3E}">
        <p14:creationId xmlns:p14="http://schemas.microsoft.com/office/powerpoint/2010/main" val="37989961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 &amp; Future Work</a:t>
            </a:r>
            <a:endParaRPr lang="en-GB" dirty="0"/>
          </a:p>
        </p:txBody>
      </p:sp>
      <p:sp>
        <p:nvSpPr>
          <p:cNvPr id="3" name="Content Placeholder 2"/>
          <p:cNvSpPr>
            <a:spLocks noGrp="1"/>
          </p:cNvSpPr>
          <p:nvPr>
            <p:ph idx="1"/>
          </p:nvPr>
        </p:nvSpPr>
        <p:spPr/>
        <p:txBody>
          <a:bodyPr/>
          <a:lstStyle/>
          <a:p>
            <a:r>
              <a:rPr lang="en-GB" dirty="0" smtClean="0"/>
              <a:t>Take-home messages:</a:t>
            </a:r>
          </a:p>
          <a:p>
            <a:pPr lvl="1"/>
            <a:r>
              <a:rPr lang="en-US" dirty="0"/>
              <a:t>Incorporating item relations helps to </a:t>
            </a:r>
            <a:r>
              <a:rPr lang="en-US" dirty="0" smtClean="0"/>
              <a:t>improve both quality &amp; interpretability of recommendation</a:t>
            </a:r>
          </a:p>
          <a:p>
            <a:pPr lvl="1"/>
            <a:r>
              <a:rPr lang="en-US" dirty="0" smtClean="0"/>
              <a:t>Both relation types and relation values are important to depict item relations</a:t>
            </a:r>
          </a:p>
          <a:p>
            <a:pPr lvl="1"/>
            <a:r>
              <a:rPr lang="en-US" dirty="0" smtClean="0"/>
              <a:t>Users pay different attentions when making decisions</a:t>
            </a:r>
          </a:p>
          <a:p>
            <a:pPr lvl="2"/>
            <a:r>
              <a:rPr lang="en-US" dirty="0"/>
              <a:t>f</a:t>
            </a:r>
            <a:r>
              <a:rPr lang="en-US" dirty="0" smtClean="0"/>
              <a:t>or movie: genre,  for music: artist</a:t>
            </a:r>
          </a:p>
          <a:p>
            <a:pPr lvl="2"/>
            <a:r>
              <a:rPr lang="en-US" dirty="0"/>
              <a:t>u</a:t>
            </a:r>
            <a:r>
              <a:rPr lang="en-US" dirty="0" smtClean="0"/>
              <a:t>ser behavior in music domain has more explicit patterns</a:t>
            </a:r>
            <a:endParaRPr lang="en-GB" dirty="0" smtClean="0"/>
          </a:p>
          <a:p>
            <a:r>
              <a:rPr lang="en-GB" dirty="0" smtClean="0"/>
              <a:t>Future work</a:t>
            </a:r>
          </a:p>
          <a:p>
            <a:pPr lvl="1"/>
            <a:r>
              <a:rPr lang="en-GB" dirty="0" smtClean="0"/>
              <a:t>user-user relations</a:t>
            </a:r>
          </a:p>
          <a:p>
            <a:pPr lvl="1"/>
            <a:r>
              <a:rPr lang="en-GB" dirty="0"/>
              <a:t>g</a:t>
            </a:r>
            <a:r>
              <a:rPr lang="en-GB" dirty="0" smtClean="0"/>
              <a:t>raph computing (e.g., GCN) </a:t>
            </a:r>
          </a:p>
          <a:p>
            <a:pPr lvl="1"/>
            <a:endParaRPr lang="en-GB" dirty="0"/>
          </a:p>
        </p:txBody>
      </p:sp>
      <p:sp>
        <p:nvSpPr>
          <p:cNvPr id="6" name="Slide Number Placeholder 5"/>
          <p:cNvSpPr>
            <a:spLocks noGrp="1"/>
          </p:cNvSpPr>
          <p:nvPr>
            <p:ph type="sldNum" sz="quarter" idx="12"/>
          </p:nvPr>
        </p:nvSpPr>
        <p:spPr/>
        <p:txBody>
          <a:bodyPr/>
          <a:lstStyle/>
          <a:p>
            <a:fld id="{A1460164-1179-4950-9184-96B7D9048AD9}" type="slidenum">
              <a:rPr lang="en-GB" smtClean="0"/>
              <a:pPr/>
              <a:t>21</a:t>
            </a:fld>
            <a:endParaRPr lang="en-GB" dirty="0"/>
          </a:p>
        </p:txBody>
      </p:sp>
    </p:spTree>
    <p:extLst>
      <p:ext uri="{BB962C8B-B14F-4D97-AF65-F5344CB8AC3E}">
        <p14:creationId xmlns:p14="http://schemas.microsoft.com/office/powerpoint/2010/main" val="21183342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GB" dirty="0"/>
          </a:p>
        </p:txBody>
      </p:sp>
      <p:sp>
        <p:nvSpPr>
          <p:cNvPr id="3" name="Content Placeholder 2"/>
          <p:cNvSpPr>
            <a:spLocks noGrp="1"/>
          </p:cNvSpPr>
          <p:nvPr>
            <p:ph idx="1"/>
          </p:nvPr>
        </p:nvSpPr>
        <p:spPr/>
        <p:txBody>
          <a:bodyPr>
            <a:normAutofit/>
          </a:bodyPr>
          <a:lstStyle/>
          <a:p>
            <a:r>
              <a:rPr lang="en-GB" sz="2000" dirty="0" smtClean="0"/>
              <a:t>[</a:t>
            </a:r>
            <a:r>
              <a:rPr lang="en-GB" sz="2000" dirty="0" err="1" smtClean="0"/>
              <a:t>Sarwar</a:t>
            </a:r>
            <a:r>
              <a:rPr lang="en-GB" sz="2000" dirty="0" smtClean="0"/>
              <a:t> et al.,2001]. </a:t>
            </a:r>
            <a:r>
              <a:rPr lang="en-GB" sz="2000" dirty="0"/>
              <a:t>Item-based collaborative filtering recommendation algorithms. </a:t>
            </a:r>
            <a:r>
              <a:rPr lang="en-GB" sz="2000" dirty="0" smtClean="0"/>
              <a:t>In WWW</a:t>
            </a:r>
          </a:p>
          <a:p>
            <a:r>
              <a:rPr lang="en-GB" sz="2000" dirty="0" smtClean="0"/>
              <a:t>[</a:t>
            </a:r>
            <a:r>
              <a:rPr lang="en-GB" sz="2000" dirty="0" err="1" smtClean="0"/>
              <a:t>Kabbur</a:t>
            </a:r>
            <a:r>
              <a:rPr lang="en-GB" sz="2000" dirty="0" smtClean="0"/>
              <a:t> et al.,2013]. </a:t>
            </a:r>
            <a:r>
              <a:rPr lang="en-GB" sz="2000" dirty="0" err="1"/>
              <a:t>Fism</a:t>
            </a:r>
            <a:r>
              <a:rPr lang="en-GB" sz="2000" dirty="0"/>
              <a:t>: factored item similarity models for top-n recommender systems. </a:t>
            </a:r>
            <a:r>
              <a:rPr lang="en-GB" sz="2000" dirty="0" smtClean="0"/>
              <a:t>In KDD</a:t>
            </a:r>
          </a:p>
          <a:p>
            <a:r>
              <a:rPr lang="en-GB" sz="2000" dirty="0" smtClean="0"/>
              <a:t>[He et al.,2018]. </a:t>
            </a:r>
            <a:r>
              <a:rPr lang="en-GB" sz="2000" dirty="0"/>
              <a:t>NAIS: Neural attentive item similarity model for recommendation. </a:t>
            </a:r>
            <a:r>
              <a:rPr lang="en-GB" sz="2000" dirty="0" smtClean="0"/>
              <a:t>I</a:t>
            </a:r>
            <a:r>
              <a:rPr lang="en-US" sz="2000" dirty="0" smtClean="0"/>
              <a:t>n TKDE</a:t>
            </a:r>
          </a:p>
          <a:p>
            <a:r>
              <a:rPr lang="en-US" sz="2000" dirty="0" smtClean="0"/>
              <a:t>[</a:t>
            </a:r>
            <a:r>
              <a:rPr lang="en-US" sz="2000" dirty="0" err="1" smtClean="0"/>
              <a:t>Koren</a:t>
            </a:r>
            <a:r>
              <a:rPr lang="en-US" sz="2000" dirty="0" smtClean="0"/>
              <a:t> et al.,2009]</a:t>
            </a:r>
            <a:r>
              <a:rPr lang="en-GB" sz="2000" dirty="0"/>
              <a:t> </a:t>
            </a:r>
            <a:r>
              <a:rPr lang="en-GB" sz="2000" dirty="0" smtClean="0"/>
              <a:t>Matrix </a:t>
            </a:r>
            <a:r>
              <a:rPr lang="en-GB" sz="2000" dirty="0"/>
              <a:t>factorization techniques for recommender systems. </a:t>
            </a:r>
            <a:r>
              <a:rPr lang="en-GB" sz="2000" dirty="0" smtClean="0"/>
              <a:t>In Computer.</a:t>
            </a:r>
          </a:p>
          <a:p>
            <a:r>
              <a:rPr lang="en-US" sz="2000" dirty="0" smtClean="0"/>
              <a:t>[</a:t>
            </a:r>
            <a:r>
              <a:rPr lang="en-US" sz="2000" dirty="0" err="1" smtClean="0"/>
              <a:t>Rendel</a:t>
            </a:r>
            <a:r>
              <a:rPr lang="en-US" sz="2000" dirty="0" smtClean="0"/>
              <a:t> et al.,2010] </a:t>
            </a:r>
            <a:r>
              <a:rPr lang="en-GB" sz="2000" dirty="0" smtClean="0"/>
              <a:t>Factorization </a:t>
            </a:r>
            <a:r>
              <a:rPr lang="en-GB" sz="2000" dirty="0"/>
              <a:t>machines. </a:t>
            </a:r>
            <a:r>
              <a:rPr lang="en-GB" sz="2000" dirty="0" smtClean="0"/>
              <a:t>In ICDM</a:t>
            </a:r>
          </a:p>
          <a:p>
            <a:r>
              <a:rPr lang="en-US" sz="2000" dirty="0" smtClean="0"/>
              <a:t>[He et al.,2017] </a:t>
            </a:r>
            <a:r>
              <a:rPr lang="en-GB" sz="2000" dirty="0" smtClean="0"/>
              <a:t>Neural </a:t>
            </a:r>
            <a:r>
              <a:rPr lang="en-GB" sz="2000" dirty="0"/>
              <a:t>factorization machines for sparse predictive analytics. </a:t>
            </a:r>
            <a:r>
              <a:rPr lang="en-GB" sz="2000" dirty="0" smtClean="0"/>
              <a:t>In SIGIR</a:t>
            </a:r>
          </a:p>
          <a:p>
            <a:r>
              <a:rPr lang="en-US" sz="2000" dirty="0" smtClean="0"/>
              <a:t>[Zhang et al.,2016]</a:t>
            </a:r>
            <a:r>
              <a:rPr lang="en-GB" sz="2000" dirty="0"/>
              <a:t> </a:t>
            </a:r>
            <a:r>
              <a:rPr lang="en-GB" sz="2000" dirty="0" smtClean="0"/>
              <a:t>Collaborative </a:t>
            </a:r>
            <a:r>
              <a:rPr lang="en-GB" sz="2000" dirty="0"/>
              <a:t>knowledge base embedding for recommender systems. </a:t>
            </a:r>
            <a:r>
              <a:rPr lang="en-GB" sz="2000" dirty="0" smtClean="0"/>
              <a:t> In KDD</a:t>
            </a:r>
          </a:p>
          <a:p>
            <a:r>
              <a:rPr lang="en-US" sz="2000" dirty="0" smtClean="0"/>
              <a:t>[Kang et al.,2018]</a:t>
            </a:r>
            <a:r>
              <a:rPr lang="en-GB" sz="2000" dirty="0"/>
              <a:t> </a:t>
            </a:r>
            <a:r>
              <a:rPr lang="en-GB" sz="2000" dirty="0" smtClean="0"/>
              <a:t>Recommendation </a:t>
            </a:r>
            <a:r>
              <a:rPr lang="en-GB" sz="2000" dirty="0"/>
              <a:t>through mixtures of heterogeneous item relationships. </a:t>
            </a:r>
            <a:r>
              <a:rPr lang="en-GB" sz="2000" dirty="0" smtClean="0"/>
              <a:t>In CIKM</a:t>
            </a:r>
            <a:endParaRPr lang="en-GB" sz="2000" dirty="0"/>
          </a:p>
        </p:txBody>
      </p:sp>
      <p:sp>
        <p:nvSpPr>
          <p:cNvPr id="6" name="Slide Number Placeholder 5"/>
          <p:cNvSpPr>
            <a:spLocks noGrp="1"/>
          </p:cNvSpPr>
          <p:nvPr>
            <p:ph type="sldNum" sz="quarter" idx="12"/>
          </p:nvPr>
        </p:nvSpPr>
        <p:spPr/>
        <p:txBody>
          <a:bodyPr/>
          <a:lstStyle/>
          <a:p>
            <a:fld id="{A1460164-1179-4950-9184-96B7D9048AD9}" type="slidenum">
              <a:rPr lang="en-GB" smtClean="0"/>
              <a:pPr/>
              <a:t>22</a:t>
            </a:fld>
            <a:endParaRPr lang="en-GB"/>
          </a:p>
        </p:txBody>
      </p:sp>
    </p:spTree>
    <p:extLst>
      <p:ext uri="{BB962C8B-B14F-4D97-AF65-F5344CB8AC3E}">
        <p14:creationId xmlns:p14="http://schemas.microsoft.com/office/powerpoint/2010/main" val="11350998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068960"/>
            <a:ext cx="8280000" cy="792088"/>
          </a:xfrm>
        </p:spPr>
        <p:txBody>
          <a:bodyPr>
            <a:noAutofit/>
          </a:bodyPr>
          <a:lstStyle/>
          <a:p>
            <a:r>
              <a:rPr lang="en-US" sz="5400" dirty="0" smtClean="0"/>
              <a:t>Thank you</a:t>
            </a:r>
            <a:br>
              <a:rPr lang="en-US" sz="5400" dirty="0" smtClean="0"/>
            </a:br>
            <a:r>
              <a:rPr lang="en-US" sz="5400" dirty="0" smtClean="0"/>
              <a:t>Q&amp;A</a:t>
            </a:r>
            <a:endParaRPr lang="en-GB" sz="5400" dirty="0"/>
          </a:p>
        </p:txBody>
      </p:sp>
      <p:sp>
        <p:nvSpPr>
          <p:cNvPr id="6" name="Slide Number Placeholder 5"/>
          <p:cNvSpPr>
            <a:spLocks noGrp="1"/>
          </p:cNvSpPr>
          <p:nvPr>
            <p:ph type="sldNum" sz="quarter" idx="12"/>
          </p:nvPr>
        </p:nvSpPr>
        <p:spPr/>
        <p:txBody>
          <a:bodyPr/>
          <a:lstStyle/>
          <a:p>
            <a:fld id="{A1460164-1179-4950-9184-96B7D9048AD9}" type="slidenum">
              <a:rPr lang="en-GB" smtClean="0"/>
              <a:pPr/>
              <a:t>23</a:t>
            </a:fld>
            <a:endParaRPr lang="en-GB"/>
          </a:p>
        </p:txBody>
      </p:sp>
    </p:spTree>
    <p:extLst>
      <p:ext uri="{BB962C8B-B14F-4D97-AF65-F5344CB8AC3E}">
        <p14:creationId xmlns:p14="http://schemas.microsoft.com/office/powerpoint/2010/main" val="20976355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Incorporating </a:t>
            </a:r>
            <a:r>
              <a:rPr lang="en-US" dirty="0"/>
              <a:t>I</a:t>
            </a:r>
            <a:r>
              <a:rPr lang="en-US" dirty="0" smtClean="0"/>
              <a:t>tem Relations</a:t>
            </a:r>
            <a:endParaRPr lang="en-GB" dirty="0"/>
          </a:p>
        </p:txBody>
      </p:sp>
      <p:sp>
        <p:nvSpPr>
          <p:cNvPr id="3" name="Content Placeholder 2"/>
          <p:cNvSpPr>
            <a:spLocks noGrp="1"/>
          </p:cNvSpPr>
          <p:nvPr>
            <p:ph idx="1"/>
          </p:nvPr>
        </p:nvSpPr>
        <p:spPr/>
        <p:txBody>
          <a:bodyPr/>
          <a:lstStyle/>
          <a:p>
            <a:r>
              <a:rPr lang="en-US" dirty="0" smtClean="0"/>
              <a:t>Motivation</a:t>
            </a:r>
          </a:p>
          <a:p>
            <a:pPr lvl="1"/>
            <a:r>
              <a:rPr lang="en-US" dirty="0" smtClean="0"/>
              <a:t>There are multiple item </a:t>
            </a:r>
            <a:r>
              <a:rPr lang="en-US" dirty="0"/>
              <a:t>relations in the real world</a:t>
            </a:r>
          </a:p>
          <a:p>
            <a:pPr lvl="1"/>
            <a:r>
              <a:rPr lang="en-US" dirty="0" smtClean="0"/>
              <a:t>Users tend to pay different attentions to the relations when making choices</a:t>
            </a:r>
          </a:p>
          <a:p>
            <a:pPr lvl="1"/>
            <a:r>
              <a:rPr lang="en-US" dirty="0" smtClean="0"/>
              <a:t> Item relations improve the interpretability of recommendation </a:t>
            </a:r>
          </a:p>
          <a:p>
            <a:r>
              <a:rPr lang="en-US" dirty="0" smtClean="0"/>
              <a:t>Contribution</a:t>
            </a:r>
          </a:p>
          <a:p>
            <a:pPr lvl="1"/>
            <a:r>
              <a:rPr lang="en-US" dirty="0" smtClean="0"/>
              <a:t> From ICF to RCF (relational collaborative filtering)</a:t>
            </a:r>
          </a:p>
          <a:p>
            <a:pPr lvl="1"/>
            <a:r>
              <a:rPr lang="en-US" dirty="0" smtClean="0"/>
              <a:t>We develop a hierarchy attention mechanism to capture user-item preference</a:t>
            </a:r>
          </a:p>
          <a:p>
            <a:pPr lvl="1"/>
            <a:r>
              <a:rPr lang="en-US" dirty="0" smtClean="0"/>
              <a:t>Extensive experiments on movie and music recommendation</a:t>
            </a:r>
          </a:p>
          <a:p>
            <a:pPr marL="457200" lvl="1" indent="0">
              <a:buNone/>
            </a:pPr>
            <a:endParaRPr lang="en-US" dirty="0" smtClean="0"/>
          </a:p>
        </p:txBody>
      </p:sp>
      <p:sp>
        <p:nvSpPr>
          <p:cNvPr id="6" name="Slide Number Placeholder 5"/>
          <p:cNvSpPr>
            <a:spLocks noGrp="1"/>
          </p:cNvSpPr>
          <p:nvPr>
            <p:ph type="sldNum" sz="quarter" idx="12"/>
          </p:nvPr>
        </p:nvSpPr>
        <p:spPr/>
        <p:txBody>
          <a:bodyPr/>
          <a:lstStyle/>
          <a:p>
            <a:fld id="{A1460164-1179-4950-9184-96B7D9048AD9}" type="slidenum">
              <a:rPr lang="en-GB" smtClean="0"/>
              <a:pPr/>
              <a:t>3</a:t>
            </a:fld>
            <a:endParaRPr lang="en-GB"/>
          </a:p>
        </p:txBody>
      </p:sp>
    </p:spTree>
    <p:extLst>
      <p:ext uri="{BB962C8B-B14F-4D97-AF65-F5344CB8AC3E}">
        <p14:creationId xmlns:p14="http://schemas.microsoft.com/office/powerpoint/2010/main" val="17982425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Item Relations</a:t>
            </a:r>
            <a:endParaRPr lang="en-GB" dirty="0"/>
          </a:p>
        </p:txBody>
      </p:sp>
      <p:sp>
        <p:nvSpPr>
          <p:cNvPr id="3" name="Content Placeholder 2"/>
          <p:cNvSpPr>
            <a:spLocks noGrp="1"/>
          </p:cNvSpPr>
          <p:nvPr>
            <p:ph idx="1"/>
          </p:nvPr>
        </p:nvSpPr>
        <p:spPr/>
        <p:txBody>
          <a:bodyPr>
            <a:normAutofit/>
          </a:bodyPr>
          <a:lstStyle/>
          <a:p>
            <a:r>
              <a:rPr lang="en-US" dirty="0" smtClean="0"/>
              <a:t>Relation definition</a:t>
            </a:r>
          </a:p>
          <a:p>
            <a:endParaRPr lang="en-US" dirty="0"/>
          </a:p>
          <a:p>
            <a:pPr marL="0" indent="0">
              <a:buNone/>
            </a:pPr>
            <a:endParaRPr lang="en-US" dirty="0" smtClean="0"/>
          </a:p>
          <a:p>
            <a:r>
              <a:rPr lang="en-US" dirty="0" smtClean="0"/>
              <a:t>Relation example</a:t>
            </a:r>
          </a:p>
          <a:p>
            <a:endParaRPr lang="en-US" dirty="0"/>
          </a:p>
          <a:p>
            <a:endParaRPr lang="en-US" dirty="0" smtClean="0"/>
          </a:p>
          <a:p>
            <a:endParaRPr lang="en-US" dirty="0"/>
          </a:p>
          <a:p>
            <a:endParaRPr lang="en-US" dirty="0" smtClean="0"/>
          </a:p>
          <a:p>
            <a:endParaRPr lang="en-US" dirty="0"/>
          </a:p>
          <a:p>
            <a:pPr marL="0" indent="0">
              <a:buNone/>
            </a:pPr>
            <a:endParaRPr lang="en-US" dirty="0" smtClean="0"/>
          </a:p>
          <a:p>
            <a:pPr marL="0" indent="0">
              <a:buNone/>
            </a:pPr>
            <a:endParaRPr lang="en-US" dirty="0"/>
          </a:p>
        </p:txBody>
      </p:sp>
      <p:sp>
        <p:nvSpPr>
          <p:cNvPr id="6" name="Slide Number Placeholder 5"/>
          <p:cNvSpPr>
            <a:spLocks noGrp="1"/>
          </p:cNvSpPr>
          <p:nvPr>
            <p:ph type="sldNum" sz="quarter" idx="12"/>
          </p:nvPr>
        </p:nvSpPr>
        <p:spPr/>
        <p:txBody>
          <a:bodyPr/>
          <a:lstStyle/>
          <a:p>
            <a:fld id="{A1460164-1179-4950-9184-96B7D9048AD9}" type="slidenum">
              <a:rPr lang="en-GB" smtClean="0"/>
              <a:pPr/>
              <a:t>4</a:t>
            </a:fld>
            <a:endParaRPr lang="en-GB"/>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556792"/>
            <a:ext cx="632460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3110096"/>
            <a:ext cx="4551834" cy="2496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5420" y="5784666"/>
            <a:ext cx="137160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183024" y="5743511"/>
            <a:ext cx="5832648" cy="369332"/>
          </a:xfrm>
          <a:prstGeom prst="rect">
            <a:avLst/>
          </a:prstGeom>
          <a:noFill/>
        </p:spPr>
        <p:txBody>
          <a:bodyPr wrap="square" rtlCol="0">
            <a:spAutoFit/>
          </a:bodyPr>
          <a:lstStyle/>
          <a:p>
            <a:r>
              <a:rPr lang="en-US" dirty="0"/>
              <a:t>c</a:t>
            </a:r>
            <a:r>
              <a:rPr lang="en-US" dirty="0" smtClean="0"/>
              <a:t>ollaborative similarity is a special (latent) item relation:</a:t>
            </a:r>
            <a:endParaRPr lang="en-GB" dirty="0"/>
          </a:p>
        </p:txBody>
      </p:sp>
    </p:spTree>
    <p:extLst>
      <p:ext uri="{BB962C8B-B14F-4D97-AF65-F5344CB8AC3E}">
        <p14:creationId xmlns:p14="http://schemas.microsoft.com/office/powerpoint/2010/main" val="3198205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Relational Collaborative Filtering(RCF)</a:t>
            </a:r>
            <a:endParaRPr lang="en-GB" dirty="0"/>
          </a:p>
        </p:txBody>
      </p:sp>
      <p:sp>
        <p:nvSpPr>
          <p:cNvPr id="3" name="Content Placeholder 2"/>
          <p:cNvSpPr>
            <a:spLocks noGrp="1"/>
          </p:cNvSpPr>
          <p:nvPr>
            <p:ph idx="1"/>
          </p:nvPr>
        </p:nvSpPr>
        <p:spPr/>
        <p:txBody>
          <a:bodyPr/>
          <a:lstStyle/>
          <a:p>
            <a:r>
              <a:rPr lang="en-GB" dirty="0" smtClean="0"/>
              <a:t>ICF==&gt;RCF</a:t>
            </a:r>
            <a:endParaRPr lang="en-GB" dirty="0"/>
          </a:p>
        </p:txBody>
      </p:sp>
      <p:sp>
        <p:nvSpPr>
          <p:cNvPr id="6" name="Slide Number Placeholder 5"/>
          <p:cNvSpPr>
            <a:spLocks noGrp="1"/>
          </p:cNvSpPr>
          <p:nvPr>
            <p:ph type="sldNum" sz="quarter" idx="12"/>
          </p:nvPr>
        </p:nvSpPr>
        <p:spPr/>
        <p:txBody>
          <a:bodyPr/>
          <a:lstStyle/>
          <a:p>
            <a:fld id="{A1460164-1179-4950-9184-96B7D9048AD9}" type="slidenum">
              <a:rPr lang="en-GB" smtClean="0"/>
              <a:pPr/>
              <a:t>5</a:t>
            </a:fld>
            <a:endParaRPr lang="en-GB"/>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2224" y="1988840"/>
            <a:ext cx="6677025"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5838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lstStyle/>
          <a:p>
            <a:r>
              <a:rPr lang="en-GB" dirty="0" smtClean="0"/>
              <a:t>User-Item Preference </a:t>
            </a:r>
            <a:r>
              <a:rPr lang="en-GB" dirty="0" err="1" smtClean="0"/>
              <a:t>Modeling</a:t>
            </a:r>
            <a:endParaRPr lang="en-GB" dirty="0"/>
          </a:p>
        </p:txBody>
      </p:sp>
      <p:sp>
        <p:nvSpPr>
          <p:cNvPr id="21" name="Title 1"/>
          <p:cNvSpPr txBox="1">
            <a:spLocks/>
          </p:cNvSpPr>
          <p:nvPr/>
        </p:nvSpPr>
        <p:spPr>
          <a:xfrm>
            <a:off x="457200" y="116632"/>
            <a:ext cx="82800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kern="1200">
                <a:solidFill>
                  <a:schemeClr val="tx1"/>
                </a:solidFill>
                <a:latin typeface="+mj-lt"/>
                <a:ea typeface="+mj-ea"/>
                <a:cs typeface="+mj-cs"/>
              </a:defRPr>
            </a:lvl1pPr>
          </a:lstStyle>
          <a:p>
            <a:endParaRPr lang="en-GB" dirty="0"/>
          </a:p>
        </p:txBody>
      </p:sp>
      <p:sp>
        <p:nvSpPr>
          <p:cNvPr id="22" name="Content Placeholder 2"/>
          <p:cNvSpPr>
            <a:spLocks noGrp="1"/>
          </p:cNvSpPr>
          <p:nvPr>
            <p:ph idx="1"/>
          </p:nvPr>
        </p:nvSpPr>
        <p:spPr>
          <a:xfrm>
            <a:off x="457200" y="980728"/>
            <a:ext cx="8280000" cy="5400600"/>
          </a:xfrm>
        </p:spPr>
        <p:txBody>
          <a:bodyPr/>
          <a:lstStyle/>
          <a:p>
            <a:endParaRPr lang="en-GB" dirty="0"/>
          </a:p>
        </p:txBody>
      </p:sp>
      <p:sp>
        <p:nvSpPr>
          <p:cNvPr id="23" name="Slide Number Placeholder 5"/>
          <p:cNvSpPr>
            <a:spLocks noGrp="1"/>
          </p:cNvSpPr>
          <p:nvPr>
            <p:ph type="sldNum" sz="quarter" idx="12"/>
          </p:nvPr>
        </p:nvSpPr>
        <p:spPr>
          <a:xfrm>
            <a:off x="6553200" y="6453336"/>
            <a:ext cx="2133600" cy="268139"/>
          </a:xfrm>
        </p:spPr>
        <p:txBody>
          <a:bodyPr/>
          <a:lstStyle/>
          <a:p>
            <a:fld id="{A1460164-1179-4950-9184-96B7D9048AD9}" type="slidenum">
              <a:rPr lang="en-GB" smtClean="0"/>
              <a:pPr/>
              <a:t>6</a:t>
            </a:fld>
            <a:endParaRPr lang="en-GB"/>
          </a:p>
        </p:txBody>
      </p:sp>
      <p:sp>
        <p:nvSpPr>
          <p:cNvPr id="24" name="Oval 23"/>
          <p:cNvSpPr/>
          <p:nvPr/>
        </p:nvSpPr>
        <p:spPr>
          <a:xfrm>
            <a:off x="1869866" y="2132300"/>
            <a:ext cx="360040" cy="3600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5" name="Oval 24"/>
          <p:cNvSpPr/>
          <p:nvPr/>
        </p:nvSpPr>
        <p:spPr>
          <a:xfrm>
            <a:off x="1869866" y="2664924"/>
            <a:ext cx="360040" cy="3600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6" name="Oval 25"/>
          <p:cNvSpPr/>
          <p:nvPr/>
        </p:nvSpPr>
        <p:spPr>
          <a:xfrm>
            <a:off x="1854501" y="3204483"/>
            <a:ext cx="360040" cy="3600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7" name="Oval 26"/>
          <p:cNvSpPr/>
          <p:nvPr/>
        </p:nvSpPr>
        <p:spPr>
          <a:xfrm>
            <a:off x="1865313" y="4311368"/>
            <a:ext cx="360040" cy="3600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8" name="TextBox 27"/>
          <p:cNvSpPr txBox="1"/>
          <p:nvPr/>
        </p:nvSpPr>
        <p:spPr>
          <a:xfrm rot="5400000">
            <a:off x="2045333" y="3296018"/>
            <a:ext cx="360040" cy="923330"/>
          </a:xfrm>
          <a:prstGeom prst="rect">
            <a:avLst/>
          </a:prstGeom>
          <a:noFill/>
        </p:spPr>
        <p:txBody>
          <a:bodyPr wrap="square" rtlCol="0">
            <a:spAutoFit/>
          </a:bodyPr>
          <a:lstStyle/>
          <a:p>
            <a:r>
              <a:rPr lang="en-GB" sz="5400" dirty="0" smtClean="0"/>
              <a:t>…</a:t>
            </a:r>
            <a:endParaRPr lang="en-GB" sz="5400" dirty="0"/>
          </a:p>
        </p:txBody>
      </p:sp>
      <p:sp>
        <p:nvSpPr>
          <p:cNvPr id="29" name="Oval 28"/>
          <p:cNvSpPr/>
          <p:nvPr/>
        </p:nvSpPr>
        <p:spPr>
          <a:xfrm>
            <a:off x="1869866" y="1556792"/>
            <a:ext cx="360040" cy="3600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0" name="Left Brace 29"/>
          <p:cNvSpPr/>
          <p:nvPr/>
        </p:nvSpPr>
        <p:spPr>
          <a:xfrm>
            <a:off x="1547664" y="1736812"/>
            <a:ext cx="216000" cy="2754576"/>
          </a:xfrm>
          <a:prstGeom prst="lef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GB"/>
          </a:p>
        </p:txBody>
      </p:sp>
      <p:pic>
        <p:nvPicPr>
          <p:cNvPr id="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6189" y="2945131"/>
            <a:ext cx="3714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Oval 31"/>
          <p:cNvSpPr/>
          <p:nvPr/>
        </p:nvSpPr>
        <p:spPr>
          <a:xfrm>
            <a:off x="1859492" y="5157192"/>
            <a:ext cx="360040" cy="36004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3" name="TextBox 32"/>
              <p:cNvSpPr txBox="1"/>
              <p:nvPr/>
            </p:nvSpPr>
            <p:spPr>
              <a:xfrm>
                <a:off x="1494461" y="5517232"/>
                <a:ext cx="1440160" cy="369332"/>
              </a:xfrm>
              <a:prstGeom prst="rect">
                <a:avLst/>
              </a:prstGeom>
              <a:noFill/>
            </p:spPr>
            <p:txBody>
              <a:bodyPr wrap="square" rtlCol="0">
                <a:spAutoFit/>
              </a:bodyPr>
              <a:lstStyle/>
              <a:p>
                <a:r>
                  <a:rPr lang="en-GB" dirty="0" smtClean="0"/>
                  <a:t>target item </a:t>
                </a:r>
                <a14:m>
                  <m:oMath xmlns:m="http://schemas.openxmlformats.org/officeDocument/2006/math">
                    <m:r>
                      <a:rPr lang="en-GB" b="0" i="1" smtClean="0">
                        <a:latin typeface="Cambria Math"/>
                      </a:rPr>
                      <m:t>𝑖</m:t>
                    </m:r>
                  </m:oMath>
                </a14:m>
                <a:endParaRPr lang="en-GB" dirty="0"/>
              </a:p>
            </p:txBody>
          </p:sp>
        </mc:Choice>
        <mc:Fallback xmlns="">
          <p:sp>
            <p:nvSpPr>
              <p:cNvPr id="33" name="TextBox 32"/>
              <p:cNvSpPr txBox="1">
                <a:spLocks noRot="1" noChangeAspect="1" noMove="1" noResize="1" noEditPoints="1" noAdjustHandles="1" noChangeArrowheads="1" noChangeShapeType="1" noTextEdit="1"/>
              </p:cNvSpPr>
              <p:nvPr/>
            </p:nvSpPr>
            <p:spPr>
              <a:xfrm>
                <a:off x="1494461" y="5517232"/>
                <a:ext cx="1440160" cy="369332"/>
              </a:xfrm>
              <a:prstGeom prst="rect">
                <a:avLst/>
              </a:prstGeom>
              <a:blipFill rotWithShape="1">
                <a:blip r:embed="rId4"/>
                <a:stretch>
                  <a:fillRect l="-3390" t="-8197"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2205421" y="1547500"/>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1</m:t>
                          </m:r>
                        </m:sub>
                      </m:sSub>
                    </m:oMath>
                  </m:oMathPara>
                </a14:m>
                <a:endParaRPr lang="en-GB" dirty="0"/>
              </a:p>
            </p:txBody>
          </p:sp>
        </mc:Choice>
        <mc:Fallback xmlns="">
          <p:sp>
            <p:nvSpPr>
              <p:cNvPr id="35" name="TextBox 34"/>
              <p:cNvSpPr txBox="1">
                <a:spLocks noRot="1" noChangeAspect="1" noMove="1" noResize="1" noEditPoints="1" noAdjustHandles="1" noChangeArrowheads="1" noChangeShapeType="1" noTextEdit="1"/>
              </p:cNvSpPr>
              <p:nvPr/>
            </p:nvSpPr>
            <p:spPr>
              <a:xfrm>
                <a:off x="2205421" y="1547500"/>
                <a:ext cx="504056" cy="369332"/>
              </a:xfrm>
              <a:prstGeom prst="rect">
                <a:avLst/>
              </a:prstGeom>
              <a:blipFill rotWithShape="1">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2205421" y="2090208"/>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2</m:t>
                          </m:r>
                        </m:sub>
                      </m:sSub>
                    </m:oMath>
                  </m:oMathPara>
                </a14:m>
                <a:endParaRPr lang="en-GB" dirty="0"/>
              </a:p>
            </p:txBody>
          </p:sp>
        </mc:Choice>
        <mc:Fallback xmlns="">
          <p:sp>
            <p:nvSpPr>
              <p:cNvPr id="36" name="TextBox 35"/>
              <p:cNvSpPr txBox="1">
                <a:spLocks noRot="1" noChangeAspect="1" noMove="1" noResize="1" noEditPoints="1" noAdjustHandles="1" noChangeArrowheads="1" noChangeShapeType="1" noTextEdit="1"/>
              </p:cNvSpPr>
              <p:nvPr/>
            </p:nvSpPr>
            <p:spPr>
              <a:xfrm>
                <a:off x="2205421" y="2090208"/>
                <a:ext cx="504056" cy="369332"/>
              </a:xfrm>
              <a:prstGeom prst="rect">
                <a:avLst/>
              </a:prstGeom>
              <a:blipFill rotWithShape="1">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2232759" y="2655632"/>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3</m:t>
                          </m:r>
                        </m:sub>
                      </m:sSub>
                    </m:oMath>
                  </m:oMathPara>
                </a14:m>
                <a:endParaRPr lang="en-GB" dirty="0"/>
              </a:p>
            </p:txBody>
          </p:sp>
        </mc:Choice>
        <mc:Fallback xmlns="">
          <p:sp>
            <p:nvSpPr>
              <p:cNvPr id="37" name="TextBox 36"/>
              <p:cNvSpPr txBox="1">
                <a:spLocks noRot="1" noChangeAspect="1" noMove="1" noResize="1" noEditPoints="1" noAdjustHandles="1" noChangeArrowheads="1" noChangeShapeType="1" noTextEdit="1"/>
              </p:cNvSpPr>
              <p:nvPr/>
            </p:nvSpPr>
            <p:spPr>
              <a:xfrm>
                <a:off x="2232759" y="2655632"/>
                <a:ext cx="504056" cy="369332"/>
              </a:xfrm>
              <a:prstGeom prst="rect">
                <a:avLst/>
              </a:prstGeom>
              <a:blipFill rotWithShape="1">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2232759" y="3218299"/>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4</m:t>
                          </m:r>
                        </m:sub>
                      </m:sSub>
                    </m:oMath>
                  </m:oMathPara>
                </a14:m>
                <a:endParaRPr lang="en-GB" dirty="0"/>
              </a:p>
            </p:txBody>
          </p:sp>
        </mc:Choice>
        <mc:Fallback xmlns="">
          <p:sp>
            <p:nvSpPr>
              <p:cNvPr id="38" name="TextBox 37"/>
              <p:cNvSpPr txBox="1">
                <a:spLocks noRot="1" noChangeAspect="1" noMove="1" noResize="1" noEditPoints="1" noAdjustHandles="1" noChangeArrowheads="1" noChangeShapeType="1" noTextEdit="1"/>
              </p:cNvSpPr>
              <p:nvPr/>
            </p:nvSpPr>
            <p:spPr>
              <a:xfrm>
                <a:off x="2232759" y="3218299"/>
                <a:ext cx="504056" cy="369332"/>
              </a:xfrm>
              <a:prstGeom prst="rect">
                <a:avLst/>
              </a:prstGeom>
              <a:blipFill rotWithShape="1">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2235518" y="4298639"/>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𝑛</m:t>
                          </m:r>
                        </m:sub>
                      </m:sSub>
                    </m:oMath>
                  </m:oMathPara>
                </a14:m>
                <a:endParaRPr lang="en-GB" dirty="0"/>
              </a:p>
            </p:txBody>
          </p:sp>
        </mc:Choice>
        <mc:Fallback xmlns="">
          <p:sp>
            <p:nvSpPr>
              <p:cNvPr id="39" name="TextBox 38"/>
              <p:cNvSpPr txBox="1">
                <a:spLocks noRot="1" noChangeAspect="1" noMove="1" noResize="1" noEditPoints="1" noAdjustHandles="1" noChangeArrowheads="1" noChangeShapeType="1" noTextEdit="1"/>
              </p:cNvSpPr>
              <p:nvPr/>
            </p:nvSpPr>
            <p:spPr>
              <a:xfrm>
                <a:off x="2235518" y="4298639"/>
                <a:ext cx="504056" cy="369332"/>
              </a:xfrm>
              <a:prstGeom prst="rect">
                <a:avLst/>
              </a:prstGeom>
              <a:blipFill rotWithShape="1">
                <a:blip r:embed="rId9"/>
                <a:stretch>
                  <a:fillRect/>
                </a:stretch>
              </a:blipFill>
            </p:spPr>
            <p:txBody>
              <a:bodyPr/>
              <a:lstStyle/>
              <a:p>
                <a:r>
                  <a:rPr lang="en-GB">
                    <a:noFill/>
                  </a:rPr>
                  <a:t> </a:t>
                </a:r>
              </a:p>
            </p:txBody>
          </p:sp>
        </mc:Fallback>
      </mc:AlternateContent>
      <p:sp>
        <p:nvSpPr>
          <p:cNvPr id="3" name="TextBox 2"/>
          <p:cNvSpPr txBox="1"/>
          <p:nvPr/>
        </p:nvSpPr>
        <p:spPr>
          <a:xfrm>
            <a:off x="3707904" y="1484784"/>
            <a:ext cx="4032448" cy="646331"/>
          </a:xfrm>
          <a:prstGeom prst="rect">
            <a:avLst/>
          </a:prstGeom>
          <a:noFill/>
        </p:spPr>
        <p:txBody>
          <a:bodyPr wrap="square" rtlCol="0">
            <a:spAutoFit/>
          </a:bodyPr>
          <a:lstStyle/>
          <a:p>
            <a:r>
              <a:rPr lang="en-GB" b="1" dirty="0" smtClean="0"/>
              <a:t>Users </a:t>
            </a:r>
            <a:r>
              <a:rPr lang="en-GB" b="1" dirty="0"/>
              <a:t>tend to pay different attentions to different relation </a:t>
            </a:r>
            <a:r>
              <a:rPr lang="en-GB" b="1" dirty="0" smtClean="0"/>
              <a:t>types</a:t>
            </a:r>
            <a:endParaRPr lang="en-GB" b="1" dirty="0"/>
          </a:p>
        </p:txBody>
      </p:sp>
    </p:spTree>
    <p:extLst>
      <p:ext uri="{BB962C8B-B14F-4D97-AF65-F5344CB8AC3E}">
        <p14:creationId xmlns:p14="http://schemas.microsoft.com/office/powerpoint/2010/main" val="8520356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User-Item Preference </a:t>
            </a:r>
            <a:r>
              <a:rPr lang="en-GB" dirty="0" err="1"/>
              <a:t>Modeling</a:t>
            </a:r>
            <a:endParaRPr lang="en-GB" dirty="0"/>
          </a:p>
        </p:txBody>
      </p:sp>
      <p:sp>
        <p:nvSpPr>
          <p:cNvPr id="3" name="Content Placeholder 2"/>
          <p:cNvSpPr>
            <a:spLocks noGrp="1"/>
          </p:cNvSpPr>
          <p:nvPr>
            <p:ph idx="1"/>
          </p:nvPr>
        </p:nvSpPr>
        <p:spPr/>
        <p:txBody>
          <a:bodyPr/>
          <a:lstStyle/>
          <a:p>
            <a:endParaRPr lang="en-GB" dirty="0"/>
          </a:p>
        </p:txBody>
      </p:sp>
      <p:sp>
        <p:nvSpPr>
          <p:cNvPr id="6" name="Slide Number Placeholder 5"/>
          <p:cNvSpPr>
            <a:spLocks noGrp="1"/>
          </p:cNvSpPr>
          <p:nvPr>
            <p:ph type="sldNum" sz="quarter" idx="12"/>
          </p:nvPr>
        </p:nvSpPr>
        <p:spPr/>
        <p:txBody>
          <a:bodyPr/>
          <a:lstStyle/>
          <a:p>
            <a:fld id="{A1460164-1179-4950-9184-96B7D9048AD9}" type="slidenum">
              <a:rPr lang="en-GB" smtClean="0"/>
              <a:pPr/>
              <a:t>7</a:t>
            </a:fld>
            <a:endParaRPr lang="en-GB"/>
          </a:p>
        </p:txBody>
      </p:sp>
      <p:sp>
        <p:nvSpPr>
          <p:cNvPr id="7" name="Oval 6"/>
          <p:cNvSpPr/>
          <p:nvPr/>
        </p:nvSpPr>
        <p:spPr>
          <a:xfrm>
            <a:off x="1869866" y="2132300"/>
            <a:ext cx="360040" cy="3600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 name="Oval 7"/>
          <p:cNvSpPr/>
          <p:nvPr/>
        </p:nvSpPr>
        <p:spPr>
          <a:xfrm>
            <a:off x="1869866" y="2664924"/>
            <a:ext cx="360040" cy="3600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9" name="Oval 8"/>
          <p:cNvSpPr/>
          <p:nvPr/>
        </p:nvSpPr>
        <p:spPr>
          <a:xfrm>
            <a:off x="1854501" y="3204483"/>
            <a:ext cx="360040" cy="3600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0" name="Oval 9"/>
          <p:cNvSpPr/>
          <p:nvPr/>
        </p:nvSpPr>
        <p:spPr>
          <a:xfrm>
            <a:off x="1865313" y="4311368"/>
            <a:ext cx="360040" cy="3600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2" name="TextBox 11"/>
          <p:cNvSpPr txBox="1"/>
          <p:nvPr/>
        </p:nvSpPr>
        <p:spPr>
          <a:xfrm rot="5400000">
            <a:off x="2045333" y="3296018"/>
            <a:ext cx="360040" cy="923330"/>
          </a:xfrm>
          <a:prstGeom prst="rect">
            <a:avLst/>
          </a:prstGeom>
          <a:noFill/>
        </p:spPr>
        <p:txBody>
          <a:bodyPr wrap="square" rtlCol="0">
            <a:spAutoFit/>
          </a:bodyPr>
          <a:lstStyle/>
          <a:p>
            <a:r>
              <a:rPr lang="en-GB" sz="5400" dirty="0" smtClean="0"/>
              <a:t>…</a:t>
            </a:r>
            <a:endParaRPr lang="en-GB" sz="5400" dirty="0"/>
          </a:p>
        </p:txBody>
      </p:sp>
      <p:sp>
        <p:nvSpPr>
          <p:cNvPr id="14" name="Oval 13"/>
          <p:cNvSpPr/>
          <p:nvPr/>
        </p:nvSpPr>
        <p:spPr>
          <a:xfrm>
            <a:off x="1869866" y="1556792"/>
            <a:ext cx="360040" cy="3600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6" name="Left Brace 15"/>
          <p:cNvSpPr/>
          <p:nvPr/>
        </p:nvSpPr>
        <p:spPr>
          <a:xfrm>
            <a:off x="1547664" y="1736812"/>
            <a:ext cx="216000" cy="2754576"/>
          </a:xfrm>
          <a:prstGeom prst="lef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GB"/>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6189" y="2945131"/>
            <a:ext cx="3714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Oval 17"/>
          <p:cNvSpPr/>
          <p:nvPr/>
        </p:nvSpPr>
        <p:spPr>
          <a:xfrm>
            <a:off x="1859492" y="5157192"/>
            <a:ext cx="360040" cy="36004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7" name="TextBox 16"/>
              <p:cNvSpPr txBox="1"/>
              <p:nvPr/>
            </p:nvSpPr>
            <p:spPr>
              <a:xfrm>
                <a:off x="1494461" y="5517232"/>
                <a:ext cx="1440160" cy="369332"/>
              </a:xfrm>
              <a:prstGeom prst="rect">
                <a:avLst/>
              </a:prstGeom>
              <a:noFill/>
            </p:spPr>
            <p:txBody>
              <a:bodyPr wrap="square" rtlCol="0">
                <a:spAutoFit/>
              </a:bodyPr>
              <a:lstStyle/>
              <a:p>
                <a:r>
                  <a:rPr lang="en-GB" dirty="0" smtClean="0"/>
                  <a:t>target item </a:t>
                </a:r>
                <a14:m>
                  <m:oMath xmlns:m="http://schemas.openxmlformats.org/officeDocument/2006/math">
                    <m:r>
                      <a:rPr lang="en-GB" b="0" i="1" smtClean="0">
                        <a:latin typeface="Cambria Math"/>
                      </a:rPr>
                      <m:t>𝑖</m:t>
                    </m:r>
                  </m:oMath>
                </a14:m>
                <a:endParaRPr lang="en-GB" dirty="0"/>
              </a:p>
            </p:txBody>
          </p:sp>
        </mc:Choice>
        <mc:Fallback xmlns="">
          <p:sp>
            <p:nvSpPr>
              <p:cNvPr id="17" name="TextBox 16"/>
              <p:cNvSpPr txBox="1">
                <a:spLocks noRot="1" noChangeAspect="1" noMove="1" noResize="1" noEditPoints="1" noAdjustHandles="1" noChangeArrowheads="1" noChangeShapeType="1" noTextEdit="1"/>
              </p:cNvSpPr>
              <p:nvPr/>
            </p:nvSpPr>
            <p:spPr>
              <a:xfrm>
                <a:off x="1494461" y="5517232"/>
                <a:ext cx="1440160" cy="369332"/>
              </a:xfrm>
              <a:prstGeom prst="rect">
                <a:avLst/>
              </a:prstGeom>
              <a:blipFill rotWithShape="1">
                <a:blip r:embed="rId4"/>
                <a:stretch>
                  <a:fillRect l="-3390" t="-8197" b="-24590"/>
                </a:stretch>
              </a:blipFill>
            </p:spPr>
            <p:txBody>
              <a:bodyPr/>
              <a:lstStyle/>
              <a:p>
                <a:r>
                  <a:rPr lang="en-GB">
                    <a:noFill/>
                  </a:rPr>
                  <a:t> </a:t>
                </a:r>
              </a:p>
            </p:txBody>
          </p:sp>
        </mc:Fallback>
      </mc:AlternateContent>
      <p:sp>
        <p:nvSpPr>
          <p:cNvPr id="4" name="Right Arrow 3"/>
          <p:cNvSpPr/>
          <p:nvPr/>
        </p:nvSpPr>
        <p:spPr>
          <a:xfrm>
            <a:off x="2987824" y="3204483"/>
            <a:ext cx="1584176" cy="2965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1" name="TextBox 10"/>
              <p:cNvSpPr txBox="1"/>
              <p:nvPr/>
            </p:nvSpPr>
            <p:spPr>
              <a:xfrm>
                <a:off x="2205421" y="1547500"/>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1</m:t>
                          </m:r>
                        </m:sub>
                      </m:sSub>
                    </m:oMath>
                  </m:oMathPara>
                </a14:m>
                <a:endParaRPr lang="en-GB" dirty="0"/>
              </a:p>
            </p:txBody>
          </p:sp>
        </mc:Choice>
        <mc:Fallback xmlns="">
          <p:sp>
            <p:nvSpPr>
              <p:cNvPr id="11" name="TextBox 10"/>
              <p:cNvSpPr txBox="1">
                <a:spLocks noRot="1" noChangeAspect="1" noMove="1" noResize="1" noEditPoints="1" noAdjustHandles="1" noChangeArrowheads="1" noChangeShapeType="1" noTextEdit="1"/>
              </p:cNvSpPr>
              <p:nvPr/>
            </p:nvSpPr>
            <p:spPr>
              <a:xfrm>
                <a:off x="2205421" y="1547500"/>
                <a:ext cx="504056" cy="369332"/>
              </a:xfrm>
              <a:prstGeom prst="rect">
                <a:avLst/>
              </a:prstGeom>
              <a:blipFill rotWithShape="1">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2205421" y="2090208"/>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2</m:t>
                          </m:r>
                        </m:sub>
                      </m:sSub>
                    </m:oMath>
                  </m:oMathPara>
                </a14:m>
                <a:endParaRPr lang="en-GB" dirty="0"/>
              </a:p>
            </p:txBody>
          </p:sp>
        </mc:Choice>
        <mc:Fallback xmlns="">
          <p:sp>
            <p:nvSpPr>
              <p:cNvPr id="19" name="TextBox 18"/>
              <p:cNvSpPr txBox="1">
                <a:spLocks noRot="1" noChangeAspect="1" noMove="1" noResize="1" noEditPoints="1" noAdjustHandles="1" noChangeArrowheads="1" noChangeShapeType="1" noTextEdit="1"/>
              </p:cNvSpPr>
              <p:nvPr/>
            </p:nvSpPr>
            <p:spPr>
              <a:xfrm>
                <a:off x="2205421" y="2090208"/>
                <a:ext cx="504056" cy="369332"/>
              </a:xfrm>
              <a:prstGeom prst="rect">
                <a:avLst/>
              </a:prstGeom>
              <a:blipFill rotWithShape="1">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2232759" y="2655632"/>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3</m:t>
                          </m:r>
                        </m:sub>
                      </m:sSub>
                    </m:oMath>
                  </m:oMathPara>
                </a14:m>
                <a:endParaRPr lang="en-GB" dirty="0"/>
              </a:p>
            </p:txBody>
          </p:sp>
        </mc:Choice>
        <mc:Fallback xmlns="">
          <p:sp>
            <p:nvSpPr>
              <p:cNvPr id="20" name="TextBox 19"/>
              <p:cNvSpPr txBox="1">
                <a:spLocks noRot="1" noChangeAspect="1" noMove="1" noResize="1" noEditPoints="1" noAdjustHandles="1" noChangeArrowheads="1" noChangeShapeType="1" noTextEdit="1"/>
              </p:cNvSpPr>
              <p:nvPr/>
            </p:nvSpPr>
            <p:spPr>
              <a:xfrm>
                <a:off x="2232759" y="2655632"/>
                <a:ext cx="504056" cy="369332"/>
              </a:xfrm>
              <a:prstGeom prst="rect">
                <a:avLst/>
              </a:prstGeom>
              <a:blipFill rotWithShape="1">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232759" y="3218299"/>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4</m:t>
                          </m:r>
                        </m:sub>
                      </m:sSub>
                    </m:oMath>
                  </m:oMathPara>
                </a14:m>
                <a:endParaRPr lang="en-GB" dirty="0"/>
              </a:p>
            </p:txBody>
          </p:sp>
        </mc:Choice>
        <mc:Fallback xmlns="">
          <p:sp>
            <p:nvSpPr>
              <p:cNvPr id="21" name="TextBox 20"/>
              <p:cNvSpPr txBox="1">
                <a:spLocks noRot="1" noChangeAspect="1" noMove="1" noResize="1" noEditPoints="1" noAdjustHandles="1" noChangeArrowheads="1" noChangeShapeType="1" noTextEdit="1"/>
              </p:cNvSpPr>
              <p:nvPr/>
            </p:nvSpPr>
            <p:spPr>
              <a:xfrm>
                <a:off x="2232759" y="3218299"/>
                <a:ext cx="504056" cy="369332"/>
              </a:xfrm>
              <a:prstGeom prst="rect">
                <a:avLst/>
              </a:prstGeom>
              <a:blipFill rotWithShape="1">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2235518" y="4298639"/>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𝑛</m:t>
                          </m:r>
                        </m:sub>
                      </m:sSub>
                    </m:oMath>
                  </m:oMathPara>
                </a14:m>
                <a:endParaRPr lang="en-GB" dirty="0"/>
              </a:p>
            </p:txBody>
          </p:sp>
        </mc:Choice>
        <mc:Fallback xmlns="">
          <p:sp>
            <p:nvSpPr>
              <p:cNvPr id="22" name="TextBox 21"/>
              <p:cNvSpPr txBox="1">
                <a:spLocks noRot="1" noChangeAspect="1" noMove="1" noResize="1" noEditPoints="1" noAdjustHandles="1" noChangeArrowheads="1" noChangeShapeType="1" noTextEdit="1"/>
              </p:cNvSpPr>
              <p:nvPr/>
            </p:nvSpPr>
            <p:spPr>
              <a:xfrm>
                <a:off x="2235518" y="4298639"/>
                <a:ext cx="504056" cy="369332"/>
              </a:xfrm>
              <a:prstGeom prst="rect">
                <a:avLst/>
              </a:prstGeom>
              <a:blipFill rotWithShape="1">
                <a:blip r:embed="rId9"/>
                <a:stretch>
                  <a:fillRect/>
                </a:stretch>
              </a:blipFill>
            </p:spPr>
            <p:txBody>
              <a:bodyPr/>
              <a:lstStyle/>
              <a:p>
                <a:r>
                  <a:rPr lang="en-GB">
                    <a:noFill/>
                  </a:rPr>
                  <a:t> </a:t>
                </a:r>
              </a:p>
            </p:txBody>
          </p:sp>
        </mc:Fallback>
      </mc:AlternateContent>
      <p:sp>
        <p:nvSpPr>
          <p:cNvPr id="23" name="Oval 22"/>
          <p:cNvSpPr/>
          <p:nvPr/>
        </p:nvSpPr>
        <p:spPr>
          <a:xfrm>
            <a:off x="5292080" y="1556792"/>
            <a:ext cx="360040" cy="3600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24" name="Oval 23"/>
          <p:cNvSpPr/>
          <p:nvPr/>
        </p:nvSpPr>
        <p:spPr>
          <a:xfrm>
            <a:off x="6012160" y="1562340"/>
            <a:ext cx="360040" cy="3600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6" name="TextBox 25"/>
              <p:cNvSpPr txBox="1"/>
              <p:nvPr/>
            </p:nvSpPr>
            <p:spPr>
              <a:xfrm>
                <a:off x="5248444" y="1824499"/>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1</m:t>
                          </m:r>
                        </m:sub>
                      </m:sSub>
                    </m:oMath>
                  </m:oMathPara>
                </a14:m>
                <a:endParaRPr lang="en-GB" dirty="0"/>
              </a:p>
            </p:txBody>
          </p:sp>
        </mc:Choice>
        <mc:Fallback xmlns="">
          <p:sp>
            <p:nvSpPr>
              <p:cNvPr id="26" name="TextBox 25"/>
              <p:cNvSpPr txBox="1">
                <a:spLocks noRot="1" noChangeAspect="1" noMove="1" noResize="1" noEditPoints="1" noAdjustHandles="1" noChangeArrowheads="1" noChangeShapeType="1" noTextEdit="1"/>
              </p:cNvSpPr>
              <p:nvPr/>
            </p:nvSpPr>
            <p:spPr>
              <a:xfrm>
                <a:off x="5248444" y="1824499"/>
                <a:ext cx="504056" cy="369332"/>
              </a:xfrm>
              <a:prstGeom prst="rect">
                <a:avLst/>
              </a:prstGeom>
              <a:blipFill rotWithShape="1">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5978896" y="1824499"/>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3</m:t>
                          </m:r>
                        </m:sub>
                      </m:sSub>
                    </m:oMath>
                  </m:oMathPara>
                </a14:m>
                <a:endParaRPr lang="en-GB" dirty="0"/>
              </a:p>
            </p:txBody>
          </p:sp>
        </mc:Choice>
        <mc:Fallback xmlns="">
          <p:sp>
            <p:nvSpPr>
              <p:cNvPr id="27" name="TextBox 26"/>
              <p:cNvSpPr txBox="1">
                <a:spLocks noRot="1" noChangeAspect="1" noMove="1" noResize="1" noEditPoints="1" noAdjustHandles="1" noChangeArrowheads="1" noChangeShapeType="1" noTextEdit="1"/>
              </p:cNvSpPr>
              <p:nvPr/>
            </p:nvSpPr>
            <p:spPr>
              <a:xfrm>
                <a:off x="5978896" y="1824499"/>
                <a:ext cx="504056" cy="369332"/>
              </a:xfrm>
              <a:prstGeom prst="rect">
                <a:avLst/>
              </a:prstGeom>
              <a:blipFill rotWithShape="1">
                <a:blip r:embed="rId11"/>
                <a:stretch>
                  <a:fillRect/>
                </a:stretch>
              </a:blipFill>
            </p:spPr>
            <p:txBody>
              <a:bodyPr/>
              <a:lstStyle/>
              <a:p>
                <a:r>
                  <a:rPr lang="en-GB">
                    <a:noFill/>
                  </a:rPr>
                  <a:t> </a:t>
                </a:r>
              </a:p>
            </p:txBody>
          </p:sp>
        </mc:Fallback>
      </mc:AlternateContent>
      <p:sp>
        <p:nvSpPr>
          <p:cNvPr id="28" name="TextBox 27"/>
          <p:cNvSpPr txBox="1"/>
          <p:nvPr/>
        </p:nvSpPr>
        <p:spPr>
          <a:xfrm>
            <a:off x="6454464" y="1085835"/>
            <a:ext cx="360040" cy="923330"/>
          </a:xfrm>
          <a:prstGeom prst="rect">
            <a:avLst/>
          </a:prstGeom>
          <a:noFill/>
        </p:spPr>
        <p:txBody>
          <a:bodyPr wrap="square" rtlCol="0">
            <a:spAutoFit/>
          </a:bodyPr>
          <a:lstStyle/>
          <a:p>
            <a:r>
              <a:rPr lang="en-GB" sz="5400" dirty="0" smtClean="0"/>
              <a:t>…</a:t>
            </a:r>
            <a:endParaRPr lang="en-GB" sz="5400" dirty="0"/>
          </a:p>
        </p:txBody>
      </p:sp>
      <p:sp>
        <p:nvSpPr>
          <p:cNvPr id="29" name="Oval 28"/>
          <p:cNvSpPr/>
          <p:nvPr/>
        </p:nvSpPr>
        <p:spPr>
          <a:xfrm>
            <a:off x="5320452" y="2492340"/>
            <a:ext cx="360040" cy="36004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30" name="Oval 29"/>
          <p:cNvSpPr/>
          <p:nvPr/>
        </p:nvSpPr>
        <p:spPr>
          <a:xfrm>
            <a:off x="6084168" y="2492340"/>
            <a:ext cx="360040" cy="36004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31" name="TextBox 30"/>
          <p:cNvSpPr txBox="1"/>
          <p:nvPr/>
        </p:nvSpPr>
        <p:spPr>
          <a:xfrm>
            <a:off x="6465832" y="2009165"/>
            <a:ext cx="360040" cy="923330"/>
          </a:xfrm>
          <a:prstGeom prst="rect">
            <a:avLst/>
          </a:prstGeom>
          <a:noFill/>
        </p:spPr>
        <p:txBody>
          <a:bodyPr wrap="square" rtlCol="0">
            <a:spAutoFit/>
          </a:bodyPr>
          <a:lstStyle/>
          <a:p>
            <a:r>
              <a:rPr lang="en-GB" sz="5400" dirty="0" smtClean="0"/>
              <a:t>…</a:t>
            </a:r>
            <a:endParaRPr lang="en-GB" sz="5400" dirty="0"/>
          </a:p>
        </p:txBody>
      </p:sp>
      <mc:AlternateContent xmlns:mc="http://schemas.openxmlformats.org/markup-compatibility/2006" xmlns:a14="http://schemas.microsoft.com/office/drawing/2010/main">
        <mc:Choice Requires="a14">
          <p:sp>
            <p:nvSpPr>
              <p:cNvPr id="32" name="TextBox 31"/>
              <p:cNvSpPr txBox="1"/>
              <p:nvPr/>
            </p:nvSpPr>
            <p:spPr>
              <a:xfrm>
                <a:off x="5292080" y="2760465"/>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2</m:t>
                          </m:r>
                        </m:sub>
                      </m:sSub>
                    </m:oMath>
                  </m:oMathPara>
                </a14:m>
                <a:endParaRPr lang="en-GB" dirty="0"/>
              </a:p>
            </p:txBody>
          </p:sp>
        </mc:Choice>
        <mc:Fallback xmlns="">
          <p:sp>
            <p:nvSpPr>
              <p:cNvPr id="32" name="TextBox 31"/>
              <p:cNvSpPr txBox="1">
                <a:spLocks noRot="1" noChangeAspect="1" noMove="1" noResize="1" noEditPoints="1" noAdjustHandles="1" noChangeArrowheads="1" noChangeShapeType="1" noTextEdit="1"/>
              </p:cNvSpPr>
              <p:nvPr/>
            </p:nvSpPr>
            <p:spPr>
              <a:xfrm>
                <a:off x="5292080" y="2760465"/>
                <a:ext cx="504056" cy="369332"/>
              </a:xfrm>
              <a:prstGeom prst="rect">
                <a:avLst/>
              </a:prstGeom>
              <a:blipFill rotWithShape="1">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6083000" y="2762777"/>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3</m:t>
                          </m:r>
                        </m:sub>
                      </m:sSub>
                    </m:oMath>
                  </m:oMathPara>
                </a14:m>
                <a:endParaRPr lang="en-GB" dirty="0"/>
              </a:p>
            </p:txBody>
          </p:sp>
        </mc:Choice>
        <mc:Fallback xmlns="">
          <p:sp>
            <p:nvSpPr>
              <p:cNvPr id="33" name="TextBox 32"/>
              <p:cNvSpPr txBox="1">
                <a:spLocks noRot="1" noChangeAspect="1" noMove="1" noResize="1" noEditPoints="1" noAdjustHandles="1" noChangeArrowheads="1" noChangeShapeType="1" noTextEdit="1"/>
              </p:cNvSpPr>
              <p:nvPr/>
            </p:nvSpPr>
            <p:spPr>
              <a:xfrm>
                <a:off x="6083000" y="2762777"/>
                <a:ext cx="504056" cy="369332"/>
              </a:xfrm>
              <a:prstGeom prst="rect">
                <a:avLst/>
              </a:prstGeom>
              <a:blipFill rotWithShape="1">
                <a:blip r:embed="rId13"/>
                <a:stretch>
                  <a:fillRect/>
                </a:stretch>
              </a:blipFill>
            </p:spPr>
            <p:txBody>
              <a:bodyPr/>
              <a:lstStyle/>
              <a:p>
                <a:r>
                  <a:rPr lang="en-GB">
                    <a:noFill/>
                  </a:rPr>
                  <a:t> </a:t>
                </a:r>
              </a:p>
            </p:txBody>
          </p:sp>
        </mc:Fallback>
      </mc:AlternateContent>
      <p:sp>
        <p:nvSpPr>
          <p:cNvPr id="34" name="Oval 33"/>
          <p:cNvSpPr/>
          <p:nvPr/>
        </p:nvSpPr>
        <p:spPr>
          <a:xfrm>
            <a:off x="5320452" y="3756947"/>
            <a:ext cx="360040" cy="36004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35" name="Oval 34"/>
          <p:cNvSpPr/>
          <p:nvPr/>
        </p:nvSpPr>
        <p:spPr>
          <a:xfrm>
            <a:off x="6069060" y="3756947"/>
            <a:ext cx="360040" cy="36004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36" name="TextBox 35"/>
          <p:cNvSpPr txBox="1"/>
          <p:nvPr/>
        </p:nvSpPr>
        <p:spPr>
          <a:xfrm>
            <a:off x="6482952" y="3278506"/>
            <a:ext cx="360040" cy="923330"/>
          </a:xfrm>
          <a:prstGeom prst="rect">
            <a:avLst/>
          </a:prstGeom>
          <a:noFill/>
        </p:spPr>
        <p:txBody>
          <a:bodyPr wrap="square" rtlCol="0">
            <a:spAutoFit/>
          </a:bodyPr>
          <a:lstStyle/>
          <a:p>
            <a:r>
              <a:rPr lang="en-GB" sz="5400" dirty="0" smtClean="0"/>
              <a:t>…</a:t>
            </a:r>
            <a:endParaRPr lang="en-GB" sz="5400" dirty="0"/>
          </a:p>
        </p:txBody>
      </p:sp>
      <mc:AlternateContent xmlns:mc="http://schemas.openxmlformats.org/markup-compatibility/2006" xmlns:a14="http://schemas.microsoft.com/office/drawing/2010/main">
        <mc:Choice Requires="a14">
          <p:sp>
            <p:nvSpPr>
              <p:cNvPr id="37" name="TextBox 36"/>
              <p:cNvSpPr txBox="1"/>
              <p:nvPr/>
            </p:nvSpPr>
            <p:spPr>
              <a:xfrm>
                <a:off x="5248444" y="4017170"/>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4</m:t>
                          </m:r>
                        </m:sub>
                      </m:sSub>
                    </m:oMath>
                  </m:oMathPara>
                </a14:m>
                <a:endParaRPr lang="en-GB" dirty="0"/>
              </a:p>
            </p:txBody>
          </p:sp>
        </mc:Choice>
        <mc:Fallback xmlns="">
          <p:sp>
            <p:nvSpPr>
              <p:cNvPr id="37" name="TextBox 36"/>
              <p:cNvSpPr txBox="1">
                <a:spLocks noRot="1" noChangeAspect="1" noMove="1" noResize="1" noEditPoints="1" noAdjustHandles="1" noChangeArrowheads="1" noChangeShapeType="1" noTextEdit="1"/>
              </p:cNvSpPr>
              <p:nvPr/>
            </p:nvSpPr>
            <p:spPr>
              <a:xfrm>
                <a:off x="5248444" y="4017170"/>
                <a:ext cx="504056" cy="369332"/>
              </a:xfrm>
              <a:prstGeom prst="rect">
                <a:avLst/>
              </a:prstGeom>
              <a:blipFill rotWithShape="1">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6069060" y="4043775"/>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6</m:t>
                          </m:r>
                        </m:sub>
                      </m:sSub>
                    </m:oMath>
                  </m:oMathPara>
                </a14:m>
                <a:endParaRPr lang="en-GB" dirty="0"/>
              </a:p>
            </p:txBody>
          </p:sp>
        </mc:Choice>
        <mc:Fallback xmlns="">
          <p:sp>
            <p:nvSpPr>
              <p:cNvPr id="38" name="TextBox 37"/>
              <p:cNvSpPr txBox="1">
                <a:spLocks noRot="1" noChangeAspect="1" noMove="1" noResize="1" noEditPoints="1" noAdjustHandles="1" noChangeArrowheads="1" noChangeShapeType="1" noTextEdit="1"/>
              </p:cNvSpPr>
              <p:nvPr/>
            </p:nvSpPr>
            <p:spPr>
              <a:xfrm>
                <a:off x="6069060" y="4043775"/>
                <a:ext cx="504056" cy="369332"/>
              </a:xfrm>
              <a:prstGeom prst="rect">
                <a:avLst/>
              </a:prstGeom>
              <a:blipFill rotWithShape="1">
                <a:blip r:embed="rId15"/>
                <a:stretch>
                  <a:fillRect/>
                </a:stretch>
              </a:blipFill>
            </p:spPr>
            <p:txBody>
              <a:bodyPr/>
              <a:lstStyle/>
              <a:p>
                <a:r>
                  <a:rPr lang="en-GB">
                    <a:noFill/>
                  </a:rPr>
                  <a:t> </a:t>
                </a:r>
              </a:p>
            </p:txBody>
          </p:sp>
        </mc:Fallback>
      </mc:AlternateContent>
      <p:pic>
        <p:nvPicPr>
          <p:cNvPr id="5122"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16016" y="1552522"/>
            <a:ext cx="336426" cy="371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36970" y="2553599"/>
            <a:ext cx="405383" cy="376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13199" y="3766253"/>
            <a:ext cx="355072" cy="390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rot="5400000">
            <a:off x="5889040" y="2816841"/>
            <a:ext cx="360040" cy="923330"/>
          </a:xfrm>
          <a:prstGeom prst="rect">
            <a:avLst/>
          </a:prstGeom>
          <a:noFill/>
        </p:spPr>
        <p:txBody>
          <a:bodyPr wrap="square" rtlCol="0">
            <a:spAutoFit/>
          </a:bodyPr>
          <a:lstStyle/>
          <a:p>
            <a:r>
              <a:rPr lang="en-GB" sz="5400" dirty="0" smtClean="0"/>
              <a:t>…</a:t>
            </a:r>
            <a:endParaRPr lang="en-GB" sz="5400" dirty="0"/>
          </a:p>
        </p:txBody>
      </p:sp>
    </p:spTree>
    <p:extLst>
      <p:ext uri="{BB962C8B-B14F-4D97-AF65-F5344CB8AC3E}">
        <p14:creationId xmlns:p14="http://schemas.microsoft.com/office/powerpoint/2010/main" val="25507254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User-Item Preference </a:t>
            </a:r>
            <a:r>
              <a:rPr lang="en-GB" dirty="0" err="1"/>
              <a:t>Modeling</a:t>
            </a:r>
            <a:endParaRPr lang="en-GB" dirty="0"/>
          </a:p>
        </p:txBody>
      </p:sp>
      <p:sp>
        <p:nvSpPr>
          <p:cNvPr id="3" name="Content Placeholder 2"/>
          <p:cNvSpPr>
            <a:spLocks noGrp="1"/>
          </p:cNvSpPr>
          <p:nvPr>
            <p:ph idx="1"/>
          </p:nvPr>
        </p:nvSpPr>
        <p:spPr/>
        <p:txBody>
          <a:bodyPr/>
          <a:lstStyle/>
          <a:p>
            <a:endParaRPr lang="en-GB" dirty="0"/>
          </a:p>
        </p:txBody>
      </p:sp>
      <p:sp>
        <p:nvSpPr>
          <p:cNvPr id="6" name="Slide Number Placeholder 5"/>
          <p:cNvSpPr>
            <a:spLocks noGrp="1"/>
          </p:cNvSpPr>
          <p:nvPr>
            <p:ph type="sldNum" sz="quarter" idx="12"/>
          </p:nvPr>
        </p:nvSpPr>
        <p:spPr/>
        <p:txBody>
          <a:bodyPr/>
          <a:lstStyle/>
          <a:p>
            <a:fld id="{A1460164-1179-4950-9184-96B7D9048AD9}" type="slidenum">
              <a:rPr lang="en-GB" smtClean="0"/>
              <a:pPr/>
              <a:t>8</a:t>
            </a:fld>
            <a:endParaRPr lang="en-GB"/>
          </a:p>
        </p:txBody>
      </p:sp>
      <p:sp>
        <p:nvSpPr>
          <p:cNvPr id="7" name="Oval 6"/>
          <p:cNvSpPr/>
          <p:nvPr/>
        </p:nvSpPr>
        <p:spPr>
          <a:xfrm>
            <a:off x="1869866" y="2132300"/>
            <a:ext cx="360040" cy="3600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 name="Oval 7"/>
          <p:cNvSpPr/>
          <p:nvPr/>
        </p:nvSpPr>
        <p:spPr>
          <a:xfrm>
            <a:off x="1869866" y="2664924"/>
            <a:ext cx="360040" cy="3600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9" name="Oval 8"/>
          <p:cNvSpPr/>
          <p:nvPr/>
        </p:nvSpPr>
        <p:spPr>
          <a:xfrm>
            <a:off x="1854501" y="3204483"/>
            <a:ext cx="360040" cy="3600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0" name="Oval 9"/>
          <p:cNvSpPr/>
          <p:nvPr/>
        </p:nvSpPr>
        <p:spPr>
          <a:xfrm>
            <a:off x="1865313" y="4311368"/>
            <a:ext cx="360040" cy="3600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2" name="TextBox 11"/>
          <p:cNvSpPr txBox="1"/>
          <p:nvPr/>
        </p:nvSpPr>
        <p:spPr>
          <a:xfrm rot="5400000">
            <a:off x="2045333" y="3296018"/>
            <a:ext cx="360040" cy="923330"/>
          </a:xfrm>
          <a:prstGeom prst="rect">
            <a:avLst/>
          </a:prstGeom>
          <a:noFill/>
        </p:spPr>
        <p:txBody>
          <a:bodyPr wrap="square" rtlCol="0">
            <a:spAutoFit/>
          </a:bodyPr>
          <a:lstStyle/>
          <a:p>
            <a:r>
              <a:rPr lang="en-GB" sz="5400" dirty="0" smtClean="0"/>
              <a:t>…</a:t>
            </a:r>
            <a:endParaRPr lang="en-GB" sz="5400" dirty="0"/>
          </a:p>
        </p:txBody>
      </p:sp>
      <p:sp>
        <p:nvSpPr>
          <p:cNvPr id="14" name="Oval 13"/>
          <p:cNvSpPr/>
          <p:nvPr/>
        </p:nvSpPr>
        <p:spPr>
          <a:xfrm>
            <a:off x="1869866" y="1556792"/>
            <a:ext cx="360040" cy="3600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6" name="Left Brace 15"/>
          <p:cNvSpPr/>
          <p:nvPr/>
        </p:nvSpPr>
        <p:spPr>
          <a:xfrm>
            <a:off x="1547664" y="1736812"/>
            <a:ext cx="216000" cy="2754576"/>
          </a:xfrm>
          <a:prstGeom prst="lef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GB"/>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6189" y="2945131"/>
            <a:ext cx="3714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Oval 17"/>
          <p:cNvSpPr/>
          <p:nvPr/>
        </p:nvSpPr>
        <p:spPr>
          <a:xfrm>
            <a:off x="1859492" y="5157192"/>
            <a:ext cx="360040" cy="36004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7" name="TextBox 16"/>
              <p:cNvSpPr txBox="1"/>
              <p:nvPr/>
            </p:nvSpPr>
            <p:spPr>
              <a:xfrm>
                <a:off x="1494461" y="5517232"/>
                <a:ext cx="1440160" cy="369332"/>
              </a:xfrm>
              <a:prstGeom prst="rect">
                <a:avLst/>
              </a:prstGeom>
              <a:noFill/>
            </p:spPr>
            <p:txBody>
              <a:bodyPr wrap="square" rtlCol="0">
                <a:spAutoFit/>
              </a:bodyPr>
              <a:lstStyle/>
              <a:p>
                <a:r>
                  <a:rPr lang="en-GB" dirty="0" smtClean="0"/>
                  <a:t>target item </a:t>
                </a:r>
                <a14:m>
                  <m:oMath xmlns:m="http://schemas.openxmlformats.org/officeDocument/2006/math">
                    <m:r>
                      <a:rPr lang="en-GB" b="0" i="1" smtClean="0">
                        <a:latin typeface="Cambria Math"/>
                      </a:rPr>
                      <m:t>𝑖</m:t>
                    </m:r>
                  </m:oMath>
                </a14:m>
                <a:endParaRPr lang="en-GB" dirty="0"/>
              </a:p>
            </p:txBody>
          </p:sp>
        </mc:Choice>
        <mc:Fallback xmlns="">
          <p:sp>
            <p:nvSpPr>
              <p:cNvPr id="17" name="TextBox 16"/>
              <p:cNvSpPr txBox="1">
                <a:spLocks noRot="1" noChangeAspect="1" noMove="1" noResize="1" noEditPoints="1" noAdjustHandles="1" noChangeArrowheads="1" noChangeShapeType="1" noTextEdit="1"/>
              </p:cNvSpPr>
              <p:nvPr/>
            </p:nvSpPr>
            <p:spPr>
              <a:xfrm>
                <a:off x="1494461" y="5517232"/>
                <a:ext cx="1440160" cy="369332"/>
              </a:xfrm>
              <a:prstGeom prst="rect">
                <a:avLst/>
              </a:prstGeom>
              <a:blipFill rotWithShape="1">
                <a:blip r:embed="rId4"/>
                <a:stretch>
                  <a:fillRect l="-3390" t="-8197" b="-24590"/>
                </a:stretch>
              </a:blipFill>
            </p:spPr>
            <p:txBody>
              <a:bodyPr/>
              <a:lstStyle/>
              <a:p>
                <a:r>
                  <a:rPr lang="en-GB">
                    <a:noFill/>
                  </a:rPr>
                  <a:t> </a:t>
                </a:r>
              </a:p>
            </p:txBody>
          </p:sp>
        </mc:Fallback>
      </mc:AlternateContent>
      <p:sp>
        <p:nvSpPr>
          <p:cNvPr id="4" name="Right Arrow 3"/>
          <p:cNvSpPr/>
          <p:nvPr/>
        </p:nvSpPr>
        <p:spPr>
          <a:xfrm>
            <a:off x="2987824" y="3204483"/>
            <a:ext cx="1584176" cy="2965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1" name="TextBox 10"/>
              <p:cNvSpPr txBox="1"/>
              <p:nvPr/>
            </p:nvSpPr>
            <p:spPr>
              <a:xfrm>
                <a:off x="2205421" y="1547500"/>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1</m:t>
                          </m:r>
                        </m:sub>
                      </m:sSub>
                    </m:oMath>
                  </m:oMathPara>
                </a14:m>
                <a:endParaRPr lang="en-GB" dirty="0"/>
              </a:p>
            </p:txBody>
          </p:sp>
        </mc:Choice>
        <mc:Fallback xmlns="">
          <p:sp>
            <p:nvSpPr>
              <p:cNvPr id="11" name="TextBox 10"/>
              <p:cNvSpPr txBox="1">
                <a:spLocks noRot="1" noChangeAspect="1" noMove="1" noResize="1" noEditPoints="1" noAdjustHandles="1" noChangeArrowheads="1" noChangeShapeType="1" noTextEdit="1"/>
              </p:cNvSpPr>
              <p:nvPr/>
            </p:nvSpPr>
            <p:spPr>
              <a:xfrm>
                <a:off x="2205421" y="1547500"/>
                <a:ext cx="504056" cy="369332"/>
              </a:xfrm>
              <a:prstGeom prst="rect">
                <a:avLst/>
              </a:prstGeom>
              <a:blipFill rotWithShape="1">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2205421" y="2090208"/>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2</m:t>
                          </m:r>
                        </m:sub>
                      </m:sSub>
                    </m:oMath>
                  </m:oMathPara>
                </a14:m>
                <a:endParaRPr lang="en-GB" dirty="0"/>
              </a:p>
            </p:txBody>
          </p:sp>
        </mc:Choice>
        <mc:Fallback xmlns="">
          <p:sp>
            <p:nvSpPr>
              <p:cNvPr id="19" name="TextBox 18"/>
              <p:cNvSpPr txBox="1">
                <a:spLocks noRot="1" noChangeAspect="1" noMove="1" noResize="1" noEditPoints="1" noAdjustHandles="1" noChangeArrowheads="1" noChangeShapeType="1" noTextEdit="1"/>
              </p:cNvSpPr>
              <p:nvPr/>
            </p:nvSpPr>
            <p:spPr>
              <a:xfrm>
                <a:off x="2205421" y="2090208"/>
                <a:ext cx="504056" cy="369332"/>
              </a:xfrm>
              <a:prstGeom prst="rect">
                <a:avLst/>
              </a:prstGeom>
              <a:blipFill rotWithShape="1">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2232759" y="2655632"/>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3</m:t>
                          </m:r>
                        </m:sub>
                      </m:sSub>
                    </m:oMath>
                  </m:oMathPara>
                </a14:m>
                <a:endParaRPr lang="en-GB" dirty="0"/>
              </a:p>
            </p:txBody>
          </p:sp>
        </mc:Choice>
        <mc:Fallback xmlns="">
          <p:sp>
            <p:nvSpPr>
              <p:cNvPr id="20" name="TextBox 19"/>
              <p:cNvSpPr txBox="1">
                <a:spLocks noRot="1" noChangeAspect="1" noMove="1" noResize="1" noEditPoints="1" noAdjustHandles="1" noChangeArrowheads="1" noChangeShapeType="1" noTextEdit="1"/>
              </p:cNvSpPr>
              <p:nvPr/>
            </p:nvSpPr>
            <p:spPr>
              <a:xfrm>
                <a:off x="2232759" y="2655632"/>
                <a:ext cx="504056" cy="369332"/>
              </a:xfrm>
              <a:prstGeom prst="rect">
                <a:avLst/>
              </a:prstGeom>
              <a:blipFill rotWithShape="1">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232759" y="3218299"/>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4</m:t>
                          </m:r>
                        </m:sub>
                      </m:sSub>
                    </m:oMath>
                  </m:oMathPara>
                </a14:m>
                <a:endParaRPr lang="en-GB" dirty="0"/>
              </a:p>
            </p:txBody>
          </p:sp>
        </mc:Choice>
        <mc:Fallback xmlns="">
          <p:sp>
            <p:nvSpPr>
              <p:cNvPr id="21" name="TextBox 20"/>
              <p:cNvSpPr txBox="1">
                <a:spLocks noRot="1" noChangeAspect="1" noMove="1" noResize="1" noEditPoints="1" noAdjustHandles="1" noChangeArrowheads="1" noChangeShapeType="1" noTextEdit="1"/>
              </p:cNvSpPr>
              <p:nvPr/>
            </p:nvSpPr>
            <p:spPr>
              <a:xfrm>
                <a:off x="2232759" y="3218299"/>
                <a:ext cx="504056" cy="369332"/>
              </a:xfrm>
              <a:prstGeom prst="rect">
                <a:avLst/>
              </a:prstGeom>
              <a:blipFill rotWithShape="1">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2235518" y="4298639"/>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𝑛</m:t>
                          </m:r>
                        </m:sub>
                      </m:sSub>
                    </m:oMath>
                  </m:oMathPara>
                </a14:m>
                <a:endParaRPr lang="en-GB" dirty="0"/>
              </a:p>
            </p:txBody>
          </p:sp>
        </mc:Choice>
        <mc:Fallback xmlns="">
          <p:sp>
            <p:nvSpPr>
              <p:cNvPr id="22" name="TextBox 21"/>
              <p:cNvSpPr txBox="1">
                <a:spLocks noRot="1" noChangeAspect="1" noMove="1" noResize="1" noEditPoints="1" noAdjustHandles="1" noChangeArrowheads="1" noChangeShapeType="1" noTextEdit="1"/>
              </p:cNvSpPr>
              <p:nvPr/>
            </p:nvSpPr>
            <p:spPr>
              <a:xfrm>
                <a:off x="2235518" y="4298639"/>
                <a:ext cx="504056" cy="369332"/>
              </a:xfrm>
              <a:prstGeom prst="rect">
                <a:avLst/>
              </a:prstGeom>
              <a:blipFill rotWithShape="1">
                <a:blip r:embed="rId9"/>
                <a:stretch>
                  <a:fillRect/>
                </a:stretch>
              </a:blipFill>
            </p:spPr>
            <p:txBody>
              <a:bodyPr/>
              <a:lstStyle/>
              <a:p>
                <a:r>
                  <a:rPr lang="en-GB">
                    <a:noFill/>
                  </a:rPr>
                  <a:t> </a:t>
                </a:r>
              </a:p>
            </p:txBody>
          </p:sp>
        </mc:Fallback>
      </mc:AlternateContent>
      <p:sp>
        <p:nvSpPr>
          <p:cNvPr id="23" name="Oval 22"/>
          <p:cNvSpPr/>
          <p:nvPr/>
        </p:nvSpPr>
        <p:spPr>
          <a:xfrm>
            <a:off x="5292080" y="1556792"/>
            <a:ext cx="360040" cy="3600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24" name="Oval 23"/>
          <p:cNvSpPr/>
          <p:nvPr/>
        </p:nvSpPr>
        <p:spPr>
          <a:xfrm>
            <a:off x="6012160" y="1562340"/>
            <a:ext cx="360040" cy="3600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6" name="TextBox 25"/>
              <p:cNvSpPr txBox="1"/>
              <p:nvPr/>
            </p:nvSpPr>
            <p:spPr>
              <a:xfrm>
                <a:off x="5248444" y="1824499"/>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1</m:t>
                          </m:r>
                        </m:sub>
                      </m:sSub>
                    </m:oMath>
                  </m:oMathPara>
                </a14:m>
                <a:endParaRPr lang="en-GB" dirty="0"/>
              </a:p>
            </p:txBody>
          </p:sp>
        </mc:Choice>
        <mc:Fallback xmlns="">
          <p:sp>
            <p:nvSpPr>
              <p:cNvPr id="26" name="TextBox 25"/>
              <p:cNvSpPr txBox="1">
                <a:spLocks noRot="1" noChangeAspect="1" noMove="1" noResize="1" noEditPoints="1" noAdjustHandles="1" noChangeArrowheads="1" noChangeShapeType="1" noTextEdit="1"/>
              </p:cNvSpPr>
              <p:nvPr/>
            </p:nvSpPr>
            <p:spPr>
              <a:xfrm>
                <a:off x="5248444" y="1824499"/>
                <a:ext cx="504056" cy="369332"/>
              </a:xfrm>
              <a:prstGeom prst="rect">
                <a:avLst/>
              </a:prstGeom>
              <a:blipFill rotWithShape="1">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5978896" y="1824499"/>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3</m:t>
                          </m:r>
                        </m:sub>
                      </m:sSub>
                    </m:oMath>
                  </m:oMathPara>
                </a14:m>
                <a:endParaRPr lang="en-GB" dirty="0"/>
              </a:p>
            </p:txBody>
          </p:sp>
        </mc:Choice>
        <mc:Fallback xmlns="">
          <p:sp>
            <p:nvSpPr>
              <p:cNvPr id="27" name="TextBox 26"/>
              <p:cNvSpPr txBox="1">
                <a:spLocks noRot="1" noChangeAspect="1" noMove="1" noResize="1" noEditPoints="1" noAdjustHandles="1" noChangeArrowheads="1" noChangeShapeType="1" noTextEdit="1"/>
              </p:cNvSpPr>
              <p:nvPr/>
            </p:nvSpPr>
            <p:spPr>
              <a:xfrm>
                <a:off x="5978896" y="1824499"/>
                <a:ext cx="504056" cy="369332"/>
              </a:xfrm>
              <a:prstGeom prst="rect">
                <a:avLst/>
              </a:prstGeom>
              <a:blipFill rotWithShape="1">
                <a:blip r:embed="rId11"/>
                <a:stretch>
                  <a:fillRect/>
                </a:stretch>
              </a:blipFill>
            </p:spPr>
            <p:txBody>
              <a:bodyPr/>
              <a:lstStyle/>
              <a:p>
                <a:r>
                  <a:rPr lang="en-GB">
                    <a:noFill/>
                  </a:rPr>
                  <a:t> </a:t>
                </a:r>
              </a:p>
            </p:txBody>
          </p:sp>
        </mc:Fallback>
      </mc:AlternateContent>
      <p:sp>
        <p:nvSpPr>
          <p:cNvPr id="28" name="TextBox 27"/>
          <p:cNvSpPr txBox="1"/>
          <p:nvPr/>
        </p:nvSpPr>
        <p:spPr>
          <a:xfrm>
            <a:off x="6454464" y="1085835"/>
            <a:ext cx="360040" cy="923330"/>
          </a:xfrm>
          <a:prstGeom prst="rect">
            <a:avLst/>
          </a:prstGeom>
          <a:noFill/>
        </p:spPr>
        <p:txBody>
          <a:bodyPr wrap="square" rtlCol="0">
            <a:spAutoFit/>
          </a:bodyPr>
          <a:lstStyle/>
          <a:p>
            <a:r>
              <a:rPr lang="en-GB" sz="5400" dirty="0" smtClean="0"/>
              <a:t>…</a:t>
            </a:r>
            <a:endParaRPr lang="en-GB" sz="5400" dirty="0"/>
          </a:p>
        </p:txBody>
      </p:sp>
      <p:sp>
        <p:nvSpPr>
          <p:cNvPr id="29" name="Oval 28"/>
          <p:cNvSpPr/>
          <p:nvPr/>
        </p:nvSpPr>
        <p:spPr>
          <a:xfrm>
            <a:off x="5320452" y="2492340"/>
            <a:ext cx="360040" cy="36004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30" name="Oval 29"/>
          <p:cNvSpPr/>
          <p:nvPr/>
        </p:nvSpPr>
        <p:spPr>
          <a:xfrm>
            <a:off x="6084168" y="2492340"/>
            <a:ext cx="360040" cy="36004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31" name="TextBox 30"/>
          <p:cNvSpPr txBox="1"/>
          <p:nvPr/>
        </p:nvSpPr>
        <p:spPr>
          <a:xfrm>
            <a:off x="6465832" y="2009165"/>
            <a:ext cx="360040" cy="923330"/>
          </a:xfrm>
          <a:prstGeom prst="rect">
            <a:avLst/>
          </a:prstGeom>
          <a:noFill/>
        </p:spPr>
        <p:txBody>
          <a:bodyPr wrap="square" rtlCol="0">
            <a:spAutoFit/>
          </a:bodyPr>
          <a:lstStyle/>
          <a:p>
            <a:r>
              <a:rPr lang="en-GB" sz="5400" dirty="0" smtClean="0"/>
              <a:t>…</a:t>
            </a:r>
            <a:endParaRPr lang="en-GB" sz="5400" dirty="0"/>
          </a:p>
        </p:txBody>
      </p:sp>
      <mc:AlternateContent xmlns:mc="http://schemas.openxmlformats.org/markup-compatibility/2006" xmlns:a14="http://schemas.microsoft.com/office/drawing/2010/main">
        <mc:Choice Requires="a14">
          <p:sp>
            <p:nvSpPr>
              <p:cNvPr id="32" name="TextBox 31"/>
              <p:cNvSpPr txBox="1"/>
              <p:nvPr/>
            </p:nvSpPr>
            <p:spPr>
              <a:xfrm>
                <a:off x="5292080" y="2760465"/>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2</m:t>
                          </m:r>
                        </m:sub>
                      </m:sSub>
                    </m:oMath>
                  </m:oMathPara>
                </a14:m>
                <a:endParaRPr lang="en-GB" dirty="0"/>
              </a:p>
            </p:txBody>
          </p:sp>
        </mc:Choice>
        <mc:Fallback xmlns="">
          <p:sp>
            <p:nvSpPr>
              <p:cNvPr id="32" name="TextBox 31"/>
              <p:cNvSpPr txBox="1">
                <a:spLocks noRot="1" noChangeAspect="1" noMove="1" noResize="1" noEditPoints="1" noAdjustHandles="1" noChangeArrowheads="1" noChangeShapeType="1" noTextEdit="1"/>
              </p:cNvSpPr>
              <p:nvPr/>
            </p:nvSpPr>
            <p:spPr>
              <a:xfrm>
                <a:off x="5292080" y="2760465"/>
                <a:ext cx="504056" cy="369332"/>
              </a:xfrm>
              <a:prstGeom prst="rect">
                <a:avLst/>
              </a:prstGeom>
              <a:blipFill rotWithShape="1">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6083000" y="2762777"/>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3</m:t>
                          </m:r>
                        </m:sub>
                      </m:sSub>
                    </m:oMath>
                  </m:oMathPara>
                </a14:m>
                <a:endParaRPr lang="en-GB" dirty="0"/>
              </a:p>
            </p:txBody>
          </p:sp>
        </mc:Choice>
        <mc:Fallback xmlns="">
          <p:sp>
            <p:nvSpPr>
              <p:cNvPr id="33" name="TextBox 32"/>
              <p:cNvSpPr txBox="1">
                <a:spLocks noRot="1" noChangeAspect="1" noMove="1" noResize="1" noEditPoints="1" noAdjustHandles="1" noChangeArrowheads="1" noChangeShapeType="1" noTextEdit="1"/>
              </p:cNvSpPr>
              <p:nvPr/>
            </p:nvSpPr>
            <p:spPr>
              <a:xfrm>
                <a:off x="6083000" y="2762777"/>
                <a:ext cx="504056" cy="369332"/>
              </a:xfrm>
              <a:prstGeom prst="rect">
                <a:avLst/>
              </a:prstGeom>
              <a:blipFill rotWithShape="1">
                <a:blip r:embed="rId13"/>
                <a:stretch>
                  <a:fillRect/>
                </a:stretch>
              </a:blipFill>
            </p:spPr>
            <p:txBody>
              <a:bodyPr/>
              <a:lstStyle/>
              <a:p>
                <a:r>
                  <a:rPr lang="en-GB">
                    <a:noFill/>
                  </a:rPr>
                  <a:t> </a:t>
                </a:r>
              </a:p>
            </p:txBody>
          </p:sp>
        </mc:Fallback>
      </mc:AlternateContent>
      <p:sp>
        <p:nvSpPr>
          <p:cNvPr id="34" name="Oval 33"/>
          <p:cNvSpPr/>
          <p:nvPr/>
        </p:nvSpPr>
        <p:spPr>
          <a:xfrm>
            <a:off x="5320452" y="3756947"/>
            <a:ext cx="360040" cy="36004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35" name="Oval 34"/>
          <p:cNvSpPr/>
          <p:nvPr/>
        </p:nvSpPr>
        <p:spPr>
          <a:xfrm>
            <a:off x="6069060" y="3756947"/>
            <a:ext cx="360040" cy="36004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36" name="TextBox 35"/>
          <p:cNvSpPr txBox="1"/>
          <p:nvPr/>
        </p:nvSpPr>
        <p:spPr>
          <a:xfrm>
            <a:off x="6482952" y="3278506"/>
            <a:ext cx="360040" cy="923330"/>
          </a:xfrm>
          <a:prstGeom prst="rect">
            <a:avLst/>
          </a:prstGeom>
          <a:noFill/>
        </p:spPr>
        <p:txBody>
          <a:bodyPr wrap="square" rtlCol="0">
            <a:spAutoFit/>
          </a:bodyPr>
          <a:lstStyle/>
          <a:p>
            <a:r>
              <a:rPr lang="en-GB" sz="5400" dirty="0" smtClean="0"/>
              <a:t>…</a:t>
            </a:r>
            <a:endParaRPr lang="en-GB" sz="5400" dirty="0"/>
          </a:p>
        </p:txBody>
      </p:sp>
      <mc:AlternateContent xmlns:mc="http://schemas.openxmlformats.org/markup-compatibility/2006" xmlns:a14="http://schemas.microsoft.com/office/drawing/2010/main">
        <mc:Choice Requires="a14">
          <p:sp>
            <p:nvSpPr>
              <p:cNvPr id="37" name="TextBox 36"/>
              <p:cNvSpPr txBox="1"/>
              <p:nvPr/>
            </p:nvSpPr>
            <p:spPr>
              <a:xfrm>
                <a:off x="5248444" y="4017170"/>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4</m:t>
                          </m:r>
                        </m:sub>
                      </m:sSub>
                    </m:oMath>
                  </m:oMathPara>
                </a14:m>
                <a:endParaRPr lang="en-GB" dirty="0"/>
              </a:p>
            </p:txBody>
          </p:sp>
        </mc:Choice>
        <mc:Fallback xmlns="">
          <p:sp>
            <p:nvSpPr>
              <p:cNvPr id="37" name="TextBox 36"/>
              <p:cNvSpPr txBox="1">
                <a:spLocks noRot="1" noChangeAspect="1" noMove="1" noResize="1" noEditPoints="1" noAdjustHandles="1" noChangeArrowheads="1" noChangeShapeType="1" noTextEdit="1"/>
              </p:cNvSpPr>
              <p:nvPr/>
            </p:nvSpPr>
            <p:spPr>
              <a:xfrm>
                <a:off x="5248444" y="4017170"/>
                <a:ext cx="504056" cy="369332"/>
              </a:xfrm>
              <a:prstGeom prst="rect">
                <a:avLst/>
              </a:prstGeom>
              <a:blipFill rotWithShape="1">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6069060" y="4043775"/>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6</m:t>
                          </m:r>
                        </m:sub>
                      </m:sSub>
                    </m:oMath>
                  </m:oMathPara>
                </a14:m>
                <a:endParaRPr lang="en-GB" dirty="0"/>
              </a:p>
            </p:txBody>
          </p:sp>
        </mc:Choice>
        <mc:Fallback xmlns="">
          <p:sp>
            <p:nvSpPr>
              <p:cNvPr id="38" name="TextBox 37"/>
              <p:cNvSpPr txBox="1">
                <a:spLocks noRot="1" noChangeAspect="1" noMove="1" noResize="1" noEditPoints="1" noAdjustHandles="1" noChangeArrowheads="1" noChangeShapeType="1" noTextEdit="1"/>
              </p:cNvSpPr>
              <p:nvPr/>
            </p:nvSpPr>
            <p:spPr>
              <a:xfrm>
                <a:off x="6069060" y="4043775"/>
                <a:ext cx="504056" cy="369332"/>
              </a:xfrm>
              <a:prstGeom prst="rect">
                <a:avLst/>
              </a:prstGeom>
              <a:blipFill rotWithShape="1">
                <a:blip r:embed="rId15"/>
                <a:stretch>
                  <a:fillRect/>
                </a:stretch>
              </a:blipFill>
            </p:spPr>
            <p:txBody>
              <a:bodyPr/>
              <a:lstStyle/>
              <a:p>
                <a:r>
                  <a:rPr lang="en-GB">
                    <a:noFill/>
                  </a:rPr>
                  <a:t> </a:t>
                </a:r>
              </a:p>
            </p:txBody>
          </p:sp>
        </mc:Fallback>
      </mc:AlternateContent>
      <p:pic>
        <p:nvPicPr>
          <p:cNvPr id="5122"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16016" y="1552522"/>
            <a:ext cx="336426" cy="371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36970" y="2553599"/>
            <a:ext cx="405383" cy="376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13199" y="3766253"/>
            <a:ext cx="355072" cy="390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rot="5400000">
            <a:off x="5889040" y="2816841"/>
            <a:ext cx="360040" cy="923330"/>
          </a:xfrm>
          <a:prstGeom prst="rect">
            <a:avLst/>
          </a:prstGeom>
          <a:noFill/>
        </p:spPr>
        <p:txBody>
          <a:bodyPr wrap="square" rtlCol="0">
            <a:spAutoFit/>
          </a:bodyPr>
          <a:lstStyle/>
          <a:p>
            <a:r>
              <a:rPr lang="en-GB" sz="5400" dirty="0" smtClean="0"/>
              <a:t>…</a:t>
            </a:r>
            <a:endParaRPr lang="en-GB" sz="5400" dirty="0"/>
          </a:p>
        </p:txBody>
      </p:sp>
      <p:pic>
        <p:nvPicPr>
          <p:cNvPr id="5127" name="Picture 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46760" y="4718087"/>
            <a:ext cx="315277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4302192" y="4775416"/>
            <a:ext cx="637469"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Straight Arrow Connector 38"/>
          <p:cNvCxnSpPr/>
          <p:nvPr/>
        </p:nvCxnSpPr>
        <p:spPr>
          <a:xfrm>
            <a:off x="4620926" y="5157192"/>
            <a:ext cx="0" cy="2160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p:cNvSpPr txBox="1"/>
              <p:nvPr/>
            </p:nvSpPr>
            <p:spPr>
              <a:xfrm>
                <a:off x="4092434" y="5291335"/>
                <a:ext cx="1654347" cy="307777"/>
              </a:xfrm>
              <a:prstGeom prst="rect">
                <a:avLst/>
              </a:prstGeom>
              <a:noFill/>
            </p:spPr>
            <p:txBody>
              <a:bodyPr wrap="square" rtlCol="0">
                <a:spAutoFit/>
              </a:bodyPr>
              <a:lstStyle/>
              <a:p>
                <a14:m>
                  <m:oMath xmlns:m="http://schemas.openxmlformats.org/officeDocument/2006/math">
                    <m:r>
                      <a:rPr lang="en-GB" sz="1400" b="0" i="1" dirty="0" smtClean="0">
                        <a:latin typeface="Cambria Math"/>
                      </a:rPr>
                      <m:t>(</m:t>
                    </m:r>
                    <m:r>
                      <a:rPr lang="en-GB" sz="1400" b="0" i="1" dirty="0" smtClean="0">
                        <a:latin typeface="Cambria Math"/>
                      </a:rPr>
                      <m:t>𝑢</m:t>
                    </m:r>
                    <m:r>
                      <a:rPr lang="en-GB" sz="1400" b="0" i="1" dirty="0" smtClean="0">
                        <a:latin typeface="Cambria Math"/>
                      </a:rPr>
                      <m:t>,</m:t>
                    </m:r>
                    <m:r>
                      <a:rPr lang="en-GB" sz="1400" b="0" i="1" dirty="0" smtClean="0">
                        <a:latin typeface="Cambria Math"/>
                      </a:rPr>
                      <m:t>𝑖</m:t>
                    </m:r>
                    <m:r>
                      <a:rPr lang="en-GB" sz="1400" b="0" i="1" dirty="0" smtClean="0">
                        <a:latin typeface="Cambria Math"/>
                      </a:rPr>
                      <m:t>)</m:t>
                    </m:r>
                    <m:r>
                      <a:rPr lang="en-GB" sz="1400" b="0" i="0" dirty="0" smtClean="0">
                        <a:latin typeface="Cambria Math"/>
                      </a:rPr>
                      <m:t> </m:t>
                    </m:r>
                  </m:oMath>
                </a14:m>
                <a:r>
                  <a:rPr lang="en-GB" sz="1400" dirty="0" smtClean="0"/>
                  <a:t>preference</a:t>
                </a:r>
                <a:endParaRPr lang="en-GB" sz="1400" dirty="0"/>
              </a:p>
            </p:txBody>
          </p:sp>
        </mc:Choice>
        <mc:Fallback xmlns="">
          <p:sp>
            <p:nvSpPr>
              <p:cNvPr id="40" name="TextBox 39"/>
              <p:cNvSpPr txBox="1">
                <a:spLocks noRot="1" noChangeAspect="1" noMove="1" noResize="1" noEditPoints="1" noAdjustHandles="1" noChangeArrowheads="1" noChangeShapeType="1" noTextEdit="1"/>
              </p:cNvSpPr>
              <p:nvPr/>
            </p:nvSpPr>
            <p:spPr>
              <a:xfrm>
                <a:off x="4092434" y="5291335"/>
                <a:ext cx="1654347" cy="307777"/>
              </a:xfrm>
              <a:prstGeom prst="rect">
                <a:avLst/>
              </a:prstGeom>
              <a:blipFill rotWithShape="1">
                <a:blip r:embed="rId20"/>
                <a:stretch>
                  <a:fillRect t="-2000" b="-20000"/>
                </a:stretch>
              </a:blipFill>
            </p:spPr>
            <p:txBody>
              <a:bodyPr/>
              <a:lstStyle/>
              <a:p>
                <a:r>
                  <a:rPr lang="en-GB">
                    <a:noFill/>
                  </a:rPr>
                  <a:t> </a:t>
                </a:r>
              </a:p>
            </p:txBody>
          </p:sp>
        </mc:Fallback>
      </mc:AlternateContent>
      <p:sp>
        <p:nvSpPr>
          <p:cNvPr id="49" name="Rectangle 48"/>
          <p:cNvSpPr/>
          <p:nvPr/>
        </p:nvSpPr>
        <p:spPr>
          <a:xfrm>
            <a:off x="5112251" y="4756328"/>
            <a:ext cx="318734"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Straight Arrow Connector 49"/>
          <p:cNvCxnSpPr/>
          <p:nvPr/>
        </p:nvCxnSpPr>
        <p:spPr>
          <a:xfrm>
            <a:off x="5264806" y="5135456"/>
            <a:ext cx="0" cy="5198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4693741" y="5517231"/>
            <a:ext cx="2132131" cy="307777"/>
          </a:xfrm>
          <a:prstGeom prst="rect">
            <a:avLst/>
          </a:prstGeom>
          <a:noFill/>
        </p:spPr>
        <p:txBody>
          <a:bodyPr wrap="square" rtlCol="0">
            <a:spAutoFit/>
          </a:bodyPr>
          <a:lstStyle/>
          <a:p>
            <a:r>
              <a:rPr lang="en-GB" sz="1400" dirty="0" smtClean="0"/>
              <a:t>ID embedding</a:t>
            </a:r>
            <a:endParaRPr lang="en-GB" sz="1400" dirty="0"/>
          </a:p>
        </p:txBody>
      </p:sp>
      <p:sp>
        <p:nvSpPr>
          <p:cNvPr id="52" name="Rectangle 51"/>
          <p:cNvSpPr/>
          <p:nvPr/>
        </p:nvSpPr>
        <p:spPr>
          <a:xfrm>
            <a:off x="5907974" y="5143188"/>
            <a:ext cx="176194" cy="194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4" name="Straight Arrow Connector 53"/>
          <p:cNvCxnSpPr/>
          <p:nvPr/>
        </p:nvCxnSpPr>
        <p:spPr>
          <a:xfrm>
            <a:off x="5978896" y="5337212"/>
            <a:ext cx="0" cy="4877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5111802" y="5732675"/>
            <a:ext cx="3045364" cy="307777"/>
          </a:xfrm>
          <a:prstGeom prst="rect">
            <a:avLst/>
          </a:prstGeom>
          <a:noFill/>
        </p:spPr>
        <p:txBody>
          <a:bodyPr wrap="square" rtlCol="0">
            <a:spAutoFit/>
          </a:bodyPr>
          <a:lstStyle/>
          <a:p>
            <a:r>
              <a:rPr lang="en-GB" sz="1400" dirty="0"/>
              <a:t>s</a:t>
            </a:r>
            <a:r>
              <a:rPr lang="en-GB" sz="1400" dirty="0" smtClean="0"/>
              <a:t>et of relation types</a:t>
            </a:r>
            <a:endParaRPr lang="en-GB" sz="1400" dirty="0"/>
          </a:p>
        </p:txBody>
      </p:sp>
      <p:sp>
        <p:nvSpPr>
          <p:cNvPr id="57" name="Rectangle 56"/>
          <p:cNvSpPr/>
          <p:nvPr/>
        </p:nvSpPr>
        <p:spPr>
          <a:xfrm>
            <a:off x="6110366" y="4773816"/>
            <a:ext cx="704138"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8" name="Straight Arrow Connector 57"/>
          <p:cNvCxnSpPr/>
          <p:nvPr/>
        </p:nvCxnSpPr>
        <p:spPr>
          <a:xfrm flipH="1">
            <a:off x="6474392" y="5116368"/>
            <a:ext cx="8560" cy="9240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p:cNvSpPr txBox="1"/>
              <p:nvPr/>
            </p:nvSpPr>
            <p:spPr>
              <a:xfrm>
                <a:off x="5445732" y="5949280"/>
                <a:ext cx="3050124" cy="307777"/>
              </a:xfrm>
              <a:prstGeom prst="rect">
                <a:avLst/>
              </a:prstGeom>
              <a:noFill/>
            </p:spPr>
            <p:txBody>
              <a:bodyPr wrap="square" rtlCol="0">
                <a:spAutoFit/>
              </a:bodyPr>
              <a:lstStyle/>
              <a:p>
                <a:r>
                  <a:rPr lang="en-GB" sz="1400" dirty="0" smtClean="0"/>
                  <a:t>attention weights for type </a:t>
                </a:r>
                <a14:m>
                  <m:oMath xmlns:m="http://schemas.openxmlformats.org/officeDocument/2006/math">
                    <m:r>
                      <a:rPr lang="en-GB" sz="1400" b="0" i="1" smtClean="0">
                        <a:latin typeface="Cambria Math"/>
                      </a:rPr>
                      <m:t>𝑡</m:t>
                    </m:r>
                  </m:oMath>
                </a14:m>
                <a:endParaRPr lang="en-GB" sz="1400" dirty="0"/>
              </a:p>
            </p:txBody>
          </p:sp>
        </mc:Choice>
        <mc:Fallback xmlns="">
          <p:sp>
            <p:nvSpPr>
              <p:cNvPr id="60" name="TextBox 59"/>
              <p:cNvSpPr txBox="1">
                <a:spLocks noRot="1" noChangeAspect="1" noMove="1" noResize="1" noEditPoints="1" noAdjustHandles="1" noChangeArrowheads="1" noChangeShapeType="1" noTextEdit="1"/>
              </p:cNvSpPr>
              <p:nvPr/>
            </p:nvSpPr>
            <p:spPr>
              <a:xfrm>
                <a:off x="5445732" y="5949280"/>
                <a:ext cx="3050124" cy="307777"/>
              </a:xfrm>
              <a:prstGeom prst="rect">
                <a:avLst/>
              </a:prstGeom>
              <a:blipFill rotWithShape="1">
                <a:blip r:embed="rId21"/>
                <a:stretch>
                  <a:fillRect l="-399" t="-2000" b="-20000"/>
                </a:stretch>
              </a:blipFill>
            </p:spPr>
            <p:txBody>
              <a:bodyPr/>
              <a:lstStyle/>
              <a:p>
                <a:r>
                  <a:rPr lang="en-GB">
                    <a:noFill/>
                  </a:rPr>
                  <a:t> </a:t>
                </a:r>
              </a:p>
            </p:txBody>
          </p:sp>
        </mc:Fallback>
      </mc:AlternateContent>
      <p:sp>
        <p:nvSpPr>
          <p:cNvPr id="71" name="Rectangle 70"/>
          <p:cNvSpPr/>
          <p:nvPr/>
        </p:nvSpPr>
        <p:spPr>
          <a:xfrm>
            <a:off x="6842992" y="4772216"/>
            <a:ext cx="637469"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2" name="Straight Arrow Connector 71"/>
          <p:cNvCxnSpPr/>
          <p:nvPr/>
        </p:nvCxnSpPr>
        <p:spPr>
          <a:xfrm>
            <a:off x="7159890" y="5119068"/>
            <a:ext cx="1836" cy="3261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6814504" y="5424898"/>
            <a:ext cx="2149984" cy="307777"/>
          </a:xfrm>
          <a:prstGeom prst="rect">
            <a:avLst/>
          </a:prstGeom>
          <a:noFill/>
        </p:spPr>
        <p:txBody>
          <a:bodyPr wrap="square" rtlCol="0">
            <a:spAutoFit/>
          </a:bodyPr>
          <a:lstStyle/>
          <a:p>
            <a:r>
              <a:rPr lang="en-GB" sz="1400" dirty="0"/>
              <a:t>r</a:t>
            </a:r>
            <a:r>
              <a:rPr lang="en-GB" sz="1400" dirty="0" smtClean="0"/>
              <a:t>epresentation of </a:t>
            </a:r>
            <a:endParaRPr lang="en-GB" sz="1400" dirty="0"/>
          </a:p>
        </p:txBody>
      </p:sp>
      <p:pic>
        <p:nvPicPr>
          <p:cNvPr id="5128" name="Picture 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205932" y="5469529"/>
            <a:ext cx="289924" cy="26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55789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User-Item Preference </a:t>
            </a:r>
            <a:r>
              <a:rPr lang="en-GB" dirty="0" err="1"/>
              <a:t>Modeling</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solidFill>
                      <a:srgbClr val="FF0000"/>
                    </a:solidFill>
                  </a:rPr>
                  <a:t>Model </a:t>
                </a:r>
                <a14:m>
                  <m:oMath xmlns:m="http://schemas.openxmlformats.org/officeDocument/2006/math">
                    <m:r>
                      <a:rPr lang="en-GB" i="1" smtClean="0">
                        <a:solidFill>
                          <a:srgbClr val="FF0000"/>
                        </a:solidFill>
                        <a:latin typeface="Cambria Math"/>
                        <a:ea typeface="Cambria Math"/>
                      </a:rPr>
                      <m:t>𝛼</m:t>
                    </m:r>
                    <m:d>
                      <m:dPr>
                        <m:ctrlPr>
                          <a:rPr lang="en-GB" b="0" i="1" smtClean="0">
                            <a:solidFill>
                              <a:srgbClr val="FF0000"/>
                            </a:solidFill>
                            <a:latin typeface="Cambria Math"/>
                            <a:ea typeface="Cambria Math"/>
                          </a:rPr>
                        </m:ctrlPr>
                      </m:dPr>
                      <m:e>
                        <m:r>
                          <a:rPr lang="en-GB" b="0" i="1" smtClean="0">
                            <a:solidFill>
                              <a:srgbClr val="FF0000"/>
                            </a:solidFill>
                            <a:latin typeface="Cambria Math"/>
                            <a:ea typeface="Cambria Math"/>
                          </a:rPr>
                          <m:t>𝑢</m:t>
                        </m:r>
                        <m:r>
                          <a:rPr lang="en-GB" b="0" i="1" smtClean="0">
                            <a:solidFill>
                              <a:srgbClr val="FF0000"/>
                            </a:solidFill>
                            <a:latin typeface="Cambria Math"/>
                            <a:ea typeface="Cambria Math"/>
                          </a:rPr>
                          <m:t>,</m:t>
                        </m:r>
                        <m:r>
                          <a:rPr lang="en-GB" b="0" i="1" smtClean="0">
                            <a:solidFill>
                              <a:srgbClr val="FF0000"/>
                            </a:solidFill>
                            <a:latin typeface="Cambria Math"/>
                            <a:ea typeface="Cambria Math"/>
                          </a:rPr>
                          <m:t>𝑡</m:t>
                        </m:r>
                      </m:e>
                    </m:d>
                    <m:r>
                      <a:rPr lang="en-GB" b="0" i="1" smtClean="0">
                        <a:solidFill>
                          <a:srgbClr val="FF0000"/>
                        </a:solidFill>
                        <a:latin typeface="Cambria Math"/>
                        <a:ea typeface="Cambria Math"/>
                      </a:rPr>
                      <m:t>:</m:t>
                    </m:r>
                  </m:oMath>
                </a14:m>
                <a:endParaRPr lang="en-GB" dirty="0" smtClean="0">
                  <a:solidFill>
                    <a:srgbClr val="FF0000"/>
                  </a:solidFill>
                </a:endParaRPr>
              </a:p>
              <a:p>
                <a:endParaRPr lang="en-GB" dirty="0"/>
              </a:p>
              <a:p>
                <a:endParaRPr lang="en-GB" dirty="0" smtClean="0"/>
              </a:p>
              <a:p>
                <a:endParaRPr lang="en-GB" dirty="0"/>
              </a:p>
              <a:p>
                <a:endParaRPr lang="en-GB" dirty="0"/>
              </a:p>
              <a:p>
                <a:endParaRPr lang="en-GB" dirty="0" smtClean="0"/>
              </a:p>
              <a:p>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252" t="-1016"/>
                </a:stretch>
              </a:blipFill>
            </p:spPr>
            <p:txBody>
              <a:bodyPr/>
              <a:lstStyle/>
              <a:p>
                <a:r>
                  <a:rPr lang="en-GB">
                    <a:noFill/>
                  </a:rPr>
                  <a:t> </a:t>
                </a:r>
              </a:p>
            </p:txBody>
          </p:sp>
        </mc:Fallback>
      </mc:AlternateContent>
      <p:sp>
        <p:nvSpPr>
          <p:cNvPr id="6" name="Slide Number Placeholder 5"/>
          <p:cNvSpPr>
            <a:spLocks noGrp="1"/>
          </p:cNvSpPr>
          <p:nvPr>
            <p:ph type="sldNum" sz="quarter" idx="12"/>
          </p:nvPr>
        </p:nvSpPr>
        <p:spPr/>
        <p:txBody>
          <a:bodyPr/>
          <a:lstStyle/>
          <a:p>
            <a:fld id="{A1460164-1179-4950-9184-96B7D9048AD9}" type="slidenum">
              <a:rPr lang="en-GB" smtClean="0"/>
              <a:pPr/>
              <a:t>9</a:t>
            </a:fld>
            <a:endParaRPr lang="en-GB"/>
          </a:p>
        </p:txBody>
      </p:sp>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6864" y="1231059"/>
            <a:ext cx="3038475"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635896" y="2924944"/>
            <a:ext cx="210096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t>
            </a:r>
            <a:r>
              <a:rPr lang="en-GB" dirty="0" smtClean="0">
                <a:solidFill>
                  <a:schemeClr val="tx1"/>
                </a:solidFill>
              </a:rPr>
              <a:t>irst level attention</a:t>
            </a:r>
            <a:endParaRPr lang="en-GB" dirty="0">
              <a:solidFill>
                <a:schemeClr val="tx1"/>
              </a:solidFill>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5556" y="3401568"/>
            <a:ext cx="333375"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9355" y="3439668"/>
            <a:ext cx="295275"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a:stCxn id="1026" idx="0"/>
          </p:cNvCxnSpPr>
          <p:nvPr/>
        </p:nvCxnSpPr>
        <p:spPr>
          <a:xfrm flipH="1" flipV="1">
            <a:off x="4082243" y="3212976"/>
            <a:ext cx="1" cy="1885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flipV="1">
            <a:off x="5148064" y="3231264"/>
            <a:ext cx="1" cy="1823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2267744" y="3363727"/>
            <a:ext cx="2132131" cy="307777"/>
          </a:xfrm>
          <a:prstGeom prst="rect">
            <a:avLst/>
          </a:prstGeom>
          <a:noFill/>
        </p:spPr>
        <p:txBody>
          <a:bodyPr wrap="square" rtlCol="0">
            <a:spAutoFit/>
          </a:bodyPr>
          <a:lstStyle/>
          <a:p>
            <a:r>
              <a:rPr lang="en-GB" sz="1400" dirty="0"/>
              <a:t>u</a:t>
            </a:r>
            <a:r>
              <a:rPr lang="en-GB" sz="1400" dirty="0" smtClean="0"/>
              <a:t>ser ID embedding</a:t>
            </a:r>
            <a:endParaRPr lang="en-GB" sz="1400" dirty="0"/>
          </a:p>
        </p:txBody>
      </p:sp>
      <p:cxnSp>
        <p:nvCxnSpPr>
          <p:cNvPr id="26" name="Straight Arrow Connector 25"/>
          <p:cNvCxnSpPr/>
          <p:nvPr/>
        </p:nvCxnSpPr>
        <p:spPr>
          <a:xfrm flipH="1">
            <a:off x="3703718" y="3517616"/>
            <a:ext cx="211839" cy="47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027" idx="3"/>
          </p:cNvCxnSpPr>
          <p:nvPr/>
        </p:nvCxnSpPr>
        <p:spPr>
          <a:xfrm>
            <a:off x="5304630" y="3563493"/>
            <a:ext cx="23947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5508104" y="3390554"/>
            <a:ext cx="2376264" cy="307777"/>
          </a:xfrm>
          <a:prstGeom prst="rect">
            <a:avLst/>
          </a:prstGeom>
          <a:noFill/>
        </p:spPr>
        <p:txBody>
          <a:bodyPr wrap="square" rtlCol="0">
            <a:spAutoFit/>
          </a:bodyPr>
          <a:lstStyle/>
          <a:p>
            <a:r>
              <a:rPr lang="en-GB" sz="1400" dirty="0"/>
              <a:t>r</a:t>
            </a:r>
            <a:r>
              <a:rPr lang="en-GB" sz="1400" dirty="0" smtClean="0"/>
              <a:t>elation type embedding</a:t>
            </a:r>
            <a:endParaRPr lang="en-GB" sz="1400" dirty="0"/>
          </a:p>
        </p:txBody>
      </p:sp>
      <p:pic>
        <p:nvPicPr>
          <p:cNvPr id="10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4892" y="2420888"/>
            <a:ext cx="94297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6" name="Straight Arrow Connector 35"/>
          <p:cNvCxnSpPr>
            <a:stCxn id="4" idx="0"/>
            <a:endCxn id="1028" idx="2"/>
          </p:cNvCxnSpPr>
          <p:nvPr/>
        </p:nvCxnSpPr>
        <p:spPr>
          <a:xfrm flipV="1">
            <a:off x="4686380" y="2744738"/>
            <a:ext cx="0" cy="1802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V="1">
            <a:off x="4686380" y="2304531"/>
            <a:ext cx="0" cy="1802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4182884" y="2016993"/>
            <a:ext cx="99036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softmax</a:t>
            </a:r>
            <a:endParaRPr lang="en-GB" dirty="0">
              <a:solidFill>
                <a:schemeClr val="tx1"/>
              </a:solidFill>
            </a:endParaRPr>
          </a:p>
        </p:txBody>
      </p:sp>
      <p:pic>
        <p:nvPicPr>
          <p:cNvPr id="10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33080" y="1545384"/>
            <a:ext cx="67627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3" name="Straight Arrow Connector 42"/>
          <p:cNvCxnSpPr/>
          <p:nvPr/>
        </p:nvCxnSpPr>
        <p:spPr>
          <a:xfrm flipV="1">
            <a:off x="4678065" y="1836787"/>
            <a:ext cx="0" cy="1802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7481557" y="1247685"/>
            <a:ext cx="691939"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Tree>
    <p:extLst>
      <p:ext uri="{BB962C8B-B14F-4D97-AF65-F5344CB8AC3E}">
        <p14:creationId xmlns:p14="http://schemas.microsoft.com/office/powerpoint/2010/main" val="19232304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8272</TotalTime>
  <Words>2468</Words>
  <Application>Microsoft Office PowerPoint</Application>
  <PresentationFormat>全屏显示(4:3)</PresentationFormat>
  <Paragraphs>399</Paragraphs>
  <Slides>23</Slides>
  <Notes>20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Theme</vt:lpstr>
      <vt:lpstr>PowerPoint 演示文稿</vt:lpstr>
      <vt:lpstr>Item-based Collaborative Filtering(ICF)</vt:lpstr>
      <vt:lpstr>Incorporating Item Relations</vt:lpstr>
      <vt:lpstr>Multiple Item Relations</vt:lpstr>
      <vt:lpstr>Relational Collaborative Filtering(RCF)</vt:lpstr>
      <vt:lpstr>User-Item Preference Modeling</vt:lpstr>
      <vt:lpstr>User-Item Preference Modeling</vt:lpstr>
      <vt:lpstr>User-Item Preference Modeling</vt:lpstr>
      <vt:lpstr>User-Item Preference Modeling</vt:lpstr>
      <vt:lpstr>User-Item Preference Modeling</vt:lpstr>
      <vt:lpstr>User-Item Preference Modeling</vt:lpstr>
      <vt:lpstr>User-Item Preference Modeling</vt:lpstr>
      <vt:lpstr>Item-Item Relation Modeling</vt:lpstr>
      <vt:lpstr>Multi-task learning</vt:lpstr>
      <vt:lpstr>Experiments</vt:lpstr>
      <vt:lpstr>Experiments</vt:lpstr>
      <vt:lpstr>Results</vt:lpstr>
      <vt:lpstr>Results</vt:lpstr>
      <vt:lpstr>Results</vt:lpstr>
      <vt:lpstr>Results</vt:lpstr>
      <vt:lpstr>Conclusion &amp; Future Work</vt:lpstr>
      <vt:lpstr>Reference</vt:lpstr>
      <vt:lpstr>Thank you Q&amp;A</vt:lpstr>
    </vt:vector>
  </TitlesOfParts>
  <Company>University of Glasgow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Marshall</dc:creator>
  <cp:lastModifiedBy>v-v</cp:lastModifiedBy>
  <cp:revision>294</cp:revision>
  <cp:lastPrinted>2012-07-31T13:49:26Z</cp:lastPrinted>
  <dcterms:created xsi:type="dcterms:W3CDTF">2012-07-30T10:14:59Z</dcterms:created>
  <dcterms:modified xsi:type="dcterms:W3CDTF">2019-12-13T02:43:56Z</dcterms:modified>
</cp:coreProperties>
</file>