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1" autoAdjust="0"/>
  </p:normalViewPr>
  <p:slideViewPr>
    <p:cSldViewPr snapToGrid="0">
      <p:cViewPr>
        <p:scale>
          <a:sx n="93" d="100"/>
          <a:sy n="93" d="100"/>
        </p:scale>
        <p:origin x="274" y="10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D2324-EC40-42A0-A237-B3CA767914F4}"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2D179-24DC-408F-9ED5-85A06EF7CD98}" type="slidenum">
              <a:rPr lang="en-US" smtClean="0"/>
              <a:t>‹#›</a:t>
            </a:fld>
            <a:endParaRPr lang="en-US"/>
          </a:p>
        </p:txBody>
      </p:sp>
    </p:spTree>
    <p:extLst>
      <p:ext uri="{BB962C8B-B14F-4D97-AF65-F5344CB8AC3E}">
        <p14:creationId xmlns:p14="http://schemas.microsoft.com/office/powerpoint/2010/main" val="3604280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2D179-24DC-408F-9ED5-85A06EF7CD98}" type="slidenum">
              <a:rPr lang="en-US" smtClean="0"/>
              <a:t>2</a:t>
            </a:fld>
            <a:endParaRPr lang="en-US"/>
          </a:p>
        </p:txBody>
      </p:sp>
    </p:spTree>
    <p:extLst>
      <p:ext uri="{BB962C8B-B14F-4D97-AF65-F5344CB8AC3E}">
        <p14:creationId xmlns:p14="http://schemas.microsoft.com/office/powerpoint/2010/main" val="3369484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905F-E862-FD27-DC5F-2B8CFE1F2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DD82BF-45A8-4A6F-834D-AB8A97970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18B500-8ED5-F2F2-AEBA-F45F1EC9EAAC}"/>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5" name="Footer Placeholder 4">
            <a:extLst>
              <a:ext uri="{FF2B5EF4-FFF2-40B4-BE49-F238E27FC236}">
                <a16:creationId xmlns:a16="http://schemas.microsoft.com/office/drawing/2014/main" id="{B2079B73-E567-2371-EE68-538BB6903D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3CDC88-4841-3787-9AC9-F787A24E4F66}"/>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11420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C81B-C73C-7383-B22A-311EDAFDC9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6571B4-42D5-6963-9BBB-9841029FBF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FDEDC-2617-66C5-2D91-968A75EDB003}"/>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5" name="Footer Placeholder 4">
            <a:extLst>
              <a:ext uri="{FF2B5EF4-FFF2-40B4-BE49-F238E27FC236}">
                <a16:creationId xmlns:a16="http://schemas.microsoft.com/office/drawing/2014/main" id="{3E6ABF7F-1C13-BF56-D7C7-5033032E49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4F623B-3692-EB01-636C-066A34F8139C}"/>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373193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E7537-3E3C-E001-02EE-BDB31BF158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22475E-FBA9-400C-7435-340347526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026C0-904D-FF20-F76C-E1BBD59F6497}"/>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5" name="Footer Placeholder 4">
            <a:extLst>
              <a:ext uri="{FF2B5EF4-FFF2-40B4-BE49-F238E27FC236}">
                <a16:creationId xmlns:a16="http://schemas.microsoft.com/office/drawing/2014/main" id="{D72520C4-ED8A-D098-512A-55C0BABC29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81F666-CE1B-74E5-86A5-CC0C9421F1DF}"/>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248445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A2E5-E2B2-371F-CF37-7B425E5948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90E342-251A-AD4A-2963-61737BF4C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5BCDD-9C85-A4E5-7AE9-7F48CA6EE885}"/>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5" name="Footer Placeholder 4">
            <a:extLst>
              <a:ext uri="{FF2B5EF4-FFF2-40B4-BE49-F238E27FC236}">
                <a16:creationId xmlns:a16="http://schemas.microsoft.com/office/drawing/2014/main" id="{33F185F4-981C-DD1D-0B63-D75C768AE7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3AE90F-4F24-A3B7-5C74-3338F8A834F5}"/>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220257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5EEA-E534-2AD8-874F-0DEF25F83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C57B19-41B5-7603-D86A-1C4664A0B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7A3F47-2076-10E5-6549-09B315CF6316}"/>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5" name="Footer Placeholder 4">
            <a:extLst>
              <a:ext uri="{FF2B5EF4-FFF2-40B4-BE49-F238E27FC236}">
                <a16:creationId xmlns:a16="http://schemas.microsoft.com/office/drawing/2014/main" id="{F9C5D262-C778-01FE-3BE3-976456C628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CDC9F9-ECDE-B43D-727F-878042F43CB5}"/>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339728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82E6-52C7-9628-4CFD-B58FD9988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3251E-D8BE-D572-DC41-14CA03092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81F65-93B1-792A-E901-452B9A87E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46670-32A3-CED9-7966-DBDB17B57569}"/>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6" name="Footer Placeholder 5">
            <a:extLst>
              <a:ext uri="{FF2B5EF4-FFF2-40B4-BE49-F238E27FC236}">
                <a16:creationId xmlns:a16="http://schemas.microsoft.com/office/drawing/2014/main" id="{C8599CA0-4BC3-B555-9B38-99F02BF014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962065-CA42-FCE1-5C44-9C9F088E4DBA}"/>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215641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29E8-AC43-B05F-4E18-FC521395D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7490F-1BE7-44EF-3BF3-9E07F73C1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0D97F2-4A53-ACC0-2757-FBD160874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88B34-DB69-92B5-3C0F-B8915196E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D499B-36DE-226D-C874-B2F7DC6F22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FD5BB9-F998-E29E-3AAC-8CEC8BBACB4C}"/>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8" name="Footer Placeholder 7">
            <a:extLst>
              <a:ext uri="{FF2B5EF4-FFF2-40B4-BE49-F238E27FC236}">
                <a16:creationId xmlns:a16="http://schemas.microsoft.com/office/drawing/2014/main" id="{4C0B8441-DD8A-CD6E-9806-B149E302EF0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B9EE35-398D-CBF0-6383-BAC79C5046BB}"/>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20110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AF80-9930-7575-88F6-2DCECD3EB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4D6C-FDEB-1B71-515E-70294D3F3DF8}"/>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4" name="Footer Placeholder 3">
            <a:extLst>
              <a:ext uri="{FF2B5EF4-FFF2-40B4-BE49-F238E27FC236}">
                <a16:creationId xmlns:a16="http://schemas.microsoft.com/office/drawing/2014/main" id="{0B044A14-57DE-F0E5-7489-8DA4EBDBD8A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429E5B-B51B-2F36-1912-28A2C8D87735}"/>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176193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46067-F7EE-6EC8-54AC-4A51FF41A94B}"/>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3" name="Footer Placeholder 2">
            <a:extLst>
              <a:ext uri="{FF2B5EF4-FFF2-40B4-BE49-F238E27FC236}">
                <a16:creationId xmlns:a16="http://schemas.microsoft.com/office/drawing/2014/main" id="{2640E319-85DD-FD1E-35CF-3C606C5EBE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6EDE471-FBD4-550A-DA62-75DF495EBEC2}"/>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238452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A825-033F-5CAB-1943-F20F52E67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0373A0-BA7D-7179-324F-F117193B9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C618F-544A-9789-FDCF-B4EB5B357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1F82E-8355-7F48-061A-2B8193DD97FE}"/>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6" name="Footer Placeholder 5">
            <a:extLst>
              <a:ext uri="{FF2B5EF4-FFF2-40B4-BE49-F238E27FC236}">
                <a16:creationId xmlns:a16="http://schemas.microsoft.com/office/drawing/2014/main" id="{6C00238D-8D4D-78CA-2CEA-FEB5ED24A1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C4FD16-1BD0-5051-680C-24241BF8D502}"/>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102333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6C77-F77B-7AE0-C2EC-00AE5C143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F39EFA-D574-1896-EA46-DE81677CE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B81BE59-723C-FA8A-82B0-AE8508CA0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B84DE-5FE4-8BBF-D52F-D493FFBCB3EF}"/>
              </a:ext>
            </a:extLst>
          </p:cNvPr>
          <p:cNvSpPr>
            <a:spLocks noGrp="1"/>
          </p:cNvSpPr>
          <p:nvPr>
            <p:ph type="dt" sz="half" idx="10"/>
          </p:nvPr>
        </p:nvSpPr>
        <p:spPr/>
        <p:txBody>
          <a:bodyPr/>
          <a:lstStyle/>
          <a:p>
            <a:fld id="{F7AD640F-17B3-48F5-85D5-B8D358DEA29D}" type="datetimeFigureOut">
              <a:rPr lang="en-US" smtClean="0"/>
              <a:t>8/20/2023</a:t>
            </a:fld>
            <a:endParaRPr lang="en-US" dirty="0"/>
          </a:p>
        </p:txBody>
      </p:sp>
      <p:sp>
        <p:nvSpPr>
          <p:cNvPr id="6" name="Footer Placeholder 5">
            <a:extLst>
              <a:ext uri="{FF2B5EF4-FFF2-40B4-BE49-F238E27FC236}">
                <a16:creationId xmlns:a16="http://schemas.microsoft.com/office/drawing/2014/main" id="{1D0818DF-8EDB-E2FA-03B4-538DF729F6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48637C-5E6A-2EF9-8003-31A713091630}"/>
              </a:ext>
            </a:extLst>
          </p:cNvPr>
          <p:cNvSpPr>
            <a:spLocks noGrp="1"/>
          </p:cNvSpPr>
          <p:nvPr>
            <p:ph type="sldNum" sz="quarter" idx="12"/>
          </p:nvPr>
        </p:nvSpPr>
        <p:spPr/>
        <p:txBody>
          <a:bodyPr/>
          <a:lstStyle/>
          <a:p>
            <a:fld id="{CA3FF2AF-2415-4E19-ACA9-DD11D6551931}" type="slidenum">
              <a:rPr lang="en-US" smtClean="0"/>
              <a:t>‹#›</a:t>
            </a:fld>
            <a:endParaRPr lang="en-US" dirty="0"/>
          </a:p>
        </p:txBody>
      </p:sp>
    </p:spTree>
    <p:extLst>
      <p:ext uri="{BB962C8B-B14F-4D97-AF65-F5344CB8AC3E}">
        <p14:creationId xmlns:p14="http://schemas.microsoft.com/office/powerpoint/2010/main" val="42528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2632D-1E7B-D5C7-29B1-77C12E05E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6C521-6B50-0F10-0C38-B00594E1B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5D8A8-3A89-92C7-F588-7181C9CDF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D640F-17B3-48F5-85D5-B8D358DEA29D}" type="datetimeFigureOut">
              <a:rPr lang="en-US" smtClean="0"/>
              <a:t>8/20/2023</a:t>
            </a:fld>
            <a:endParaRPr lang="en-US" dirty="0"/>
          </a:p>
        </p:txBody>
      </p:sp>
      <p:sp>
        <p:nvSpPr>
          <p:cNvPr id="5" name="Footer Placeholder 4">
            <a:extLst>
              <a:ext uri="{FF2B5EF4-FFF2-40B4-BE49-F238E27FC236}">
                <a16:creationId xmlns:a16="http://schemas.microsoft.com/office/drawing/2014/main" id="{A21B6BAA-36E2-C454-9889-EE57E0261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9B6F7A9-B6F3-2619-84DF-E59D571D5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FF2AF-2415-4E19-ACA9-DD11D6551931}" type="slidenum">
              <a:rPr lang="en-US" smtClean="0"/>
              <a:t>‹#›</a:t>
            </a:fld>
            <a:endParaRPr lang="en-US" dirty="0"/>
          </a:p>
        </p:txBody>
      </p:sp>
    </p:spTree>
    <p:extLst>
      <p:ext uri="{BB962C8B-B14F-4D97-AF65-F5344CB8AC3E}">
        <p14:creationId xmlns:p14="http://schemas.microsoft.com/office/powerpoint/2010/main" val="439617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7zGw70Pbgg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7AD058-5B4A-C714-A4C2-3F43AA3697CB}"/>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Circuit inquiry: Open Collector Logic	</a:t>
            </a:r>
          </a:p>
        </p:txBody>
      </p:sp>
      <p:sp>
        <p:nvSpPr>
          <p:cNvPr id="3" name="Subtitle 2">
            <a:extLst>
              <a:ext uri="{FF2B5EF4-FFF2-40B4-BE49-F238E27FC236}">
                <a16:creationId xmlns:a16="http://schemas.microsoft.com/office/drawing/2014/main" id="{9D1AA958-5ADD-ABAA-E008-C17547EC1AF2}"/>
              </a:ext>
            </a:extLst>
          </p:cNvPr>
          <p:cNvSpPr>
            <a:spLocks noGrp="1"/>
          </p:cNvSpPr>
          <p:nvPr>
            <p:ph type="subTitle" idx="1"/>
          </p:nvPr>
        </p:nvSpPr>
        <p:spPr>
          <a:xfrm>
            <a:off x="1524000" y="4495800"/>
            <a:ext cx="9144000" cy="762000"/>
          </a:xfrm>
        </p:spPr>
        <p:txBody>
          <a:bodyPr>
            <a:normAutofit/>
          </a:bodyPr>
          <a:lstStyle/>
          <a:p>
            <a:r>
              <a:rPr lang="en-US" sz="1800"/>
              <a:t>By Ian Sbar</a:t>
            </a:r>
          </a:p>
          <a:p>
            <a:r>
              <a:rPr lang="en-US" sz="1800"/>
              <a:t>For RBT125</a:t>
            </a:r>
          </a:p>
        </p:txBody>
      </p:sp>
    </p:spTree>
    <p:extLst>
      <p:ext uri="{BB962C8B-B14F-4D97-AF65-F5344CB8AC3E}">
        <p14:creationId xmlns:p14="http://schemas.microsoft.com/office/powerpoint/2010/main" val="37243833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F27925-D04F-E196-F2BD-0F7DEDDB993F}"/>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What does this circuit do?</a:t>
            </a:r>
          </a:p>
        </p:txBody>
      </p:sp>
      <p:sp>
        <p:nvSpPr>
          <p:cNvPr id="1033" name="Rectangle 1032">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6F5CA0-6ADE-75BD-1D29-DA6C909F5E04}"/>
              </a:ext>
            </a:extLst>
          </p:cNvPr>
          <p:cNvSpPr>
            <a:spLocks noGrp="1"/>
          </p:cNvSpPr>
          <p:nvPr>
            <p:ph idx="1"/>
          </p:nvPr>
        </p:nvSpPr>
        <p:spPr>
          <a:xfrm>
            <a:off x="823442" y="4541263"/>
            <a:ext cx="10353639" cy="1395022"/>
          </a:xfrm>
        </p:spPr>
        <p:txBody>
          <a:bodyPr vert="horz" lIns="91440" tIns="45720" rIns="91440" bIns="45720" rtlCol="0" anchor="t">
            <a:normAutofit fontScale="85000" lnSpcReduction="10000"/>
          </a:bodyPr>
          <a:lstStyle/>
          <a:p>
            <a:pPr marL="0" indent="0">
              <a:buNone/>
            </a:pPr>
            <a:r>
              <a:rPr lang="en-US" sz="2400" kern="1200" dirty="0">
                <a:solidFill>
                  <a:srgbClr val="FFFFFF"/>
                </a:solidFill>
                <a:latin typeface="+mn-lt"/>
                <a:ea typeface="+mn-ea"/>
                <a:cs typeface="+mn-cs"/>
              </a:rPr>
              <a:t>An open-collector Logic gate</a:t>
            </a:r>
            <a:r>
              <a:rPr lang="en-US" sz="2400" dirty="0">
                <a:solidFill>
                  <a:srgbClr val="FFFFFF"/>
                </a:solidFill>
              </a:rPr>
              <a:t> is a type of digital circuit that has technically more than 2 outputs and uses a bipolar junction transistor. When disconnected from power, the signal is pulled low, which technically gives the circuit 2 outputs, which are 0 volts, or floating. When connected to power thanks to a pull up resistor that pulls the signal high, the output is the same as the power supply, or VCC on the diagram (Making Stuff with </a:t>
            </a:r>
            <a:r>
              <a:rPr lang="en-US" sz="2400" dirty="0" err="1">
                <a:solidFill>
                  <a:srgbClr val="FFFFFF"/>
                </a:solidFill>
              </a:rPr>
              <a:t>Chirs</a:t>
            </a:r>
            <a:r>
              <a:rPr lang="en-US" sz="2400" dirty="0">
                <a:solidFill>
                  <a:srgbClr val="FFFFFF"/>
                </a:solidFill>
              </a:rPr>
              <a:t> </a:t>
            </a:r>
            <a:r>
              <a:rPr lang="en-US" sz="2400" dirty="0" err="1">
                <a:solidFill>
                  <a:srgbClr val="FFFFFF"/>
                </a:solidFill>
              </a:rPr>
              <a:t>DeHut</a:t>
            </a:r>
            <a:r>
              <a:rPr lang="en-US" sz="2400" dirty="0">
                <a:solidFill>
                  <a:srgbClr val="FFFFFF"/>
                </a:solidFill>
              </a:rPr>
              <a:t>, 2023).</a:t>
            </a:r>
            <a:endParaRPr lang="en-US" sz="2400" kern="1200" dirty="0">
              <a:solidFill>
                <a:srgbClr val="FFFFFF"/>
              </a:solidFill>
              <a:latin typeface="+mn-lt"/>
              <a:ea typeface="+mn-ea"/>
              <a:cs typeface="+mn-cs"/>
            </a:endParaRPr>
          </a:p>
        </p:txBody>
      </p:sp>
      <p:pic>
        <p:nvPicPr>
          <p:cNvPr id="1026" name="Picture 2">
            <a:extLst>
              <a:ext uri="{FF2B5EF4-FFF2-40B4-BE49-F238E27FC236}">
                <a16:creationId xmlns:a16="http://schemas.microsoft.com/office/drawing/2014/main" id="{81DF25D1-81C5-BFF3-0F3B-5D1BEEF662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5299" y="385386"/>
            <a:ext cx="2065964" cy="3404572"/>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2704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A61B1-B086-85A4-EBF8-0ECEC1C11DE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Where is this circuit used?</a:t>
            </a:r>
          </a:p>
        </p:txBody>
      </p:sp>
      <p:sp>
        <p:nvSpPr>
          <p:cNvPr id="3" name="Content Placeholder 2">
            <a:extLst>
              <a:ext uri="{FF2B5EF4-FFF2-40B4-BE49-F238E27FC236}">
                <a16:creationId xmlns:a16="http://schemas.microsoft.com/office/drawing/2014/main" id="{0C5DE7E9-1D4B-4A37-84BE-905CE9716C8B}"/>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Because Open collector logic circuits use a pull up resistor, it is possible to send different voltage signals, which makes open collectors excellent for controlling other parts found in electric circuits, such as “… powering a 12-volt relay or interfacing with devices that require varying input voltage levels, like digital logic gates, amplifiers, sensors, servo motors and logarithmic converters” (</a:t>
            </a:r>
            <a:r>
              <a:rPr lang="en-US" sz="2000" dirty="0" err="1"/>
              <a:t>Shelzer</a:t>
            </a:r>
            <a:r>
              <a:rPr lang="en-US" sz="2000" dirty="0"/>
              <a:t>, 2020). In a way, Open collector logic can kind of be used as a very basic form of analog output.</a:t>
            </a:r>
          </a:p>
        </p:txBody>
      </p:sp>
      <p:pic>
        <p:nvPicPr>
          <p:cNvPr id="1026" name="Picture 2" descr="Kinetix MPM Medium-inertia Servo Motors | Allen-Bradley">
            <a:extLst>
              <a:ext uri="{FF2B5EF4-FFF2-40B4-BE49-F238E27FC236}">
                <a16:creationId xmlns:a16="http://schemas.microsoft.com/office/drawing/2014/main" id="{AF682B2E-9E18-91E6-8CAB-7BBB8D22B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331" y="162274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2E88CD8-4100-756E-1C55-D5BD8770B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240"/>
          <a:stretch/>
        </p:blipFill>
        <p:spPr bwMode="auto">
          <a:xfrm>
            <a:off x="6095998" y="1915575"/>
            <a:ext cx="1836965" cy="125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7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775D8-D7E2-F4C5-1313-AF18795D144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Advantages</a:t>
            </a:r>
          </a:p>
        </p:txBody>
      </p:sp>
      <p:sp>
        <p:nvSpPr>
          <p:cNvPr id="3" name="Content Placeholder 2">
            <a:extLst>
              <a:ext uri="{FF2B5EF4-FFF2-40B4-BE49-F238E27FC236}">
                <a16:creationId xmlns:a16="http://schemas.microsoft.com/office/drawing/2014/main" id="{8CE5B7DB-7E94-4161-8471-C025F7FBD46E}"/>
              </a:ext>
            </a:extLst>
          </p:cNvPr>
          <p:cNvSpPr>
            <a:spLocks noGrp="1"/>
          </p:cNvSpPr>
          <p:nvPr>
            <p:ph idx="1"/>
          </p:nvPr>
        </p:nvSpPr>
        <p:spPr>
          <a:xfrm>
            <a:off x="669471" y="4081683"/>
            <a:ext cx="9724031" cy="3683358"/>
          </a:xfrm>
        </p:spPr>
        <p:txBody>
          <a:bodyPr anchor="ctr">
            <a:normAutofit/>
          </a:bodyPr>
          <a:lstStyle/>
          <a:p>
            <a:pPr lvl="1"/>
            <a:r>
              <a:rPr lang="en-US" sz="2000" dirty="0"/>
              <a:t>The open collector logic circuit's ability to have an output connect to more than one line allows the creation of a wired OR connection between more than 1 output (Open-collector logic,  2022).</a:t>
            </a:r>
          </a:p>
          <a:p>
            <a:pPr lvl="1"/>
            <a:r>
              <a:rPr lang="en-US" sz="2000" dirty="0"/>
              <a:t>Open collector logic circuits are great for driving low current electronics since they sink much less current than your usual output devices (Open-collector logic,  2022).</a:t>
            </a:r>
          </a:p>
          <a:p>
            <a:pPr lvl="1"/>
            <a:r>
              <a:rPr lang="en-US" sz="2000" dirty="0"/>
              <a:t>The power that is connected to the pull-up resistor is external. This means open collector logic circuits don’t generate much electrical interface (Open-collector logic,  2022).</a:t>
            </a:r>
          </a:p>
          <a:p>
            <a:pPr lvl="1"/>
            <a:endParaRPr lang="en-US" sz="2000" dirty="0"/>
          </a:p>
          <a:p>
            <a:pPr lvl="1"/>
            <a:endParaRPr lang="en-US" sz="2000" dirty="0"/>
          </a:p>
          <a:p>
            <a:pPr lvl="1"/>
            <a:endParaRPr lang="en-US" sz="2000" dirty="0"/>
          </a:p>
        </p:txBody>
      </p:sp>
      <p:pic>
        <p:nvPicPr>
          <p:cNvPr id="2050" name="Picture 2" descr="Calculation for Open Collector Resistor Pull-up values on Logic Devices">
            <a:extLst>
              <a:ext uri="{FF2B5EF4-FFF2-40B4-BE49-F238E27FC236}">
                <a16:creationId xmlns:a16="http://schemas.microsoft.com/office/drawing/2014/main" id="{7858E9D6-5D0D-54E3-1C65-A55DAE956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389" y="1654606"/>
            <a:ext cx="2407103" cy="257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13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A2B4A-8793-8042-0F95-481294F8EE1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Disadvantages</a:t>
            </a:r>
          </a:p>
        </p:txBody>
      </p:sp>
      <p:sp>
        <p:nvSpPr>
          <p:cNvPr id="3" name="Content Placeholder 2">
            <a:extLst>
              <a:ext uri="{FF2B5EF4-FFF2-40B4-BE49-F238E27FC236}">
                <a16:creationId xmlns:a16="http://schemas.microsoft.com/office/drawing/2014/main" id="{8C628208-E675-7865-1C1F-4D005BF0648C}"/>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As with any circuit that can have an output connect to more than one line, an open collector output can suffer from contention. For open collector logic circuits, this can happen when two or more of the devices connected to the output try to pull the output low at the same time (Open-collector logic,  2022). Another disadvantage is the fact that Open-collector logic circuits require a separate power source for the pull-up resistor.</a:t>
            </a:r>
          </a:p>
          <a:p>
            <a:pPr marL="0" indent="0">
              <a:buNone/>
            </a:pPr>
            <a:endParaRPr lang="en-US" sz="2000" dirty="0"/>
          </a:p>
        </p:txBody>
      </p:sp>
    </p:spTree>
    <p:extLst>
      <p:ext uri="{BB962C8B-B14F-4D97-AF65-F5344CB8AC3E}">
        <p14:creationId xmlns:p14="http://schemas.microsoft.com/office/powerpoint/2010/main" val="95629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B6251-FCC4-7DC2-9E7C-91F2DD92E58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Variations</a:t>
            </a:r>
          </a:p>
        </p:txBody>
      </p:sp>
      <p:sp>
        <p:nvSpPr>
          <p:cNvPr id="3" name="Content Placeholder 2">
            <a:extLst>
              <a:ext uri="{FF2B5EF4-FFF2-40B4-BE49-F238E27FC236}">
                <a16:creationId xmlns:a16="http://schemas.microsoft.com/office/drawing/2014/main" id="{2F47160B-F71A-1965-6C2F-1770B245FF1A}"/>
              </a:ext>
            </a:extLst>
          </p:cNvPr>
          <p:cNvSpPr>
            <a:spLocks noGrp="1"/>
          </p:cNvSpPr>
          <p:nvPr>
            <p:ph idx="1"/>
          </p:nvPr>
        </p:nvSpPr>
        <p:spPr>
          <a:xfrm>
            <a:off x="201826" y="3621712"/>
            <a:ext cx="9724031" cy="3683358"/>
          </a:xfrm>
        </p:spPr>
        <p:txBody>
          <a:bodyPr anchor="ctr">
            <a:normAutofit/>
          </a:bodyPr>
          <a:lstStyle/>
          <a:p>
            <a:r>
              <a:rPr lang="en-US" sz="2000" dirty="0"/>
              <a:t>Open Drain</a:t>
            </a:r>
          </a:p>
          <a:p>
            <a:pPr lvl="1"/>
            <a:r>
              <a:rPr lang="en-US" sz="1600" dirty="0"/>
              <a:t>Open-drain circuits perform the exact same function as an open collector circuit. The difference between them is that an open-drain circuit uses a MOSFET instead of a Bipolar junction transistor. Because these circuits use MOSFETs, they are more power efficient and more heat resistant. Additionally, they also have much higher input impedance, making them great in power amplifiers. However, they these circuits can not switch as fast as open collector circuits (</a:t>
            </a:r>
            <a:r>
              <a:rPr lang="en-US" sz="1600" dirty="0" err="1"/>
              <a:t>Bleything</a:t>
            </a:r>
            <a:r>
              <a:rPr lang="en-US" sz="1600" dirty="0"/>
              <a:t>, 2023). </a:t>
            </a:r>
          </a:p>
          <a:p>
            <a:pPr lvl="1"/>
            <a:endParaRPr lang="en-US" sz="2000" dirty="0"/>
          </a:p>
        </p:txBody>
      </p:sp>
      <p:pic>
        <p:nvPicPr>
          <p:cNvPr id="3074" name="Picture 2" descr="What is an open drain on a FET device and how is it used?">
            <a:extLst>
              <a:ext uri="{FF2B5EF4-FFF2-40B4-BE49-F238E27FC236}">
                <a16:creationId xmlns:a16="http://schemas.microsoft.com/office/drawing/2014/main" id="{857BE84A-153D-A2BF-A353-B59C1F7E7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925" y="2016733"/>
            <a:ext cx="4623832" cy="243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3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55710-9DF6-C8AA-954F-A8B7F2ACE7A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DFF64775-48CB-1C61-AC5A-0DDA97B16137}"/>
              </a:ext>
            </a:extLst>
          </p:cNvPr>
          <p:cNvSpPr>
            <a:spLocks noGrp="1"/>
          </p:cNvSpPr>
          <p:nvPr>
            <p:ph idx="1"/>
          </p:nvPr>
        </p:nvSpPr>
        <p:spPr>
          <a:xfrm>
            <a:off x="185350" y="2379346"/>
            <a:ext cx="9724031" cy="3683358"/>
          </a:xfrm>
        </p:spPr>
        <p:txBody>
          <a:bodyPr anchor="ctr">
            <a:normAutofit/>
          </a:bodyPr>
          <a:lstStyle/>
          <a:p>
            <a:pPr marL="457200" indent="-457200">
              <a:buNone/>
            </a:pPr>
            <a:r>
              <a:rPr lang="en-US" sz="1400" dirty="0" err="1">
                <a:effectLst/>
              </a:rPr>
              <a:t>Shelzer</a:t>
            </a:r>
            <a:r>
              <a:rPr lang="en-US" sz="1400" dirty="0">
                <a:effectLst/>
              </a:rPr>
              <a:t>, R. (2020, August 18). </a:t>
            </a:r>
            <a:r>
              <a:rPr lang="en-US" sz="1400" i="1" dirty="0">
                <a:effectLst/>
              </a:rPr>
              <a:t>Understanding open collector relays</a:t>
            </a:r>
            <a:r>
              <a:rPr lang="en-US" sz="1400" dirty="0">
                <a:effectLst/>
              </a:rPr>
              <a:t>. Global Electronic Services. </a:t>
            </a:r>
            <a:r>
              <a:rPr lang="en-US" sz="1400" dirty="0"/>
              <a:t>https://gesrepair.com/open-collector-</a:t>
            </a:r>
            <a:r>
              <a:rPr lang="en-US" sz="1400" dirty="0">
                <a:effectLst/>
              </a:rPr>
              <a:t>relay/#:~:text=Why%20Are%20Open%20Collectors%20Used,want%20to%20activate%2C%20without%20interference. </a:t>
            </a:r>
          </a:p>
          <a:p>
            <a:pPr marL="0" indent="0">
              <a:buNone/>
            </a:pPr>
            <a:endParaRPr lang="en-US" sz="1400" dirty="0"/>
          </a:p>
          <a:p>
            <a:pPr marL="0" indent="0">
              <a:buNone/>
            </a:pPr>
            <a:r>
              <a:rPr lang="en-US" sz="1400" dirty="0">
                <a:effectLst/>
              </a:rPr>
              <a:t>manikanta2017. (2022, November 9). </a:t>
            </a:r>
            <a:r>
              <a:rPr lang="en-US" sz="1400" i="1" dirty="0">
                <a:effectLst/>
              </a:rPr>
              <a:t>Open-collector logic</a:t>
            </a:r>
            <a:r>
              <a:rPr lang="en-US" sz="1400" dirty="0">
                <a:effectLst/>
              </a:rPr>
              <a:t>. </a:t>
            </a:r>
            <a:r>
              <a:rPr lang="en-US" sz="1400" dirty="0" err="1">
                <a:effectLst/>
              </a:rPr>
              <a:t>GeeksforGeeks</a:t>
            </a:r>
            <a:r>
              <a:rPr lang="en-US" sz="1400" dirty="0">
                <a:effectLst/>
              </a:rPr>
              <a:t>. https://www.geeksforgeeks.org/open-collector-logic/ </a:t>
            </a:r>
          </a:p>
          <a:p>
            <a:pPr marL="0" indent="0">
              <a:buNone/>
            </a:pPr>
            <a:endParaRPr lang="en-US" sz="1400" dirty="0"/>
          </a:p>
          <a:p>
            <a:pPr marL="457200" indent="-457200">
              <a:buNone/>
            </a:pPr>
            <a:r>
              <a:rPr lang="en-US" sz="1400" dirty="0">
                <a:effectLst/>
              </a:rPr>
              <a:t>Making Stuff with </a:t>
            </a:r>
            <a:r>
              <a:rPr lang="en-US" sz="1400" dirty="0" err="1">
                <a:effectLst/>
              </a:rPr>
              <a:t>Chirs</a:t>
            </a:r>
            <a:r>
              <a:rPr lang="en-US" sz="1400" dirty="0">
                <a:effectLst/>
              </a:rPr>
              <a:t> </a:t>
            </a:r>
            <a:r>
              <a:rPr lang="en-US" sz="1400" dirty="0" err="1">
                <a:effectLst/>
              </a:rPr>
              <a:t>DeHut</a:t>
            </a:r>
            <a:r>
              <a:rPr lang="en-US" sz="1400" dirty="0">
                <a:effectLst/>
              </a:rPr>
              <a:t>. (2023, June 29). </a:t>
            </a:r>
            <a:r>
              <a:rPr lang="en-US" sz="1400" i="1" dirty="0"/>
              <a:t>How to work with Open Collector outputs </a:t>
            </a:r>
            <a:r>
              <a:rPr lang="en-US" sz="1400" dirty="0"/>
              <a:t>[Video]. </a:t>
            </a:r>
            <a:r>
              <a:rPr lang="en-US" sz="1400" dirty="0" err="1"/>
              <a:t>Youtube</a:t>
            </a:r>
            <a:r>
              <a:rPr lang="en-US" sz="1400" dirty="0"/>
              <a:t>. </a:t>
            </a:r>
            <a:r>
              <a:rPr lang="en-US" sz="1400" dirty="0">
                <a:hlinkClick r:id="rId2"/>
              </a:rPr>
              <a:t>https://www.youtube.com/watch?v=7zGw70Pbggw</a:t>
            </a:r>
            <a:endParaRPr lang="en-US" sz="1400" dirty="0"/>
          </a:p>
          <a:p>
            <a:pPr marL="0" indent="0">
              <a:buNone/>
            </a:pPr>
            <a:endParaRPr lang="en-US" sz="1400" dirty="0"/>
          </a:p>
          <a:p>
            <a:pPr marL="0" indent="0">
              <a:buNone/>
            </a:pPr>
            <a:r>
              <a:rPr lang="en-US" sz="1400" dirty="0" err="1">
                <a:effectLst/>
              </a:rPr>
              <a:t>Bleything</a:t>
            </a:r>
            <a:r>
              <a:rPr lang="en-US" sz="1400" dirty="0">
                <a:effectLst/>
              </a:rPr>
              <a:t>, T. (2023, April 17). </a:t>
            </a:r>
            <a:r>
              <a:rPr lang="en-US" sz="1400" i="1" dirty="0">
                <a:effectLst/>
              </a:rPr>
              <a:t>Open collector vs. open drain</a:t>
            </a:r>
            <a:r>
              <a:rPr lang="en-US" sz="1400" dirty="0">
                <a:effectLst/>
              </a:rPr>
              <a:t>. </a:t>
            </a:r>
            <a:r>
              <a:rPr lang="en-US" sz="1400" dirty="0" err="1">
                <a:effectLst/>
              </a:rPr>
              <a:t>Digilent</a:t>
            </a:r>
            <a:r>
              <a:rPr lang="en-US" sz="1400" dirty="0">
                <a:effectLst/>
              </a:rPr>
              <a:t> Blog. https://digilent.com/blog/open-collector-vs-open-drain/ </a:t>
            </a:r>
          </a:p>
          <a:p>
            <a:pPr marL="0" indent="0">
              <a:buNone/>
            </a:pP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672321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612</Words>
  <Application>Microsoft Office PowerPoint</Application>
  <PresentationFormat>Widescreen</PresentationFormat>
  <Paragraphs>27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Circuit inquiry: Open Collector Logic </vt:lpstr>
      <vt:lpstr>What does this circuit do?</vt:lpstr>
      <vt:lpstr>Where is this circuit used?</vt:lpstr>
      <vt:lpstr>Advantages</vt:lpstr>
      <vt:lpstr>Disadvantages</vt:lpstr>
      <vt:lpstr>Variations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inquiry </dc:title>
  <dc:creator>HOH SIS</dc:creator>
  <cp:lastModifiedBy>HOH SIS</cp:lastModifiedBy>
  <cp:revision>2</cp:revision>
  <dcterms:created xsi:type="dcterms:W3CDTF">2023-08-17T16:51:29Z</dcterms:created>
  <dcterms:modified xsi:type="dcterms:W3CDTF">2023-08-21T00:39:28Z</dcterms:modified>
</cp:coreProperties>
</file>