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58" r:id="rId6"/>
    <p:sldId id="259" r:id="rId7"/>
    <p:sldId id="262" r:id="rId8"/>
    <p:sldId id="260" r:id="rId9"/>
    <p:sldId id="261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181"/>
    <a:srgbClr val="F559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1932-FA8C-987E-1989-58B6E921E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17041-D541-D156-E49C-0A5DB362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79E3-114A-7108-BC1E-9F4CFB2C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F390-6261-9C8B-A45F-13EA5658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5AD6-4695-C155-8E31-C31A0BE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4DD8-ABD1-71F5-2810-7591C98D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40BA-2047-1F46-2DEC-4DFAEA87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3B19-7AFE-BC54-46F4-4003BE91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5A39-8FF7-3D99-8192-72CAFD9F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7E98-E745-D8DA-5E2D-79A2D160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0F690-0069-BF6E-6A20-1CD4EC932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CDDF7-ED99-C27C-502D-60B3898F0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CFA2-AB54-FE60-B47A-74F04DD8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9D45-FF92-B34D-EB36-4B1001B0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25AE-1A8D-CEC1-E866-53AB1F79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EB08-3633-EFEC-E381-257E737A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DCEE-35B8-0D53-EA12-39D2FAD8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16E1-C70F-E630-0FF4-36DB5D84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5126-74E0-0234-BD79-D98E875C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1D24-8EF8-78EF-2A88-F64F1D95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140D-0EA4-96C4-A950-D34146B0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77AD-0A59-67FC-ECCF-EFEBFC62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055-5284-3D69-5602-A66DD41A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978F-7FD6-7031-0B77-41566140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7150-604E-CD2D-530A-75D15959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00DB-01E9-608B-6D0A-BCFD60BF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CE52-6498-0B31-59A1-0802A2F7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57620-F97A-FAA4-E49F-6350761C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AFC51-32F0-BFBC-B25E-6D52EAE3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12EE-F954-14C7-0B74-B146B5A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2481-8A1A-8A68-9291-8843C82B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DD2-80BD-A743-6E67-DF612A42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658CF-0658-647F-DD5C-7A27A44E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3EE7-0227-6DC4-0129-99199621C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3F31D-8465-40D3-82A7-7CCFE14BE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571C0-4C76-2DCB-ACEB-534627221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C6AEA-4811-E7C0-068F-46C62458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E5950-15A3-17D2-853B-1F03531B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1F413-4778-9307-272C-87349177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00A-8918-AE82-404B-9B92DB3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BFFE-F643-58D5-2510-5F2000E1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B3D57-D581-CFDD-2CF1-9299FCF9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F478-9D88-8C5E-B1FF-5EB7A9F4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378D4-8484-6943-93C2-F5B40231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32502-3B4A-FF87-643B-668933DD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7F908-1BB4-7FC0-C522-4709DF46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5AE1-242E-F592-5450-28446B30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1AF0-53A7-D449-BF3C-DDF01CED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BF7A8-64A9-A134-8715-45BF32F5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322ED-F3F8-CD1D-43CD-3C2C1F73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17C0-C92B-A33A-DAF1-61EDFE3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3E37-1E27-3FA5-5572-B2E14826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3AB6-687B-E9AC-C9A2-5D412DED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7120E-8DE4-BA2E-3CE1-0CCCC9474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E9156-1792-6667-6E84-5EE0AEEA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2AF5-BC6C-BE3D-021A-8494D57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8B3F2-4CC3-A224-7C98-55F5107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A14A9-23C9-10E9-1B85-D2F9FC19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7B609-60DE-BC25-8C3A-2BA10440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D277-EAE0-0AC4-096D-456B2CD6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4B36-9485-B2D2-2C44-4C0D27490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ECC4-AAF4-1BED-0721-7AAD13A31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6B9B-D7B6-54EA-B9F8-46253F46D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4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sets/s-and-p-500-companies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5CA6-1736-7825-CB42-F2DC95E4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S&amp;P500 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DA3EE-F512-2C18-C605-B8327527B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Swami Venkatesan</a:t>
            </a:r>
          </a:p>
          <a:p>
            <a:r>
              <a:rPr lang="en-US" dirty="0"/>
              <a:t>10/19/2023</a:t>
            </a:r>
          </a:p>
        </p:txBody>
      </p:sp>
    </p:spTree>
    <p:extLst>
      <p:ext uri="{BB962C8B-B14F-4D97-AF65-F5344CB8AC3E}">
        <p14:creationId xmlns:p14="http://schemas.microsoft.com/office/powerpoint/2010/main" val="250304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2F79-38F1-60CD-525C-D5DAD925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FFE4-EAF7-60DF-F393-2B18412C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89511"/>
            <a:ext cx="12134573" cy="24684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segment the stocks based on similarities in their trend, time series clustering method was used</a:t>
            </a:r>
          </a:p>
          <a:p>
            <a:pPr lvl="1"/>
            <a:r>
              <a:rPr lang="en-US" dirty="0"/>
              <a:t>Euclidean distance was used as the series is smoothened to remove short term volatility</a:t>
            </a:r>
          </a:p>
          <a:p>
            <a:r>
              <a:rPr lang="en-US" dirty="0"/>
              <a:t>Time series clustering was done on the 2 year market data (</a:t>
            </a:r>
            <a:r>
              <a:rPr lang="en-US" dirty="0" err="1"/>
              <a:t>freq</a:t>
            </a:r>
            <a:r>
              <a:rPr lang="en-US" dirty="0"/>
              <a:t> = daily)</a:t>
            </a:r>
          </a:p>
          <a:p>
            <a:pPr lvl="1"/>
            <a:r>
              <a:rPr lang="en-US" dirty="0"/>
              <a:t>Each stock’s timeseries was normalized between 0 and 1 </a:t>
            </a:r>
          </a:p>
          <a:p>
            <a:r>
              <a:rPr lang="en-US" dirty="0"/>
              <a:t>5 clusters were used to match with binned labels earlier identified</a:t>
            </a:r>
          </a:p>
          <a:p>
            <a:r>
              <a:rPr lang="en-US" dirty="0"/>
              <a:t>The clusters were then labeled similar to the 2y performance label based on the 2y % change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8754E03-4B26-8C7E-4E3A-5405BC5F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61" y="1420432"/>
            <a:ext cx="7964557" cy="29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6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3786-7AAA-DE58-8A50-02EDC759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5203C0-704B-83C0-3ACF-C5BD28B29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04309"/>
              </p:ext>
            </p:extLst>
          </p:nvPr>
        </p:nvGraphicFramePr>
        <p:xfrm>
          <a:off x="6365480" y="1825625"/>
          <a:ext cx="498832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90601">
                  <a:extLst>
                    <a:ext uri="{9D8B030D-6E8A-4147-A177-3AD203B41FA5}">
                      <a16:colId xmlns:a16="http://schemas.microsoft.com/office/drawing/2014/main" val="1776950430"/>
                    </a:ext>
                  </a:extLst>
                </a:gridCol>
                <a:gridCol w="2497719">
                  <a:extLst>
                    <a:ext uri="{9D8B030D-6E8A-4147-A177-3AD203B41FA5}">
                      <a16:colId xmlns:a16="http://schemas.microsoft.com/office/drawing/2014/main" val="53835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7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0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Clustering + GBT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614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0DD662-1FAF-52E8-9496-EF8A1771C836}"/>
              </a:ext>
            </a:extLst>
          </p:cNvPr>
          <p:cNvSpPr txBox="1">
            <a:spLocks/>
          </p:cNvSpPr>
          <p:nvPr/>
        </p:nvSpPr>
        <p:spPr>
          <a:xfrm>
            <a:off x="168752" y="1825625"/>
            <a:ext cx="5366239" cy="4971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stocks were then assigned to the cluster using the time series clustering algorithm</a:t>
            </a:r>
          </a:p>
          <a:p>
            <a:r>
              <a:rPr lang="en-US" dirty="0"/>
              <a:t>Accuracy of the clustering algorithm is ~ 40%</a:t>
            </a:r>
          </a:p>
          <a:p>
            <a:r>
              <a:rPr lang="en-US" dirty="0"/>
              <a:t>Gradient Boosted Tree (GBT) model was also developed using the clustering labels as one of the feature (Clustering  + GBT)</a:t>
            </a:r>
          </a:p>
          <a:p>
            <a:r>
              <a:rPr lang="en-US" dirty="0"/>
              <a:t>The model was trained on 80% of data and showed 62% accuracy on the remaining unseen 20% data</a:t>
            </a:r>
          </a:p>
          <a:p>
            <a:r>
              <a:rPr lang="en-US" dirty="0"/>
              <a:t>Overall accuracy of the combined Clustering  + GBT = 74%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12FBDF9-A1DF-B864-0393-9A54C089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747" y="3578700"/>
            <a:ext cx="6657008" cy="291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1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5FF4-990A-7CB2-1011-DF873F89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9F13-C739-5EB8-D110-D215122D8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3348" cy="4351338"/>
          </a:xfrm>
        </p:spPr>
        <p:txBody>
          <a:bodyPr/>
          <a:lstStyle/>
          <a:p>
            <a:r>
              <a:rPr lang="en-US" dirty="0"/>
              <a:t>The importance index from </a:t>
            </a:r>
            <a:r>
              <a:rPr lang="en-US" dirty="0" err="1"/>
              <a:t>Catboost</a:t>
            </a:r>
            <a:r>
              <a:rPr lang="en-US" dirty="0"/>
              <a:t> (GBT) model of each feature is plotted </a:t>
            </a:r>
          </a:p>
          <a:p>
            <a:r>
              <a:rPr lang="en-US" dirty="0"/>
              <a:t>Cluster labels from time series clustering show the highest importance, followed by Sector and Sub-Sector</a:t>
            </a:r>
          </a:p>
          <a:p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A617AC8-8ED6-ACDF-448C-889894B5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72" y="2540000"/>
            <a:ext cx="6026987" cy="35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2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736-75B0-CAAE-16AA-933B4F75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BFE2-D264-BEDA-CD4F-8FD2D3D9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80543" cy="47870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analysis on S&amp;P500 stocks and sector performance was done</a:t>
            </a:r>
          </a:p>
          <a:p>
            <a:r>
              <a:rPr lang="en-US" dirty="0"/>
              <a:t>Stocks were labelled based on their 2y performance</a:t>
            </a:r>
          </a:p>
          <a:p>
            <a:r>
              <a:rPr lang="en-US" dirty="0"/>
              <a:t>Time series clustering was used to cluster the stocks based on their market trends and the quality of the clustering was evaluated against the 2y performance</a:t>
            </a:r>
          </a:p>
          <a:p>
            <a:r>
              <a:rPr lang="en-US" dirty="0"/>
              <a:t>The accuracy of the performance labelling was improved using the cluster labels as a feature along with other stock related features – sector,  sub-</a:t>
            </a:r>
            <a:r>
              <a:rPr lang="en-US" dirty="0" err="1"/>
              <a:t>sector,price</a:t>
            </a:r>
            <a:r>
              <a:rPr lang="en-US" dirty="0"/>
              <a:t> volatility etc.</a:t>
            </a:r>
          </a:p>
          <a:p>
            <a:r>
              <a:rPr lang="en-US" dirty="0"/>
              <a:t>The model can be further improved by adding more static and dynamic features</a:t>
            </a:r>
          </a:p>
          <a:p>
            <a:pPr lvl="1"/>
            <a:r>
              <a:rPr lang="en-US" dirty="0"/>
              <a:t>Historical relative sector strength</a:t>
            </a:r>
          </a:p>
          <a:p>
            <a:pPr lvl="1"/>
            <a:r>
              <a:rPr lang="en-US" dirty="0"/>
              <a:t>Market Cap</a:t>
            </a:r>
          </a:p>
          <a:p>
            <a:pPr lvl="1"/>
            <a:r>
              <a:rPr lang="en-US" dirty="0"/>
              <a:t>Earnings Trend</a:t>
            </a:r>
          </a:p>
          <a:p>
            <a:pPr lvl="1"/>
            <a:r>
              <a:rPr lang="en-US" dirty="0"/>
              <a:t>Balance Sheet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3240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C043-BB0C-AE20-597A-D4C8D74C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4E18-7EB7-C4BA-AB19-41F1BE88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S&amp;P 500 Overview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Sector-wise Analysis</a:t>
            </a:r>
          </a:p>
          <a:p>
            <a:r>
              <a:rPr lang="en-US" dirty="0"/>
              <a:t>Stock Performance Distribution and Labels</a:t>
            </a:r>
          </a:p>
          <a:p>
            <a:r>
              <a:rPr lang="en-US" dirty="0"/>
              <a:t>Stock Clustering by Trend</a:t>
            </a:r>
          </a:p>
          <a:p>
            <a:r>
              <a:rPr lang="en-US" dirty="0"/>
              <a:t>Combined Model for Improved Classification</a:t>
            </a:r>
          </a:p>
          <a:p>
            <a:r>
              <a:rPr lang="en-US" dirty="0"/>
              <a:t>Summary and Areas of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033-93DE-34A9-309D-50806CAC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C256-5484-B076-C189-40B0B734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9658" cy="4351338"/>
          </a:xfrm>
        </p:spPr>
        <p:txBody>
          <a:bodyPr/>
          <a:lstStyle/>
          <a:p>
            <a:r>
              <a:rPr lang="en-US" dirty="0"/>
              <a:t>Standard and Poor's 500 (S&amp;P500) is a stock market index that tracks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500 leading publicly traded companies in the U.S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S&amp;P 500 uses a </a:t>
            </a:r>
            <a:r>
              <a:rPr lang="en-US" b="0" i="0" dirty="0">
                <a:effectLst/>
                <a:latin typeface="SourceSansPro"/>
              </a:rPr>
              <a:t>market-cap weighting method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, giving a higher percentage allocation to companies with the largest market capitalizations</a:t>
            </a:r>
          </a:p>
          <a:p>
            <a:r>
              <a:rPr lang="en-US" dirty="0"/>
              <a:t>These stocks belong to one of the 11 different sectors</a:t>
            </a:r>
          </a:p>
        </p:txBody>
      </p:sp>
    </p:spTree>
    <p:extLst>
      <p:ext uri="{BB962C8B-B14F-4D97-AF65-F5344CB8AC3E}">
        <p14:creationId xmlns:p14="http://schemas.microsoft.com/office/powerpoint/2010/main" val="7036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81FA-49CC-1C67-76B5-207E4709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7BA2-32F5-ECFC-CBDA-F2EDE0D4D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latest list of S&amp;P500 companies is downloaded from a </a:t>
            </a:r>
            <a:r>
              <a:rPr lang="en-US" dirty="0">
                <a:hlinkClick r:id="rId2"/>
              </a:rPr>
              <a:t>scraper</a:t>
            </a:r>
            <a:endParaRPr lang="en-US" dirty="0"/>
          </a:p>
          <a:p>
            <a:r>
              <a:rPr lang="en-US" dirty="0"/>
              <a:t>2 year daily market data (OCHLV) for all stocks is then retrieved using Yahoo Finance API</a:t>
            </a:r>
          </a:p>
          <a:p>
            <a:r>
              <a:rPr lang="en-US" dirty="0"/>
              <a:t>To account for any sudden price changes, the following steps were taken</a:t>
            </a:r>
          </a:p>
          <a:p>
            <a:pPr lvl="1"/>
            <a:r>
              <a:rPr lang="en-US" dirty="0"/>
              <a:t>Average of daily High and Low price to reduce intraday volatility</a:t>
            </a:r>
          </a:p>
          <a:p>
            <a:pPr lvl="1"/>
            <a:r>
              <a:rPr lang="en-US" dirty="0"/>
              <a:t>Simple moving average of 15 days (SMA10) to reduce day to day volatility</a:t>
            </a:r>
          </a:p>
          <a:p>
            <a:r>
              <a:rPr lang="en-US" dirty="0"/>
              <a:t>SMA10 prices were used for 2-year stock performance calculations and labeling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B1C0-34CC-3169-8B01-5201EA27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Composition and Weights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BFFE71-4EB8-9797-4324-DCF714CE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46581"/>
              </p:ext>
            </p:extLst>
          </p:nvPr>
        </p:nvGraphicFramePr>
        <p:xfrm>
          <a:off x="186074" y="1479239"/>
          <a:ext cx="11489123" cy="38220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01171">
                  <a:extLst>
                    <a:ext uri="{9D8B030D-6E8A-4147-A177-3AD203B41FA5}">
                      <a16:colId xmlns:a16="http://schemas.microsoft.com/office/drawing/2014/main" val="1997100765"/>
                    </a:ext>
                  </a:extLst>
                </a:gridCol>
                <a:gridCol w="2842832">
                  <a:extLst>
                    <a:ext uri="{9D8B030D-6E8A-4147-A177-3AD203B41FA5}">
                      <a16:colId xmlns:a16="http://schemas.microsoft.com/office/drawing/2014/main" val="1438624338"/>
                    </a:ext>
                  </a:extLst>
                </a:gridCol>
                <a:gridCol w="3222560">
                  <a:extLst>
                    <a:ext uri="{9D8B030D-6E8A-4147-A177-3AD203B41FA5}">
                      <a16:colId xmlns:a16="http://schemas.microsoft.com/office/drawing/2014/main" val="3149050940"/>
                    </a:ext>
                  </a:extLst>
                </a:gridCol>
                <a:gridCol w="3222560">
                  <a:extLst>
                    <a:ext uri="{9D8B030D-6E8A-4147-A177-3AD203B41FA5}">
                      <a16:colId xmlns:a16="http://schemas.microsoft.com/office/drawing/2014/main" val="2158053788"/>
                    </a:ext>
                  </a:extLst>
                </a:gridCol>
              </a:tblGrid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Sector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Sum of Stock Weights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Number of Stocks in Sector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Percentage of Stocks in SP500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99114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Communication Services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9%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4%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74754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Consumer Discretionary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11%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53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40550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Consumer Staples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180450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Energy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5%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23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43552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Financials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11%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72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409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>
                          <a:effectLst/>
                        </a:rPr>
                        <a:t>Health Care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13%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64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5362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Industrials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8%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77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386047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Information Technology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28%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64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55033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>
                          <a:effectLst/>
                        </a:rPr>
                        <a:t>Materials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29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0390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Real Estate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31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79156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Utilities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30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884005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6DABD-8662-7C2C-710E-4E238FA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74" y="5557264"/>
            <a:ext cx="10515600" cy="1300735"/>
          </a:xfrm>
        </p:spPr>
        <p:txBody>
          <a:bodyPr/>
          <a:lstStyle/>
          <a:p>
            <a:r>
              <a:rPr lang="en-US" dirty="0"/>
              <a:t>Stocks in IT sector have the maximum weightage on S&amp;P500</a:t>
            </a:r>
          </a:p>
          <a:p>
            <a:r>
              <a:rPr lang="en-US" dirty="0"/>
              <a:t>IT, Industrial, Financial and Healthcare have the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E1-B598-34A1-7746-02C1DC0D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74" y="0"/>
            <a:ext cx="10515600" cy="1325563"/>
          </a:xfrm>
        </p:spPr>
        <p:txBody>
          <a:bodyPr/>
          <a:lstStyle/>
          <a:p>
            <a:r>
              <a:rPr lang="en-US" dirty="0"/>
              <a:t>2 Year Performance by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1F04-5E6B-8108-2C64-6E70AF6A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08" y="1420844"/>
            <a:ext cx="4352787" cy="19496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Energy sector stocks show the highest gains</a:t>
            </a:r>
          </a:p>
          <a:p>
            <a:r>
              <a:rPr lang="en-US" dirty="0"/>
              <a:t>Comm Service stocks show the lowest gain</a:t>
            </a:r>
          </a:p>
          <a:p>
            <a:r>
              <a:rPr lang="en-US" dirty="0"/>
              <a:t>S&amp;P index seems to follow higher weightage sectors – IT, healthcare and 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ECD57D-8A5F-3119-EDC9-80052E852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88206"/>
              </p:ext>
            </p:extLst>
          </p:nvPr>
        </p:nvGraphicFramePr>
        <p:xfrm>
          <a:off x="117190" y="3429000"/>
          <a:ext cx="4325472" cy="3387566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033416">
                  <a:extLst>
                    <a:ext uri="{9D8B030D-6E8A-4147-A177-3AD203B41FA5}">
                      <a16:colId xmlns:a16="http://schemas.microsoft.com/office/drawing/2014/main" val="390045548"/>
                    </a:ext>
                  </a:extLst>
                </a:gridCol>
                <a:gridCol w="1287224">
                  <a:extLst>
                    <a:ext uri="{9D8B030D-6E8A-4147-A177-3AD203B41FA5}">
                      <a16:colId xmlns:a16="http://schemas.microsoft.com/office/drawing/2014/main" val="3736241350"/>
                    </a:ext>
                  </a:extLst>
                </a:gridCol>
                <a:gridCol w="1004832">
                  <a:extLst>
                    <a:ext uri="{9D8B030D-6E8A-4147-A177-3AD203B41FA5}">
                      <a16:colId xmlns:a16="http://schemas.microsoft.com/office/drawing/2014/main" val="753066726"/>
                    </a:ext>
                  </a:extLst>
                </a:gridCol>
              </a:tblGrid>
              <a:tr h="1596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Sector</a:t>
                      </a:r>
                    </a:p>
                  </a:txBody>
                  <a:tcPr marL="77702" marR="77702" marT="38851" marB="38851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2y % Change</a:t>
                      </a:r>
                    </a:p>
                  </a:txBody>
                  <a:tcPr marL="77702" marR="77702" marT="38851" marB="38851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58094"/>
                  </a:ext>
                </a:extLst>
              </a:tr>
              <a:tr h="159625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Sector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</a:p>
                  </a:txBody>
                  <a:tcPr marL="77702" marR="77702" marT="38851" marB="3885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</a:p>
                  </a:txBody>
                  <a:tcPr marL="77702" marR="77702" marT="38851" marB="38851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190306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Communication Services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-23%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-17%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668126556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Consumer Discretionary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-10%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-10%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31601183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Consumer Staples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131967202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Energy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64%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23364633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Financials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-9%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753673218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Health Care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-3%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184265159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Industrials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718578933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Information Technology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-5%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643509514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Materials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-4%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-11%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196504176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Real Estate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-18%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-18%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596050907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Utilities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542367059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573622F1-A6FE-BD5B-F5E8-CA8ACF62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396" y="1515165"/>
            <a:ext cx="7529995" cy="460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3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B056-B1C6-2C60-1D80-2F12BAD9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6" y="18255"/>
            <a:ext cx="10737332" cy="1325563"/>
          </a:xfrm>
        </p:spPr>
        <p:txBody>
          <a:bodyPr/>
          <a:lstStyle/>
          <a:p>
            <a:r>
              <a:rPr lang="en-US" dirty="0"/>
              <a:t>Sector Wise Stock 2y Performance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5BB1-8FD4-A581-14EB-F40795D8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96" y="1825625"/>
            <a:ext cx="471521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Plot shows distribution of stocks vs 2-year percentage change</a:t>
            </a:r>
          </a:p>
          <a:p>
            <a:r>
              <a:rPr lang="en-US" dirty="0"/>
              <a:t>All stocks in Energy sector show positive performance ( &gt;0%) </a:t>
            </a:r>
          </a:p>
          <a:p>
            <a:r>
              <a:rPr lang="en-US" dirty="0"/>
              <a:t>Majority of the stocks in Real Estate and Comm. Services show negative performance</a:t>
            </a:r>
          </a:p>
          <a:p>
            <a:r>
              <a:rPr lang="en-US" dirty="0"/>
              <a:t>All other sectors are distributed between positive and negative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27D10A3-3DC5-633C-3EC5-A2BBF357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05" y="1690688"/>
            <a:ext cx="690649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0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33A7-56B1-65D0-E495-B9744872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Performance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45AD-3688-F656-97F8-EDB48DEE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" y="1825625"/>
            <a:ext cx="5067257" cy="23892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percentage change between the price of the stock from initial price(Oct 18, 2021) to end of 2-year price was calculated</a:t>
            </a:r>
          </a:p>
          <a:p>
            <a:r>
              <a:rPr lang="en-US" dirty="0"/>
              <a:t>The stocks were then automatically assigned to 5 different labels based on their 2-year performance (% change)</a:t>
            </a:r>
          </a:p>
          <a:p>
            <a:pPr lvl="1"/>
            <a:r>
              <a:rPr lang="en-US" dirty="0"/>
              <a:t>The binning was done by splitting the stocks into 5 quantiles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861C31-6E29-4379-24D4-005B002F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27" y="1949752"/>
            <a:ext cx="6790391" cy="463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CC7FE-1A6C-A0E2-5D7A-81279E81A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80989"/>
              </p:ext>
            </p:extLst>
          </p:nvPr>
        </p:nvGraphicFramePr>
        <p:xfrm>
          <a:off x="134007" y="4267268"/>
          <a:ext cx="4851838" cy="256032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218997">
                  <a:extLst>
                    <a:ext uri="{9D8B030D-6E8A-4147-A177-3AD203B41FA5}">
                      <a16:colId xmlns:a16="http://schemas.microsoft.com/office/drawing/2014/main" val="426040444"/>
                    </a:ext>
                  </a:extLst>
                </a:gridCol>
                <a:gridCol w="1253358">
                  <a:extLst>
                    <a:ext uri="{9D8B030D-6E8A-4147-A177-3AD203B41FA5}">
                      <a16:colId xmlns:a16="http://schemas.microsoft.com/office/drawing/2014/main" val="3342970386"/>
                    </a:ext>
                  </a:extLst>
                </a:gridCol>
                <a:gridCol w="1379483">
                  <a:extLst>
                    <a:ext uri="{9D8B030D-6E8A-4147-A177-3AD203B41FA5}">
                      <a16:colId xmlns:a16="http://schemas.microsoft.com/office/drawing/2014/main" val="2020116872"/>
                    </a:ext>
                  </a:extLst>
                </a:gridCol>
              </a:tblGrid>
              <a:tr h="1775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Performance 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2y % Change Bins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78806"/>
                  </a:ext>
                </a:extLst>
              </a:tr>
              <a:tr h="177540">
                <a:tc vMerge="1">
                  <a:txBody>
                    <a:bodyPr/>
                    <a:lstStyle/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06999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decline-high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-80%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-31%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092696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decline-low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-31%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54229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flat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-14%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72256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up-low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37797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up-high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7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7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C83B-3703-7708-DADC-8E181EEA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and Bottom 3 Performing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C3D0-930C-6C36-028F-AAEF0506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31" y="1825624"/>
            <a:ext cx="6090766" cy="25226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3 and bottom 3 performing stock is plotted</a:t>
            </a:r>
          </a:p>
          <a:p>
            <a:r>
              <a:rPr lang="en-US" dirty="0"/>
              <a:t>The daily change is calculated as percentage change from Day 1 (Oct 18,2021) prices</a:t>
            </a:r>
          </a:p>
          <a:p>
            <a:r>
              <a:rPr lang="en-US" dirty="0"/>
              <a:t>The 6 stocks belong to different sectors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169463-B5CE-734F-D71A-984DEB0B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86" y="1690688"/>
            <a:ext cx="5458414" cy="368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0161A-3BAB-2DF7-B3A1-19FF1B354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90394"/>
              </p:ext>
            </p:extLst>
          </p:nvPr>
        </p:nvGraphicFramePr>
        <p:xfrm>
          <a:off x="45208" y="4501408"/>
          <a:ext cx="6588133" cy="2296037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862747">
                  <a:extLst>
                    <a:ext uri="{9D8B030D-6E8A-4147-A177-3AD203B41FA5}">
                      <a16:colId xmlns:a16="http://schemas.microsoft.com/office/drawing/2014/main" val="1328144701"/>
                    </a:ext>
                  </a:extLst>
                </a:gridCol>
                <a:gridCol w="1333298">
                  <a:extLst>
                    <a:ext uri="{9D8B030D-6E8A-4147-A177-3AD203B41FA5}">
                      <a16:colId xmlns:a16="http://schemas.microsoft.com/office/drawing/2014/main" val="414820888"/>
                    </a:ext>
                  </a:extLst>
                </a:gridCol>
                <a:gridCol w="1187748">
                  <a:extLst>
                    <a:ext uri="{9D8B030D-6E8A-4147-A177-3AD203B41FA5}">
                      <a16:colId xmlns:a16="http://schemas.microsoft.com/office/drawing/2014/main" val="2936550272"/>
                    </a:ext>
                  </a:extLst>
                </a:gridCol>
                <a:gridCol w="860934">
                  <a:extLst>
                    <a:ext uri="{9D8B030D-6E8A-4147-A177-3AD203B41FA5}">
                      <a16:colId xmlns:a16="http://schemas.microsoft.com/office/drawing/2014/main" val="3395257613"/>
                    </a:ext>
                  </a:extLst>
                </a:gridCol>
                <a:gridCol w="1314707">
                  <a:extLst>
                    <a:ext uri="{9D8B030D-6E8A-4147-A177-3AD203B41FA5}">
                      <a16:colId xmlns:a16="http://schemas.microsoft.com/office/drawing/2014/main" val="67592727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1474786348"/>
                    </a:ext>
                  </a:extLst>
                </a:gridCol>
              </a:tblGrid>
              <a:tr h="385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Ticker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Price</a:t>
                      </a:r>
                      <a:r>
                        <a:rPr lang="en-US" sz="1400" b="1" baseline="-25000" dirty="0" err="1">
                          <a:effectLst/>
                        </a:rPr>
                        <a:t>Oct</a:t>
                      </a:r>
                      <a:r>
                        <a:rPr lang="en-US" sz="1400" b="1" baseline="-25000" dirty="0">
                          <a:effectLst/>
                        </a:rPr>
                        <a:t> 18 2021</a:t>
                      </a:r>
                      <a:endParaRPr lang="en-US" sz="14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Price</a:t>
                      </a:r>
                      <a:r>
                        <a:rPr lang="en-US" sz="1400" b="1" baseline="-25000" dirty="0" err="1">
                          <a:effectLst/>
                        </a:rPr>
                        <a:t>Oct</a:t>
                      </a:r>
                      <a:r>
                        <a:rPr lang="en-US" sz="1400" b="1" baseline="-25000" dirty="0">
                          <a:effectLst/>
                        </a:rPr>
                        <a:t> 18 2023</a:t>
                      </a:r>
                      <a:endParaRPr lang="en-US" sz="14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2y % Change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Sector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Weightage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197245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CEG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$39.25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$110.57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182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Utilities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0.10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904775"/>
                  </a:ext>
                </a:extLst>
              </a:tr>
              <a:tr h="132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LLY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$234.79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$572.23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144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Health Care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1.34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34247"/>
                  </a:ext>
                </a:extLst>
              </a:tr>
              <a:tr h="211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MPC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$63.51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$151.17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138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Energy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0.16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14325"/>
                  </a:ext>
                </a:extLst>
              </a:tr>
              <a:tr h="250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MTCH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$159.85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$40.12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-75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Comm. Services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2495"/>
                  </a:ext>
                </a:extLst>
              </a:tr>
              <a:tr h="316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GNRC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$468.32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$107.43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-77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Industrials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37853"/>
                  </a:ext>
                </a:extLst>
              </a:tr>
              <a:tr h="287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PYPL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$271.36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$59.37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-78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Financials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0.17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6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1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972</Words>
  <Application>Microsoft Office PowerPoint</Application>
  <PresentationFormat>Widescreen</PresentationFormat>
  <Paragraphs>220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SourceSansPro</vt:lpstr>
      <vt:lpstr>Office Theme</vt:lpstr>
      <vt:lpstr>S&amp;P500 Stock Analysis</vt:lpstr>
      <vt:lpstr>Outline</vt:lpstr>
      <vt:lpstr>Overview</vt:lpstr>
      <vt:lpstr>Data Mining and Wrangling</vt:lpstr>
      <vt:lpstr>Sector Composition and Weights</vt:lpstr>
      <vt:lpstr>2 Year Performance by Sector</vt:lpstr>
      <vt:lpstr>Sector Wise Stock 2y Performance Distribution</vt:lpstr>
      <vt:lpstr>Stock Performance Labels</vt:lpstr>
      <vt:lpstr>Top 3 and Bottom 3 Performing Stocks</vt:lpstr>
      <vt:lpstr>Time Series Clustering</vt:lpstr>
      <vt:lpstr>Model Metrics</vt:lpstr>
      <vt:lpstr>Feature Importance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S&amp;P500 Stock Analysis</dc:title>
  <dc:creator>Swami Venkatesan</dc:creator>
  <cp:lastModifiedBy>Swami Venkatesan</cp:lastModifiedBy>
  <cp:revision>13</cp:revision>
  <dcterms:created xsi:type="dcterms:W3CDTF">2023-10-19T02:30:35Z</dcterms:created>
  <dcterms:modified xsi:type="dcterms:W3CDTF">2023-10-23T17:14:44Z</dcterms:modified>
</cp:coreProperties>
</file>