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60" r:id="rId6"/>
    <p:sldId id="327" r:id="rId7"/>
    <p:sldId id="301" r:id="rId8"/>
    <p:sldId id="302" r:id="rId9"/>
    <p:sldId id="270" r:id="rId10"/>
    <p:sldId id="272" r:id="rId11"/>
    <p:sldId id="273" r:id="rId12"/>
    <p:sldId id="274" r:id="rId13"/>
    <p:sldId id="275" r:id="rId14"/>
    <p:sldId id="303" r:id="rId15"/>
    <p:sldId id="277" r:id="rId16"/>
    <p:sldId id="278" r:id="rId17"/>
    <p:sldId id="279" r:id="rId18"/>
    <p:sldId id="280" r:id="rId19"/>
    <p:sldId id="304" r:id="rId20"/>
    <p:sldId id="281" r:id="rId21"/>
    <p:sldId id="282" r:id="rId22"/>
    <p:sldId id="283" r:id="rId23"/>
    <p:sldId id="284" r:id="rId24"/>
    <p:sldId id="285" r:id="rId25"/>
    <p:sldId id="287" r:id="rId26"/>
    <p:sldId id="305" r:id="rId27"/>
    <p:sldId id="288" r:id="rId28"/>
    <p:sldId id="289" r:id="rId29"/>
    <p:sldId id="300" r:id="rId30"/>
    <p:sldId id="297" r:id="rId31"/>
    <p:sldId id="306" r:id="rId32"/>
    <p:sldId id="290" r:id="rId33"/>
    <p:sldId id="307" r:id="rId34"/>
    <p:sldId id="308" r:id="rId35"/>
    <p:sldId id="309" r:id="rId36"/>
    <p:sldId id="311" r:id="rId37"/>
    <p:sldId id="292" r:id="rId38"/>
    <p:sldId id="326" r:id="rId39"/>
    <p:sldId id="325" r:id="rId40"/>
    <p:sldId id="310" r:id="rId41"/>
    <p:sldId id="291" r:id="rId42"/>
    <p:sldId id="312" r:id="rId43"/>
    <p:sldId id="298" r:id="rId44"/>
    <p:sldId id="313" r:id="rId45"/>
    <p:sldId id="294" r:id="rId46"/>
    <p:sldId id="321" r:id="rId47"/>
    <p:sldId id="322" r:id="rId48"/>
    <p:sldId id="323" r:id="rId49"/>
    <p:sldId id="324" r:id="rId50"/>
    <p:sldId id="314" r:id="rId51"/>
    <p:sldId id="320" r:id="rId52"/>
    <p:sldId id="299" r:id="rId53"/>
    <p:sldId id="319" r:id="rId54"/>
    <p:sldId id="315" r:id="rId55"/>
    <p:sldId id="316" r:id="rId56"/>
    <p:sldId id="317" r:id="rId57"/>
    <p:sldId id="3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0728" autoAdjust="0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g.gg/gcpw" TargetMode="External"/><Relationship Id="rId2" Type="http://schemas.openxmlformats.org/officeDocument/2006/relationships/hyperlink" Target="https://github.com/swaminathan103/Good-coding-practice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Good Coding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Swaminathan Venkataraman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F8BC2-D740-2A46-6B6F-37E06C95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41" y="2654577"/>
            <a:ext cx="7055517" cy="227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FC01E-13B5-C65A-CD36-B70E61DF7354}"/>
              </a:ext>
            </a:extLst>
          </p:cNvPr>
          <p:cNvSpPr txBox="1"/>
          <p:nvPr/>
        </p:nvSpPr>
        <p:spPr>
          <a:xfrm>
            <a:off x="4960624" y="1942293"/>
            <a:ext cx="2270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names</a:t>
            </a:r>
          </a:p>
        </p:txBody>
      </p:sp>
    </p:spTree>
    <p:extLst>
      <p:ext uri="{BB962C8B-B14F-4D97-AF65-F5344CB8AC3E}">
        <p14:creationId xmlns:p14="http://schemas.microsoft.com/office/powerpoint/2010/main" val="2242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CONSTANTS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01058-A74C-3910-4E1E-DC2C83BE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30" y="2446959"/>
            <a:ext cx="7360540" cy="19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C5AC-1997-796A-7857-A8EE5605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72" y="2186608"/>
            <a:ext cx="6822255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32B56-9DED-5637-DEC5-F02C8121877E}"/>
              </a:ext>
            </a:extLst>
          </p:cNvPr>
          <p:cNvSpPr txBox="1"/>
          <p:nvPr/>
        </p:nvSpPr>
        <p:spPr>
          <a:xfrm>
            <a:off x="643962" y="2638523"/>
            <a:ext cx="10904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The lesser there are string literals and numbers in a code the better</a:t>
            </a:r>
          </a:p>
          <a:p>
            <a:endParaRPr lang="en-US" sz="2800" dirty="0"/>
          </a:p>
          <a:p>
            <a:r>
              <a:rPr lang="en-US" sz="2800" dirty="0"/>
              <a:t>- Not Frequent changes at every place but mainly to Prevent Typos</a:t>
            </a:r>
          </a:p>
        </p:txBody>
      </p:sp>
    </p:spTree>
    <p:extLst>
      <p:ext uri="{BB962C8B-B14F-4D97-AF65-F5344CB8AC3E}">
        <p14:creationId xmlns:p14="http://schemas.microsoft.com/office/powerpoint/2010/main" val="5157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E105A-D290-C92B-BC36-BAC716E8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5" y="1531661"/>
            <a:ext cx="5565909" cy="40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Comments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8FAD8-2129-7752-4749-498E9F35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0" y="1876218"/>
            <a:ext cx="8697739" cy="3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19822-C408-A220-1EDC-281F3EDF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53" y="1818861"/>
            <a:ext cx="8934693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A678D-D9A5-3A56-BA6C-4C74EB94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9" y="1700281"/>
            <a:ext cx="8241782" cy="345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4637011" y="5724939"/>
            <a:ext cx="291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According to PEP257</a:t>
            </a:r>
          </a:p>
        </p:txBody>
      </p:sp>
    </p:spTree>
    <p:extLst>
      <p:ext uri="{BB962C8B-B14F-4D97-AF65-F5344CB8AC3E}">
        <p14:creationId xmlns:p14="http://schemas.microsoft.com/office/powerpoint/2010/main" val="203459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766218"/>
            <a:ext cx="8421688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Resources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Original</a:t>
            </a:r>
            <a:br>
              <a:rPr lang="en-US" sz="4400" dirty="0"/>
            </a:br>
            <a:r>
              <a:rPr lang="en-US" sz="4400" dirty="0">
                <a:hlinkClick r:id="rId2"/>
              </a:rPr>
              <a:t>https://github.com/swaminathan103/Good-coding-practices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Shortened</a:t>
            </a:r>
            <a:br>
              <a:rPr lang="en-US" sz="4400" dirty="0"/>
            </a:br>
            <a:r>
              <a:rPr lang="en-US" sz="4400" dirty="0">
                <a:hlinkClick r:id="rId3"/>
              </a:rPr>
              <a:t>https://gg.gg/gcpw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68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to fellow programmers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90989-E422-DD14-6E25-F569B9E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58" y="2796587"/>
            <a:ext cx="9164484" cy="17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9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74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keywords in code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B65CA-D21D-3DC7-E2E2-6D34F3490F8B}"/>
              </a:ext>
            </a:extLst>
          </p:cNvPr>
          <p:cNvSpPr txBox="1"/>
          <p:nvPr/>
        </p:nvSpPr>
        <p:spPr>
          <a:xfrm>
            <a:off x="808179" y="2509768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"NOTE": Used to provide a description of how a piece of code works, especially when it may not be immediately obvious.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"XXX" or "NOTE:XXX": Used to indicate a potential pitfall or issue that may arise when using the code (Kind of giving a heads up).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"HACK" or "HACK:FIXME": Used to denote code that has been written quickly and may not be well-structured or elegant but serves as a workaround to a specific problem or 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"FIXME": Used to identify code that is functional but may not be optimal and should be revisited to improve its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"BUG": Used to indicate that there is a problem with the code that needs to be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"TODO": Used to identify a piece of code that still needs to be written, typically for cases where the coder is skipping over something temporarily.</a:t>
            </a:r>
          </a:p>
        </p:txBody>
      </p:sp>
    </p:spTree>
    <p:extLst>
      <p:ext uri="{BB962C8B-B14F-4D97-AF65-F5344CB8AC3E}">
        <p14:creationId xmlns:p14="http://schemas.microsoft.com/office/powerpoint/2010/main" val="50283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B0A6-776B-7D1E-A79C-B7CDD2A0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1" y="2724357"/>
            <a:ext cx="1154417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1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DRY – don’t repeat yourself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1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8C-1C71-1141-F132-68059FFA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0" y="1876218"/>
            <a:ext cx="8697739" cy="3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F4EE7-EAF1-84F9-D32A-60CAA8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82" y="1414670"/>
            <a:ext cx="8521435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B5D05-0D97-55C1-91A6-6D12C453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38" y="1421672"/>
            <a:ext cx="8391724" cy="48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8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6383C-96B8-BB7E-9A61-D0D11AE42122}"/>
              </a:ext>
            </a:extLst>
          </p:cNvPr>
          <p:cNvSpPr txBox="1"/>
          <p:nvPr/>
        </p:nvSpPr>
        <p:spPr>
          <a:xfrm>
            <a:off x="1171297" y="1325563"/>
            <a:ext cx="76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sure that the function serves only a single purpose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4A2B0-D3E6-0374-8770-5CBF863D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42" y="1882110"/>
            <a:ext cx="6390113" cy="43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</a:t>
            </a:r>
            <a:r>
              <a:rPr lang="en-US" sz="4400" dirty="0" err="1"/>
              <a:t>Canvote</a:t>
            </a:r>
            <a:r>
              <a:rPr lang="en-US" sz="4400" dirty="0"/>
              <a:t>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1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6" y="1506022"/>
            <a:ext cx="8348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CanVote</a:t>
            </a:r>
            <a:r>
              <a:rPr lang="en-US" sz="2800" dirty="0"/>
              <a:t>(age)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function that checks if the person can vote or not based on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 will be passed as an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"Cannot vote, Sorry!” if the age is less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"You can vote!" if the age is greater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Why best practices?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2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BD918-5421-AF39-D408-F0735DE9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0" y="1872262"/>
            <a:ext cx="9953600" cy="3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With error check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8189-C3D3-A9D6-B577-DCD3CCCF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3" y="1478114"/>
            <a:ext cx="9807374" cy="44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better 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37702-E27B-2B46-16E0-4FDA70D0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2393215"/>
            <a:ext cx="10122252" cy="24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1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Deep Nesting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20B98-D509-608E-DD87-CCE104F8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56" y="1690688"/>
            <a:ext cx="8895488" cy="42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207887" y="1320662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guard clause to prevent additional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15178-7408-F4B1-E4E9-760BCD39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7" y="184388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guard clause to prevent additional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C3C56-AC24-CFA1-B2C1-B00A2DED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72" y="2720654"/>
            <a:ext cx="9925254" cy="20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2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3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for null or undefined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operator over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F5EE2-8ED4-E854-208F-AEB6B210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0" y="2871342"/>
            <a:ext cx="6983897" cy="33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2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security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Why best practices?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189958"/>
            <a:ext cx="8251135" cy="3985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Readability and maintainability and easy to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Productivity - Easier to code, debug and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Code security - Make the code secure and less prone to security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Readability and Code quality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6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security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add passkeys in the constant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push production pass 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sure the code is not vulnerable to any sort of attacks like script injection etc.</a:t>
            </a:r>
          </a:p>
        </p:txBody>
      </p:sp>
    </p:spTree>
    <p:extLst>
      <p:ext uri="{BB962C8B-B14F-4D97-AF65-F5344CB8AC3E}">
        <p14:creationId xmlns:p14="http://schemas.microsoft.com/office/powerpoint/2010/main" val="695742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EXErcise</a:t>
            </a:r>
            <a:r>
              <a:rPr lang="en-US" sz="4400" dirty="0"/>
              <a:t> - BMI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6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96349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BMI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BMI based on height and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Formula -  weight / (height * height)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558416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advice based on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less than 18.5 – underweight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between 18.5 and 24.9 –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greater than 24.9 – overweight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431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Color based on </a:t>
            </a:r>
            <a:r>
              <a:rPr lang="en-US" sz="2800" dirty="0" err="1"/>
              <a:t>bmi</a:t>
            </a:r>
            <a:r>
              <a:rPr lang="en-US" sz="2800" dirty="0"/>
              <a:t> advice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fit –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Other two cases - red</a:t>
            </a:r>
          </a:p>
        </p:txBody>
      </p:sp>
    </p:spTree>
    <p:extLst>
      <p:ext uri="{BB962C8B-B14F-4D97-AF65-F5344CB8AC3E}">
        <p14:creationId xmlns:p14="http://schemas.microsoft.com/office/powerpoint/2010/main" val="2194160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44228" y="1948776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Complete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Value, advice and the color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DA15E-D074-DE62-7CC7-B29DEF3B9EC9}"/>
              </a:ext>
            </a:extLst>
          </p:cNvPr>
          <p:cNvSpPr txBox="1"/>
          <p:nvPr/>
        </p:nvSpPr>
        <p:spPr>
          <a:xfrm>
            <a:off x="2044228" y="382205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details based on an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– Print </a:t>
            </a:r>
            <a:r>
              <a:rPr lang="en-US" sz="2800" dirty="0" err="1"/>
              <a:t>bmi</a:t>
            </a:r>
            <a:r>
              <a:rPr lang="en-US" sz="2800" dirty="0"/>
              <a:t> value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– Print </a:t>
            </a:r>
            <a:r>
              <a:rPr lang="en-US" sz="2800" dirty="0" err="1"/>
              <a:t>bmi</a:t>
            </a:r>
            <a:r>
              <a:rPr lang="en-US" sz="2800" dirty="0"/>
              <a:t> advice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– Print complete details</a:t>
            </a:r>
          </a:p>
        </p:txBody>
      </p:sp>
    </p:spTree>
    <p:extLst>
      <p:ext uri="{BB962C8B-B14F-4D97-AF65-F5344CB8AC3E}">
        <p14:creationId xmlns:p14="http://schemas.microsoft.com/office/powerpoint/2010/main" val="12733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736502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often was a function changed?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Was a function changed for any reason other than the intended logic?</a:t>
            </a:r>
          </a:p>
        </p:txBody>
      </p:sp>
    </p:spTree>
    <p:extLst>
      <p:ext uri="{BB962C8B-B14F-4D97-AF65-F5344CB8AC3E}">
        <p14:creationId xmlns:p14="http://schemas.microsoft.com/office/powerpoint/2010/main" val="30072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Design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0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 – Model – Contains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 – View – Responsible for handling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 – Controller – Handles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53062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01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F361A-893A-F489-36C5-AA095F21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0" y="3001729"/>
            <a:ext cx="3200256" cy="2172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B275F-5212-59C1-417E-9711989D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65" y="2825090"/>
            <a:ext cx="5924499" cy="26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Variable and function naming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5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47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7C047-EC2E-1967-A033-093AA9F4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75" y="2696369"/>
            <a:ext cx="5715000" cy="265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3795FB-B4AC-297B-49DB-2CE68E0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9" y="2696369"/>
            <a:ext cx="5418602" cy="17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6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using MVC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7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CF51C-6822-4CD3-53F0-B2F4E35E12F0}"/>
              </a:ext>
            </a:extLst>
          </p:cNvPr>
          <p:cNvSpPr txBox="1"/>
          <p:nvPr/>
        </p:nvSpPr>
        <p:spPr>
          <a:xfrm>
            <a:off x="1326996" y="2002922"/>
            <a:ext cx="50482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 and function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DRY – Don’t Repeat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 Nesting– Guard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Pattern – MVC</a:t>
            </a:r>
          </a:p>
        </p:txBody>
      </p:sp>
    </p:spTree>
    <p:extLst>
      <p:ext uri="{BB962C8B-B14F-4D97-AF65-F5344CB8AC3E}">
        <p14:creationId xmlns:p14="http://schemas.microsoft.com/office/powerpoint/2010/main" val="1000209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143F-CB7F-43E4-4752-94F948BC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49" y="2149992"/>
            <a:ext cx="7250901" cy="3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DE9251-15F2-D4BD-80B5-B7DC4CFB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60" y="2678751"/>
            <a:ext cx="6964480" cy="26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14874-AEA3-4CC9-E6BB-4179531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22" y="1967738"/>
            <a:ext cx="6795356" cy="34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E7A46-6707-DE45-DA91-F414DB0C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45" y="2836388"/>
            <a:ext cx="6907110" cy="289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86338-2FD5-AAD3-DAB4-E6A977E02A25}"/>
              </a:ext>
            </a:extLst>
          </p:cNvPr>
          <p:cNvSpPr txBox="1"/>
          <p:nvPr/>
        </p:nvSpPr>
        <p:spPr>
          <a:xfrm>
            <a:off x="4523029" y="2110405"/>
            <a:ext cx="2952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Naming with context</a:t>
            </a:r>
          </a:p>
        </p:txBody>
      </p:sp>
    </p:spTree>
    <p:extLst>
      <p:ext uri="{BB962C8B-B14F-4D97-AF65-F5344CB8AC3E}">
        <p14:creationId xmlns:p14="http://schemas.microsoft.com/office/powerpoint/2010/main" val="71137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756</Words>
  <Application>Microsoft Macintosh PowerPoint</Application>
  <PresentationFormat>Widescreen</PresentationFormat>
  <Paragraphs>175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Tenorite</vt:lpstr>
      <vt:lpstr>Office Theme</vt:lpstr>
      <vt:lpstr>Good Coding practices</vt:lpstr>
      <vt:lpstr>Resources  Original https://github.com/swaminathan103/Good-coding-practices  Shortened https://gg.gg/gcpw</vt:lpstr>
      <vt:lpstr>Why best practices?</vt:lpstr>
      <vt:lpstr>Why best practices?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CONSTANTS</vt:lpstr>
      <vt:lpstr>Constants</vt:lpstr>
      <vt:lpstr>Constants</vt:lpstr>
      <vt:lpstr>Constants</vt:lpstr>
      <vt:lpstr>Constants</vt:lpstr>
      <vt:lpstr>Code Comments</vt:lpstr>
      <vt:lpstr>Code Comments</vt:lpstr>
      <vt:lpstr>Code Comments</vt:lpstr>
      <vt:lpstr>Code Comments</vt:lpstr>
      <vt:lpstr>Code Comments</vt:lpstr>
      <vt:lpstr>Code Comments</vt:lpstr>
      <vt:lpstr>Code Comments</vt:lpstr>
      <vt:lpstr>DRY – don’t repeat yourself</vt:lpstr>
      <vt:lpstr>DRY – don’t repeat yourself</vt:lpstr>
      <vt:lpstr>DRY – don’t repeat yourself</vt:lpstr>
      <vt:lpstr>DRY – don’t repeat yourself</vt:lpstr>
      <vt:lpstr>DRY – don’t repeat yourself</vt:lpstr>
      <vt:lpstr>Exercise – Canvote()</vt:lpstr>
      <vt:lpstr>Exercise</vt:lpstr>
      <vt:lpstr>Exercise</vt:lpstr>
      <vt:lpstr>Exercise – With error check</vt:lpstr>
      <vt:lpstr>Exercise – better version</vt:lpstr>
      <vt:lpstr>Deep Nesting</vt:lpstr>
      <vt:lpstr>Deep Nesting</vt:lpstr>
      <vt:lpstr>Deep Nesting</vt:lpstr>
      <vt:lpstr>Deep Nesting</vt:lpstr>
      <vt:lpstr>Error handling</vt:lpstr>
      <vt:lpstr>Error handling</vt:lpstr>
      <vt:lpstr>Code security</vt:lpstr>
      <vt:lpstr>Code security</vt:lpstr>
      <vt:lpstr>EXErcise - BMI</vt:lpstr>
      <vt:lpstr>EXErcise - BMI</vt:lpstr>
      <vt:lpstr>EXErcise - BMI</vt:lpstr>
      <vt:lpstr>EXErcise - BMI</vt:lpstr>
      <vt:lpstr>EXErcise - BMI</vt:lpstr>
      <vt:lpstr>EXErcise - BMI</vt:lpstr>
      <vt:lpstr>Design Pattern</vt:lpstr>
      <vt:lpstr>Design Pattern</vt:lpstr>
      <vt:lpstr>Design Pattern</vt:lpstr>
      <vt:lpstr>Design Pattern</vt:lpstr>
      <vt:lpstr>Exercise – using MVC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2023-02-27T04:52:42Z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