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58"/>
  </p:notesMasterIdLst>
  <p:handoutMasterIdLst>
    <p:handoutMasterId r:id="rId59"/>
  </p:handoutMasterIdLst>
  <p:sldIdLst>
    <p:sldId id="256" r:id="rId5"/>
    <p:sldId id="260" r:id="rId6"/>
    <p:sldId id="301" r:id="rId7"/>
    <p:sldId id="302" r:id="rId8"/>
    <p:sldId id="270" r:id="rId9"/>
    <p:sldId id="272" r:id="rId10"/>
    <p:sldId id="273" r:id="rId11"/>
    <p:sldId id="274" r:id="rId12"/>
    <p:sldId id="275" r:id="rId13"/>
    <p:sldId id="303" r:id="rId14"/>
    <p:sldId id="277" r:id="rId15"/>
    <p:sldId id="278" r:id="rId16"/>
    <p:sldId id="279" r:id="rId17"/>
    <p:sldId id="280" r:id="rId18"/>
    <p:sldId id="304" r:id="rId19"/>
    <p:sldId id="281" r:id="rId20"/>
    <p:sldId id="282" r:id="rId21"/>
    <p:sldId id="283" r:id="rId22"/>
    <p:sldId id="284" r:id="rId23"/>
    <p:sldId id="285" r:id="rId24"/>
    <p:sldId id="287" r:id="rId25"/>
    <p:sldId id="305" r:id="rId26"/>
    <p:sldId id="288" r:id="rId27"/>
    <p:sldId id="289" r:id="rId28"/>
    <p:sldId id="300" r:id="rId29"/>
    <p:sldId id="297" r:id="rId30"/>
    <p:sldId id="306" r:id="rId31"/>
    <p:sldId id="290" r:id="rId32"/>
    <p:sldId id="307" r:id="rId33"/>
    <p:sldId id="308" r:id="rId34"/>
    <p:sldId id="309" r:id="rId35"/>
    <p:sldId id="311" r:id="rId36"/>
    <p:sldId id="292" r:id="rId37"/>
    <p:sldId id="326" r:id="rId38"/>
    <p:sldId id="325" r:id="rId39"/>
    <p:sldId id="310" r:id="rId40"/>
    <p:sldId id="291" r:id="rId41"/>
    <p:sldId id="312" r:id="rId42"/>
    <p:sldId id="298" r:id="rId43"/>
    <p:sldId id="313" r:id="rId44"/>
    <p:sldId id="294" r:id="rId45"/>
    <p:sldId id="321" r:id="rId46"/>
    <p:sldId id="322" r:id="rId47"/>
    <p:sldId id="323" r:id="rId48"/>
    <p:sldId id="324" r:id="rId49"/>
    <p:sldId id="314" r:id="rId50"/>
    <p:sldId id="320" r:id="rId51"/>
    <p:sldId id="299" r:id="rId52"/>
    <p:sldId id="319" r:id="rId53"/>
    <p:sldId id="315" r:id="rId54"/>
    <p:sldId id="316" r:id="rId55"/>
    <p:sldId id="317" r:id="rId56"/>
    <p:sldId id="31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0728" autoAdjust="0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Good Coding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Swaminathan Venkataraman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CONSTANTS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3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601058-A74C-3910-4E1E-DC2C83BE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30" y="2446959"/>
            <a:ext cx="7360540" cy="19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8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C5AC-1997-796A-7857-A8EE5605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72" y="2186608"/>
            <a:ext cx="6822255" cy="24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3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32B56-9DED-5637-DEC5-F02C8121877E}"/>
              </a:ext>
            </a:extLst>
          </p:cNvPr>
          <p:cNvSpPr txBox="1"/>
          <p:nvPr/>
        </p:nvSpPr>
        <p:spPr>
          <a:xfrm>
            <a:off x="643962" y="2638523"/>
            <a:ext cx="10904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/>
              <a:t>The lesser there are string literals and numbers in a code the better</a:t>
            </a:r>
          </a:p>
          <a:p>
            <a:endParaRPr lang="en-US" sz="2800" dirty="0"/>
          </a:p>
          <a:p>
            <a:r>
              <a:rPr lang="en-US" sz="2800" dirty="0"/>
              <a:t>- Not Frequent changes at every place but mainly to Prevent Typos</a:t>
            </a:r>
          </a:p>
        </p:txBody>
      </p:sp>
    </p:spTree>
    <p:extLst>
      <p:ext uri="{BB962C8B-B14F-4D97-AF65-F5344CB8AC3E}">
        <p14:creationId xmlns:p14="http://schemas.microsoft.com/office/powerpoint/2010/main" val="51572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654CA4-CE98-661E-B0EF-F42E8A08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785" y="1690688"/>
            <a:ext cx="4562815" cy="43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Code Comments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2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C1256-E7D2-176B-3157-B0B0F043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15" y="1951773"/>
            <a:ext cx="9559769" cy="29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1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19822-C408-A220-1EDC-281F3EDF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53" y="1818861"/>
            <a:ext cx="8934693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6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A678D-D9A5-3A56-BA6C-4C74EB94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09" y="1700281"/>
            <a:ext cx="8241782" cy="3457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1352D5-4581-1C6A-4E82-7FD81239E10E}"/>
              </a:ext>
            </a:extLst>
          </p:cNvPr>
          <p:cNvSpPr txBox="1"/>
          <p:nvPr/>
        </p:nvSpPr>
        <p:spPr>
          <a:xfrm>
            <a:off x="4637011" y="5724939"/>
            <a:ext cx="2917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According to PEP257</a:t>
            </a:r>
          </a:p>
        </p:txBody>
      </p:sp>
    </p:spTree>
    <p:extLst>
      <p:ext uri="{BB962C8B-B14F-4D97-AF65-F5344CB8AC3E}">
        <p14:creationId xmlns:p14="http://schemas.microsoft.com/office/powerpoint/2010/main" val="2034599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352D5-4581-1C6A-4E82-7FD81239E10E}"/>
              </a:ext>
            </a:extLst>
          </p:cNvPr>
          <p:cNvSpPr txBox="1"/>
          <p:nvPr/>
        </p:nvSpPr>
        <p:spPr>
          <a:xfrm>
            <a:off x="1406446" y="1690688"/>
            <a:ext cx="468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Instruction to fellow programmers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90989-E422-DD14-6E25-F569B9ED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58" y="2796587"/>
            <a:ext cx="9164484" cy="17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9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r>
              <a:rPr lang="en-US" sz="4400" dirty="0"/>
              <a:t>Why best practices?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352D5-4581-1C6A-4E82-7FD81239E10E}"/>
              </a:ext>
            </a:extLst>
          </p:cNvPr>
          <p:cNvSpPr txBox="1"/>
          <p:nvPr/>
        </p:nvSpPr>
        <p:spPr>
          <a:xfrm>
            <a:off x="1406446" y="1690688"/>
            <a:ext cx="474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 keywords in code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B65CA-D21D-3DC7-E2E2-6D34F3490F8B}"/>
              </a:ext>
            </a:extLst>
          </p:cNvPr>
          <p:cNvSpPr txBox="1"/>
          <p:nvPr/>
        </p:nvSpPr>
        <p:spPr>
          <a:xfrm>
            <a:off x="808179" y="2509768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"NOTE": Used to provide a description of how a piece of code works, especially when it may not be immediately obvious.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"XXX" or "NOTE:XXX": Used to indicate a potential pitfall or issue that may arise when using the code (Kind of giving a heads up).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"HACK" or "HACK:FIXME": Used to denote code that has been written quickly and may not be well-structured or elegant but serves as a workaround to a specific problem or bug.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"FIXME": Used to identify code that is functional but may not be optimal and should be revisited to improve its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"BUG": Used to indicate that there is a problem with the code that needs to be fixed.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"TODO": Used to identify a piece of code that still needs to be written, typically for cases where the coder is skipping over something temporarily.</a:t>
            </a:r>
          </a:p>
        </p:txBody>
      </p:sp>
    </p:spTree>
    <p:extLst>
      <p:ext uri="{BB962C8B-B14F-4D97-AF65-F5344CB8AC3E}">
        <p14:creationId xmlns:p14="http://schemas.microsoft.com/office/powerpoint/2010/main" val="502833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2BB0A6-776B-7D1E-A79C-B7CDD2A0E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1" y="2724357"/>
            <a:ext cx="11544175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1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DRY – don’t repeat yourself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15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F408A-9591-F105-68DB-77196792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74" y="2000405"/>
            <a:ext cx="9245051" cy="28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20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B1405-AFCA-36C0-6CD8-43D81F9A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20" y="1546501"/>
            <a:ext cx="6947559" cy="48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19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EC22CA-B8D2-7FD2-A12E-EEFB5E72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39" y="1387434"/>
            <a:ext cx="7080095" cy="49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8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DRY – don’t repeat yourself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6383C-96B8-BB7E-9A61-D0D11AE42122}"/>
              </a:ext>
            </a:extLst>
          </p:cNvPr>
          <p:cNvSpPr txBox="1"/>
          <p:nvPr/>
        </p:nvSpPr>
        <p:spPr>
          <a:xfrm>
            <a:off x="1171297" y="1325563"/>
            <a:ext cx="764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sure that the function serves only a single purpose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7399C-9858-3604-B2F6-C4B1114D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29" y="1958470"/>
            <a:ext cx="8469742" cy="43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08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Exercise – </a:t>
            </a:r>
            <a:r>
              <a:rPr lang="en-US" sz="4400" dirty="0" err="1"/>
              <a:t>Canvote</a:t>
            </a:r>
            <a:r>
              <a:rPr lang="en-US" sz="4400" dirty="0"/>
              <a:t>()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81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6" y="1506022"/>
            <a:ext cx="8348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CanVote</a:t>
            </a:r>
            <a:r>
              <a:rPr lang="en-US" sz="2800" dirty="0"/>
              <a:t>(age)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Write a function that checks if the person can vote or not based on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Age will be passed as an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Return "Cannot vote, Sorry!” if the age is less than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Return "You can vote!" if the age is greater than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701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EBB6F-4F62-FDBD-D49B-7386820A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51" y="1835654"/>
            <a:ext cx="9126098" cy="33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9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Why best practices?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189958"/>
            <a:ext cx="8251135" cy="39855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Readability and maintainability and easy to collaborate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Productivity - Easier to code, debug and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Code security - Make the code secure and less prone to security threats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Readability and Code quality</a:t>
            </a:r>
            <a:endParaRPr lang="en-US" sz="2800" dirty="0"/>
          </a:p>
          <a:p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62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– With error check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B34B3-D2E6-E4D2-8848-7153B1D9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94" y="1791415"/>
            <a:ext cx="8840412" cy="401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0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– better version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859C4-FD8E-40B8-F46D-F12E3CE3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10" y="1947165"/>
            <a:ext cx="9154317" cy="347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21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Deep Nesting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19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Deep Nesting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320B98-D509-608E-DD87-CCE104F8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56" y="1690688"/>
            <a:ext cx="8895488" cy="42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Deep Nesting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207887" y="1320662"/>
            <a:ext cx="834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guard clause to prevent additional nesting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15178-7408-F4B1-E4E9-760BCD39E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57" y="1843882"/>
            <a:ext cx="6553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52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Deep Nesting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1545779"/>
            <a:ext cx="834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guard clause to prevent additional nesting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7AB57-576D-5E59-A244-BB46BEB7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98" y="2671800"/>
            <a:ext cx="7482313" cy="28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29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Error handling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03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1545779"/>
            <a:ext cx="8348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for null or undefined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operator over zero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DB8F2-0430-4AD6-C0AF-974FA6E0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18" y="2589320"/>
            <a:ext cx="5035139" cy="37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2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Code security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86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security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2521059"/>
            <a:ext cx="8348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add passkeys in the constant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push production pass key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sure the code is not vulnerable to any sort of attacks like script injection etc.</a:t>
            </a:r>
          </a:p>
        </p:txBody>
      </p:sp>
    </p:spTree>
    <p:extLst>
      <p:ext uri="{BB962C8B-B14F-4D97-AF65-F5344CB8AC3E}">
        <p14:creationId xmlns:p14="http://schemas.microsoft.com/office/powerpoint/2010/main" val="69574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r>
              <a:rPr lang="en-US" sz="4400" dirty="0"/>
              <a:t>Variable and function naming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85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EXErcise</a:t>
            </a:r>
            <a:r>
              <a:rPr lang="en-US" sz="4400" dirty="0"/>
              <a:t> - BMI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16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1963498"/>
            <a:ext cx="8348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BMI Calculator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 BMI based on height and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Formula -  weight / (height * height)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the </a:t>
            </a:r>
            <a:r>
              <a:rPr lang="en-US" sz="2800" dirty="0" err="1"/>
              <a:t>bmi</a:t>
            </a:r>
            <a:r>
              <a:rPr lang="en-US" sz="2800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558416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2010774" y="2305615"/>
            <a:ext cx="8348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advice based on the </a:t>
            </a:r>
            <a:r>
              <a:rPr lang="en-US" sz="2800" dirty="0" err="1"/>
              <a:t>bmi</a:t>
            </a:r>
            <a:r>
              <a:rPr lang="en-US" sz="2800" dirty="0"/>
              <a:t>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Bmi</a:t>
            </a:r>
            <a:r>
              <a:rPr lang="en-US" sz="2800" dirty="0"/>
              <a:t> less than 18.5 – underweight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Bmi</a:t>
            </a:r>
            <a:r>
              <a:rPr lang="en-US" sz="2800" dirty="0"/>
              <a:t> between 18.5 and 24.9 – 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Bmi</a:t>
            </a:r>
            <a:r>
              <a:rPr lang="en-US" sz="2800" dirty="0"/>
              <a:t> greater than 24.9 – overweight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6431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2010774" y="2305615"/>
            <a:ext cx="8348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Color based on </a:t>
            </a:r>
            <a:r>
              <a:rPr lang="en-US" sz="2800" dirty="0" err="1"/>
              <a:t>bmi</a:t>
            </a:r>
            <a:r>
              <a:rPr lang="en-US" sz="2800" dirty="0"/>
              <a:t> advice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fit – green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Other two cases - red</a:t>
            </a:r>
          </a:p>
        </p:txBody>
      </p:sp>
    </p:spTree>
    <p:extLst>
      <p:ext uri="{BB962C8B-B14F-4D97-AF65-F5344CB8AC3E}">
        <p14:creationId xmlns:p14="http://schemas.microsoft.com/office/powerpoint/2010/main" val="2194160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2044228" y="1948776"/>
            <a:ext cx="8348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Complete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Value, advice and the color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DA15E-D074-DE62-7CC7-B29DEF3B9EC9}"/>
              </a:ext>
            </a:extLst>
          </p:cNvPr>
          <p:cNvSpPr txBox="1"/>
          <p:nvPr/>
        </p:nvSpPr>
        <p:spPr>
          <a:xfrm>
            <a:off x="2044228" y="3822058"/>
            <a:ext cx="8348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 details based on an 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 – Print </a:t>
            </a:r>
            <a:r>
              <a:rPr lang="en-US" sz="2800" dirty="0" err="1"/>
              <a:t>bmi</a:t>
            </a:r>
            <a:r>
              <a:rPr lang="en-US" sz="2800" dirty="0"/>
              <a:t> value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2 – Print </a:t>
            </a:r>
            <a:r>
              <a:rPr lang="en-US" sz="2800" dirty="0" err="1"/>
              <a:t>bmi</a:t>
            </a:r>
            <a:r>
              <a:rPr lang="en-US" sz="2800" dirty="0"/>
              <a:t> advice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– Print complete details</a:t>
            </a:r>
          </a:p>
        </p:txBody>
      </p:sp>
    </p:spTree>
    <p:extLst>
      <p:ext uri="{BB962C8B-B14F-4D97-AF65-F5344CB8AC3E}">
        <p14:creationId xmlns:p14="http://schemas.microsoft.com/office/powerpoint/2010/main" val="127338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EXErcise</a:t>
            </a:r>
            <a:r>
              <a:rPr lang="en-US" dirty="0"/>
              <a:t> - BMI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2736502"/>
            <a:ext cx="8348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often was a function changed?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Was a function changed for any reason other than the intended logic?</a:t>
            </a:r>
          </a:p>
        </p:txBody>
      </p:sp>
    </p:spTree>
    <p:extLst>
      <p:ext uri="{BB962C8B-B14F-4D97-AF65-F5344CB8AC3E}">
        <p14:creationId xmlns:p14="http://schemas.microsoft.com/office/powerpoint/2010/main" val="300722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Design Pattern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0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CCA8E-0A2D-76FA-2E57-A209F1F81A4D}"/>
              </a:ext>
            </a:extLst>
          </p:cNvPr>
          <p:cNvSpPr txBox="1"/>
          <p:nvPr/>
        </p:nvSpPr>
        <p:spPr>
          <a:xfrm>
            <a:off x="1921565" y="2521059"/>
            <a:ext cx="8348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 – Model – Contains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 – View – Responsible for handling the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 – Controller – Handles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453062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BAB2-07A9-6C24-5F47-12BE8856FD35}"/>
              </a:ext>
            </a:extLst>
          </p:cNvPr>
          <p:cNvSpPr txBox="1"/>
          <p:nvPr/>
        </p:nvSpPr>
        <p:spPr>
          <a:xfrm>
            <a:off x="1371600" y="2007220"/>
            <a:ext cx="101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ED730-D412-62DA-AC09-E7910A0E8F39}"/>
              </a:ext>
            </a:extLst>
          </p:cNvPr>
          <p:cNvSpPr txBox="1"/>
          <p:nvPr/>
        </p:nvSpPr>
        <p:spPr>
          <a:xfrm>
            <a:off x="8486079" y="2079447"/>
            <a:ext cx="83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93E73-AEAF-C608-8DA3-124080B1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23" y="2819400"/>
            <a:ext cx="3821810" cy="19310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B061D-3590-F5A3-E9FC-286D23AFD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42" y="2819400"/>
            <a:ext cx="5839723" cy="22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58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BAB2-07A9-6C24-5F47-12BE8856FD35}"/>
              </a:ext>
            </a:extLst>
          </p:cNvPr>
          <p:cNvSpPr txBox="1"/>
          <p:nvPr/>
        </p:nvSpPr>
        <p:spPr>
          <a:xfrm>
            <a:off x="1371600" y="2007220"/>
            <a:ext cx="1478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ED730-D412-62DA-AC09-E7910A0E8F39}"/>
              </a:ext>
            </a:extLst>
          </p:cNvPr>
          <p:cNvSpPr txBox="1"/>
          <p:nvPr/>
        </p:nvSpPr>
        <p:spPr>
          <a:xfrm>
            <a:off x="8486079" y="2079447"/>
            <a:ext cx="83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B86BA-E5B4-339A-AD60-E1E3501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180" y="2590321"/>
            <a:ext cx="6025768" cy="2333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19E01C-0A70-4C2C-27D2-2588DE0D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2" y="2590321"/>
            <a:ext cx="5730354" cy="14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5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C143F-CB7F-43E4-4752-94F948BC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49" y="2149992"/>
            <a:ext cx="7250901" cy="312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Exercise – using MVC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Summary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57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CF51C-6822-4CD3-53F0-B2F4E35E12F0}"/>
              </a:ext>
            </a:extLst>
          </p:cNvPr>
          <p:cNvSpPr txBox="1"/>
          <p:nvPr/>
        </p:nvSpPr>
        <p:spPr>
          <a:xfrm>
            <a:off x="1326996" y="2002922"/>
            <a:ext cx="504824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Variable and function 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Code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DRY – Don’t Repeat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Deep Nesting– Guard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Code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Design Pattern – MVC</a:t>
            </a:r>
          </a:p>
        </p:txBody>
      </p:sp>
    </p:spTree>
    <p:extLst>
      <p:ext uri="{BB962C8B-B14F-4D97-AF65-F5344CB8AC3E}">
        <p14:creationId xmlns:p14="http://schemas.microsoft.com/office/powerpoint/2010/main" val="1000209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264794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4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DE9251-15F2-D4BD-80B5-B7DC4CFB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60" y="2678751"/>
            <a:ext cx="6964480" cy="26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2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14874-AEA3-4CC9-E6BB-41795314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22" y="1967738"/>
            <a:ext cx="6795356" cy="34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1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E7A46-6707-DE45-DA91-F414DB0C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45" y="2836388"/>
            <a:ext cx="6907110" cy="2899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B86338-2FD5-AAD3-DAB4-E6A977E02A25}"/>
              </a:ext>
            </a:extLst>
          </p:cNvPr>
          <p:cNvSpPr txBox="1"/>
          <p:nvPr/>
        </p:nvSpPr>
        <p:spPr>
          <a:xfrm>
            <a:off x="4523029" y="2110405"/>
            <a:ext cx="2952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Naming with context</a:t>
            </a:r>
          </a:p>
        </p:txBody>
      </p:sp>
    </p:spTree>
    <p:extLst>
      <p:ext uri="{BB962C8B-B14F-4D97-AF65-F5344CB8AC3E}">
        <p14:creationId xmlns:p14="http://schemas.microsoft.com/office/powerpoint/2010/main" val="71137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 and function naming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F8BC2-D740-2A46-6B6F-37E06C95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41" y="2654577"/>
            <a:ext cx="7055517" cy="2275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FC01E-13B5-C65A-CD36-B70E61DF7354}"/>
              </a:ext>
            </a:extLst>
          </p:cNvPr>
          <p:cNvSpPr txBox="1"/>
          <p:nvPr/>
        </p:nvSpPr>
        <p:spPr>
          <a:xfrm>
            <a:off x="4960624" y="1942293"/>
            <a:ext cx="2270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 names</a:t>
            </a:r>
          </a:p>
        </p:txBody>
      </p:sp>
    </p:spTree>
    <p:extLst>
      <p:ext uri="{BB962C8B-B14F-4D97-AF65-F5344CB8AC3E}">
        <p14:creationId xmlns:p14="http://schemas.microsoft.com/office/powerpoint/2010/main" val="22428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730</Words>
  <Application>Microsoft Macintosh PowerPoint</Application>
  <PresentationFormat>Widescreen</PresentationFormat>
  <Paragraphs>173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Tenorite</vt:lpstr>
      <vt:lpstr>Office Theme</vt:lpstr>
      <vt:lpstr>Good Coding practices</vt:lpstr>
      <vt:lpstr>Why best practices?</vt:lpstr>
      <vt:lpstr>Why best practices?</vt:lpstr>
      <vt:lpstr>Variable and function naming</vt:lpstr>
      <vt:lpstr>Variable and function naming</vt:lpstr>
      <vt:lpstr>Variable and function naming</vt:lpstr>
      <vt:lpstr>Variable and function naming</vt:lpstr>
      <vt:lpstr>Variable and function naming</vt:lpstr>
      <vt:lpstr>Variable and function naming</vt:lpstr>
      <vt:lpstr>CONSTANTS</vt:lpstr>
      <vt:lpstr>Constants</vt:lpstr>
      <vt:lpstr>Constants</vt:lpstr>
      <vt:lpstr>Constants</vt:lpstr>
      <vt:lpstr>Constants</vt:lpstr>
      <vt:lpstr>Code Comments</vt:lpstr>
      <vt:lpstr>Code Comments</vt:lpstr>
      <vt:lpstr>Code Comments</vt:lpstr>
      <vt:lpstr>Code Comments</vt:lpstr>
      <vt:lpstr>Code Comments</vt:lpstr>
      <vt:lpstr>Code Comments</vt:lpstr>
      <vt:lpstr>Code Comments</vt:lpstr>
      <vt:lpstr>DRY – don’t repeat yourself</vt:lpstr>
      <vt:lpstr>DRY – don’t repeat yourself</vt:lpstr>
      <vt:lpstr>DRY – don’t repeat yourself</vt:lpstr>
      <vt:lpstr>DRY – don’t repeat yourself</vt:lpstr>
      <vt:lpstr>DRY – don’t repeat yourself</vt:lpstr>
      <vt:lpstr>Exercise – Canvote()</vt:lpstr>
      <vt:lpstr>Exercise</vt:lpstr>
      <vt:lpstr>Exercise</vt:lpstr>
      <vt:lpstr>Exercise – With error check</vt:lpstr>
      <vt:lpstr>Exercise – better version</vt:lpstr>
      <vt:lpstr>Deep Nesting</vt:lpstr>
      <vt:lpstr>Deep Nesting</vt:lpstr>
      <vt:lpstr>Deep Nesting</vt:lpstr>
      <vt:lpstr>Deep Nesting</vt:lpstr>
      <vt:lpstr>Error handling</vt:lpstr>
      <vt:lpstr>Error handling</vt:lpstr>
      <vt:lpstr>Code security</vt:lpstr>
      <vt:lpstr>Code security</vt:lpstr>
      <vt:lpstr>EXErcise - BMI</vt:lpstr>
      <vt:lpstr>EXErcise - BMI</vt:lpstr>
      <vt:lpstr>EXErcise - BMI</vt:lpstr>
      <vt:lpstr>EXErcise - BMI</vt:lpstr>
      <vt:lpstr>EXErcise - BMI</vt:lpstr>
      <vt:lpstr>EXErcise - BMI</vt:lpstr>
      <vt:lpstr>Design Pattern</vt:lpstr>
      <vt:lpstr>Design Pattern</vt:lpstr>
      <vt:lpstr>Design Pattern</vt:lpstr>
      <vt:lpstr>Design Pattern</vt:lpstr>
      <vt:lpstr>Exercise – using MVC</vt:lpstr>
      <vt:lpstr>Summary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2023-02-27T04:47:45Z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