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64" r:id="rId5"/>
    <p:sldId id="268" r:id="rId6"/>
    <p:sldId id="265" r:id="rId7"/>
    <p:sldId id="266" r:id="rId8"/>
    <p:sldId id="267" r:id="rId9"/>
    <p:sldId id="270" r:id="rId10"/>
    <p:sldId id="269" r:id="rId11"/>
    <p:sldId id="259" r:id="rId12"/>
    <p:sldId id="260" r:id="rId13"/>
    <p:sldId id="261" r:id="rId14"/>
    <p:sldId id="262"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ea48137f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ea48137f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ea48137f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ea48137f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ea48137f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ea48137f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3755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ea48137f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ea48137f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ea48137f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ea48137f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ea48137f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ea48137f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ea48137f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ea48137f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152400" y="3103025"/>
            <a:ext cx="8520600" cy="15384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sz="1400" dirty="0"/>
              <a:t>Student name: Jainam Gala		Roll no: 42			 Division: A</a:t>
            </a:r>
            <a:endParaRPr sz="1400" dirty="0"/>
          </a:p>
          <a:p>
            <a:pPr marL="0" lvl="0" indent="0" algn="ctr" rtl="0">
              <a:spcBef>
                <a:spcPts val="0"/>
              </a:spcBef>
              <a:spcAft>
                <a:spcPts val="0"/>
              </a:spcAft>
              <a:buClr>
                <a:schemeClr val="dk1"/>
              </a:buClr>
              <a:buSzPts val="1100"/>
              <a:buFont typeface="Arial"/>
              <a:buNone/>
            </a:pPr>
            <a:r>
              <a:rPr lang="en" sz="1400" dirty="0"/>
              <a:t>Student name: Nikita Dung		Roll no: 40			 Division: A</a:t>
            </a:r>
            <a:endParaRPr sz="1400" dirty="0"/>
          </a:p>
          <a:p>
            <a:pPr marL="0" lvl="0" indent="0" algn="ctr" rtl="0">
              <a:spcBef>
                <a:spcPts val="0"/>
              </a:spcBef>
              <a:spcAft>
                <a:spcPts val="0"/>
              </a:spcAft>
              <a:buNone/>
            </a:pPr>
            <a:r>
              <a:rPr lang="en" sz="1400" dirty="0"/>
              <a:t>Student name: Swamini Chaudhari		Roll no: 22			 Division: A</a:t>
            </a:r>
          </a:p>
          <a:p>
            <a:pPr marL="0" indent="0" algn="l"/>
            <a:r>
              <a:rPr lang="en" sz="1400" dirty="0"/>
              <a:t>            </a:t>
            </a:r>
            <a:r>
              <a:rPr lang="en-US" sz="1400" dirty="0"/>
              <a:t>Student name: Akshaykumar Jain	            Roll no: 62		             Division: A</a:t>
            </a:r>
          </a:p>
          <a:p>
            <a:pPr marL="0" indent="0" algn="l"/>
            <a:r>
              <a:rPr lang="en-US" sz="1400" dirty="0"/>
              <a:t> </a:t>
            </a:r>
          </a:p>
          <a:p>
            <a:pPr marL="0" lvl="0" indent="0" algn="l" rtl="0">
              <a:spcBef>
                <a:spcPts val="0"/>
              </a:spcBef>
              <a:spcAft>
                <a:spcPts val="0"/>
              </a:spcAft>
              <a:buNone/>
            </a:pPr>
            <a:endParaRPr sz="1400" dirty="0"/>
          </a:p>
          <a:p>
            <a:pPr marL="0" lvl="0" indent="0" algn="ctr" rtl="0">
              <a:spcBef>
                <a:spcPts val="0"/>
              </a:spcBef>
              <a:spcAft>
                <a:spcPts val="0"/>
              </a:spcAft>
              <a:buNone/>
            </a:pPr>
            <a:endParaRPr sz="1400" dirty="0"/>
          </a:p>
          <a:p>
            <a:pPr marL="0" lvl="0" indent="0" algn="ctr" rtl="0">
              <a:spcBef>
                <a:spcPts val="0"/>
              </a:spcBef>
              <a:spcAft>
                <a:spcPts val="0"/>
              </a:spcAft>
              <a:buClr>
                <a:schemeClr val="dk1"/>
              </a:buClr>
              <a:buSzPts val="1100"/>
              <a:buFont typeface="Arial"/>
              <a:buNone/>
            </a:pPr>
            <a:r>
              <a:rPr lang="en" sz="1400" dirty="0"/>
              <a:t>Under the Guidance of Prof. Merlin Priya Jacob</a:t>
            </a:r>
            <a:endParaRPr sz="1400" dirty="0"/>
          </a:p>
          <a:p>
            <a:pPr marL="0" lvl="0" indent="0" algn="ctr" rtl="0">
              <a:spcBef>
                <a:spcPts val="0"/>
              </a:spcBef>
              <a:spcAft>
                <a:spcPts val="0"/>
              </a:spcAft>
              <a:buNone/>
            </a:pPr>
            <a:endParaRPr sz="1400" dirty="0"/>
          </a:p>
        </p:txBody>
      </p:sp>
      <p:sp>
        <p:nvSpPr>
          <p:cNvPr id="55" name="Google Shape;55;p13"/>
          <p:cNvSpPr txBox="1"/>
          <p:nvPr/>
        </p:nvSpPr>
        <p:spPr>
          <a:xfrm>
            <a:off x="743700" y="2325450"/>
            <a:ext cx="7338000" cy="70785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dirty="0"/>
              <a:t>Inclusive Learn</a:t>
            </a:r>
            <a:br>
              <a:rPr lang="en" sz="2000" dirty="0"/>
            </a:br>
            <a:r>
              <a:rPr lang="en" dirty="0"/>
              <a:t>(Group </a:t>
            </a:r>
            <a:r>
              <a:rPr lang="en"/>
              <a:t>no 4)</a:t>
            </a:r>
            <a:endParaRPr sz="2000" dirty="0"/>
          </a:p>
        </p:txBody>
      </p:sp>
      <p:sp>
        <p:nvSpPr>
          <p:cNvPr id="56" name="Google Shape;56;p13"/>
          <p:cNvSpPr txBox="1"/>
          <p:nvPr/>
        </p:nvSpPr>
        <p:spPr>
          <a:xfrm>
            <a:off x="903000" y="1600046"/>
            <a:ext cx="7338000" cy="7512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Clr>
                <a:schemeClr val="dk1"/>
              </a:buClr>
              <a:buSzPts val="1100"/>
              <a:buFont typeface="Arial"/>
              <a:buNone/>
            </a:pPr>
            <a:r>
              <a:rPr lang="en" sz="2280">
                <a:solidFill>
                  <a:schemeClr val="dk1"/>
                </a:solidFill>
              </a:rPr>
              <a:t>DEPARTMENT OF COMPUTER ENGINEERING</a:t>
            </a:r>
            <a:endParaRPr sz="2280">
              <a:solidFill>
                <a:schemeClr val="dk1"/>
              </a:solidFill>
            </a:endParaRPr>
          </a:p>
          <a:p>
            <a:pPr marL="0" lvl="0" indent="0" algn="l" rtl="0">
              <a:spcBef>
                <a:spcPts val="0"/>
              </a:spcBef>
              <a:spcAft>
                <a:spcPts val="0"/>
              </a:spcAft>
              <a:buNone/>
            </a:pPr>
            <a:endParaRPr/>
          </a:p>
        </p:txBody>
      </p:sp>
      <p:pic>
        <p:nvPicPr>
          <p:cNvPr id="57" name="Google Shape;57;p13"/>
          <p:cNvPicPr preferRelativeResize="0"/>
          <p:nvPr/>
        </p:nvPicPr>
        <p:blipFill>
          <a:blip r:embed="rId3">
            <a:alphaModFix/>
          </a:blip>
          <a:stretch>
            <a:fillRect/>
          </a:stretch>
        </p:blipFill>
        <p:spPr>
          <a:xfrm>
            <a:off x="152400" y="152400"/>
            <a:ext cx="8520600" cy="1297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6;p14">
            <a:extLst>
              <a:ext uri="{FF2B5EF4-FFF2-40B4-BE49-F238E27FC236}">
                <a16:creationId xmlns:a16="http://schemas.microsoft.com/office/drawing/2014/main" id="{25FE510B-CC9E-4F77-D220-33B26BE0EC3F}"/>
              </a:ext>
            </a:extLst>
          </p:cNvPr>
          <p:cNvSpPr txBox="1"/>
          <p:nvPr/>
        </p:nvSpPr>
        <p:spPr>
          <a:xfrm>
            <a:off x="7550000" y="4663475"/>
            <a:ext cx="210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Inclusive Learn</a:t>
            </a:r>
            <a:endParaRPr dirty="0"/>
          </a:p>
        </p:txBody>
      </p:sp>
      <p:sp>
        <p:nvSpPr>
          <p:cNvPr id="4" name="TextBox 3">
            <a:extLst>
              <a:ext uri="{FF2B5EF4-FFF2-40B4-BE49-F238E27FC236}">
                <a16:creationId xmlns:a16="http://schemas.microsoft.com/office/drawing/2014/main" id="{FA4DADC8-C607-9E01-66F1-10D5AFA44811}"/>
              </a:ext>
            </a:extLst>
          </p:cNvPr>
          <p:cNvSpPr txBox="1"/>
          <p:nvPr/>
        </p:nvSpPr>
        <p:spPr>
          <a:xfrm>
            <a:off x="446485" y="378619"/>
            <a:ext cx="8251030" cy="5047536"/>
          </a:xfrm>
          <a:prstGeom prst="rect">
            <a:avLst/>
          </a:prstGeom>
          <a:noFill/>
        </p:spPr>
        <p:txBody>
          <a:bodyPr wrap="square" rtlCol="0">
            <a:spAutoFit/>
          </a:bodyPr>
          <a:lstStyle/>
          <a:p>
            <a:r>
              <a:rPr lang="en-IN" sz="2400" dirty="0"/>
              <a:t>Modules</a:t>
            </a:r>
          </a:p>
          <a:p>
            <a:endParaRPr lang="en-IN" sz="1000" dirty="0"/>
          </a:p>
          <a:p>
            <a:pPr marL="285750" indent="-285750">
              <a:buFont typeface="Arial" panose="020B0604020202020204" pitchFamily="34" charset="0"/>
              <a:buChar char="•"/>
            </a:pPr>
            <a:r>
              <a:rPr lang="en-IN" sz="1200" dirty="0">
                <a:solidFill>
                  <a:schemeClr val="bg2"/>
                </a:solidFill>
              </a:rPr>
              <a:t>Course 1 – Hand Gesture Recognition for Sign Language Detection Using </a:t>
            </a:r>
            <a:r>
              <a:rPr lang="en-IN" sz="1200" dirty="0" err="1">
                <a:solidFill>
                  <a:schemeClr val="bg2"/>
                </a:solidFill>
              </a:rPr>
              <a:t>MediaPipe</a:t>
            </a:r>
            <a:r>
              <a:rPr lang="en-IN" sz="1200" dirty="0">
                <a:solidFill>
                  <a:schemeClr val="bg2"/>
                </a:solidFill>
              </a:rPr>
              <a:t> Hands</a:t>
            </a:r>
          </a:p>
          <a:p>
            <a:pPr lvl="8" algn="just"/>
            <a:r>
              <a:rPr lang="en-US" sz="1200" dirty="0">
                <a:solidFill>
                  <a:srgbClr val="374151"/>
                </a:solidFill>
                <a:latin typeface="Söhne"/>
              </a:rPr>
              <a:t>         </a:t>
            </a:r>
            <a:r>
              <a:rPr lang="en-US" sz="1200" b="0" i="0" dirty="0">
                <a:solidFill>
                  <a:srgbClr val="374151"/>
                </a:solidFill>
                <a:effectLst/>
                <a:latin typeface="Söhne"/>
              </a:rPr>
              <a:t>Hand Gesture Recognition for Sign Language Detection Using </a:t>
            </a:r>
            <a:r>
              <a:rPr lang="en-US" sz="1200" b="0" i="0" dirty="0" err="1">
                <a:solidFill>
                  <a:srgbClr val="374151"/>
                </a:solidFill>
                <a:effectLst/>
                <a:latin typeface="Söhne"/>
              </a:rPr>
              <a:t>MediaPipe</a:t>
            </a:r>
            <a:r>
              <a:rPr lang="en-US" sz="1200" b="0" i="0" dirty="0">
                <a:solidFill>
                  <a:srgbClr val="374151"/>
                </a:solidFill>
                <a:effectLst/>
                <a:latin typeface="Söhne"/>
              </a:rPr>
              <a:t> Hands is a cutting-edge technology that combines     computer vision and machine learning to interpret hand gestures used in sign language. </a:t>
            </a:r>
            <a:r>
              <a:rPr lang="en-US" sz="1200" b="0" i="0" dirty="0" err="1">
                <a:solidFill>
                  <a:srgbClr val="374151"/>
                </a:solidFill>
                <a:effectLst/>
                <a:latin typeface="Söhne"/>
              </a:rPr>
              <a:t>MediaPipe</a:t>
            </a:r>
            <a:r>
              <a:rPr lang="en-US" sz="1200" b="0" i="0" dirty="0">
                <a:solidFill>
                  <a:srgbClr val="374151"/>
                </a:solidFill>
                <a:effectLst/>
                <a:latin typeface="Söhne"/>
              </a:rPr>
              <a:t> Hands is a powerful hand tracking library developed by Google that can accurately detect and track hand landmarks in real-time video streams. This technology utilizes deep learning algorithms to analyze the position, orientation, and movement of the hand landmarks to recognize various sign language gestures.</a:t>
            </a:r>
          </a:p>
          <a:p>
            <a:pPr lvl="8" algn="just"/>
            <a:endParaRPr lang="en-IN" sz="1200" dirty="0">
              <a:solidFill>
                <a:schemeClr val="bg2"/>
              </a:solidFill>
            </a:endParaRPr>
          </a:p>
          <a:p>
            <a:pPr marL="285750" indent="-285750">
              <a:buFont typeface="Arial" panose="020B0604020202020204" pitchFamily="34" charset="0"/>
              <a:buChar char="•"/>
            </a:pPr>
            <a:r>
              <a:rPr lang="en-IN" sz="1200" dirty="0">
                <a:solidFill>
                  <a:schemeClr val="bg2"/>
                </a:solidFill>
              </a:rPr>
              <a:t>Course 2 – Live Object Detection Using YOLO v5</a:t>
            </a:r>
          </a:p>
          <a:p>
            <a:r>
              <a:rPr lang="en-US" sz="1200" dirty="0">
                <a:solidFill>
                  <a:srgbClr val="374151"/>
                </a:solidFill>
                <a:latin typeface="Söhne"/>
              </a:rPr>
              <a:t>        </a:t>
            </a:r>
            <a:r>
              <a:rPr lang="en-US" sz="1200" b="0" i="0" dirty="0">
                <a:solidFill>
                  <a:srgbClr val="374151"/>
                </a:solidFill>
                <a:effectLst/>
                <a:latin typeface="Söhne"/>
              </a:rPr>
              <a:t>Live Object Detection using YOLO v5 is a state-of-the-art computer vision technology that allows real-time detection and localization of objects in video streams. YOLO (You Only Look Once) v5 is a popular and highly efficient object detection algorithm that uses deep neural networks to detect objects in images and videos with remarkable accuracy and speed. With its advanced architecture, YOLO v5 is capable of detecting multiple objects simultaneously, even in complex scenes, making it ideal for real-time applications.</a:t>
            </a:r>
            <a:endParaRPr lang="en-IN" sz="1200" dirty="0">
              <a:solidFill>
                <a:schemeClr val="bg2"/>
              </a:solidFill>
            </a:endParaRPr>
          </a:p>
          <a:p>
            <a:pPr marL="285750" indent="-285750">
              <a:buFont typeface="Arial" panose="020B0604020202020204" pitchFamily="34" charset="0"/>
              <a:buChar char="•"/>
            </a:pPr>
            <a:endParaRPr lang="en-IN" sz="1200" dirty="0">
              <a:solidFill>
                <a:schemeClr val="bg2"/>
              </a:solidFill>
            </a:endParaRPr>
          </a:p>
          <a:p>
            <a:pPr marL="285750" indent="-285750">
              <a:buFont typeface="Arial" panose="020B0604020202020204" pitchFamily="34" charset="0"/>
              <a:buChar char="•"/>
            </a:pPr>
            <a:r>
              <a:rPr lang="en-IN" sz="1200" dirty="0">
                <a:solidFill>
                  <a:schemeClr val="bg2"/>
                </a:solidFill>
              </a:rPr>
              <a:t>Intelligent Voice </a:t>
            </a:r>
            <a:r>
              <a:rPr lang="en-IN" sz="1200" dirty="0" err="1">
                <a:solidFill>
                  <a:schemeClr val="bg2"/>
                </a:solidFill>
              </a:rPr>
              <a:t>Assitant</a:t>
            </a:r>
            <a:r>
              <a:rPr lang="en-IN" sz="1200" dirty="0">
                <a:solidFill>
                  <a:schemeClr val="bg2"/>
                </a:solidFill>
              </a:rPr>
              <a:t> Using Whisper.ai and </a:t>
            </a:r>
            <a:r>
              <a:rPr lang="en-IN" sz="1200" dirty="0" err="1">
                <a:solidFill>
                  <a:schemeClr val="bg2"/>
                </a:solidFill>
              </a:rPr>
              <a:t>ChatGPT</a:t>
            </a:r>
            <a:endParaRPr lang="en-IN" sz="1200" dirty="0">
              <a:solidFill>
                <a:schemeClr val="bg2"/>
              </a:solidFill>
            </a:endParaRPr>
          </a:p>
          <a:p>
            <a:r>
              <a:rPr lang="en-US" sz="1200" b="0" i="0" dirty="0">
                <a:solidFill>
                  <a:srgbClr val="374151"/>
                </a:solidFill>
                <a:effectLst/>
                <a:latin typeface="Söhne"/>
              </a:rPr>
              <a:t>        An Intelligent Voice Assistant using Whisper.ai and ChatGPT combine the power of two advanced technologies to create a seamless voice-controlled conversational experience. Whisper.ai is an automatic speech recognition (ASR) system developed by </a:t>
            </a:r>
            <a:r>
              <a:rPr lang="en-US" sz="1200" b="0" i="0" dirty="0" err="1">
                <a:solidFill>
                  <a:srgbClr val="374151"/>
                </a:solidFill>
                <a:effectLst/>
                <a:latin typeface="Söhne"/>
              </a:rPr>
              <a:t>OpenAI</a:t>
            </a:r>
            <a:r>
              <a:rPr lang="en-US" sz="1200" b="0" i="0" dirty="0">
                <a:solidFill>
                  <a:srgbClr val="374151"/>
                </a:solidFill>
                <a:effectLst/>
                <a:latin typeface="Söhne"/>
              </a:rPr>
              <a:t> that leverages deep learning to accurately transcribe spoken language into text. ChatGPT, on the other hand, is a large language model that can generate human-like responses in a conversational manner.</a:t>
            </a:r>
            <a:endParaRPr lang="en-IN" sz="1200" dirty="0">
              <a:solidFill>
                <a:schemeClr val="bg2"/>
              </a:solidFill>
            </a:endParaRPr>
          </a:p>
          <a:p>
            <a:pPr marL="285750" indent="-285750">
              <a:buFont typeface="Arial" panose="020B0604020202020204" pitchFamily="34" charset="0"/>
              <a:buChar char="•"/>
            </a:pPr>
            <a:endParaRPr lang="en-IN" sz="1200" dirty="0">
              <a:solidFill>
                <a:schemeClr val="bg2"/>
              </a:solidFill>
            </a:endParaRPr>
          </a:p>
          <a:p>
            <a:pPr marL="285750" indent="-285750">
              <a:buFont typeface="Arial" panose="020B0604020202020204" pitchFamily="34" charset="0"/>
              <a:buChar char="•"/>
            </a:pPr>
            <a:endParaRPr lang="en-IN" sz="1200" dirty="0">
              <a:solidFill>
                <a:schemeClr val="bg2"/>
              </a:solidFill>
            </a:endParaRPr>
          </a:p>
          <a:p>
            <a:pPr marL="285750" indent="-285750">
              <a:buFont typeface="Arial" panose="020B0604020202020204" pitchFamily="34" charset="0"/>
              <a:buChar char="•"/>
            </a:pPr>
            <a:endParaRPr lang="en-IN" sz="1200" dirty="0">
              <a:solidFill>
                <a:schemeClr val="bg2"/>
              </a:solidFill>
            </a:endParaRPr>
          </a:p>
          <a:p>
            <a:pPr marL="285750" indent="-285750">
              <a:buFont typeface="Arial" panose="020B0604020202020204" pitchFamily="34" charset="0"/>
              <a:buChar char="•"/>
            </a:pPr>
            <a:endParaRPr lang="en-IN" sz="1200" dirty="0">
              <a:solidFill>
                <a:schemeClr val="bg2"/>
              </a:solidFill>
            </a:endParaRPr>
          </a:p>
          <a:p>
            <a:pPr marL="285750" indent="-285750">
              <a:buFont typeface="Arial" panose="020B0604020202020204" pitchFamily="34" charset="0"/>
              <a:buChar char="•"/>
            </a:pPr>
            <a:endParaRPr lang="en-IN" sz="1200" dirty="0">
              <a:solidFill>
                <a:schemeClr val="bg2"/>
              </a:solidFill>
            </a:endParaRPr>
          </a:p>
        </p:txBody>
      </p:sp>
    </p:spTree>
    <p:extLst>
      <p:ext uri="{BB962C8B-B14F-4D97-AF65-F5344CB8AC3E}">
        <p14:creationId xmlns:p14="http://schemas.microsoft.com/office/powerpoint/2010/main" val="1876450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 1</a:t>
            </a:r>
            <a:endParaRPr dirty="0"/>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marR="457200" indent="0" algn="l">
              <a:buNone/>
            </a:pPr>
            <a:r>
              <a:rPr lang="en-US" sz="1200" b="0" i="0" dirty="0">
                <a:solidFill>
                  <a:srgbClr val="000000"/>
                </a:solidFill>
                <a:effectLst/>
                <a:latin typeface="+mn-lt"/>
              </a:rPr>
              <a:t>S. </a:t>
            </a:r>
            <a:r>
              <a:rPr lang="en-US" sz="1200" b="0" i="0" dirty="0" err="1">
                <a:solidFill>
                  <a:srgbClr val="000000"/>
                </a:solidFill>
                <a:effectLst/>
                <a:latin typeface="+mn-lt"/>
              </a:rPr>
              <a:t>Paramasivam</a:t>
            </a:r>
            <a:r>
              <a:rPr lang="en-US" sz="1200" b="0" i="0" dirty="0">
                <a:solidFill>
                  <a:srgbClr val="000000"/>
                </a:solidFill>
                <a:effectLst/>
                <a:latin typeface="+mn-lt"/>
              </a:rPr>
              <a:t>, I. A. Krishnan, A. S. Amin, N. </a:t>
            </a:r>
            <a:r>
              <a:rPr lang="en-US" sz="1200" b="0" i="0" dirty="0" err="1">
                <a:solidFill>
                  <a:srgbClr val="000000"/>
                </a:solidFill>
                <a:effectLst/>
                <a:latin typeface="+mn-lt"/>
              </a:rPr>
              <a:t>Kaliappen</a:t>
            </a:r>
            <a:r>
              <a:rPr lang="en-US" sz="1200" b="0" i="0" dirty="0">
                <a:solidFill>
                  <a:srgbClr val="000000"/>
                </a:solidFill>
                <a:effectLst/>
                <a:latin typeface="+mn-lt"/>
              </a:rPr>
              <a:t>, R. S. Sidhu, and H. </a:t>
            </a:r>
            <a:r>
              <a:rPr lang="en-US" sz="1200" b="0" i="0" dirty="0" err="1">
                <a:solidFill>
                  <a:srgbClr val="000000"/>
                </a:solidFill>
                <a:effectLst/>
                <a:latin typeface="+mn-lt"/>
              </a:rPr>
              <a:t>Anbalagan</a:t>
            </a:r>
            <a:r>
              <a:rPr lang="en-US" sz="1200" b="0" i="0" dirty="0">
                <a:solidFill>
                  <a:srgbClr val="000000"/>
                </a:solidFill>
                <a:effectLst/>
                <a:latin typeface="+mn-lt"/>
              </a:rPr>
              <a:t>, “Challenges Faced by Disabled Students in Online Learning during the COVID-19 Pandemic,” </a:t>
            </a:r>
            <a:r>
              <a:rPr lang="en-US" sz="1200" b="0" i="1" dirty="0">
                <a:solidFill>
                  <a:srgbClr val="000000"/>
                </a:solidFill>
                <a:effectLst/>
                <a:latin typeface="+mn-lt"/>
              </a:rPr>
              <a:t>International Journal of Academic Research in Business and Social Sciences</a:t>
            </a:r>
            <a:r>
              <a:rPr lang="en-US" sz="1200" b="0" i="0" dirty="0">
                <a:solidFill>
                  <a:srgbClr val="000000"/>
                </a:solidFill>
                <a:effectLst/>
                <a:latin typeface="+mn-lt"/>
              </a:rPr>
              <a:t>, vol. 12, no. 1, Jan. 2022, </a:t>
            </a:r>
            <a:r>
              <a:rPr lang="en-US" sz="1200" b="0" i="0" dirty="0" err="1">
                <a:solidFill>
                  <a:srgbClr val="000000"/>
                </a:solidFill>
                <a:effectLst/>
                <a:latin typeface="+mn-lt"/>
              </a:rPr>
              <a:t>doi</a:t>
            </a:r>
            <a:r>
              <a:rPr lang="en-US" sz="1200" b="0" i="0" dirty="0">
                <a:solidFill>
                  <a:srgbClr val="000000"/>
                </a:solidFill>
                <a:effectLst/>
                <a:latin typeface="+mn-lt"/>
              </a:rPr>
              <a:t>: https://doi.org/10.6007/ijarbss/v12-i1/12282.</a:t>
            </a:r>
          </a:p>
          <a:p>
            <a:pPr marL="114300" indent="0" algn="l">
              <a:buNone/>
            </a:pPr>
            <a:r>
              <a:rPr lang="en-US" b="0" i="0" dirty="0">
                <a:solidFill>
                  <a:srgbClr val="000000"/>
                </a:solidFill>
                <a:effectLst/>
                <a:latin typeface="Calibri" panose="020F0502020204030204" pitchFamily="34" charset="0"/>
              </a:rPr>
              <a:t>‌</a:t>
            </a:r>
          </a:p>
          <a:p>
            <a:pPr marL="0" lvl="0" indent="0" algn="l" rtl="0">
              <a:spcBef>
                <a:spcPts val="0"/>
              </a:spcBef>
              <a:spcAft>
                <a:spcPts val="1200"/>
              </a:spcAft>
              <a:buNone/>
            </a:pPr>
            <a:endParaRPr dirty="0"/>
          </a:p>
        </p:txBody>
      </p:sp>
      <p:sp>
        <p:nvSpPr>
          <p:cNvPr id="2" name="Google Shape;66;p14">
            <a:extLst>
              <a:ext uri="{FF2B5EF4-FFF2-40B4-BE49-F238E27FC236}">
                <a16:creationId xmlns:a16="http://schemas.microsoft.com/office/drawing/2014/main" id="{736FC4EC-EF80-EDCA-035A-5F53AB19926C}"/>
              </a:ext>
            </a:extLst>
          </p:cNvPr>
          <p:cNvSpPr txBox="1"/>
          <p:nvPr/>
        </p:nvSpPr>
        <p:spPr>
          <a:xfrm>
            <a:off x="7550000" y="4663475"/>
            <a:ext cx="210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Inclusive Learn</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 2</a:t>
            </a:r>
            <a:endParaRPr/>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marR="457200" indent="0" algn="l">
              <a:buNone/>
            </a:pPr>
            <a:r>
              <a:rPr lang="en-US" sz="1200" b="0" i="0" dirty="0">
                <a:solidFill>
                  <a:srgbClr val="000000"/>
                </a:solidFill>
                <a:effectLst/>
                <a:latin typeface="+mn-lt"/>
              </a:rPr>
              <a:t>O. A. Denisova, O. L. </a:t>
            </a:r>
            <a:r>
              <a:rPr lang="en-US" sz="1200" b="0" i="0" dirty="0" err="1">
                <a:solidFill>
                  <a:srgbClr val="000000"/>
                </a:solidFill>
                <a:effectLst/>
                <a:latin typeface="+mn-lt"/>
              </a:rPr>
              <a:t>Lekhanova</a:t>
            </a:r>
            <a:r>
              <a:rPr lang="en-US" sz="1200" b="0" i="0" dirty="0">
                <a:solidFill>
                  <a:srgbClr val="000000"/>
                </a:solidFill>
                <a:effectLst/>
                <a:latin typeface="+mn-lt"/>
              </a:rPr>
              <a:t>, and T. V. </a:t>
            </a:r>
            <a:r>
              <a:rPr lang="en-US" sz="1200" b="0" i="0" dirty="0" err="1">
                <a:solidFill>
                  <a:srgbClr val="000000"/>
                </a:solidFill>
                <a:effectLst/>
                <a:latin typeface="+mn-lt"/>
              </a:rPr>
              <a:t>Gudina</a:t>
            </a:r>
            <a:r>
              <a:rPr lang="en-US" sz="1200" b="0" i="0" dirty="0">
                <a:solidFill>
                  <a:srgbClr val="000000"/>
                </a:solidFill>
                <a:effectLst/>
                <a:latin typeface="+mn-lt"/>
              </a:rPr>
              <a:t>, “Problems of distance learning for students with disabilities in a pandemic,” </a:t>
            </a:r>
            <a:r>
              <a:rPr lang="en-US" sz="1200" b="0" i="1" dirty="0">
                <a:solidFill>
                  <a:srgbClr val="000000"/>
                </a:solidFill>
                <a:effectLst/>
                <a:latin typeface="+mn-lt"/>
              </a:rPr>
              <a:t>SHS Web of Conferences</a:t>
            </a:r>
            <a:r>
              <a:rPr lang="en-US" sz="1200" b="0" i="0" dirty="0">
                <a:solidFill>
                  <a:srgbClr val="000000"/>
                </a:solidFill>
                <a:effectLst/>
                <a:latin typeface="+mn-lt"/>
              </a:rPr>
              <a:t>, vol. 87, p. 00044, 2020, </a:t>
            </a:r>
            <a:r>
              <a:rPr lang="en-US" sz="1200" b="0" i="0" dirty="0" err="1">
                <a:solidFill>
                  <a:srgbClr val="000000"/>
                </a:solidFill>
                <a:effectLst/>
                <a:latin typeface="+mn-lt"/>
              </a:rPr>
              <a:t>doi</a:t>
            </a:r>
            <a:r>
              <a:rPr lang="en-US" sz="1200" b="0" i="0" dirty="0">
                <a:solidFill>
                  <a:srgbClr val="000000"/>
                </a:solidFill>
                <a:effectLst/>
                <a:latin typeface="+mn-lt"/>
              </a:rPr>
              <a:t>: https://doi.org/10.1051/shsconf/20208700044.</a:t>
            </a:r>
          </a:p>
          <a:p>
            <a:pPr marL="0" lvl="0" indent="0" algn="l" rtl="0">
              <a:spcBef>
                <a:spcPts val="0"/>
              </a:spcBef>
              <a:spcAft>
                <a:spcPts val="1200"/>
              </a:spcAft>
              <a:buNone/>
            </a:pPr>
            <a:endParaRPr dirty="0"/>
          </a:p>
        </p:txBody>
      </p:sp>
      <p:sp>
        <p:nvSpPr>
          <p:cNvPr id="2" name="Google Shape;66;p14">
            <a:extLst>
              <a:ext uri="{FF2B5EF4-FFF2-40B4-BE49-F238E27FC236}">
                <a16:creationId xmlns:a16="http://schemas.microsoft.com/office/drawing/2014/main" id="{8526C3F6-6AD9-AE8E-C3DF-C2F39CA64A0A}"/>
              </a:ext>
            </a:extLst>
          </p:cNvPr>
          <p:cNvSpPr txBox="1"/>
          <p:nvPr/>
        </p:nvSpPr>
        <p:spPr>
          <a:xfrm>
            <a:off x="7550000" y="4663475"/>
            <a:ext cx="210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Inclusive Learn</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 3</a:t>
            </a:r>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marR="457200" indent="0" algn="l">
              <a:buNone/>
            </a:pPr>
            <a:r>
              <a:rPr lang="en-US" sz="1200" b="0" i="0" dirty="0">
                <a:solidFill>
                  <a:srgbClr val="000000"/>
                </a:solidFill>
                <a:effectLst/>
                <a:latin typeface="+mn-lt"/>
              </a:rPr>
              <a:t>“Exploring the impact of Covid-19 on disabled students’ experiences Published by Advance HE on behalf of the Disabled Students’ Commission. Exploring the impact of Covid-19 on disabled students’ experiences Disabled Students’ Commission 2.” Available: https://s3.eu-west-2.amazonaws.com/assets.creode.advancehe-document-manager/documents/advance-he/DSC_Impact%20of%20Covid19_student%20experience_1628763062.pdf</a:t>
            </a:r>
          </a:p>
          <a:p>
            <a:pPr marL="114300" indent="0" algn="l">
              <a:buNone/>
            </a:pPr>
            <a:r>
              <a:rPr lang="en-US" b="0" i="0" dirty="0">
                <a:solidFill>
                  <a:srgbClr val="000000"/>
                </a:solidFill>
                <a:effectLst/>
                <a:latin typeface="Calibri" panose="020F0502020204030204" pitchFamily="34" charset="0"/>
              </a:rPr>
              <a:t>‌</a:t>
            </a:r>
          </a:p>
          <a:p>
            <a:pPr marL="0" lvl="0" indent="0" algn="l" rtl="0">
              <a:spcBef>
                <a:spcPts val="0"/>
              </a:spcBef>
              <a:spcAft>
                <a:spcPts val="1200"/>
              </a:spcAft>
              <a:buNone/>
            </a:pPr>
            <a:endParaRPr dirty="0"/>
          </a:p>
        </p:txBody>
      </p:sp>
      <p:sp>
        <p:nvSpPr>
          <p:cNvPr id="2" name="Google Shape;66;p14">
            <a:extLst>
              <a:ext uri="{FF2B5EF4-FFF2-40B4-BE49-F238E27FC236}">
                <a16:creationId xmlns:a16="http://schemas.microsoft.com/office/drawing/2014/main" id="{A911D2A5-6E7E-A1F4-55E8-0BD40CDB3787}"/>
              </a:ext>
            </a:extLst>
          </p:cNvPr>
          <p:cNvSpPr txBox="1"/>
          <p:nvPr/>
        </p:nvSpPr>
        <p:spPr>
          <a:xfrm>
            <a:off x="7550000" y="4663475"/>
            <a:ext cx="210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Inclusive Learn</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 4</a:t>
            </a:r>
            <a:endParaRPr dirty="0"/>
          </a:p>
        </p:txBody>
      </p:sp>
      <p:sp>
        <p:nvSpPr>
          <p:cNvPr id="100" name="Google Shape;10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lgn="l">
              <a:buNone/>
            </a:pPr>
            <a:r>
              <a:rPr lang="en-US" sz="1200" b="0" i="0" dirty="0">
                <a:solidFill>
                  <a:srgbClr val="000000"/>
                </a:solidFill>
                <a:effectLst/>
                <a:latin typeface="+mn-lt"/>
              </a:rPr>
              <a:t>H. Hashim and S. Khadijah, “E-LEARNING ENVIRONMENT FOR HEARING IMPAIRED STUDENTS,” </a:t>
            </a:r>
            <a:r>
              <a:rPr lang="en-US" sz="1200" b="0" i="1" dirty="0">
                <a:solidFill>
                  <a:srgbClr val="000000"/>
                </a:solidFill>
                <a:effectLst/>
                <a:latin typeface="+mn-lt"/>
              </a:rPr>
              <a:t>The Turkish Online Journal of Educational Technology</a:t>
            </a:r>
            <a:r>
              <a:rPr lang="en-US" sz="1200" b="0" i="0" dirty="0">
                <a:solidFill>
                  <a:srgbClr val="000000"/>
                </a:solidFill>
                <a:effectLst/>
                <a:latin typeface="+mn-lt"/>
              </a:rPr>
              <a:t>, vol. 12, no. 4, 2013, Available: https://files.eric.ed.gov/fulltext/EJ1018030.pdf‌</a:t>
            </a:r>
          </a:p>
          <a:p>
            <a:pPr marL="0" lvl="0" indent="0" algn="l" rtl="0">
              <a:spcBef>
                <a:spcPts val="0"/>
              </a:spcBef>
              <a:spcAft>
                <a:spcPts val="1200"/>
              </a:spcAft>
              <a:buNone/>
            </a:pPr>
            <a:endParaRPr dirty="0"/>
          </a:p>
        </p:txBody>
      </p:sp>
      <p:sp>
        <p:nvSpPr>
          <p:cNvPr id="2" name="Google Shape;66;p14">
            <a:extLst>
              <a:ext uri="{FF2B5EF4-FFF2-40B4-BE49-F238E27FC236}">
                <a16:creationId xmlns:a16="http://schemas.microsoft.com/office/drawing/2014/main" id="{DBF53019-1949-2855-21CF-FC6F7DAAA751}"/>
              </a:ext>
            </a:extLst>
          </p:cNvPr>
          <p:cNvSpPr txBox="1"/>
          <p:nvPr/>
        </p:nvSpPr>
        <p:spPr>
          <a:xfrm>
            <a:off x="7550000" y="4663475"/>
            <a:ext cx="210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Inclusive Learn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2532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a:t>
            </a:r>
            <a:endParaRPr dirty="0"/>
          </a:p>
        </p:txBody>
      </p:sp>
      <p:sp>
        <p:nvSpPr>
          <p:cNvPr id="63" name="Google Shape;63;p14"/>
          <p:cNvSpPr txBox="1">
            <a:spLocks noGrp="1"/>
          </p:cNvSpPr>
          <p:nvPr>
            <p:ph type="body" idx="1"/>
          </p:nvPr>
        </p:nvSpPr>
        <p:spPr>
          <a:xfrm>
            <a:off x="311700" y="769226"/>
            <a:ext cx="8520600" cy="892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sz="1200" dirty="0"/>
              <a:t>The extend of how the pandemic have upended students’ lives are manifold, but some bear the brunt more than the others. Disabled students have faced unique challenges to their academic journey throughout the pandemic. It has been researched that to comply with the lockdown restrictions various university management excluded the minority group of students with disabilities while focusing on e-learning. Due to this there were several challenges encountered by the disabled students while using e-learning platforms like accessing and navigating the platform, audio content, sign language interpretation, difficulty while using a computer or a device and they may require additional assistance.</a:t>
            </a:r>
          </a:p>
        </p:txBody>
      </p:sp>
      <p:sp>
        <p:nvSpPr>
          <p:cNvPr id="64" name="Google Shape;64;p14"/>
          <p:cNvSpPr txBox="1">
            <a:spLocks noGrp="1"/>
          </p:cNvSpPr>
          <p:nvPr>
            <p:ph type="title"/>
          </p:nvPr>
        </p:nvSpPr>
        <p:spPr>
          <a:xfrm>
            <a:off x="311700" y="224791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Objective</a:t>
            </a:r>
            <a:endParaRPr dirty="0"/>
          </a:p>
        </p:txBody>
      </p:sp>
      <p:sp>
        <p:nvSpPr>
          <p:cNvPr id="65" name="Google Shape;65;p14"/>
          <p:cNvSpPr txBox="1">
            <a:spLocks noGrp="1"/>
          </p:cNvSpPr>
          <p:nvPr>
            <p:ph type="body" idx="1"/>
          </p:nvPr>
        </p:nvSpPr>
        <p:spPr>
          <a:xfrm>
            <a:off x="311700" y="2795025"/>
            <a:ext cx="8520600" cy="892800"/>
          </a:xfrm>
          <a:prstGeom prst="rect">
            <a:avLst/>
          </a:prstGeom>
        </p:spPr>
        <p:txBody>
          <a:bodyPr spcFirstLastPara="1" wrap="square" lIns="91425" tIns="91425" rIns="91425" bIns="91425" anchor="t" anchorCtr="0">
            <a:noAutofit/>
          </a:bodyPr>
          <a:lstStyle/>
          <a:p>
            <a:pPr marL="285750" indent="-285750">
              <a:lnSpc>
                <a:spcPct val="100000"/>
              </a:lnSpc>
              <a:spcAft>
                <a:spcPts val="500"/>
              </a:spcAft>
            </a:pPr>
            <a:r>
              <a:rPr lang="en-IN" sz="1200" dirty="0"/>
              <a:t>The main objective of our platform is to provide equal educational opportunities to all learners, regardless of their abilities</a:t>
            </a:r>
          </a:p>
          <a:p>
            <a:pPr marL="285750" indent="-285750">
              <a:lnSpc>
                <a:spcPct val="100000"/>
              </a:lnSpc>
              <a:spcAft>
                <a:spcPts val="500"/>
              </a:spcAft>
            </a:pPr>
            <a:r>
              <a:rPr lang="en-IN" sz="1200" dirty="0"/>
              <a:t>To offer a wide range of interactive and engaging educational content, including questionnaires and quizzes to cater to different learning styles.</a:t>
            </a:r>
          </a:p>
          <a:p>
            <a:pPr marL="285750" indent="-285750">
              <a:lnSpc>
                <a:spcPct val="100000"/>
              </a:lnSpc>
              <a:spcAft>
                <a:spcPts val="500"/>
              </a:spcAft>
            </a:pPr>
            <a:r>
              <a:rPr lang="en-IN" sz="1200" dirty="0"/>
              <a:t>To include assistive technology like closed captioning, audio descriptions, object detection and sign language interpretation to make content accessible to all learners.</a:t>
            </a:r>
          </a:p>
          <a:p>
            <a:pPr marL="285750" indent="-285750">
              <a:lnSpc>
                <a:spcPct val="100000"/>
              </a:lnSpc>
              <a:spcAft>
                <a:spcPts val="500"/>
              </a:spcAft>
            </a:pPr>
            <a:r>
              <a:rPr lang="en-IN" sz="1200" dirty="0"/>
              <a:t>To offer a safe and inclusive environment that is dedicated to breaking down barriers and creating a world where all children have equal access to education &amp; the tools they need to reach their full potential.</a:t>
            </a:r>
          </a:p>
        </p:txBody>
      </p:sp>
      <p:sp>
        <p:nvSpPr>
          <p:cNvPr id="66" name="Google Shape;66;p14"/>
          <p:cNvSpPr txBox="1"/>
          <p:nvPr/>
        </p:nvSpPr>
        <p:spPr>
          <a:xfrm>
            <a:off x="7550000" y="4670619"/>
            <a:ext cx="210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Inclusive Learn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226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Scope and Features</a:t>
            </a:r>
            <a:endParaRPr dirty="0"/>
          </a:p>
        </p:txBody>
      </p:sp>
      <p:sp>
        <p:nvSpPr>
          <p:cNvPr id="72" name="Google Shape;72;p15"/>
          <p:cNvSpPr txBox="1">
            <a:spLocks noGrp="1"/>
          </p:cNvSpPr>
          <p:nvPr>
            <p:ph type="body" idx="1"/>
          </p:nvPr>
        </p:nvSpPr>
        <p:spPr>
          <a:xfrm>
            <a:off x="311700" y="579843"/>
            <a:ext cx="8520600" cy="4335194"/>
          </a:xfrm>
          <a:prstGeom prst="rect">
            <a:avLst/>
          </a:prstGeom>
        </p:spPr>
        <p:txBody>
          <a:bodyPr spcFirstLastPara="1" wrap="square" lIns="91425" tIns="91425" rIns="91425" bIns="91425" anchor="t" anchorCtr="0">
            <a:noAutofit/>
          </a:bodyPr>
          <a:lstStyle/>
          <a:p>
            <a:pPr marL="285750" indent="-285750" algn="just">
              <a:spcAft>
                <a:spcPts val="1200"/>
              </a:spcAft>
            </a:pPr>
            <a:r>
              <a:rPr lang="en-IN" sz="1100" b="1" dirty="0">
                <a:latin typeface="+mj-lt"/>
              </a:rPr>
              <a:t>Accessibility</a:t>
            </a:r>
            <a:r>
              <a:rPr lang="en-IN" sz="1100" dirty="0">
                <a:latin typeface="+mj-lt"/>
              </a:rPr>
              <a:t>:</a:t>
            </a:r>
            <a:r>
              <a:rPr lang="en-US" sz="1100" b="0" i="0" dirty="0">
                <a:solidFill>
                  <a:srgbClr val="374151"/>
                </a:solidFill>
                <a:effectLst/>
                <a:latin typeface="+mj-lt"/>
              </a:rPr>
              <a:t> Inclusive Learn aims to make education accessible to individuals with diverse abilities, including the deaf and hard-of-hearing communities, by incorporating Hand Gesture Recognition for Sign Language Detection. This module allows users to communicate using sign language and interact with the e-learning platform effectively.</a:t>
            </a:r>
          </a:p>
          <a:p>
            <a:pPr marL="285750" indent="-285750" algn="just">
              <a:spcAft>
                <a:spcPts val="1200"/>
              </a:spcAft>
            </a:pPr>
            <a:r>
              <a:rPr lang="en-US" sz="1100" b="1" dirty="0">
                <a:solidFill>
                  <a:srgbClr val="374151"/>
                </a:solidFill>
                <a:latin typeface="+mj-lt"/>
              </a:rPr>
              <a:t>Interactive Learning</a:t>
            </a:r>
            <a:r>
              <a:rPr lang="en-US" sz="1100" b="1" i="0" dirty="0">
                <a:solidFill>
                  <a:srgbClr val="374151"/>
                </a:solidFill>
                <a:effectLst/>
                <a:latin typeface="+mj-lt"/>
              </a:rPr>
              <a:t>: </a:t>
            </a:r>
            <a:r>
              <a:rPr lang="en-US" sz="1100" b="0" i="0" dirty="0">
                <a:solidFill>
                  <a:srgbClr val="374151"/>
                </a:solidFill>
                <a:effectLst/>
                <a:latin typeface="+mj-lt"/>
              </a:rPr>
              <a:t>The Live Object Detection module using YOLO v5 enhances the e-learning experience by providing real-time object detection capabilities. This feature can be utilized in various educational scenarios, such as identifying objects in science experiments, geography maps, or historical artifacts, making learning engaging and interactive.</a:t>
            </a:r>
          </a:p>
          <a:p>
            <a:pPr marL="285750" indent="-285750" algn="just">
              <a:spcAft>
                <a:spcPts val="1200"/>
              </a:spcAft>
            </a:pPr>
            <a:r>
              <a:rPr lang="en-US" sz="1100" b="1" i="0" dirty="0">
                <a:solidFill>
                  <a:srgbClr val="374151"/>
                </a:solidFill>
                <a:effectLst/>
                <a:latin typeface="+mj-lt"/>
              </a:rPr>
              <a:t>Versatility: </a:t>
            </a:r>
            <a:r>
              <a:rPr lang="en-US" sz="1100" b="0" i="0" dirty="0">
                <a:solidFill>
                  <a:srgbClr val="374151"/>
                </a:solidFill>
                <a:effectLst/>
                <a:latin typeface="+mj-lt"/>
              </a:rPr>
              <a:t>Inclusive </a:t>
            </a:r>
            <a:r>
              <a:rPr lang="en-US" sz="1100" b="0" i="0" dirty="0" err="1">
                <a:solidFill>
                  <a:srgbClr val="374151"/>
                </a:solidFill>
                <a:effectLst/>
                <a:latin typeface="+mj-lt"/>
              </a:rPr>
              <a:t>Learn's</a:t>
            </a:r>
            <a:r>
              <a:rPr lang="en-US" sz="1100" b="0" i="0" dirty="0">
                <a:solidFill>
                  <a:srgbClr val="374151"/>
                </a:solidFill>
                <a:effectLst/>
                <a:latin typeface="+mj-lt"/>
              </a:rPr>
              <a:t> modular design allows for flexibility and scalability. The three modules - Hand Gesture Recognition, Live Object Detection, and Intelligent Voice Assistant - can be used individually or in combination, providing a versatile e-learning platform that can be tailored to different educational contexts and requirements.</a:t>
            </a:r>
            <a:endParaRPr lang="en-US" sz="1100" b="1" i="0" dirty="0">
              <a:solidFill>
                <a:srgbClr val="374151"/>
              </a:solidFill>
              <a:effectLst/>
              <a:latin typeface="+mj-lt"/>
            </a:endParaRPr>
          </a:p>
          <a:p>
            <a:pPr marL="285750" indent="-285750" algn="just">
              <a:spcAft>
                <a:spcPts val="1200"/>
              </a:spcAft>
            </a:pPr>
            <a:r>
              <a:rPr lang="en-US" sz="1100" b="1" dirty="0">
                <a:latin typeface="+mj-lt"/>
              </a:rPr>
              <a:t>Personalized Assistance: </a:t>
            </a:r>
            <a:r>
              <a:rPr lang="en-US" sz="1100" dirty="0">
                <a:solidFill>
                  <a:srgbClr val="374151"/>
                </a:solidFill>
                <a:latin typeface="+mj-lt"/>
              </a:rPr>
              <a:t>The Intelligent Voice Assistant module using Whisper.ai and ChatGPT offers personalized assistance to learners. Users can interact with the voice assistant to ask questions, get clarifications, or receive additional information, creating a dynamic and interactive learning environment tailored to individual needs</a:t>
            </a:r>
            <a:r>
              <a:rPr lang="en-US" sz="1100" b="0" i="0" dirty="0">
                <a:solidFill>
                  <a:srgbClr val="374151"/>
                </a:solidFill>
                <a:effectLst/>
                <a:latin typeface="+mj-lt"/>
              </a:rPr>
              <a:t>.</a:t>
            </a:r>
          </a:p>
          <a:p>
            <a:pPr marL="285750" indent="-285750" algn="just">
              <a:spcAft>
                <a:spcPts val="1200"/>
              </a:spcAft>
            </a:pPr>
            <a:r>
              <a:rPr lang="en-US" sz="1100" b="1" i="0" dirty="0">
                <a:solidFill>
                  <a:srgbClr val="374151"/>
                </a:solidFill>
                <a:effectLst/>
                <a:latin typeface="+mj-lt"/>
              </a:rPr>
              <a:t> Real-Time Feedback: </a:t>
            </a:r>
            <a:r>
              <a:rPr lang="en-US" sz="1100" b="0" i="0" dirty="0">
                <a:solidFill>
                  <a:srgbClr val="374151"/>
                </a:solidFill>
                <a:effectLst/>
                <a:latin typeface="+mj-lt"/>
              </a:rPr>
              <a:t>Inclusive Learn provides real-time feedback to learners using Hand Gesture Recognition and Live Object Detection modules. Users can receive instant feedback on their sign language gestures or object identification skills, allowing them to correct mistakes and improve their learning progress.</a:t>
            </a:r>
          </a:p>
          <a:p>
            <a:pPr marL="285750" indent="-285750" algn="just">
              <a:spcAft>
                <a:spcPts val="1200"/>
              </a:spcAft>
            </a:pPr>
            <a:r>
              <a:rPr lang="en-US" sz="1100" b="1" dirty="0">
                <a:solidFill>
                  <a:srgbClr val="374151"/>
                </a:solidFill>
                <a:latin typeface="+mj-lt"/>
              </a:rPr>
              <a:t> User-Friendly Interface</a:t>
            </a:r>
            <a:r>
              <a:rPr lang="en-US" sz="1100" dirty="0">
                <a:solidFill>
                  <a:srgbClr val="374151"/>
                </a:solidFill>
                <a:latin typeface="+mj-lt"/>
              </a:rPr>
              <a:t>: </a:t>
            </a:r>
            <a:r>
              <a:rPr lang="en-US" sz="1100" b="0" i="0" dirty="0">
                <a:solidFill>
                  <a:srgbClr val="374151"/>
                </a:solidFill>
                <a:effectLst/>
                <a:latin typeface="+mj-lt"/>
              </a:rPr>
              <a:t>The platform offers a user-friendly interface that is easy to navigate and interact with, making it accessible to learners of all ages and abilities. The interface is designed to accommodate different learning styles, including visual, auditory, and kinesthetic, to ensure an inclusive learning experience for all.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Implemetation Technology </a:t>
            </a:r>
            <a:endParaRPr dirty="0"/>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Aft>
                <a:spcPts val="500"/>
              </a:spcAft>
              <a:buNone/>
            </a:pPr>
            <a:r>
              <a:rPr lang="en-IN" sz="1300" b="1" i="0" dirty="0">
                <a:solidFill>
                  <a:srgbClr val="374151"/>
                </a:solidFill>
                <a:effectLst/>
                <a:latin typeface="+mn-lt"/>
              </a:rPr>
              <a:t>Frontend Technologies:</a:t>
            </a:r>
          </a:p>
          <a:p>
            <a:pPr marL="285750" indent="-285750">
              <a:spcAft>
                <a:spcPts val="500"/>
              </a:spcAft>
              <a:buFont typeface="Arial" panose="020B0604020202020204" pitchFamily="34" charset="0"/>
              <a:buChar char="•"/>
            </a:pPr>
            <a:r>
              <a:rPr lang="en-IN" sz="1300" b="0" i="0" dirty="0">
                <a:solidFill>
                  <a:srgbClr val="374151"/>
                </a:solidFill>
                <a:effectLst/>
                <a:latin typeface="+mn-lt"/>
              </a:rPr>
              <a:t>HTML</a:t>
            </a:r>
          </a:p>
          <a:p>
            <a:pPr marL="285750" indent="-285750">
              <a:spcAft>
                <a:spcPts val="500"/>
              </a:spcAft>
              <a:buFont typeface="Arial" panose="020B0604020202020204" pitchFamily="34" charset="0"/>
              <a:buChar char="•"/>
            </a:pPr>
            <a:r>
              <a:rPr lang="en-IN" sz="1300" dirty="0">
                <a:solidFill>
                  <a:srgbClr val="374151"/>
                </a:solidFill>
                <a:latin typeface="+mn-lt"/>
              </a:rPr>
              <a:t>CSS</a:t>
            </a:r>
          </a:p>
          <a:p>
            <a:pPr marL="285750" indent="-285750">
              <a:spcAft>
                <a:spcPts val="500"/>
              </a:spcAft>
              <a:buFont typeface="Arial" panose="020B0604020202020204" pitchFamily="34" charset="0"/>
              <a:buChar char="•"/>
            </a:pPr>
            <a:r>
              <a:rPr lang="en-IN" sz="1300" dirty="0" err="1">
                <a:solidFill>
                  <a:srgbClr val="374151"/>
                </a:solidFill>
                <a:latin typeface="+mn-lt"/>
              </a:rPr>
              <a:t>Javascript</a:t>
            </a:r>
            <a:endParaRPr lang="en-IN" sz="1300" dirty="0">
              <a:solidFill>
                <a:srgbClr val="374151"/>
              </a:solidFill>
              <a:latin typeface="+mn-lt"/>
            </a:endParaRPr>
          </a:p>
          <a:p>
            <a:pPr marL="0" indent="0">
              <a:spcAft>
                <a:spcPts val="500"/>
              </a:spcAft>
              <a:buNone/>
            </a:pPr>
            <a:r>
              <a:rPr lang="en-IN" sz="1300" b="1" i="0" dirty="0">
                <a:solidFill>
                  <a:srgbClr val="374151"/>
                </a:solidFill>
                <a:effectLst/>
                <a:latin typeface="+mn-lt"/>
              </a:rPr>
              <a:t>Backen</a:t>
            </a:r>
            <a:r>
              <a:rPr lang="en-IN" sz="1300" b="1" dirty="0">
                <a:solidFill>
                  <a:srgbClr val="374151"/>
                </a:solidFill>
                <a:latin typeface="+mn-lt"/>
              </a:rPr>
              <a:t>d Technologies:</a:t>
            </a:r>
          </a:p>
          <a:p>
            <a:pPr marL="285750" indent="-285750">
              <a:spcAft>
                <a:spcPts val="500"/>
              </a:spcAft>
              <a:buFont typeface="Arial" panose="020B0604020202020204" pitchFamily="34" charset="0"/>
              <a:buChar char="•"/>
            </a:pPr>
            <a:r>
              <a:rPr lang="en-IN" sz="1300" dirty="0">
                <a:solidFill>
                  <a:srgbClr val="374151"/>
                </a:solidFill>
                <a:latin typeface="+mn-lt"/>
              </a:rPr>
              <a:t>Flask</a:t>
            </a:r>
          </a:p>
          <a:p>
            <a:pPr marL="285750" indent="-285750">
              <a:spcAft>
                <a:spcPts val="500"/>
              </a:spcAft>
              <a:buFont typeface="Arial" panose="020B0604020202020204" pitchFamily="34" charset="0"/>
              <a:buChar char="•"/>
            </a:pPr>
            <a:r>
              <a:rPr lang="en-IN" sz="1300" b="0" i="0" dirty="0" err="1">
                <a:solidFill>
                  <a:srgbClr val="374151"/>
                </a:solidFill>
                <a:effectLst/>
                <a:latin typeface="+mn-lt"/>
              </a:rPr>
              <a:t>Gradio</a:t>
            </a:r>
            <a:endParaRPr lang="en-IN" sz="1300" b="0" i="0" dirty="0">
              <a:solidFill>
                <a:srgbClr val="374151"/>
              </a:solidFill>
              <a:effectLst/>
              <a:latin typeface="+mn-lt"/>
            </a:endParaRPr>
          </a:p>
          <a:p>
            <a:pPr marL="0" indent="0">
              <a:spcAft>
                <a:spcPts val="500"/>
              </a:spcAft>
              <a:buNone/>
            </a:pPr>
            <a:r>
              <a:rPr lang="en-IN" sz="1300" b="1" i="0" dirty="0">
                <a:solidFill>
                  <a:srgbClr val="374151"/>
                </a:solidFill>
                <a:effectLst/>
                <a:latin typeface="+mn-lt"/>
              </a:rPr>
              <a:t>Machine Learning:</a:t>
            </a:r>
          </a:p>
          <a:p>
            <a:pPr marL="285750" indent="-285750">
              <a:spcAft>
                <a:spcPts val="500"/>
              </a:spcAft>
              <a:buFont typeface="Arial" panose="020B0604020202020204" pitchFamily="34" charset="0"/>
              <a:buChar char="•"/>
            </a:pPr>
            <a:r>
              <a:rPr lang="en-IN" sz="1300" b="0" i="0" dirty="0">
                <a:solidFill>
                  <a:srgbClr val="374151"/>
                </a:solidFill>
                <a:effectLst/>
                <a:latin typeface="+mn-lt"/>
              </a:rPr>
              <a:t>Python</a:t>
            </a:r>
          </a:p>
          <a:p>
            <a:pPr marL="285750" indent="-285750">
              <a:spcAft>
                <a:spcPts val="500"/>
              </a:spcAft>
              <a:buFont typeface="Arial" panose="020B0604020202020204" pitchFamily="34" charset="0"/>
              <a:buChar char="•"/>
            </a:pPr>
            <a:r>
              <a:rPr lang="en-IN" sz="1300" b="0" i="0" dirty="0">
                <a:solidFill>
                  <a:srgbClr val="374151"/>
                </a:solidFill>
                <a:effectLst/>
                <a:latin typeface="+mn-lt"/>
              </a:rPr>
              <a:t>ML libraries: scikit learn, pandas, </a:t>
            </a:r>
            <a:r>
              <a:rPr lang="en-IN" sz="1300" b="0" i="0" dirty="0" err="1">
                <a:solidFill>
                  <a:srgbClr val="374151"/>
                </a:solidFill>
                <a:effectLst/>
                <a:latin typeface="+mn-lt"/>
              </a:rPr>
              <a:t>numpy</a:t>
            </a:r>
            <a:r>
              <a:rPr lang="en-IN" sz="1300" dirty="0">
                <a:solidFill>
                  <a:srgbClr val="374151"/>
                </a:solidFill>
                <a:latin typeface="+mn-lt"/>
              </a:rPr>
              <a:t>,</a:t>
            </a:r>
            <a:r>
              <a:rPr lang="en-IN" sz="1300" b="0" i="0" dirty="0">
                <a:solidFill>
                  <a:srgbClr val="374151"/>
                </a:solidFill>
                <a:effectLst/>
                <a:latin typeface="+mn-lt"/>
              </a:rPr>
              <a:t> matplotlib, </a:t>
            </a:r>
            <a:r>
              <a:rPr lang="en-IN" sz="1300" b="0" i="0" dirty="0" err="1">
                <a:solidFill>
                  <a:srgbClr val="374151"/>
                </a:solidFill>
                <a:effectLst/>
                <a:latin typeface="+mn-lt"/>
              </a:rPr>
              <a:t>opencv</a:t>
            </a:r>
            <a:r>
              <a:rPr lang="en-IN" sz="1300" b="0" i="0" dirty="0">
                <a:solidFill>
                  <a:srgbClr val="374151"/>
                </a:solidFill>
                <a:effectLst/>
                <a:latin typeface="+mn-lt"/>
              </a:rPr>
              <a:t>, </a:t>
            </a:r>
            <a:r>
              <a:rPr lang="en-IN" sz="1300" b="0" i="0" dirty="0" err="1">
                <a:solidFill>
                  <a:srgbClr val="374151"/>
                </a:solidFill>
                <a:effectLst/>
                <a:latin typeface="+mn-lt"/>
              </a:rPr>
              <a:t>tensorflow</a:t>
            </a:r>
            <a:r>
              <a:rPr lang="en-IN" sz="1300" b="0" i="0" dirty="0">
                <a:solidFill>
                  <a:srgbClr val="374151"/>
                </a:solidFill>
                <a:effectLst/>
                <a:latin typeface="+mn-lt"/>
              </a:rPr>
              <a:t>, </a:t>
            </a:r>
            <a:r>
              <a:rPr lang="en-IN" sz="1300" b="0" i="0" dirty="0" err="1">
                <a:solidFill>
                  <a:srgbClr val="374151"/>
                </a:solidFill>
                <a:effectLst/>
                <a:latin typeface="+mn-lt"/>
              </a:rPr>
              <a:t>mediapipe</a:t>
            </a:r>
            <a:endParaRPr lang="en-IN" sz="1300" b="0" i="0" dirty="0">
              <a:solidFill>
                <a:srgbClr val="374151"/>
              </a:solidFill>
              <a:effectLst/>
              <a:latin typeface="+mn-lt"/>
            </a:endParaRPr>
          </a:p>
          <a:p>
            <a:pPr marL="0" lvl="0" indent="0" algn="l" rtl="0">
              <a:spcBef>
                <a:spcPts val="0"/>
              </a:spcBef>
              <a:spcAft>
                <a:spcPts val="1200"/>
              </a:spcAft>
              <a:buNone/>
            </a:pPr>
            <a:endParaRPr lang="en-IN" dirty="0">
              <a:solidFill>
                <a:srgbClr val="374151"/>
              </a:solidFill>
              <a:latin typeface="Söhne"/>
            </a:endParaRPr>
          </a:p>
          <a:p>
            <a:pPr marL="0" lvl="0" indent="0" algn="l" rtl="0">
              <a:spcBef>
                <a:spcPts val="0"/>
              </a:spcBef>
              <a:spcAft>
                <a:spcPts val="1200"/>
              </a:spcAft>
              <a:buNone/>
            </a:pPr>
            <a:endParaRPr dirty="0"/>
          </a:p>
        </p:txBody>
      </p:sp>
      <p:sp>
        <p:nvSpPr>
          <p:cNvPr id="2" name="Google Shape;66;p14">
            <a:extLst>
              <a:ext uri="{FF2B5EF4-FFF2-40B4-BE49-F238E27FC236}">
                <a16:creationId xmlns:a16="http://schemas.microsoft.com/office/drawing/2014/main" id="{1D95CE51-7699-5E57-7E88-52561554118F}"/>
              </a:ext>
            </a:extLst>
          </p:cNvPr>
          <p:cNvSpPr txBox="1"/>
          <p:nvPr/>
        </p:nvSpPr>
        <p:spPr>
          <a:xfrm>
            <a:off x="7550000" y="4663475"/>
            <a:ext cx="210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Inclusive Learn</a:t>
            </a:r>
            <a:endParaRPr dirty="0"/>
          </a:p>
        </p:txBody>
      </p:sp>
    </p:spTree>
    <p:extLst>
      <p:ext uri="{BB962C8B-B14F-4D97-AF65-F5344CB8AC3E}">
        <p14:creationId xmlns:p14="http://schemas.microsoft.com/office/powerpoint/2010/main" val="1752294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6;p14">
            <a:extLst>
              <a:ext uri="{FF2B5EF4-FFF2-40B4-BE49-F238E27FC236}">
                <a16:creationId xmlns:a16="http://schemas.microsoft.com/office/drawing/2014/main" id="{0CD9790E-931C-FC7D-3332-B77B46ACE236}"/>
              </a:ext>
            </a:extLst>
          </p:cNvPr>
          <p:cNvSpPr txBox="1"/>
          <p:nvPr/>
        </p:nvSpPr>
        <p:spPr>
          <a:xfrm>
            <a:off x="7550000" y="4663475"/>
            <a:ext cx="210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Inclusive Learn</a:t>
            </a:r>
            <a:endParaRPr dirty="0"/>
          </a:p>
        </p:txBody>
      </p:sp>
      <p:pic>
        <p:nvPicPr>
          <p:cNvPr id="5" name="Picture 4">
            <a:extLst>
              <a:ext uri="{FF2B5EF4-FFF2-40B4-BE49-F238E27FC236}">
                <a16:creationId xmlns:a16="http://schemas.microsoft.com/office/drawing/2014/main" id="{84DC6FB0-1085-9444-F08E-981707E185E7}"/>
              </a:ext>
            </a:extLst>
          </p:cNvPr>
          <p:cNvPicPr>
            <a:picLocks noChangeAspect="1"/>
          </p:cNvPicPr>
          <p:nvPr/>
        </p:nvPicPr>
        <p:blipFill>
          <a:blip r:embed="rId2"/>
          <a:stretch>
            <a:fillRect/>
          </a:stretch>
        </p:blipFill>
        <p:spPr>
          <a:xfrm>
            <a:off x="1436098" y="373189"/>
            <a:ext cx="6271803" cy="4397121"/>
          </a:xfrm>
          <a:prstGeom prst="rect">
            <a:avLst/>
          </a:prstGeom>
        </p:spPr>
      </p:pic>
      <p:sp>
        <p:nvSpPr>
          <p:cNvPr id="7" name="TextBox 6">
            <a:extLst>
              <a:ext uri="{FF2B5EF4-FFF2-40B4-BE49-F238E27FC236}">
                <a16:creationId xmlns:a16="http://schemas.microsoft.com/office/drawing/2014/main" id="{FE3C2343-4BC8-1C55-6318-2E3A53217BE0}"/>
              </a:ext>
            </a:extLst>
          </p:cNvPr>
          <p:cNvSpPr txBox="1"/>
          <p:nvPr/>
        </p:nvSpPr>
        <p:spPr>
          <a:xfrm>
            <a:off x="5479257" y="373189"/>
            <a:ext cx="3664743" cy="400110"/>
          </a:xfrm>
          <a:prstGeom prst="rect">
            <a:avLst/>
          </a:prstGeom>
          <a:noFill/>
        </p:spPr>
        <p:txBody>
          <a:bodyPr wrap="square" rtlCol="0">
            <a:spAutoFit/>
          </a:bodyPr>
          <a:lstStyle/>
          <a:p>
            <a:r>
              <a:rPr lang="en-IN" sz="2000" b="1" dirty="0"/>
              <a:t>ARCHITECTURE DIAGRAM</a:t>
            </a:r>
          </a:p>
        </p:txBody>
      </p:sp>
    </p:spTree>
    <p:extLst>
      <p:ext uri="{BB962C8B-B14F-4D97-AF65-F5344CB8AC3E}">
        <p14:creationId xmlns:p14="http://schemas.microsoft.com/office/powerpoint/2010/main" val="275641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66;p14">
            <a:extLst>
              <a:ext uri="{FF2B5EF4-FFF2-40B4-BE49-F238E27FC236}">
                <a16:creationId xmlns:a16="http://schemas.microsoft.com/office/drawing/2014/main" id="{73A25C1B-F7B8-EBB5-8A1C-0D1A0E41A2E6}"/>
              </a:ext>
            </a:extLst>
          </p:cNvPr>
          <p:cNvSpPr txBox="1"/>
          <p:nvPr/>
        </p:nvSpPr>
        <p:spPr>
          <a:xfrm>
            <a:off x="7550000" y="4663475"/>
            <a:ext cx="210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Inclusive Learn</a:t>
            </a:r>
            <a:endParaRPr dirty="0"/>
          </a:p>
        </p:txBody>
      </p:sp>
      <p:pic>
        <p:nvPicPr>
          <p:cNvPr id="4" name="Picture 3">
            <a:extLst>
              <a:ext uri="{FF2B5EF4-FFF2-40B4-BE49-F238E27FC236}">
                <a16:creationId xmlns:a16="http://schemas.microsoft.com/office/drawing/2014/main" id="{4CC9D6DE-D776-1F30-E0BF-FC4ECDB7FB0D}"/>
              </a:ext>
            </a:extLst>
          </p:cNvPr>
          <p:cNvPicPr>
            <a:picLocks noChangeAspect="1"/>
          </p:cNvPicPr>
          <p:nvPr/>
        </p:nvPicPr>
        <p:blipFill>
          <a:blip r:embed="rId2"/>
          <a:stretch>
            <a:fillRect/>
          </a:stretch>
        </p:blipFill>
        <p:spPr>
          <a:xfrm>
            <a:off x="1211289" y="693557"/>
            <a:ext cx="6721422" cy="4054191"/>
          </a:xfrm>
          <a:prstGeom prst="rect">
            <a:avLst/>
          </a:prstGeom>
        </p:spPr>
      </p:pic>
      <p:sp>
        <p:nvSpPr>
          <p:cNvPr id="6" name="TextBox 5">
            <a:extLst>
              <a:ext uri="{FF2B5EF4-FFF2-40B4-BE49-F238E27FC236}">
                <a16:creationId xmlns:a16="http://schemas.microsoft.com/office/drawing/2014/main" id="{172FDECC-A75C-D52C-1C0A-6D3740A421BC}"/>
              </a:ext>
            </a:extLst>
          </p:cNvPr>
          <p:cNvSpPr txBox="1"/>
          <p:nvPr/>
        </p:nvSpPr>
        <p:spPr>
          <a:xfrm>
            <a:off x="6409396" y="293447"/>
            <a:ext cx="1907381" cy="400110"/>
          </a:xfrm>
          <a:prstGeom prst="rect">
            <a:avLst/>
          </a:prstGeom>
          <a:noFill/>
        </p:spPr>
        <p:txBody>
          <a:bodyPr wrap="square" rtlCol="0">
            <a:spAutoFit/>
          </a:bodyPr>
          <a:lstStyle/>
          <a:p>
            <a:r>
              <a:rPr lang="en-IN" sz="2000" b="1" dirty="0"/>
              <a:t>DFD LEVEL 0</a:t>
            </a:r>
          </a:p>
        </p:txBody>
      </p:sp>
    </p:spTree>
    <p:extLst>
      <p:ext uri="{BB962C8B-B14F-4D97-AF65-F5344CB8AC3E}">
        <p14:creationId xmlns:p14="http://schemas.microsoft.com/office/powerpoint/2010/main" val="4108420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C91DFA-DCE8-07EC-5F9C-A21B4D09DC56}"/>
              </a:ext>
            </a:extLst>
          </p:cNvPr>
          <p:cNvSpPr txBox="1"/>
          <p:nvPr/>
        </p:nvSpPr>
        <p:spPr>
          <a:xfrm>
            <a:off x="885825" y="4307681"/>
            <a:ext cx="1950243" cy="400110"/>
          </a:xfrm>
          <a:prstGeom prst="rect">
            <a:avLst/>
          </a:prstGeom>
          <a:noFill/>
        </p:spPr>
        <p:txBody>
          <a:bodyPr wrap="square" rtlCol="0">
            <a:spAutoFit/>
          </a:bodyPr>
          <a:lstStyle/>
          <a:p>
            <a:r>
              <a:rPr lang="en-IN" sz="2000" b="1" dirty="0"/>
              <a:t>DFD LEVEL 1</a:t>
            </a:r>
          </a:p>
        </p:txBody>
      </p:sp>
      <p:sp>
        <p:nvSpPr>
          <p:cNvPr id="6" name="Google Shape;66;p14">
            <a:extLst>
              <a:ext uri="{FF2B5EF4-FFF2-40B4-BE49-F238E27FC236}">
                <a16:creationId xmlns:a16="http://schemas.microsoft.com/office/drawing/2014/main" id="{9C8A9F2D-EF0B-E8DE-0794-2DAAE8A7EE7E}"/>
              </a:ext>
            </a:extLst>
          </p:cNvPr>
          <p:cNvSpPr txBox="1"/>
          <p:nvPr/>
        </p:nvSpPr>
        <p:spPr>
          <a:xfrm>
            <a:off x="7550000" y="4663475"/>
            <a:ext cx="210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Inclusive Learn</a:t>
            </a:r>
            <a:endParaRPr dirty="0"/>
          </a:p>
        </p:txBody>
      </p:sp>
      <p:pic>
        <p:nvPicPr>
          <p:cNvPr id="5" name="Picture 4">
            <a:extLst>
              <a:ext uri="{FF2B5EF4-FFF2-40B4-BE49-F238E27FC236}">
                <a16:creationId xmlns:a16="http://schemas.microsoft.com/office/drawing/2014/main" id="{D98F9884-803B-D71A-6D77-E8AD20BE6C4E}"/>
              </a:ext>
            </a:extLst>
          </p:cNvPr>
          <p:cNvPicPr>
            <a:picLocks noChangeAspect="1"/>
          </p:cNvPicPr>
          <p:nvPr/>
        </p:nvPicPr>
        <p:blipFill>
          <a:blip r:embed="rId2"/>
          <a:stretch>
            <a:fillRect/>
          </a:stretch>
        </p:blipFill>
        <p:spPr>
          <a:xfrm>
            <a:off x="1230340" y="538819"/>
            <a:ext cx="6683319" cy="3619814"/>
          </a:xfrm>
          <a:prstGeom prst="rect">
            <a:avLst/>
          </a:prstGeom>
        </p:spPr>
      </p:pic>
    </p:spTree>
    <p:extLst>
      <p:ext uri="{BB962C8B-B14F-4D97-AF65-F5344CB8AC3E}">
        <p14:creationId xmlns:p14="http://schemas.microsoft.com/office/powerpoint/2010/main" val="1504044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66;p14">
            <a:extLst>
              <a:ext uri="{FF2B5EF4-FFF2-40B4-BE49-F238E27FC236}">
                <a16:creationId xmlns:a16="http://schemas.microsoft.com/office/drawing/2014/main" id="{25D535DC-F9DD-BA0C-EB87-FE6BB2A401DB}"/>
              </a:ext>
            </a:extLst>
          </p:cNvPr>
          <p:cNvSpPr txBox="1"/>
          <p:nvPr/>
        </p:nvSpPr>
        <p:spPr>
          <a:xfrm>
            <a:off x="7550000" y="4663475"/>
            <a:ext cx="210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Inclusive Learn</a:t>
            </a:r>
            <a:endParaRPr dirty="0"/>
          </a:p>
        </p:txBody>
      </p:sp>
      <p:pic>
        <p:nvPicPr>
          <p:cNvPr id="3" name="Picture 2">
            <a:extLst>
              <a:ext uri="{FF2B5EF4-FFF2-40B4-BE49-F238E27FC236}">
                <a16:creationId xmlns:a16="http://schemas.microsoft.com/office/drawing/2014/main" id="{58A97FC9-6F60-2C36-FF09-B461F7DD13F3}"/>
              </a:ext>
            </a:extLst>
          </p:cNvPr>
          <p:cNvPicPr>
            <a:picLocks noChangeAspect="1"/>
          </p:cNvPicPr>
          <p:nvPr/>
        </p:nvPicPr>
        <p:blipFill>
          <a:blip r:embed="rId2"/>
          <a:stretch>
            <a:fillRect/>
          </a:stretch>
        </p:blipFill>
        <p:spPr>
          <a:xfrm>
            <a:off x="1249392" y="220776"/>
            <a:ext cx="6645216" cy="4701947"/>
          </a:xfrm>
          <a:prstGeom prst="rect">
            <a:avLst/>
          </a:prstGeom>
        </p:spPr>
      </p:pic>
      <p:sp>
        <p:nvSpPr>
          <p:cNvPr id="5" name="TextBox 4">
            <a:extLst>
              <a:ext uri="{FF2B5EF4-FFF2-40B4-BE49-F238E27FC236}">
                <a16:creationId xmlns:a16="http://schemas.microsoft.com/office/drawing/2014/main" id="{84F0880D-0026-B4A6-8B97-3EDA70E07129}"/>
              </a:ext>
            </a:extLst>
          </p:cNvPr>
          <p:cNvSpPr txBox="1"/>
          <p:nvPr/>
        </p:nvSpPr>
        <p:spPr>
          <a:xfrm>
            <a:off x="5879306" y="250034"/>
            <a:ext cx="2957513" cy="400110"/>
          </a:xfrm>
          <a:prstGeom prst="rect">
            <a:avLst/>
          </a:prstGeom>
          <a:noFill/>
        </p:spPr>
        <p:txBody>
          <a:bodyPr wrap="square" rtlCol="0">
            <a:spAutoFit/>
          </a:bodyPr>
          <a:lstStyle/>
          <a:p>
            <a:r>
              <a:rPr lang="en-IN" sz="2000" b="1" dirty="0"/>
              <a:t>USE CASE DIAGRAM</a:t>
            </a:r>
          </a:p>
        </p:txBody>
      </p:sp>
    </p:spTree>
    <p:extLst>
      <p:ext uri="{BB962C8B-B14F-4D97-AF65-F5344CB8AC3E}">
        <p14:creationId xmlns:p14="http://schemas.microsoft.com/office/powerpoint/2010/main" val="1549750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1BCD68-3DA0-F310-0CE5-B77406DE4C62}"/>
              </a:ext>
            </a:extLst>
          </p:cNvPr>
          <p:cNvPicPr>
            <a:picLocks noChangeAspect="1"/>
          </p:cNvPicPr>
          <p:nvPr/>
        </p:nvPicPr>
        <p:blipFill>
          <a:blip r:embed="rId2"/>
          <a:stretch>
            <a:fillRect/>
          </a:stretch>
        </p:blipFill>
        <p:spPr>
          <a:xfrm>
            <a:off x="552450" y="285750"/>
            <a:ext cx="6591300" cy="2286000"/>
          </a:xfrm>
          <a:prstGeom prst="rect">
            <a:avLst/>
          </a:prstGeom>
        </p:spPr>
      </p:pic>
      <p:pic>
        <p:nvPicPr>
          <p:cNvPr id="5" name="Picture 4">
            <a:extLst>
              <a:ext uri="{FF2B5EF4-FFF2-40B4-BE49-F238E27FC236}">
                <a16:creationId xmlns:a16="http://schemas.microsoft.com/office/drawing/2014/main" id="{B6ED444E-35DE-C049-2A8A-CCB9CF258258}"/>
              </a:ext>
            </a:extLst>
          </p:cNvPr>
          <p:cNvPicPr>
            <a:picLocks noChangeAspect="1"/>
          </p:cNvPicPr>
          <p:nvPr/>
        </p:nvPicPr>
        <p:blipFill>
          <a:blip r:embed="rId3"/>
          <a:stretch>
            <a:fillRect/>
          </a:stretch>
        </p:blipFill>
        <p:spPr>
          <a:xfrm>
            <a:off x="552450" y="2736057"/>
            <a:ext cx="4210050" cy="1733550"/>
          </a:xfrm>
          <a:prstGeom prst="rect">
            <a:avLst/>
          </a:prstGeom>
        </p:spPr>
      </p:pic>
      <p:sp>
        <p:nvSpPr>
          <p:cNvPr id="6" name="Google Shape;66;p14">
            <a:extLst>
              <a:ext uri="{FF2B5EF4-FFF2-40B4-BE49-F238E27FC236}">
                <a16:creationId xmlns:a16="http://schemas.microsoft.com/office/drawing/2014/main" id="{5B463D74-4760-4C1B-2ACE-F85183F9F5D0}"/>
              </a:ext>
            </a:extLst>
          </p:cNvPr>
          <p:cNvSpPr txBox="1"/>
          <p:nvPr/>
        </p:nvSpPr>
        <p:spPr>
          <a:xfrm>
            <a:off x="7550000" y="4670619"/>
            <a:ext cx="210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Inclusive Learn</a:t>
            </a:r>
            <a:endParaRPr dirty="0"/>
          </a:p>
        </p:txBody>
      </p:sp>
      <p:sp>
        <p:nvSpPr>
          <p:cNvPr id="2" name="TextBox 1">
            <a:extLst>
              <a:ext uri="{FF2B5EF4-FFF2-40B4-BE49-F238E27FC236}">
                <a16:creationId xmlns:a16="http://schemas.microsoft.com/office/drawing/2014/main" id="{BC47A8E0-EBBE-C31B-2525-C95FBC345FF0}"/>
              </a:ext>
            </a:extLst>
          </p:cNvPr>
          <p:cNvSpPr txBox="1"/>
          <p:nvPr/>
        </p:nvSpPr>
        <p:spPr>
          <a:xfrm>
            <a:off x="468351" y="4470609"/>
            <a:ext cx="3025698" cy="400110"/>
          </a:xfrm>
          <a:prstGeom prst="rect">
            <a:avLst/>
          </a:prstGeom>
          <a:noFill/>
        </p:spPr>
        <p:txBody>
          <a:bodyPr wrap="square" rtlCol="0">
            <a:spAutoFit/>
          </a:bodyPr>
          <a:lstStyle/>
          <a:p>
            <a:r>
              <a:rPr lang="en-IN" sz="2000" b="1" dirty="0"/>
              <a:t>Model Output Metrics</a:t>
            </a:r>
          </a:p>
        </p:txBody>
      </p:sp>
    </p:spTree>
    <p:extLst>
      <p:ext uri="{BB962C8B-B14F-4D97-AF65-F5344CB8AC3E}">
        <p14:creationId xmlns:p14="http://schemas.microsoft.com/office/powerpoint/2010/main" val="9138550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888</TotalTime>
  <Words>1253</Words>
  <Application>Microsoft Office PowerPoint</Application>
  <PresentationFormat>On-screen Show (16:9)</PresentationFormat>
  <Paragraphs>75</Paragraphs>
  <Slides>14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Söhne</vt:lpstr>
      <vt:lpstr>Simple Light</vt:lpstr>
      <vt:lpstr>PowerPoint Presentation</vt:lpstr>
      <vt:lpstr>Problem statement</vt:lpstr>
      <vt:lpstr>Scope and Features</vt:lpstr>
      <vt:lpstr>Implemetation Technology </vt:lpstr>
      <vt:lpstr>PowerPoint Presentation</vt:lpstr>
      <vt:lpstr>PowerPoint Presentation</vt:lpstr>
      <vt:lpstr>PowerPoint Presentation</vt:lpstr>
      <vt:lpstr>PowerPoint Presentation</vt:lpstr>
      <vt:lpstr>PowerPoint Presentation</vt:lpstr>
      <vt:lpstr>PowerPoint Presentation</vt:lpstr>
      <vt:lpstr>References 1</vt:lpstr>
      <vt:lpstr>References 2</vt:lpstr>
      <vt:lpstr>References 3</vt:lpstr>
      <vt:lpstr>References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Jainam Gala</dc:creator>
  <cp:lastModifiedBy>Jainam Gala</cp:lastModifiedBy>
  <cp:revision>17</cp:revision>
  <dcterms:modified xsi:type="dcterms:W3CDTF">2023-05-04T03:50:25Z</dcterms:modified>
</cp:coreProperties>
</file>