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278" r:id="rId5"/>
    <p:sldId id="282" r:id="rId6"/>
    <p:sldId id="271" r:id="rId7"/>
    <p:sldId id="293" r:id="rId8"/>
    <p:sldId id="294" r:id="rId9"/>
    <p:sldId id="283" r:id="rId10"/>
    <p:sldId id="295" r:id="rId11"/>
    <p:sldId id="285" r:id="rId12"/>
    <p:sldId id="292" r:id="rId13"/>
    <p:sldId id="286" r:id="rId14"/>
    <p:sldId id="296" r:id="rId15"/>
    <p:sldId id="29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53" d="100"/>
          <a:sy n="153" d="100"/>
        </p:scale>
        <p:origin x="624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95F88-F3B6-2397-F544-A1904881F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4A6D8-A5F3-1EFD-4DC6-6AFF27090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4BB74E-DCCF-DA43-F9DA-EA7CA7CFA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29829-5EF9-8C59-6F95-1F51BFF49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2" r:id="rId16"/>
    <p:sldLayoutId id="2147483723" r:id="rId17"/>
    <p:sldLayoutId id="2147483724" r:id="rId18"/>
    <p:sldLayoutId id="2147483728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stamp/stamp.jsp?tp=&amp;arnumber=10628461" TargetMode="External"/><Relationship Id="rId3" Type="http://schemas.openxmlformats.org/officeDocument/2006/relationships/hyperlink" Target="https://www.geeksforgeeks.org/software-engineering-sdlc-v-model/" TargetMode="External"/><Relationship Id="rId7" Type="http://schemas.openxmlformats.org/officeDocument/2006/relationships/hyperlink" Target="https://ieeexplore.ieee.org/stamp/stamp.jsp?tp=&amp;arnumber=720574" TargetMode="External"/><Relationship Id="rId12" Type="http://schemas.openxmlformats.org/officeDocument/2006/relationships/hyperlink" Target="https://www.sitepoint.com/role-based-access-control-in-php/" TargetMode="External"/><Relationship Id="rId2" Type="http://schemas.openxmlformats.org/officeDocument/2006/relationships/hyperlink" Target="https://www.geeksforgeeks.org/software-engineering-classification-of-software-requirements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insights.sei.cmu.edu/blog/using-v-models-for-testing/" TargetMode="External"/><Relationship Id="rId11" Type="http://schemas.openxmlformats.org/officeDocument/2006/relationships/hyperlink" Target="https://tkxel.com/blog/7-tips-to-identify-software-requirements-for-a-successful-development-cycle/" TargetMode="External"/><Relationship Id="rId5" Type="http://schemas.openxmlformats.org/officeDocument/2006/relationships/hyperlink" Target="https://uagc.instructure.com/courses/137971/modules/items/7033225" TargetMode="External"/><Relationship Id="rId10" Type="http://schemas.openxmlformats.org/officeDocument/2006/relationships/hyperlink" Target="https://citeseerx.ist.psu.edu/document?repid=rep1&amp;type=pdf&amp;doi=04aca97824d178d7ca3688bbed2118d0115dfaba" TargetMode="External"/><Relationship Id="rId4" Type="http://schemas.openxmlformats.org/officeDocument/2006/relationships/hyperlink" Target="https://repository.usfca.edu/cgi/viewcontent.cgi?article=1088&amp;context=at" TargetMode="External"/><Relationship Id="rId9" Type="http://schemas.openxmlformats.org/officeDocument/2006/relationships/hyperlink" Target="http://research.cs.queensu.ca/home/ahmed/home/teaching/CISC322/F08/files/Slides_Spiros_Patterns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708" y="662937"/>
            <a:ext cx="5078995" cy="5542025"/>
          </a:xfrm>
          <a:noFill/>
        </p:spPr>
        <p:txBody>
          <a:bodyPr anchor="ctr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Final Software Project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5 Assignment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Steven Warnock</a:t>
            </a:r>
            <a:b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University of Arizona Global Campus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CST 499 Capstone for Computer Software Technology</a:t>
            </a:r>
            <a:b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Charmelia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Butler</a:t>
            </a:r>
            <a:b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11/2/2024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CBE312-AF56-3C99-5D1E-40201ADE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6" y="1840635"/>
            <a:ext cx="3419475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811558-026E-F634-DF75-39E37AC30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009" y="1030491"/>
            <a:ext cx="3200962" cy="5667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122BA9-02EE-32D9-B251-503579027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338" y="1030491"/>
            <a:ext cx="4206169" cy="5543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22D27E-0F62-8FBF-DF52-CBC35C3702E8}"/>
              </a:ext>
            </a:extLst>
          </p:cNvPr>
          <p:cNvSpPr txBox="1"/>
          <p:nvPr/>
        </p:nvSpPr>
        <p:spPr>
          <a:xfrm>
            <a:off x="3970338" y="661159"/>
            <a:ext cx="28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Registration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5B4B9-6BCE-658B-18F1-556F446AAC39}"/>
              </a:ext>
            </a:extLst>
          </p:cNvPr>
          <p:cNvSpPr txBox="1"/>
          <p:nvPr/>
        </p:nvSpPr>
        <p:spPr>
          <a:xfrm>
            <a:off x="389346" y="1596045"/>
            <a:ext cx="28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35E3B-9406-7BAE-43C2-F101205BEBD7}"/>
              </a:ext>
            </a:extLst>
          </p:cNvPr>
          <p:cNvSpPr txBox="1"/>
          <p:nvPr/>
        </p:nvSpPr>
        <p:spPr>
          <a:xfrm>
            <a:off x="8572009" y="661159"/>
            <a:ext cx="28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FC5E8-135C-31B0-9A1D-E87955382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940189-6E86-96A4-AA9D-727B4063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Code (Cont.)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F1B4B-16D8-DDFF-581F-DA0A4B8F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14" y="1364757"/>
            <a:ext cx="3602376" cy="5241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45A88-AABF-210E-66C1-A3F0540935F7}"/>
              </a:ext>
            </a:extLst>
          </p:cNvPr>
          <p:cNvSpPr txBox="1"/>
          <p:nvPr/>
        </p:nvSpPr>
        <p:spPr>
          <a:xfrm>
            <a:off x="4383421" y="995425"/>
            <a:ext cx="28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Registration</a:t>
            </a:r>
          </a:p>
        </p:txBody>
      </p:sp>
    </p:spTree>
    <p:extLst>
      <p:ext uri="{BB962C8B-B14F-4D97-AF65-F5344CB8AC3E}">
        <p14:creationId xmlns:p14="http://schemas.microsoft.com/office/powerpoint/2010/main" val="280128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A22C-CE2C-5315-8F6B-520A0F32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C753-2222-76FD-2C90-EE71BBD9B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348966"/>
            <a:ext cx="5435600" cy="4743859"/>
          </a:xfrm>
        </p:spPr>
        <p:txBody>
          <a:bodyPr>
            <a:normAutofit lnSpcReduction="10000"/>
          </a:bodyPr>
          <a:lstStyle/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(2024) Classification of Software Requirements – Software Engineering.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000" i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GeeksforGeeks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  <a:hlinkClick r:id="rId2"/>
              </a:rPr>
              <a:t>https://www.geeksforgeeks.org/software-engineering-classification-of-software-requirements/</a:t>
            </a:r>
            <a:endParaRPr lang="en-US" sz="1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(2024) SDLC V-Model – Software Engineering. 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Geeks for Geeks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 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https://www.geeksforgeeks.org/software-engineering-sdlc-v-model/</a:t>
            </a:r>
            <a:endParaRPr lang="en-US" sz="1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Bolloju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N., Alter, S. (2016) Better Use Case Diagrams by Using Work System Snapshots. 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The University of San Francisco.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  <a:hlinkClick r:id="rId4"/>
              </a:rPr>
              <a:t>https://repository.usfca.edu/cgi/viewcontent.cgi?article=1088&amp;context=at</a:t>
            </a:r>
            <a:endParaRPr lang="en-US" sz="1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Connolly, R., &amp; Hoar, R. (2022). </a:t>
            </a:r>
            <a:r>
              <a:rPr lang="en-US" sz="1000" i="1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  <a:hlinkClick r:id="rId5" tooltip="Link"/>
              </a:rPr>
              <a:t>Fundamentals of web development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 (3rd ed.). Pearson.</a:t>
            </a:r>
            <a:endParaRPr lang="en-US" sz="1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Firesmith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D. (2013) Using V Models for Testing. 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Software Engineering Institute of Carnegie Mellon University.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https://insights.sei.cmu.edu/blog/using-v-models-for-testing/</a:t>
            </a:r>
            <a:endParaRPr lang="en-US" sz="1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IEEE Recommended Practice for Software Requirements Specifications. 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IEEE Std 830-1998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 , vol., no., pp.1-40, 20 Oct. 1998,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doi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: 10.1109/IEEESTD.1998.88286. 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  <a:hlinkClick r:id="rId7"/>
              </a:rPr>
              <a:t>https://ieeexplore.ieee.org/stamp/stamp.jsp?tp=&amp;arnumber=720574</a:t>
            </a:r>
            <a:endParaRPr lang="en-US" sz="1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4CCA6-A36F-7CDB-03F2-D71F66CB12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5539" y="1348965"/>
            <a:ext cx="5772195" cy="5509035"/>
          </a:xfrm>
        </p:spPr>
        <p:txBody>
          <a:bodyPr>
            <a:normAutofit fontScale="92500"/>
          </a:bodyPr>
          <a:lstStyle/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Krishna, M., Gaur, B., Verma, A., &amp;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Jalote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P. (2024) Using LLMs in Software Requirements Specifications: An Empirical Evaluation. 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2024 IEEE 32</a:t>
            </a:r>
            <a:r>
              <a:rPr lang="en-US" sz="1000" i="1" kern="100" baseline="300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nd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International Requirements Engineering Conference (RE). </a:t>
            </a:r>
            <a:r>
              <a:rPr lang="en-US" sz="1000" i="1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  <a:hlinkClick r:id="rId8"/>
              </a:rPr>
              <a:t>https://ieeexplore.ieee.org/stamp/stamp.jsp?tp=&amp;arnumber=10628461</a:t>
            </a:r>
            <a:endParaRPr lang="en-US" sz="1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Mancordis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S. (1999, September 27). </a:t>
            </a:r>
            <a:r>
              <a:rPr lang="en-US" sz="1000" i="1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Topics in object-oriented design </a:t>
            </a:r>
            <a:r>
              <a:rPr lang="en-US" sz="1000" i="1" u="sng" kern="100" dirty="0" err="1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patterns</a:t>
            </a:r>
            <a:r>
              <a:rPr lang="en-US" sz="1000" u="sng" kern="100" dirty="0" err="1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Links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 to an external site.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[Presentation slides]. Retrieved from 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http://research.cs.queensu.ca/home/ahmed/home/teaching/CISC322/F08/files/Slides_Spiros_Patterns.pdf</a:t>
            </a:r>
            <a:endParaRPr lang="en-US" sz="1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Mathur, S., Malik, S. (2010) Advancements in the V-Model. 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International Journal of Computer Applications.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0"/>
              </a:rPr>
              <a:t>https://citeseerx.ist.psu.edu/document?repid=rep1&amp;type=pdf&amp;doi=04aca97824d178d7ca3688bbed2118d0115dfaba</a:t>
            </a:r>
            <a:endParaRPr lang="en-US" sz="1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Nasir, O. (2023) 7 Tips to identify Software Requirements for a Successful Development Cycle.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000" i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Tkxel</a:t>
            </a:r>
            <a:r>
              <a:rPr lang="en-US" sz="10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  <a:hlinkClick r:id="rId11"/>
              </a:rPr>
              <a:t>https://tkxel.com/blog/7-tips-to-identify-software-requirements-for-a-successful-development-cycle/</a:t>
            </a:r>
            <a:endParaRPr lang="en-US" sz="1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Psinas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M. (2012, March 12). 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Role based access control in </a:t>
            </a:r>
            <a:r>
              <a:rPr lang="en-US" sz="1000" u="sng" kern="100" dirty="0" err="1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PHPLinks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 to an external site.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https://www.sitepoint.com/role-based-access-control-in-php/</a:t>
            </a:r>
          </a:p>
          <a:p>
            <a:pPr marL="457200" marR="0" indent="-457200">
              <a:lnSpc>
                <a:spcPct val="200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Tsui, F., Karam, O., &amp; Bernal, B. (2018). </a:t>
            </a:r>
            <a:r>
              <a:rPr lang="en-US" sz="1000" i="1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 tooltip="Course Material"/>
              </a:rPr>
              <a:t>Essentials of software engineering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 tooltip="Course Material"/>
              </a:rPr>
              <a:t> </a:t>
            </a:r>
            <a:r>
              <a:rPr lang="en-US" sz="1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(4th ed.). Jones &amp; Bartlett Learning.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163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96" y="1880845"/>
            <a:ext cx="4899628" cy="2331490"/>
          </a:xfrm>
          <a:noFill/>
        </p:spPr>
        <p:txBody>
          <a:bodyPr anchor="b"/>
          <a:lstStyle/>
          <a:p>
            <a:r>
              <a:rPr lang="en-US" dirty="0"/>
              <a:t>Thank you!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SRS Document</a:t>
            </a:r>
          </a:p>
          <a:p>
            <a:r>
              <a:rPr lang="en-US" dirty="0"/>
              <a:t>UML Design Model</a:t>
            </a:r>
          </a:p>
          <a:p>
            <a:r>
              <a:rPr lang="en-US" dirty="0"/>
              <a:t>Landing, Login, and Enrollment Pages</a:t>
            </a:r>
          </a:p>
          <a:p>
            <a:r>
              <a:rPr lang="en-US" dirty="0"/>
              <a:t>MySQL Database and Class Registration</a:t>
            </a:r>
          </a:p>
          <a:p>
            <a:r>
              <a:rPr lang="en-US" dirty="0"/>
              <a:t>PHP Code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SRS Document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B8E76-ACAC-E83C-F14F-FAF97F17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89" y="342900"/>
            <a:ext cx="4544526" cy="617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87F59-3FCC-C6C0-5EED-41CCB68D4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06" y="342899"/>
            <a:ext cx="4752305" cy="61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BDC35-C30D-9FDA-9563-D222C2D87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F8176-F292-02BC-445F-796BB9D3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71" y="446834"/>
            <a:ext cx="4391854" cy="5964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827D8-6143-A17E-690B-A5995D83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89" y="446834"/>
            <a:ext cx="5021640" cy="45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UML Design Model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34E5-F739-68E4-E753-84350A7C8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erson&#10;&#10;Description automatically generated">
            <a:extLst>
              <a:ext uri="{FF2B5EF4-FFF2-40B4-BE49-F238E27FC236}">
                <a16:creationId xmlns:a16="http://schemas.microsoft.com/office/drawing/2014/main" id="{C0A42EDF-2327-6EFD-99C7-15204EBE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1" y="1058822"/>
            <a:ext cx="2930265" cy="29226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F6E62E-D8BA-4A2F-1202-356E70568F17}"/>
              </a:ext>
            </a:extLst>
          </p:cNvPr>
          <p:cNvSpPr txBox="1"/>
          <p:nvPr/>
        </p:nvSpPr>
        <p:spPr>
          <a:xfrm>
            <a:off x="330571" y="372249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Design</a:t>
            </a:r>
          </a:p>
        </p:txBody>
      </p:sp>
      <p:pic>
        <p:nvPicPr>
          <p:cNvPr id="5" name="Picture 4" descr="A diagram of a course&#10;&#10;Description automatically generated">
            <a:extLst>
              <a:ext uri="{FF2B5EF4-FFF2-40B4-BE49-F238E27FC236}">
                <a16:creationId xmlns:a16="http://schemas.microsoft.com/office/drawing/2014/main" id="{EE4E7553-63AC-6E12-218D-F596CD538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058822"/>
            <a:ext cx="3831590" cy="39547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EB24B-0B20-8EBF-D2E5-FAB04F0351C6}"/>
              </a:ext>
            </a:extLst>
          </p:cNvPr>
          <p:cNvSpPr txBox="1"/>
          <p:nvPr/>
        </p:nvSpPr>
        <p:spPr>
          <a:xfrm>
            <a:off x="3895725" y="3714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Class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7252-292A-8996-FB58-E363BCC5113B}"/>
              </a:ext>
            </a:extLst>
          </p:cNvPr>
          <p:cNvSpPr txBox="1"/>
          <p:nvPr/>
        </p:nvSpPr>
        <p:spPr>
          <a:xfrm>
            <a:off x="8115300" y="3714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</a:t>
            </a:r>
          </a:p>
        </p:txBody>
      </p:sp>
      <p:pic>
        <p:nvPicPr>
          <p:cNvPr id="9" name="Picture 8" descr="A diagram of a student's course&#10;&#10;Description automatically generated">
            <a:extLst>
              <a:ext uri="{FF2B5EF4-FFF2-40B4-BE49-F238E27FC236}">
                <a16:creationId xmlns:a16="http://schemas.microsoft.com/office/drawing/2014/main" id="{56B243D4-3C9A-4947-36C2-4D369A72E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1073943"/>
            <a:ext cx="3746129" cy="4975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65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CE8669-8B08-67D5-625E-4F5E9B3FC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34"/>
            <a:ext cx="9144000" cy="4979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Landing, Login, and Enrollment Pages</a:t>
            </a:r>
            <a:endParaRPr lang="en-US" sz="4400" b="1" dirty="0">
              <a:latin typeface="Abadi" panose="020F0502020204030204" pitchFamily="34" charset="0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F3895395-5FBE-571E-0BE8-BED806ED3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8" y="1762879"/>
            <a:ext cx="3353507" cy="166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E957A22-7AED-0F7B-3DC2-6678E780E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8" y="4351188"/>
            <a:ext cx="2851785" cy="188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7AF55D-F4A5-DC7E-C86C-EEFD5CDA7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835" y="2291858"/>
            <a:ext cx="6181725" cy="3124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39AB29-7913-AA1C-2F9D-4EF0BEBCD9AB}"/>
              </a:ext>
            </a:extLst>
          </p:cNvPr>
          <p:cNvSpPr txBox="1"/>
          <p:nvPr/>
        </p:nvSpPr>
        <p:spPr>
          <a:xfrm>
            <a:off x="1524000" y="1219248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9818B-CD93-EF7F-419F-216525184FB6}"/>
              </a:ext>
            </a:extLst>
          </p:cNvPr>
          <p:cNvSpPr txBox="1"/>
          <p:nvPr/>
        </p:nvSpPr>
        <p:spPr>
          <a:xfrm>
            <a:off x="1600200" y="3853958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710FE-495E-5D70-D180-312ADC312959}"/>
              </a:ext>
            </a:extLst>
          </p:cNvPr>
          <p:cNvSpPr txBox="1"/>
          <p:nvPr/>
        </p:nvSpPr>
        <p:spPr>
          <a:xfrm>
            <a:off x="7705725" y="1588580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514" y="252302"/>
            <a:ext cx="4061036" cy="1528874"/>
          </a:xfrm>
          <a:noFill/>
        </p:spPr>
        <p:txBody>
          <a:bodyPr anchor="b">
            <a:normAutofit/>
          </a:bodyPr>
          <a:lstStyle/>
          <a:p>
            <a:r>
              <a:rPr lang="en-US" dirty="0"/>
              <a:t>MySQL Database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230901-93FF-27A7-513C-163EB542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2176462"/>
            <a:ext cx="7972425" cy="39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{9EE0DB86-99A0-4B47-8ACC-C934A7F6CAB9}tf33713516_win32</Template>
  <TotalTime>172</TotalTime>
  <Words>562</Words>
  <Application>Microsoft Office PowerPoint</Application>
  <PresentationFormat>Widescreen</PresentationFormat>
  <Paragraphs>44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Arial</vt:lpstr>
      <vt:lpstr>Calibri</vt:lpstr>
      <vt:lpstr>Gill Sans MT</vt:lpstr>
      <vt:lpstr>Walbaum Display</vt:lpstr>
      <vt:lpstr>3DFloatVTI</vt:lpstr>
      <vt:lpstr>Final Software Project   Week 5 Assignment  Steven Warnock The University of Arizona Global Campus CST 499 Capstone for Computer Software Technology Charmelia Butler 11/2/2024</vt:lpstr>
      <vt:lpstr>Agenda</vt:lpstr>
      <vt:lpstr>SRS Document</vt:lpstr>
      <vt:lpstr>PowerPoint Presentation</vt:lpstr>
      <vt:lpstr>PowerPoint Presentation</vt:lpstr>
      <vt:lpstr>UML Design Model</vt:lpstr>
      <vt:lpstr>PowerPoint Presentation</vt:lpstr>
      <vt:lpstr>Landing, Login, and Enrollment Pages</vt:lpstr>
      <vt:lpstr>MySQL Database</vt:lpstr>
      <vt:lpstr>PHP Code</vt:lpstr>
      <vt:lpstr>PHP Code (Cont.)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Warnock, Steve</dc:creator>
  <cp:lastModifiedBy>Warnock, Steve</cp:lastModifiedBy>
  <cp:revision>11</cp:revision>
  <dcterms:created xsi:type="dcterms:W3CDTF">2024-07-25T03:39:01Z</dcterms:created>
  <dcterms:modified xsi:type="dcterms:W3CDTF">2024-11-03T00:24:16Z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