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2" r:id="rId1"/>
  </p:sldMasterIdLst>
  <p:notesMasterIdLst>
    <p:notesMasterId r:id="rId111"/>
  </p:notesMasterIdLst>
  <p:sldIdLst>
    <p:sldId id="256" r:id="rId2"/>
    <p:sldId id="259" r:id="rId3"/>
    <p:sldId id="261" r:id="rId4"/>
    <p:sldId id="260" r:id="rId5"/>
    <p:sldId id="27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0" r:id="rId14"/>
    <p:sldId id="276" r:id="rId15"/>
    <p:sldId id="275" r:id="rId16"/>
    <p:sldId id="274" r:id="rId17"/>
    <p:sldId id="277" r:id="rId18"/>
    <p:sldId id="279" r:id="rId19"/>
    <p:sldId id="281" r:id="rId20"/>
    <p:sldId id="282" r:id="rId21"/>
    <p:sldId id="283" r:id="rId22"/>
    <p:sldId id="284" r:id="rId23"/>
    <p:sldId id="287" r:id="rId24"/>
    <p:sldId id="285" r:id="rId25"/>
    <p:sldId id="286" r:id="rId26"/>
    <p:sldId id="280" r:id="rId27"/>
    <p:sldId id="288" r:id="rId28"/>
    <p:sldId id="376" r:id="rId29"/>
    <p:sldId id="289" r:id="rId30"/>
    <p:sldId id="290" r:id="rId31"/>
    <p:sldId id="293" r:id="rId32"/>
    <p:sldId id="377" r:id="rId33"/>
    <p:sldId id="375" r:id="rId34"/>
    <p:sldId id="291" r:id="rId35"/>
    <p:sldId id="294" r:id="rId36"/>
    <p:sldId id="379" r:id="rId37"/>
    <p:sldId id="378" r:id="rId38"/>
    <p:sldId id="292" r:id="rId39"/>
    <p:sldId id="295" r:id="rId40"/>
    <p:sldId id="372" r:id="rId41"/>
    <p:sldId id="296" r:id="rId42"/>
    <p:sldId id="303" r:id="rId43"/>
    <p:sldId id="304" r:id="rId44"/>
    <p:sldId id="300" r:id="rId45"/>
    <p:sldId id="297" r:id="rId46"/>
    <p:sldId id="298" r:id="rId47"/>
    <p:sldId id="301" r:id="rId48"/>
    <p:sldId id="302" r:id="rId49"/>
    <p:sldId id="305" r:id="rId50"/>
    <p:sldId id="306" r:id="rId51"/>
    <p:sldId id="309" r:id="rId52"/>
    <p:sldId id="308" r:id="rId53"/>
    <p:sldId id="310" r:id="rId54"/>
    <p:sldId id="311" r:id="rId55"/>
    <p:sldId id="312" r:id="rId56"/>
    <p:sldId id="313" r:id="rId57"/>
    <p:sldId id="314" r:id="rId58"/>
    <p:sldId id="316" r:id="rId59"/>
    <p:sldId id="315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63" r:id="rId77"/>
    <p:sldId id="361" r:id="rId78"/>
    <p:sldId id="333" r:id="rId79"/>
    <p:sldId id="336" r:id="rId80"/>
    <p:sldId id="364" r:id="rId81"/>
    <p:sldId id="334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62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4" r:id="rId100"/>
    <p:sldId id="355" r:id="rId101"/>
    <p:sldId id="356" r:id="rId102"/>
    <p:sldId id="358" r:id="rId103"/>
    <p:sldId id="357" r:id="rId104"/>
    <p:sldId id="366" r:id="rId105"/>
    <p:sldId id="365" r:id="rId106"/>
    <p:sldId id="367" r:id="rId107"/>
    <p:sldId id="368" r:id="rId108"/>
    <p:sldId id="371" r:id="rId109"/>
    <p:sldId id="370" r:id="rId110"/>
  </p:sldIdLst>
  <p:sldSz cx="12192000" cy="6858000"/>
  <p:notesSz cx="6858000" cy="9144000"/>
  <p:embeddedFontLst>
    <p:embeddedFont>
      <p:font typeface="Calibri" panose="020F0502020204030204" pitchFamily="34" charset="0"/>
      <p:regular r:id="rId112"/>
      <p:bold r:id="rId113"/>
      <p:italic r:id="rId114"/>
      <p:boldItalic r:id="rId115"/>
    </p:embeddedFont>
    <p:embeddedFont>
      <p:font typeface="Geo" panose="020B0604020202020204"/>
      <p:regular r:id="rId116"/>
      <p:italic r:id="rId117"/>
    </p:embeddedFont>
    <p:embeddedFont>
      <p:font typeface="Oswald" panose="020B0604020202020204" charset="-18"/>
      <p:regular r:id="rId118"/>
      <p:bold r:id="rId1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9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79199" autoAdjust="0"/>
  </p:normalViewPr>
  <p:slideViewPr>
    <p:cSldViewPr snapToGrid="0">
      <p:cViewPr varScale="1">
        <p:scale>
          <a:sx n="90" d="100"/>
          <a:sy n="90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6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1.fnt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font" Target="fonts/font2.fntdata"/><Relationship Id="rId11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font" Target="fonts/font3.fntdata"/><Relationship Id="rId119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am_leader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Project_manager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untaingoatsoftware.com/topics/user-stories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untaingoatsoftware.com/topics/user-stories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86929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068408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pl-PL" dirty="0"/>
              <a:t>How to improve that?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774415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016525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them user story cannot be fully understood for </a:t>
            </a:r>
            <a:r>
              <a:rPr lang="en-US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Devs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l-PL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to estimate that: example with filtering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313182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55351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Epics generally take more than one or two sprints to develop and test.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action movie there 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Shooting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</a:t>
            </a:r>
            <a:b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13980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have filed the James Bond movies together. They are a theme.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476124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 layer of the stories represent the minimal marketable features.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others are more likely to be implemented later. 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650590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60664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Font typeface="+mj-lt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099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803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986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281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523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025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Scrum Master is not a traditional 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Team leader"/>
              </a:rPr>
              <a:t>team lead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roject manager"/>
              </a:rPr>
              <a:t>project manager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lv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acts as a buffer between the team and any distracting influences.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4369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039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457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09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565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678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865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impediment e.g., 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stumbling block, 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risk, 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issue, 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delayed dependency, 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 proved unfounded</a:t>
            </a:r>
          </a:p>
          <a:p>
            <a:pPr lv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identified in the Daily Scrum should be captured by the Scrum Master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43959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846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884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318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232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7202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806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1055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Typically, the Product Owner and the Scrum Team come together </a:t>
            </a:r>
          </a:p>
          <a:p>
            <a:pPr lv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write down everything that must be prioritized, and this becomes </a:t>
            </a:r>
          </a:p>
          <a:p>
            <a:pPr lv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for the first Sprint</a:t>
            </a:r>
          </a:p>
          <a:p>
            <a:pPr lvl="0">
              <a:spcBef>
                <a:spcPts val="0"/>
              </a:spcBef>
              <a:buNone/>
            </a:pP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Product Owner prioritizes which Product Backlog Items are most needed. </a:t>
            </a:r>
          </a:p>
          <a:p>
            <a:pPr lv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team then chooses which items they can complete in the coming Sprint.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56927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2527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0286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4431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Product Backlog Items may be broken down into tasks by the Development Team. </a:t>
            </a:r>
          </a:p>
          <a:p>
            <a:pPr lvl="0">
              <a:spcBef>
                <a:spcPts val="0"/>
              </a:spcBef>
              <a:buNone/>
            </a:pP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 on the Sprint Backlog are never assigned. This promotes self-organization.</a:t>
            </a:r>
          </a:p>
        </p:txBody>
      </p:sp>
    </p:spTree>
    <p:extLst>
      <p:ext uri="{BB962C8B-B14F-4D97-AF65-F5344CB8AC3E}">
        <p14:creationId xmlns:p14="http://schemas.microsoft.com/office/powerpoint/2010/main" val="22796001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7281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6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0469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3099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/>
              <a:t>What does it mean?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18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80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5719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9406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594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6738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2397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356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8499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5603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133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38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3223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3159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8311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5339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8848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format </a:t>
            </a:r>
            <a:r>
              <a:rPr lang="en-US" sz="1100" b="0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canonised</a:t>
            </a:r>
            <a:r>
              <a:rPr lang="en-US" sz="11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by Mike Cohn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93739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format </a:t>
            </a:r>
            <a:r>
              <a:rPr lang="en-US" sz="1100" b="0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canonised</a:t>
            </a:r>
            <a:r>
              <a:rPr lang="en-US" sz="11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by Mike Cohn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20862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10294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0682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82013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815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4231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9394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298368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194568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 much information. </a:t>
            </a:r>
            <a:endParaRPr lang="pl-PL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hard to work on such items. </a:t>
            </a:r>
            <a:endParaRPr lang="pl-PL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many cases specifying details too soon just creates more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94272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ocused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technology and the advantages to the programmers</a:t>
            </a:r>
            <a:endParaRPr lang="pl-PL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US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behind these stories are good ones but they should instead be</a:t>
            </a:r>
            <a:br>
              <a:rPr lang="pl-PL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written so that the benefits to the customers</a:t>
            </a:r>
            <a:endParaRPr lang="pl-PL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97535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33897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69703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906926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8348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5449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2064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dirty="0"/>
              <a:t>Important feature but too big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dirty="0"/>
              <a:t>It involves a</a:t>
            </a:r>
            <a:r>
              <a:rPr lang="pl-PL" baseline="0" dirty="0"/>
              <a:t> lot of tasks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baseline="0" dirty="0"/>
              <a:t>It should be splitted into smaller ones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74617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developer says he doesn't want to write down or estimate </a:t>
            </a:r>
            <a:endParaRPr lang="pl-PL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 that may take longer than making the change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2797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102791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dirty="0"/>
              <a:t>Can</a:t>
            </a:r>
            <a:r>
              <a:rPr lang="pl-PL" baseline="0" dirty="0"/>
              <a:t> be tested but cannot be automated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68346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dirty="0"/>
              <a:t>Can</a:t>
            </a:r>
            <a:r>
              <a:rPr lang="pl-PL" baseline="0" dirty="0"/>
              <a:t> be tested but cannot be automated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662599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2519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859932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882381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92928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users are not very adept at understanding, and especially at expressing, their true needs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1335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17846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04810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users are not very adept at understanding, and especially at expressing, their true needs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127535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64371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443120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750619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23255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090193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612705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44687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890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86305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429491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72358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 criteria that tell us when something is done is the best way to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 putting too much, or too little, time and effort into it.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12060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49293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with different purchase amounts (including one over the card's limit)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55551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 tests should be written by the customer rather than by a developer.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304516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45869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74711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297620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65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bg>
      <p:bgPr>
        <a:blipFill rotWithShape="1">
          <a:blip r:embed="rId2">
            <a:alphaModFix/>
          </a:blip>
          <a:stretch>
            <a:fillRect t="-8999" b="-8998"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1951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eo"/>
              <a:buNone/>
              <a:defRPr sz="60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169510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5400000">
            <a:off x="0" y="0"/>
            <a:ext cx="2500009" cy="2500009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752932" cy="12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lko tytuł">
    <p:bg>
      <p:bgPr>
        <a:blipFill rotWithShape="1">
          <a:blip r:embed="rId2">
            <a:alphaModFix/>
          </a:blip>
          <a:stretch>
            <a:fillRect t="-8999" b="-8998"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200" cy="678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328289" y="2344725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>
            <a:spLocks noGrp="1"/>
          </p:cNvSpPr>
          <p:nvPr>
            <p:ph type="pic" idx="2"/>
          </p:nvPr>
        </p:nvSpPr>
        <p:spPr>
          <a:xfrm>
            <a:off x="1027553" y="2178908"/>
            <a:ext cx="1083417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2328289" y="3923580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4"/>
          </p:nvPr>
        </p:nvSpPr>
        <p:spPr>
          <a:xfrm>
            <a:off x="1027553" y="3757764"/>
            <a:ext cx="1083417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5"/>
          </p:nvPr>
        </p:nvSpPr>
        <p:spPr>
          <a:xfrm>
            <a:off x="7957292" y="2429031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6"/>
          </p:nvPr>
        </p:nvSpPr>
        <p:spPr>
          <a:xfrm>
            <a:off x="6656557" y="2263215"/>
            <a:ext cx="1083417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7"/>
          </p:nvPr>
        </p:nvSpPr>
        <p:spPr>
          <a:xfrm>
            <a:off x="6656557" y="3734710"/>
            <a:ext cx="1083417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8"/>
          </p:nvPr>
        </p:nvSpPr>
        <p:spPr>
          <a:xfrm>
            <a:off x="7957292" y="3919889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bg>
      <p:bgPr>
        <a:blipFill rotWithShape="1">
          <a:blip r:embed="rId2">
            <a:alphaModFix/>
          </a:blip>
          <a:stretch>
            <a:fillRect t="-8999" b="-8998"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200" cy="678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ylko tytuł">
    <p:bg>
      <p:bgPr>
        <a:blipFill rotWithShape="1">
          <a:blip r:embed="rId2">
            <a:alphaModFix/>
          </a:blip>
          <a:stretch>
            <a:fillRect t="-8999" b="-8998"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200" cy="678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0" y="4241258"/>
            <a:ext cx="12192000" cy="107004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usty">
    <p:bg>
      <p:bgPr>
        <a:solidFill>
          <a:srgbClr val="F5F5F5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pic" idx="2"/>
          </p:nvPr>
        </p:nvSpPr>
        <p:spPr>
          <a:xfrm>
            <a:off x="10858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idx="3"/>
          </p:nvPr>
        </p:nvSpPr>
        <p:spPr>
          <a:xfrm>
            <a:off x="49720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4"/>
          </p:nvPr>
        </p:nvSpPr>
        <p:spPr>
          <a:xfrm>
            <a:off x="88582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39775" y="3910012"/>
            <a:ext cx="2946399" cy="1547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5"/>
          </p:nvPr>
        </p:nvSpPr>
        <p:spPr>
          <a:xfrm>
            <a:off x="4622800" y="3910012"/>
            <a:ext cx="2946399" cy="1547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6"/>
          </p:nvPr>
        </p:nvSpPr>
        <p:spPr>
          <a:xfrm>
            <a:off x="8509000" y="3910012"/>
            <a:ext cx="2946399" cy="1547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tuł i zawartość">
    <p:bg>
      <p:bgPr>
        <a:blipFill rotWithShape="1">
          <a:blip r:embed="rId2">
            <a:alphaModFix/>
          </a:blip>
          <a:stretch>
            <a:fillRect t="-8999" b="-8998"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Nagłówek sekcji">
    <p:bg>
      <p:bgPr>
        <a:blipFill rotWithShape="1">
          <a:blip r:embed="rId2">
            <a:alphaModFix/>
          </a:blip>
          <a:stretch>
            <a:fillRect t="-8999" b="-8998"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eo"/>
              <a:buNone/>
              <a:defRPr sz="6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6944" y="-35491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wa elementy zawartości">
    <p:bg>
      <p:bgPr>
        <a:blipFill rotWithShape="1">
          <a:blip r:embed="rId2">
            <a:alphaModFix/>
          </a:blip>
          <a:stretch>
            <a:fillRect t="-8999" b="-8998"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118679" y="1669913"/>
            <a:ext cx="9954638" cy="4027252"/>
          </a:xfrm>
          <a:prstGeom prst="rect">
            <a:avLst/>
          </a:prstGeom>
          <a:solidFill>
            <a:srgbClr val="515151">
              <a:alpha val="4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066800" y="1595334"/>
            <a:ext cx="10058399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2841997" y="1595334"/>
            <a:ext cx="6478621" cy="301558"/>
          </a:xfrm>
          <a:prstGeom prst="rect">
            <a:avLst/>
          </a:prstGeom>
          <a:solidFill>
            <a:srgbClr val="515151">
              <a:alpha val="4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892155" y="1111553"/>
            <a:ext cx="6378305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962636" y="2101781"/>
            <a:ext cx="8266721" cy="24217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0" y="4554625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wa elementy zawartości">
    <p:bg>
      <p:bgPr>
        <a:blipFill rotWithShape="1">
          <a:blip r:embed="rId2">
            <a:alphaModFix/>
          </a:blip>
          <a:stretch>
            <a:fillRect t="-8999" b="-8998"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4388794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610360" y="2701044"/>
            <a:ext cx="6177065" cy="4027252"/>
          </a:xfrm>
          <a:prstGeom prst="rect">
            <a:avLst/>
          </a:prstGeom>
          <a:solidFill>
            <a:srgbClr val="515151">
              <a:alpha val="4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558479" y="2626466"/>
            <a:ext cx="6241451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1232337"/>
            <a:ext cx="12191998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7344" y="12374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7299189" y="2701044"/>
            <a:ext cx="4285015" cy="4027252"/>
          </a:xfrm>
          <a:prstGeom prst="rect">
            <a:avLst/>
          </a:prstGeom>
          <a:solidFill>
            <a:srgbClr val="515151">
              <a:alpha val="4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7252485" y="2626467"/>
            <a:ext cx="4331502" cy="40275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77875" y="2801938"/>
            <a:ext cx="5807075" cy="3676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ównanie">
    <p:bg>
      <p:bgPr>
        <a:blipFill rotWithShape="1">
          <a:blip r:embed="rId2">
            <a:alphaModFix/>
          </a:blip>
          <a:stretch>
            <a:fillRect t="-8999" b="-8998"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lnSpc>
                <a:spcPct val="90000"/>
              </a:lnSpc>
              <a:spcBef>
                <a:spcPts val="500"/>
              </a:spcBef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76200" algn="l" rtl="0">
              <a:lnSpc>
                <a:spcPct val="90000"/>
              </a:lnSpc>
              <a:spcBef>
                <a:spcPts val="500"/>
              </a:spcBef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3405" y="16903"/>
            <a:ext cx="1916348" cy="902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orównanie">
    <p:bg>
      <p:bgPr>
        <a:blipFill rotWithShape="1">
          <a:blip r:embed="rId2">
            <a:alphaModFix/>
          </a:blip>
          <a:stretch>
            <a:fillRect t="-8999" b="-8998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838200" y="1681163"/>
            <a:ext cx="10515599" cy="5176836"/>
          </a:xfrm>
          <a:prstGeom prst="rect">
            <a:avLst/>
          </a:prstGeom>
          <a:solidFill>
            <a:srgbClr val="F5F5F5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lnSpc>
                <a:spcPct val="90000"/>
              </a:lnSpc>
              <a:spcBef>
                <a:spcPts val="500"/>
              </a:spcBef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76200" algn="l" rtl="0">
              <a:lnSpc>
                <a:spcPct val="90000"/>
              </a:lnSpc>
              <a:spcBef>
                <a:spcPts val="500"/>
              </a:spcBef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3405" y="16903"/>
            <a:ext cx="1916348" cy="902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braz z podpisem">
    <p:bg>
      <p:bgPr>
        <a:solidFill>
          <a:srgbClr val="F5F5F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5183187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11286" y="0"/>
            <a:ext cx="4460738" cy="20574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286" y="1281001"/>
            <a:ext cx="4460738" cy="776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2"/>
          </p:nvPr>
        </p:nvSpPr>
        <p:spPr>
          <a:xfrm>
            <a:off x="5183187" y="0"/>
            <a:ext cx="7008811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286" y="2057400"/>
            <a:ext cx="4460738" cy="480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13867" y="224480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lko tytuł">
    <p:bg>
      <p:bgPr>
        <a:solidFill>
          <a:srgbClr val="F5F5F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A3D53"/>
              </a:buClr>
              <a:buFont typeface="Geo"/>
              <a:buNone/>
            </a:pPr>
            <a:endParaRPr sz="3200" b="0" i="0" u="none" strike="noStrike" cap="none">
              <a:solidFill>
                <a:srgbClr val="4A3D53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ctrTitle"/>
          </p:nvPr>
        </p:nvSpPr>
        <p:spPr>
          <a:xfrm>
            <a:off x="1524000" y="2206883"/>
            <a:ext cx="9144000" cy="1951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Geo"/>
              <a:buNone/>
            </a:pPr>
            <a:r>
              <a:rPr lang="pl-PL" sz="13800" b="0" dirty="0" err="1">
                <a:latin typeface="Oswald" panose="02000303000000000000" pitchFamily="2" charset="-52"/>
              </a:rPr>
              <a:t>Scrum</a:t>
            </a:r>
            <a:endParaRPr lang="en-US" sz="13800" b="0" dirty="0">
              <a:latin typeface="Oswald" panose="02000303000000000000" pitchFamily="2" charset="-52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ubTitle" idx="1"/>
          </p:nvPr>
        </p:nvSpPr>
        <p:spPr>
          <a:xfrm>
            <a:off x="1524000" y="4545245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accent2"/>
                </a:solidFill>
                <a:latin typeface="Oswald" panose="02000303000000000000" pitchFamily="2" charset="-52"/>
              </a:rPr>
              <a:t>Aleksander Gozdek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bg1"/>
                </a:solidFill>
                <a:latin typeface="Oswald" panose="02000303000000000000" pitchFamily="2" charset="-52"/>
              </a:rPr>
              <a:t>Software Development Academy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solidFill>
                  <a:schemeClr val="accent2"/>
                </a:solidFill>
                <a:latin typeface="Oswald" panose="02000303000000000000" pitchFamily="2" charset="-52"/>
              </a:rPr>
              <a:t>Respect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8496" y="2228193"/>
            <a:ext cx="8702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Oswald" panose="02000303000000000000" pitchFamily="2" charset="-52"/>
              </a:rPr>
              <a:t>Team members respect each other to be technically capable and to </a:t>
            </a:r>
            <a:r>
              <a:rPr lang="en-US" sz="4800" dirty="0">
                <a:solidFill>
                  <a:schemeClr val="accent2"/>
                </a:solidFill>
                <a:latin typeface="Oswald" panose="02000303000000000000" pitchFamily="2" charset="-52"/>
              </a:rPr>
              <a:t>work with good intent</a:t>
            </a:r>
            <a:r>
              <a:rPr lang="en-US" sz="4800" dirty="0">
                <a:solidFill>
                  <a:schemeClr val="bg1"/>
                </a:solidFill>
                <a:latin typeface="Oswald" panose="02000303000000000000" pitchFamily="2" charset="-5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3338786"/>
      </p:ext>
    </p:extLst>
  </p:cSld>
  <p:clrMapOvr>
    <a:masterClrMapping/>
  </p:clrMapOvr>
  <p:transition spd="slow"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solidFill>
                  <a:schemeClr val="tx1"/>
                </a:solidFill>
                <a:latin typeface="Oswald" panose="02000303000000000000" pitchFamily="2" charset="-52"/>
              </a:rPr>
              <a:t>Common Mistakes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5129" y="1619857"/>
            <a:ext cx="102039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As Developer I’d like to have 64-bit Java on Prod Environment, to let me fully utilize machine performance</a:t>
            </a:r>
            <a:endParaRPr lang="en-US" sz="28700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3152" y="3360716"/>
            <a:ext cx="10295908" cy="2968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/>
          <p:cNvSpPr txBox="1"/>
          <p:nvPr/>
        </p:nvSpPr>
        <p:spPr>
          <a:xfrm>
            <a:off x="1267633" y="3875636"/>
            <a:ext cx="100614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chemeClr val="accent2"/>
                </a:solidFill>
                <a:latin typeface="Oswald" panose="020B0604020202020204" charset="-18"/>
              </a:rPr>
              <a:t>No User Value</a:t>
            </a:r>
            <a:endParaRPr lang="en-US" sz="4000" dirty="0">
              <a:solidFill>
                <a:schemeClr val="accent2"/>
              </a:solidFill>
              <a:latin typeface="Oswald" panose="020B0604020202020204" charset="-18"/>
            </a:endParaRPr>
          </a:p>
          <a:p>
            <a:pPr lvl="2" fontAlgn="base"/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It’s technical debt story. It doesn’t give user any value. </a:t>
            </a:r>
            <a:r>
              <a:rPr lang="pl-PL" sz="4000" dirty="0">
                <a:solidFill>
                  <a:schemeClr val="bg1"/>
                </a:solidFill>
                <a:latin typeface="Oswald" panose="020B0604020202020204" charset="-18"/>
              </a:rPr>
              <a:t>It’s n</a:t>
            </a:r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on</a:t>
            </a:r>
            <a:r>
              <a:rPr lang="pl-PL" sz="4000" dirty="0">
                <a:solidFill>
                  <a:schemeClr val="bg1"/>
                </a:solidFill>
                <a:latin typeface="Oswald" panose="020B0604020202020204" charset="-18"/>
              </a:rPr>
              <a:t>-</a:t>
            </a:r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functional requirement.</a:t>
            </a:r>
          </a:p>
        </p:txBody>
      </p:sp>
    </p:spTree>
    <p:extLst>
      <p:ext uri="{BB962C8B-B14F-4D97-AF65-F5344CB8AC3E}">
        <p14:creationId xmlns:p14="http://schemas.microsoft.com/office/powerpoint/2010/main" val="1251984849"/>
      </p:ext>
    </p:extLst>
  </p:cSld>
  <p:clrMapOvr>
    <a:masterClrMapping/>
  </p:clrMapOvr>
  <p:transition spd="slow"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solidFill>
                  <a:schemeClr val="tx1"/>
                </a:solidFill>
                <a:latin typeface="Oswald" panose="02000303000000000000" pitchFamily="2" charset="-52"/>
              </a:rPr>
              <a:t>Common Mistakes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5129" y="1619857"/>
            <a:ext cx="102039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As user I’d like to have faster system, to let me find announcements in quicker way</a:t>
            </a:r>
            <a:r>
              <a:rPr lang="pl-PL" sz="4000" dirty="0">
                <a:solidFill>
                  <a:schemeClr val="bg1"/>
                </a:solidFill>
                <a:latin typeface="Oswald" panose="020B0604020202020204" charset="-18"/>
              </a:rPr>
              <a:t>.</a:t>
            </a:r>
            <a:br>
              <a:rPr lang="pl-PL" sz="4000" dirty="0">
                <a:solidFill>
                  <a:schemeClr val="bg1"/>
                </a:solidFill>
                <a:latin typeface="Oswald" panose="020B0604020202020204" charset="-18"/>
              </a:rPr>
            </a:br>
            <a:br>
              <a:rPr lang="pl-PL" sz="4000" dirty="0">
                <a:solidFill>
                  <a:schemeClr val="bg1"/>
                </a:solidFill>
                <a:latin typeface="Oswald" panose="020B0604020202020204" charset="-18"/>
              </a:rPr>
            </a:br>
            <a:r>
              <a:rPr lang="pl-PL" sz="4000" dirty="0">
                <a:solidFill>
                  <a:schemeClr val="bg1"/>
                </a:solidFill>
                <a:latin typeface="Oswald" panose="020B0604020202020204" charset="-18"/>
              </a:rPr>
              <a:t>Conditions of Satisfaction: </a:t>
            </a:r>
            <a:r>
              <a:rPr lang="en-US" sz="4000" dirty="0">
                <a:solidFill>
                  <a:schemeClr val="accent2"/>
                </a:solidFill>
                <a:latin typeface="Oswald" panose="020B0604020202020204" charset="-18"/>
              </a:rPr>
              <a:t>System respond to average requests in less than </a:t>
            </a:r>
            <a:r>
              <a:rPr lang="pl-PL" sz="4000" dirty="0">
                <a:solidFill>
                  <a:schemeClr val="accent2"/>
                </a:solidFill>
                <a:latin typeface="Oswald" panose="020B0604020202020204" charset="-18"/>
              </a:rPr>
              <a:t>3</a:t>
            </a:r>
            <a:r>
              <a:rPr lang="en-US" sz="4000" dirty="0">
                <a:solidFill>
                  <a:schemeClr val="accent2"/>
                </a:solidFill>
                <a:latin typeface="Oswald" panose="020B0604020202020204" charset="-18"/>
              </a:rPr>
              <a:t>s</a:t>
            </a:r>
            <a:r>
              <a:rPr lang="pl-PL" sz="4000" dirty="0">
                <a:solidFill>
                  <a:schemeClr val="bg1"/>
                </a:solidFill>
                <a:latin typeface="Oswald" panose="020B0604020202020204" charset="-18"/>
              </a:rPr>
              <a:t>.</a:t>
            </a:r>
            <a:br>
              <a:rPr lang="pl-PL" sz="4000" dirty="0">
                <a:solidFill>
                  <a:schemeClr val="bg1"/>
                </a:solidFill>
                <a:latin typeface="Oswald" panose="020B0604020202020204" charset="-18"/>
              </a:rPr>
            </a:br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Task </a:t>
            </a:r>
            <a:r>
              <a:rPr lang="pl-PL" sz="4000" dirty="0">
                <a:solidFill>
                  <a:schemeClr val="bg1"/>
                </a:solidFill>
                <a:latin typeface="Oswald" panose="020B0604020202020204" charset="-18"/>
              </a:rPr>
              <a:t>connected to story: </a:t>
            </a:r>
            <a:r>
              <a:rPr lang="pl-PL" sz="4000" dirty="0">
                <a:solidFill>
                  <a:schemeClr val="accent2"/>
                </a:solidFill>
                <a:latin typeface="Oswald" panose="020B0604020202020204" charset="-18"/>
              </a:rPr>
              <a:t>Install 64-bit Java.</a:t>
            </a:r>
            <a:endParaRPr lang="en-US" sz="4000" dirty="0">
              <a:solidFill>
                <a:schemeClr val="accent2"/>
              </a:solidFill>
              <a:latin typeface="Oswald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264444101"/>
      </p:ext>
    </p:extLst>
  </p:cSld>
  <p:clrMapOvr>
    <a:masterClrMapping/>
  </p:clrMapOvr>
  <p:transition spd="slow"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solidFill>
                  <a:schemeClr val="tx1"/>
                </a:solidFill>
                <a:latin typeface="Oswald" panose="02000303000000000000" pitchFamily="2" charset="-52"/>
              </a:rPr>
              <a:t>Common Mistakes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73275" y="1691109"/>
            <a:ext cx="102039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As user, I’d like to be able to filter announcements</a:t>
            </a:r>
            <a:r>
              <a:rPr lang="pl-PL" sz="4000" dirty="0">
                <a:solidFill>
                  <a:schemeClr val="bg1"/>
                </a:solidFill>
                <a:latin typeface="Oswald" panose="020B0604020202020204" charset="-18"/>
              </a:rPr>
              <a:t>.</a:t>
            </a:r>
            <a:endParaRPr lang="en-US" sz="123400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087689008"/>
      </p:ext>
    </p:extLst>
  </p:cSld>
  <p:clrMapOvr>
    <a:masterClrMapping/>
  </p:clrMapOvr>
  <p:transition spd="slow"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solidFill>
                  <a:schemeClr val="tx1"/>
                </a:solidFill>
                <a:latin typeface="Oswald" panose="02000303000000000000" pitchFamily="2" charset="-52"/>
              </a:rPr>
              <a:t>Common Mistakes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73275" y="1691109"/>
            <a:ext cx="102039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As user, I’d like to be able to filter announcements</a:t>
            </a:r>
            <a:r>
              <a:rPr lang="pl-PL" sz="4000" dirty="0">
                <a:solidFill>
                  <a:schemeClr val="bg1"/>
                </a:solidFill>
                <a:latin typeface="Oswald" panose="020B0604020202020204" charset="-18"/>
              </a:rPr>
              <a:t>.</a:t>
            </a:r>
            <a:endParaRPr lang="en-US" sz="123400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81298" y="3055852"/>
            <a:ext cx="8965871" cy="2968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/>
          <p:cNvSpPr txBox="1"/>
          <p:nvPr/>
        </p:nvSpPr>
        <p:spPr>
          <a:xfrm>
            <a:off x="1873275" y="3573088"/>
            <a:ext cx="90014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fontAlgn="base"/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To vague. We don’t know why the user needs that. </a:t>
            </a:r>
          </a:p>
          <a:p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We don’t know anything about what are </a:t>
            </a:r>
            <a:r>
              <a:rPr lang="pl-PL" sz="4000" dirty="0">
                <a:solidFill>
                  <a:schemeClr val="bg1"/>
                </a:solidFill>
                <a:latin typeface="Oswald" panose="020B0604020202020204" charset="-18"/>
              </a:rPr>
              <a:t>criterion.</a:t>
            </a:r>
            <a:br>
              <a:rPr lang="pl-PL" sz="4000" dirty="0">
                <a:solidFill>
                  <a:schemeClr val="bg1"/>
                </a:solidFill>
                <a:latin typeface="Oswald" panose="020B0604020202020204" charset="-18"/>
              </a:rPr>
            </a:br>
            <a:r>
              <a:rPr lang="pl-PL" sz="4000" dirty="0">
                <a:solidFill>
                  <a:schemeClr val="bg1"/>
                </a:solidFill>
                <a:latin typeface="Oswald" panose="020B0604020202020204" charset="-18"/>
              </a:rPr>
              <a:t>No conditions of satisfaction.</a:t>
            </a:r>
          </a:p>
          <a:p>
            <a:pPr lvl="2" fontAlgn="base"/>
            <a:endParaRPr lang="en-US" sz="4000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398297192"/>
      </p:ext>
    </p:extLst>
  </p:cSld>
  <p:clrMapOvr>
    <a:masterClrMapping/>
  </p:clrMapOvr>
  <p:transition spd="slow"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3134813" y="1657767"/>
            <a:ext cx="6336236" cy="41334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en-US" sz="8800" dirty="0">
                <a:solidFill>
                  <a:schemeClr val="accent2"/>
                </a:solidFill>
                <a:latin typeface="Oswald" panose="02000303000000000000" pitchFamily="2" charset="-52"/>
              </a:rPr>
              <a:t>BREAKING DOWN</a:t>
            </a:r>
          </a:p>
          <a:p>
            <a:pPr lvl="0" algn="l">
              <a:spcBef>
                <a:spcPts val="0"/>
              </a:spcBef>
            </a:pPr>
            <a:r>
              <a:rPr lang="en-US" sz="8800" dirty="0">
                <a:latin typeface="Oswald" panose="02000303000000000000" pitchFamily="2" charset="-52"/>
              </a:rPr>
              <a:t>EPICS</a:t>
            </a:r>
            <a:endParaRPr lang="en-US" sz="496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67197868"/>
      </p:ext>
    </p:extLst>
  </p:cSld>
  <p:clrMapOvr>
    <a:masterClrMapping/>
  </p:clrMapOvr>
  <p:transition spd="slow"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solidFill>
                  <a:schemeClr val="tx1"/>
                </a:solidFill>
                <a:latin typeface="Oswald" panose="02000303000000000000" pitchFamily="2" charset="-52"/>
              </a:rPr>
              <a:t>Epic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4807" y="1880295"/>
            <a:ext cx="88472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Simply Epic is a </a:t>
            </a:r>
            <a:r>
              <a:rPr lang="en-US" sz="4000" dirty="0">
                <a:solidFill>
                  <a:schemeClr val="accent2"/>
                </a:solidFill>
                <a:latin typeface="Oswald" panose="02000303000000000000" pitchFamily="2" charset="-52"/>
              </a:rPr>
              <a:t>“big story”</a:t>
            </a:r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.</a:t>
            </a:r>
          </a:p>
          <a:p>
            <a:pPr lvl="1" fontAlgn="base"/>
            <a:endParaRPr lang="en-US" sz="40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pPr lvl="1" fontAlgn="base"/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Stories that often comprise a </a:t>
            </a:r>
            <a:r>
              <a:rPr lang="en-US" sz="4000" dirty="0">
                <a:solidFill>
                  <a:schemeClr val="accent2"/>
                </a:solidFill>
                <a:latin typeface="Oswald" panose="02000303000000000000" pitchFamily="2" charset="-52"/>
              </a:rPr>
              <a:t>complete workflow </a:t>
            </a:r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for a user. Their business value isn't realized until the entire epic is complete. </a:t>
            </a:r>
          </a:p>
        </p:txBody>
      </p:sp>
    </p:spTree>
    <p:extLst>
      <p:ext uri="{BB962C8B-B14F-4D97-AF65-F5344CB8AC3E}">
        <p14:creationId xmlns:p14="http://schemas.microsoft.com/office/powerpoint/2010/main" val="1966249739"/>
      </p:ext>
    </p:extLst>
  </p:cSld>
  <p:clrMapOvr>
    <a:masterClrMapping/>
  </p:clrMapOvr>
  <p:transition spd="slow"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solidFill>
                  <a:schemeClr val="tx1"/>
                </a:solidFill>
                <a:latin typeface="Oswald" panose="02000303000000000000" pitchFamily="2" charset="-52"/>
              </a:rPr>
              <a:t>Themes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15923" y="2216626"/>
            <a:ext cx="92571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Themes may be thought of as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groups of related stories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. </a:t>
            </a:r>
          </a:p>
          <a:p>
            <a:pPr lvl="1" fontAlgn="base"/>
            <a:endParaRPr lang="en-US" sz="36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pPr lvl="1" fontAlgn="base"/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Often these stories all contribute to a common goal or are related in some obvious way, such as all focusing on a single customer.</a:t>
            </a:r>
            <a:endParaRPr lang="en-US" sz="80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33138671"/>
      </p:ext>
    </p:extLst>
  </p:cSld>
  <p:clrMapOvr>
    <a:masterClrMapping/>
  </p:clrMapOvr>
  <p:transition spd="slow"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solidFill>
                  <a:schemeClr val="tx1"/>
                </a:solidFill>
                <a:latin typeface="Oswald" panose="02000303000000000000" pitchFamily="2" charset="-52"/>
              </a:rPr>
              <a:t>How does it look like?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05" y="1342021"/>
            <a:ext cx="9211961" cy="49727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46481" y="6478342"/>
            <a:ext cx="3867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http://www.payton-consulting.com/wp-content/uploads/2015/01/StoryMap1.png</a:t>
            </a:r>
          </a:p>
        </p:txBody>
      </p:sp>
    </p:spTree>
    <p:extLst>
      <p:ext uri="{BB962C8B-B14F-4D97-AF65-F5344CB8AC3E}">
        <p14:creationId xmlns:p14="http://schemas.microsoft.com/office/powerpoint/2010/main" val="2580593148"/>
      </p:ext>
    </p:extLst>
  </p:cSld>
  <p:clrMapOvr>
    <a:masterClrMapping/>
  </p:clrMapOvr>
  <p:transition spd="slow">
    <p:cut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3134813" y="1657767"/>
            <a:ext cx="6336236" cy="41334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en-US" sz="8800" dirty="0">
                <a:solidFill>
                  <a:schemeClr val="accent2"/>
                </a:solidFill>
                <a:latin typeface="Oswald" panose="02000303000000000000" pitchFamily="2" charset="-52"/>
              </a:rPr>
              <a:t>USER </a:t>
            </a:r>
          </a:p>
          <a:p>
            <a:pPr lvl="0" algn="l">
              <a:spcBef>
                <a:spcPts val="0"/>
              </a:spcBef>
            </a:pPr>
            <a:r>
              <a:rPr lang="en-US" sz="8800" dirty="0">
                <a:solidFill>
                  <a:schemeClr val="accent2"/>
                </a:solidFill>
                <a:latin typeface="Oswald" panose="02000303000000000000" pitchFamily="2" charset="-52"/>
              </a:rPr>
              <a:t>STORY</a:t>
            </a:r>
          </a:p>
          <a:p>
            <a:pPr lvl="0" algn="l">
              <a:spcBef>
                <a:spcPts val="0"/>
              </a:spcBef>
            </a:pPr>
            <a:r>
              <a:rPr lang="en-US" sz="8800" dirty="0">
                <a:latin typeface="Oswald" panose="02000303000000000000" pitchFamily="2" charset="-52"/>
              </a:rPr>
              <a:t>WORKSHOP</a:t>
            </a:r>
            <a:endParaRPr lang="en-US" sz="496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97314331"/>
      </p:ext>
    </p:extLst>
  </p:cSld>
  <p:clrMapOvr>
    <a:masterClrMapping/>
  </p:clrMapOvr>
  <p:transition spd="slow">
    <p:cut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solidFill>
                  <a:schemeClr val="tx1"/>
                </a:solidFill>
                <a:latin typeface="Oswald" panose="02000303000000000000" pitchFamily="2" charset="-52"/>
              </a:rPr>
              <a:t>Exercise</a:t>
            </a:r>
            <a:r>
              <a:rPr lang="pl-PL" b="0" dirty="0">
                <a:solidFill>
                  <a:schemeClr val="tx1"/>
                </a:solidFill>
                <a:latin typeface="Oswald" panose="02000303000000000000" pitchFamily="2" charset="-52"/>
              </a:rPr>
              <a:t> – 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User Stories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7374" y="1443739"/>
            <a:ext cx="74728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Form group</a:t>
            </a:r>
            <a:r>
              <a:rPr lang="pl-PL" sz="3200" dirty="0">
                <a:solidFill>
                  <a:schemeClr val="bg1"/>
                </a:solidFill>
                <a:latin typeface="Oswald" panose="02000303000000000000" pitchFamily="2" charset="-52"/>
              </a:rPr>
              <a:t>s</a:t>
            </a: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Choose product to work on.</a:t>
            </a:r>
            <a:endParaRPr lang="pl-PL" sz="32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pPr lvl="1"/>
            <a:r>
              <a:rPr lang="pl-PL" sz="3200" dirty="0">
                <a:solidFill>
                  <a:schemeClr val="bg1"/>
                </a:solidFill>
                <a:latin typeface="Oswald" panose="02000303000000000000" pitchFamily="2" charset="-52"/>
              </a:rPr>
              <a:t>	- Brainstorm Value Statements</a:t>
            </a:r>
          </a:p>
          <a:p>
            <a:pPr lvl="1"/>
            <a:r>
              <a:rPr lang="pl-PL" sz="3200" dirty="0">
                <a:solidFill>
                  <a:schemeClr val="bg1"/>
                </a:solidFill>
                <a:latin typeface="Oswald" panose="02000303000000000000" pitchFamily="2" charset="-52"/>
              </a:rPr>
              <a:t> 	- Product Roadmap</a:t>
            </a:r>
          </a:p>
          <a:p>
            <a:pPr lvl="1"/>
            <a:r>
              <a:rPr lang="pl-PL" sz="3200" dirty="0">
                <a:solidFill>
                  <a:schemeClr val="bg1"/>
                </a:solidFill>
                <a:latin typeface="Oswald" panose="02000303000000000000" pitchFamily="2" charset="-52"/>
              </a:rPr>
              <a:t>	- Think about Epics</a:t>
            </a:r>
            <a:endParaRPr lang="en-US" sz="32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Generate User Stories.</a:t>
            </a:r>
            <a:endParaRPr lang="pl-PL" sz="32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pPr lvl="1"/>
            <a:r>
              <a:rPr lang="pl-PL" sz="3200" dirty="0">
                <a:solidFill>
                  <a:schemeClr val="bg1"/>
                </a:solidFill>
                <a:latin typeface="Oswald" panose="02000303000000000000" pitchFamily="2" charset="-52"/>
              </a:rPr>
              <a:t>	- Think about User Roles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Introduce Acceptance Criteria.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Estimate stories. Use estimation techniques.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3200" dirty="0">
                <a:solidFill>
                  <a:schemeClr val="bg1"/>
                </a:solidFill>
                <a:latin typeface="Oswald" panose="02000303000000000000" pitchFamily="2" charset="-52"/>
              </a:rPr>
              <a:t>Breakeout session - s</a:t>
            </a: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lice stories into smaller ones.</a:t>
            </a:r>
          </a:p>
        </p:txBody>
      </p:sp>
    </p:spTree>
    <p:extLst>
      <p:ext uri="{BB962C8B-B14F-4D97-AF65-F5344CB8AC3E}">
        <p14:creationId xmlns:p14="http://schemas.microsoft.com/office/powerpoint/2010/main" val="237498301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3069020" y="2215129"/>
            <a:ext cx="7873299" cy="35933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9600" dirty="0">
                <a:solidFill>
                  <a:schemeClr val="accent2"/>
                </a:solidFill>
                <a:latin typeface="Oswald" panose="02000303000000000000" pitchFamily="2" charset="-52"/>
              </a:rPr>
              <a:t>SCRUM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US" sz="9600" dirty="0">
                <a:solidFill>
                  <a:schemeClr val="bg1"/>
                </a:solidFill>
                <a:latin typeface="Oswald" panose="02000303000000000000" pitchFamily="2" charset="-52"/>
              </a:rPr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3783744306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0" dirty="0">
                <a:latin typeface="Oswald" panose="02000303000000000000" pitchFamily="2" charset="-52"/>
              </a:rPr>
              <a:t>Scrum Roles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6647" y="6237706"/>
            <a:ext cx="2569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http://stephaniedelfin.com/notes/scrum/img/scrumTeam.png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364" y="1550105"/>
            <a:ext cx="85725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49617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279071" y="0"/>
            <a:ext cx="9791514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latin typeface="Oswald" panose="02000303000000000000" pitchFamily="2" charset="-52"/>
              </a:rPr>
              <a:t>Product Owner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8593" y="2249214"/>
            <a:ext cx="91124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Oswald" panose="02000303000000000000" pitchFamily="2" charset="-52"/>
              </a:rPr>
              <a:t>Represents the product's stakeholders and the </a:t>
            </a:r>
            <a:r>
              <a:rPr lang="en-US" sz="4800" dirty="0">
                <a:solidFill>
                  <a:schemeClr val="accent2"/>
                </a:solidFill>
                <a:latin typeface="Oswald" panose="02000303000000000000" pitchFamily="2" charset="-52"/>
              </a:rPr>
              <a:t>voice of customer</a:t>
            </a:r>
            <a:r>
              <a:rPr lang="en-US" sz="4800" dirty="0">
                <a:solidFill>
                  <a:schemeClr val="bg1"/>
                </a:solidFill>
                <a:latin typeface="Oswald" panose="02000303000000000000" pitchFamily="2" charset="-52"/>
              </a:rPr>
              <a:t>; and is accountable for ensuring that the team delivers </a:t>
            </a:r>
            <a:r>
              <a:rPr lang="en-US" sz="4800" dirty="0">
                <a:solidFill>
                  <a:schemeClr val="accent2"/>
                </a:solidFill>
                <a:latin typeface="Oswald" panose="02000303000000000000" pitchFamily="2" charset="-52"/>
              </a:rPr>
              <a:t>value to the business</a:t>
            </a:r>
            <a:r>
              <a:rPr lang="en-US" sz="4800" dirty="0">
                <a:solidFill>
                  <a:schemeClr val="bg1"/>
                </a:solidFill>
                <a:latin typeface="Oswald" panose="02000303000000000000" pitchFamily="2" charset="-52"/>
              </a:rPr>
              <a:t>. </a:t>
            </a:r>
            <a:endParaRPr lang="en-US" sz="166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19503" cy="96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8262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279071" y="0"/>
            <a:ext cx="9791514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latin typeface="Oswald" panose="02000303000000000000" pitchFamily="2" charset="-52"/>
              </a:rPr>
              <a:t>Product Owner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19503" cy="968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1755228"/>
            <a:ext cx="911247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Creates and maintains the </a:t>
            </a:r>
            <a:r>
              <a:rPr lang="en-US" sz="3200" dirty="0">
                <a:solidFill>
                  <a:schemeClr val="accent2"/>
                </a:solidFill>
                <a:latin typeface="Oswald" panose="02000303000000000000" pitchFamily="2" charset="-52"/>
              </a:rPr>
              <a:t>Product Backlog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Prioritizes and sequences the Backlog according to </a:t>
            </a:r>
            <a:r>
              <a:rPr lang="en-US" sz="3200" dirty="0">
                <a:solidFill>
                  <a:schemeClr val="accent2"/>
                </a:solidFill>
                <a:latin typeface="Oswald" panose="02000303000000000000" pitchFamily="2" charset="-52"/>
              </a:rPr>
              <a:t>business value </a:t>
            </a: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or </a:t>
            </a:r>
            <a:r>
              <a:rPr lang="en-US" sz="3200" dirty="0">
                <a:solidFill>
                  <a:schemeClr val="accent2"/>
                </a:solidFill>
                <a:latin typeface="Oswald" panose="02000303000000000000" pitchFamily="2" charset="-52"/>
              </a:rPr>
              <a:t>ROI</a:t>
            </a: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 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Conveys the </a:t>
            </a:r>
            <a:r>
              <a:rPr lang="en-US" sz="3200" dirty="0">
                <a:solidFill>
                  <a:schemeClr val="accent2"/>
                </a:solidFill>
                <a:latin typeface="Oswald" panose="02000303000000000000" pitchFamily="2" charset="-52"/>
              </a:rPr>
              <a:t>Vision</a:t>
            </a: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 and </a:t>
            </a:r>
            <a:r>
              <a:rPr lang="en-US" sz="3200" dirty="0">
                <a:solidFill>
                  <a:schemeClr val="accent2"/>
                </a:solidFill>
                <a:latin typeface="Oswald" panose="02000303000000000000" pitchFamily="2" charset="-52"/>
              </a:rPr>
              <a:t>Goals</a:t>
            </a: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 at the beginning of every Release and Sprint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Communicates status </a:t>
            </a:r>
            <a:r>
              <a:rPr lang="en-US" sz="3200" dirty="0">
                <a:solidFill>
                  <a:schemeClr val="accent2"/>
                </a:solidFill>
                <a:latin typeface="Oswald" panose="02000303000000000000" pitchFamily="2" charset="-52"/>
              </a:rPr>
              <a:t>externally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Can </a:t>
            </a:r>
            <a:r>
              <a:rPr lang="en-US" sz="3200" dirty="0">
                <a:solidFill>
                  <a:schemeClr val="accent2"/>
                </a:solidFill>
                <a:latin typeface="Oswald" panose="02000303000000000000" pitchFamily="2" charset="-52"/>
              </a:rPr>
              <a:t>terminate</a:t>
            </a: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 a Sprint if it is determined that a drastic change in direction is required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71458454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279071" y="0"/>
            <a:ext cx="9791514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latin typeface="Oswald" panose="02000303000000000000" pitchFamily="2" charset="-52"/>
              </a:rPr>
              <a:t>Scrum Master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35421" cy="96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8593" y="2385849"/>
            <a:ext cx="9112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Oswald" panose="02000303000000000000" pitchFamily="2" charset="-52"/>
              </a:rPr>
              <a:t>Accountable for </a:t>
            </a:r>
            <a:r>
              <a:rPr lang="en-US" sz="4800" dirty="0">
                <a:solidFill>
                  <a:schemeClr val="accent2"/>
                </a:solidFill>
                <a:latin typeface="Oswald" panose="02000303000000000000" pitchFamily="2" charset="-52"/>
              </a:rPr>
              <a:t>removing impediments </a:t>
            </a:r>
            <a:r>
              <a:rPr lang="en-US" sz="4800" dirty="0">
                <a:solidFill>
                  <a:schemeClr val="bg1"/>
                </a:solidFill>
                <a:latin typeface="Oswald" panose="02000303000000000000" pitchFamily="2" charset="-52"/>
              </a:rPr>
              <a:t>to the ability of the team to deliver the </a:t>
            </a:r>
            <a:r>
              <a:rPr lang="en-US" sz="4800" dirty="0">
                <a:solidFill>
                  <a:schemeClr val="accent2"/>
                </a:solidFill>
                <a:latin typeface="Oswald" panose="02000303000000000000" pitchFamily="2" charset="-52"/>
              </a:rPr>
              <a:t>product goals </a:t>
            </a:r>
            <a:r>
              <a:rPr lang="en-US" sz="4800" dirty="0">
                <a:solidFill>
                  <a:schemeClr val="bg1"/>
                </a:solidFill>
                <a:latin typeface="Oswald" panose="02000303000000000000" pitchFamily="2" charset="-52"/>
              </a:rPr>
              <a:t>and deliverables.</a:t>
            </a:r>
          </a:p>
        </p:txBody>
      </p:sp>
    </p:spTree>
    <p:extLst>
      <p:ext uri="{BB962C8B-B14F-4D97-AF65-F5344CB8AC3E}">
        <p14:creationId xmlns:p14="http://schemas.microsoft.com/office/powerpoint/2010/main" val="3644960240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8587" y="1855906"/>
            <a:ext cx="91124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Helps the team to determine the </a:t>
            </a:r>
            <a:r>
              <a:rPr lang="en-US" sz="3200" dirty="0">
                <a:solidFill>
                  <a:schemeClr val="accent2"/>
                </a:solidFill>
                <a:latin typeface="Oswald" panose="02000303000000000000" pitchFamily="2" charset="-52"/>
              </a:rPr>
              <a:t>definition of done</a:t>
            </a: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 for the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Helps the Product Owner </a:t>
            </a:r>
            <a:r>
              <a:rPr lang="en-US" sz="3200" dirty="0">
                <a:solidFill>
                  <a:schemeClr val="accent2"/>
                </a:solidFill>
                <a:latin typeface="Oswald" panose="02000303000000000000" pitchFamily="2" charset="-52"/>
              </a:rPr>
              <a:t>maintain the Product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Coaches the team, within the </a:t>
            </a:r>
            <a:r>
              <a:rPr lang="en-US" sz="3200" dirty="0">
                <a:solidFill>
                  <a:schemeClr val="accent2"/>
                </a:solidFill>
                <a:latin typeface="Oswald" panose="02000303000000000000" pitchFamily="2" charset="-52"/>
              </a:rPr>
              <a:t>Scrum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Promotes </a:t>
            </a:r>
            <a:r>
              <a:rPr lang="en-US" sz="3200" dirty="0">
                <a:solidFill>
                  <a:schemeClr val="accent2"/>
                </a:solidFill>
                <a:latin typeface="Oswald" panose="02000303000000000000" pitchFamily="2" charset="-52"/>
              </a:rPr>
              <a:t>self-organization</a:t>
            </a: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 within the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Facilitates </a:t>
            </a:r>
            <a:r>
              <a:rPr lang="en-US" sz="3200" dirty="0">
                <a:solidFill>
                  <a:schemeClr val="accent2"/>
                </a:solidFill>
                <a:latin typeface="Oswald" panose="02000303000000000000" pitchFamily="2" charset="-52"/>
              </a:rPr>
              <a:t>team events</a:t>
            </a: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 to ensure regular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Educates key stakeholders in the product on </a:t>
            </a:r>
            <a:r>
              <a:rPr lang="en-US" sz="3200" dirty="0">
                <a:solidFill>
                  <a:schemeClr val="accent2"/>
                </a:solidFill>
                <a:latin typeface="Oswald" panose="02000303000000000000" pitchFamily="2" charset="-52"/>
              </a:rPr>
              <a:t>Scrum principles</a:t>
            </a:r>
          </a:p>
          <a:p>
            <a:b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</a:br>
            <a:endParaRPr lang="en-US" sz="32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  <p:sp>
        <p:nvSpPr>
          <p:cNvPr id="7" name="Shape 159"/>
          <p:cNvSpPr txBox="1">
            <a:spLocks noGrp="1"/>
          </p:cNvSpPr>
          <p:nvPr>
            <p:ph type="title"/>
          </p:nvPr>
        </p:nvSpPr>
        <p:spPr>
          <a:xfrm>
            <a:off x="1279071" y="0"/>
            <a:ext cx="9791514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latin typeface="Oswald" panose="02000303000000000000" pitchFamily="2" charset="-52"/>
              </a:rPr>
              <a:t>Scrum Master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35421" cy="9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62129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279071" y="0"/>
            <a:ext cx="9791514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latin typeface="Oswald" panose="02000303000000000000" pitchFamily="2" charset="-52"/>
              </a:rPr>
              <a:t>Development Team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6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8593" y="2366799"/>
            <a:ext cx="9112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Oswald" panose="02000303000000000000" pitchFamily="2" charset="-52"/>
              </a:rPr>
              <a:t>Responsible for delivering </a:t>
            </a:r>
            <a:r>
              <a:rPr lang="en-US" sz="4800" dirty="0">
                <a:solidFill>
                  <a:schemeClr val="accent2"/>
                </a:solidFill>
                <a:latin typeface="Oswald" panose="02000303000000000000" pitchFamily="2" charset="-52"/>
              </a:rPr>
              <a:t>potentially shippable increments </a:t>
            </a:r>
            <a:r>
              <a:rPr lang="en-US" sz="4800" dirty="0">
                <a:solidFill>
                  <a:schemeClr val="bg1"/>
                </a:solidFill>
                <a:latin typeface="Oswald" panose="02000303000000000000" pitchFamily="2" charset="-52"/>
              </a:rPr>
              <a:t>of product at the end of each Sprint (the Sprint goal). </a:t>
            </a:r>
          </a:p>
        </p:txBody>
      </p:sp>
    </p:spTree>
    <p:extLst>
      <p:ext uri="{BB962C8B-B14F-4D97-AF65-F5344CB8AC3E}">
        <p14:creationId xmlns:p14="http://schemas.microsoft.com/office/powerpoint/2010/main" val="760185159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279071" y="0"/>
            <a:ext cx="9791514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latin typeface="Oswald" panose="02000303000000000000" pitchFamily="2" charset="-52"/>
              </a:rPr>
              <a:t>Development Team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6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8593" y="2095345"/>
            <a:ext cx="91124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 Made up of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3–9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individuals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 who do the actual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Self-organizing</a:t>
            </a:r>
            <a:endParaRPr lang="en-US" sz="6600" dirty="0">
              <a:solidFill>
                <a:schemeClr val="accent2"/>
              </a:solidFill>
              <a:latin typeface="Oswald" panose="02000303000000000000" pitchFamily="2" charset="-5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Cross-functional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, with all of the skills as a team necessary to create a Product Increment </a:t>
            </a:r>
            <a:b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</a:b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(</a:t>
            </a:r>
            <a:r>
              <a:rPr lang="en-US" sz="3600" dirty="0" err="1">
                <a:solidFill>
                  <a:schemeClr val="bg1"/>
                </a:solidFill>
                <a:latin typeface="Oswald" panose="02000303000000000000" pitchFamily="2" charset="-52"/>
              </a:rPr>
              <a:t>analy</a:t>
            </a:r>
            <a:r>
              <a:rPr lang="pl-PL" sz="3600" dirty="0">
                <a:solidFill>
                  <a:schemeClr val="bg1"/>
                </a:solidFill>
                <a:latin typeface="Oswald" panose="02000303000000000000" pitchFamily="2" charset="-52"/>
              </a:rPr>
              <a:t>z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e, design, develop, test, technical communication etc.)</a:t>
            </a:r>
          </a:p>
        </p:txBody>
      </p:sp>
    </p:spTree>
    <p:extLst>
      <p:ext uri="{BB962C8B-B14F-4D97-AF65-F5344CB8AC3E}">
        <p14:creationId xmlns:p14="http://schemas.microsoft.com/office/powerpoint/2010/main" val="1217653999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3069020" y="2215129"/>
            <a:ext cx="7873299" cy="35933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9600" dirty="0">
                <a:solidFill>
                  <a:schemeClr val="accent2"/>
                </a:solidFill>
                <a:latin typeface="Oswald" panose="02000303000000000000" pitchFamily="2" charset="-52"/>
              </a:rPr>
              <a:t>SCRUM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US" sz="9600" dirty="0">
                <a:solidFill>
                  <a:schemeClr val="bg1"/>
                </a:solidFill>
                <a:latin typeface="Oswald" panose="02000303000000000000" pitchFamily="2" charset="-52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353564121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3069020" y="1815736"/>
            <a:ext cx="7873299" cy="35933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8800" dirty="0">
                <a:latin typeface="Oswald" panose="02000303000000000000" pitchFamily="2" charset="-52"/>
              </a:rPr>
              <a:t>WHAT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US" sz="8800" dirty="0">
                <a:latin typeface="Oswald" panose="02000303000000000000" pitchFamily="2" charset="-52"/>
              </a:rPr>
              <a:t>IS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US" sz="8800" dirty="0">
                <a:solidFill>
                  <a:schemeClr val="accent2"/>
                </a:solidFill>
                <a:latin typeface="Oswald" panose="02000303000000000000" pitchFamily="2" charset="-52"/>
              </a:rPr>
              <a:t>SCRUM</a:t>
            </a:r>
            <a:r>
              <a:rPr lang="en-US" sz="8800" dirty="0">
                <a:latin typeface="Oswald" panose="02000303000000000000" pitchFamily="2" charset="-52"/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latin typeface="Oswald" panose="02000303000000000000" pitchFamily="2" charset="-52"/>
              </a:rPr>
              <a:t>Sprint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8082" y="1652096"/>
            <a:ext cx="91124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The basic unit of development in Scrum. The Sprint is a </a:t>
            </a:r>
            <a:r>
              <a:rPr lang="en-US" sz="4000" dirty="0" err="1">
                <a:solidFill>
                  <a:schemeClr val="accent2"/>
                </a:solidFill>
                <a:latin typeface="Oswald" panose="02000303000000000000" pitchFamily="2" charset="-52"/>
              </a:rPr>
              <a:t>timeboxed</a:t>
            </a:r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 effort; that is, it is restricted to a specific duration.</a:t>
            </a:r>
          </a:p>
          <a:p>
            <a:endParaRPr lang="en-US" sz="40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The duration is fixed in advance for each Sprint and is normally between one week and one month, with </a:t>
            </a:r>
            <a:r>
              <a:rPr lang="en-US" sz="4000" dirty="0">
                <a:solidFill>
                  <a:schemeClr val="accent2"/>
                </a:solidFill>
                <a:latin typeface="Oswald" panose="02000303000000000000" pitchFamily="2" charset="-52"/>
              </a:rPr>
              <a:t>two weeks </a:t>
            </a:r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being the most common</a:t>
            </a:r>
            <a:endParaRPr lang="en-US" sz="115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0404167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latin typeface="Oswald" panose="02000303000000000000" pitchFamily="2" charset="-52"/>
              </a:rPr>
              <a:t>Sprint Planning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8593" y="1904344"/>
            <a:ext cx="91124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At the beginning of a Sprint. Main purpose is to </a:t>
            </a:r>
            <a:r>
              <a:rPr lang="en-US" sz="4000" dirty="0">
                <a:solidFill>
                  <a:schemeClr val="accent2"/>
                </a:solidFill>
                <a:latin typeface="Oswald" panose="02000303000000000000" pitchFamily="2" charset="-52"/>
              </a:rPr>
              <a:t>communicate the scope </a:t>
            </a:r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of work that is intended to be done during that Sprint</a:t>
            </a:r>
            <a:r>
              <a:rPr lang="pl-PL" sz="4000" dirty="0">
                <a:solidFill>
                  <a:schemeClr val="bg1"/>
                </a:solidFill>
                <a:latin typeface="Oswald" panose="02000303000000000000" pitchFamily="2" charset="-52"/>
              </a:rPr>
              <a:t>.</a:t>
            </a:r>
            <a:endParaRPr lang="en-US" sz="40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endParaRPr lang="en-US" sz="40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Time-boxed to a </a:t>
            </a:r>
            <a:r>
              <a:rPr lang="en-US" sz="4000" dirty="0">
                <a:solidFill>
                  <a:schemeClr val="accent2"/>
                </a:solidFill>
                <a:latin typeface="Oswald" panose="02000303000000000000" pitchFamily="2" charset="-52"/>
              </a:rPr>
              <a:t>four-hour limit </a:t>
            </a:r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for a two-week Sprint.</a:t>
            </a:r>
            <a:endParaRPr lang="en-US" sz="115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82047025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latin typeface="Oswald" panose="02000303000000000000" pitchFamily="2" charset="-52"/>
              </a:rPr>
              <a:t>Daily Scrum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2676" y="2051489"/>
            <a:ext cx="91124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Each day during a Sprint, the team holds a Daily Scrum.</a:t>
            </a:r>
          </a:p>
          <a:p>
            <a:endParaRPr lang="en-US" sz="36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Starts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precisely on time 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even if some Development Team members are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Should happen at the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same time 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and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place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 every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Is </a:t>
            </a:r>
            <a:r>
              <a:rPr lang="en-US" sz="3600" dirty="0" err="1">
                <a:solidFill>
                  <a:schemeClr val="bg1"/>
                </a:solidFill>
                <a:latin typeface="Oswald" panose="02000303000000000000" pitchFamily="2" charset="-52"/>
              </a:rPr>
              <a:t>timeboxed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 to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fifteen minutes</a:t>
            </a:r>
          </a:p>
        </p:txBody>
      </p:sp>
    </p:spTree>
    <p:extLst>
      <p:ext uri="{BB962C8B-B14F-4D97-AF65-F5344CB8AC3E}">
        <p14:creationId xmlns:p14="http://schemas.microsoft.com/office/powerpoint/2010/main" val="1865715263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latin typeface="Oswald" panose="02000303000000000000" pitchFamily="2" charset="-52"/>
              </a:rPr>
              <a:t>Daily Scrum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3696" y="1599544"/>
            <a:ext cx="91124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What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did I do yesterday 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that helped the Development Team meet the Sprint goal?</a:t>
            </a:r>
          </a:p>
          <a:p>
            <a:pPr marL="342900" indent="-342900">
              <a:buFont typeface="+mj-lt"/>
              <a:buAutoNum type="arabicPeriod"/>
            </a:pPr>
            <a:endParaRPr lang="en-US" sz="36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What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will I do today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 to help the Development Team meet the Sprint goal?</a:t>
            </a:r>
          </a:p>
          <a:p>
            <a:pPr marL="342900" indent="-342900">
              <a:buFont typeface="+mj-lt"/>
              <a:buAutoNum type="arabicPeriod"/>
            </a:pPr>
            <a:endParaRPr lang="en-US" sz="36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Do I see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any impediment 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that prevents me or the Development Team from meeting the Sprint goal?</a:t>
            </a:r>
          </a:p>
        </p:txBody>
      </p:sp>
    </p:spTree>
    <p:extLst>
      <p:ext uri="{BB962C8B-B14F-4D97-AF65-F5344CB8AC3E}">
        <p14:creationId xmlns:p14="http://schemas.microsoft.com/office/powerpoint/2010/main" val="1146008302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latin typeface="Oswald" panose="02000303000000000000" pitchFamily="2" charset="-52"/>
              </a:rPr>
              <a:t>Sprint Review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8593" y="2051488"/>
            <a:ext cx="94519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At the end of a Sprint. Reviews the work that was completed and the planned work that was not completed.</a:t>
            </a:r>
          </a:p>
          <a:p>
            <a:endParaRPr lang="en-US" sz="36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Presents the completed work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 to the stakeholders (a.k.a. the demo). The recommended duration is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two hours 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for a two-week Sprint </a:t>
            </a:r>
            <a:r>
              <a:rPr lang="pl-PL" sz="3600" dirty="0">
                <a:solidFill>
                  <a:schemeClr val="bg1"/>
                </a:solidFill>
                <a:latin typeface="Oswald" panose="02000303000000000000" pitchFamily="2" charset="-52"/>
              </a:rPr>
              <a:t>.</a:t>
            </a:r>
            <a:endParaRPr lang="en-US" sz="36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endParaRPr lang="en-US" sz="36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4494443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latin typeface="Oswald" panose="02000303000000000000" pitchFamily="2" charset="-52"/>
              </a:rPr>
              <a:t>Retrospective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9103" y="1820261"/>
            <a:ext cx="91124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At the end of a Sprint. Reflects on the past Sprint. Identifies and agrees on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continuous process improvement 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actions.</a:t>
            </a:r>
          </a:p>
          <a:p>
            <a:endParaRPr lang="en-US" sz="36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What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went well 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during the Sprint?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What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could be improved 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in the next Sprint?</a:t>
            </a:r>
          </a:p>
          <a:p>
            <a:b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</a:br>
            <a:endParaRPr lang="en-US" sz="36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b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</a:br>
            <a:endParaRPr lang="en-US" sz="36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15735986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0" dirty="0">
                <a:latin typeface="Oswald" panose="02000303000000000000" pitchFamily="2" charset="-52"/>
              </a:rPr>
              <a:t>Scrum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9487" y="6379398"/>
            <a:ext cx="32383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https://upload.wikimedia.org/wikipedia/commons/d/df/Scrum_Framework.png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84" y="1040524"/>
            <a:ext cx="9784194" cy="533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13396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3069020" y="2215129"/>
            <a:ext cx="7873299" cy="35933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9600" dirty="0">
                <a:solidFill>
                  <a:schemeClr val="accent2"/>
                </a:solidFill>
                <a:latin typeface="Oswald" panose="02000303000000000000" pitchFamily="2" charset="-52"/>
              </a:rPr>
              <a:t>SCRUM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US" sz="9600" dirty="0">
                <a:solidFill>
                  <a:schemeClr val="bg1"/>
                </a:solidFill>
                <a:latin typeface="Oswald" panose="02000303000000000000" pitchFamily="2" charset="-52"/>
              </a:rPr>
              <a:t>ARTIFACTS</a:t>
            </a:r>
          </a:p>
        </p:txBody>
      </p:sp>
    </p:spTree>
    <p:extLst>
      <p:ext uri="{BB962C8B-B14F-4D97-AF65-F5344CB8AC3E}">
        <p14:creationId xmlns:p14="http://schemas.microsoft.com/office/powerpoint/2010/main" val="3358408540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4089745" y="2215129"/>
            <a:ext cx="7873299" cy="35933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-PL" sz="9600" dirty="0">
                <a:solidFill>
                  <a:schemeClr val="bg1"/>
                </a:solidFill>
                <a:latin typeface="Oswald" panose="02000303000000000000" pitchFamily="2" charset="-52"/>
              </a:rPr>
              <a:t>PRODUCT</a:t>
            </a:r>
            <a:endParaRPr lang="en-US" sz="96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9600" dirty="0">
                <a:solidFill>
                  <a:schemeClr val="bg1"/>
                </a:solidFill>
                <a:latin typeface="Oswald" panose="02000303000000000000" pitchFamily="2" charset="-52"/>
              </a:rPr>
              <a:t>BACKGLOG</a:t>
            </a:r>
            <a:endParaRPr lang="en-US" sz="96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  <p:sp>
        <p:nvSpPr>
          <p:cNvPr id="3" name="Shape 173"/>
          <p:cNvSpPr txBox="1">
            <a:spLocks/>
          </p:cNvSpPr>
          <p:nvPr/>
        </p:nvSpPr>
        <p:spPr>
          <a:xfrm>
            <a:off x="1754127" y="2814096"/>
            <a:ext cx="1584496" cy="1853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spcBef>
                <a:spcPts val="0"/>
              </a:spcBef>
            </a:pPr>
            <a:r>
              <a:rPr lang="pl-PL" sz="9600" dirty="0">
                <a:solidFill>
                  <a:schemeClr val="accent2"/>
                </a:solidFill>
                <a:latin typeface="Oswald" panose="02000303000000000000" pitchFamily="2" charset="-52"/>
              </a:rPr>
              <a:t>#1</a:t>
            </a:r>
            <a:endParaRPr lang="en-US" sz="960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9536682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0" dirty="0">
                <a:latin typeface="Oswald" panose="02000303000000000000" pitchFamily="2" charset="-52"/>
              </a:rPr>
              <a:t>Scrum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9487" y="6379398"/>
            <a:ext cx="32383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https://upload.wikimedia.org/wikipedia/commons/d/df/Scrum_Framework.png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84" y="1040524"/>
            <a:ext cx="9784194" cy="533887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6583" y="1616149"/>
            <a:ext cx="1599780" cy="47632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9512903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0" dirty="0">
                <a:latin typeface="Oswald" panose="02000303000000000000" pitchFamily="2" charset="-52"/>
              </a:rPr>
              <a:t>Scrum Workflow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4998" y="2367299"/>
            <a:ext cx="88696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Oswald" panose="02000303000000000000" pitchFamily="2" charset="-52"/>
              </a:rPr>
              <a:t>Iterative</a:t>
            </a:r>
            <a:r>
              <a:rPr lang="en-US" sz="4800" dirty="0">
                <a:solidFill>
                  <a:schemeClr val="bg1"/>
                </a:solidFill>
                <a:latin typeface="Oswald" panose="02000303000000000000" pitchFamily="2" charset="-52"/>
              </a:rPr>
              <a:t> and </a:t>
            </a:r>
            <a:r>
              <a:rPr lang="en-US" sz="4800" dirty="0">
                <a:solidFill>
                  <a:schemeClr val="accent2"/>
                </a:solidFill>
                <a:latin typeface="Oswald" panose="02000303000000000000" pitchFamily="2" charset="-52"/>
              </a:rPr>
              <a:t>incremental</a:t>
            </a:r>
            <a:r>
              <a:rPr lang="en-US" sz="4800" dirty="0">
                <a:solidFill>
                  <a:schemeClr val="bg1"/>
                </a:solidFill>
                <a:latin typeface="Oswald" panose="02000303000000000000" pitchFamily="2" charset="-52"/>
              </a:rPr>
              <a:t> agile software development framework for managing product development.</a:t>
            </a:r>
            <a:endParaRPr lang="en-US" sz="115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29253622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latin typeface="Oswald" panose="02000303000000000000" pitchFamily="2" charset="-52"/>
              </a:rPr>
              <a:t>Product Backlog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869" y="1652095"/>
            <a:ext cx="626416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An ordered </a:t>
            </a:r>
            <a:r>
              <a:rPr lang="en-US" sz="3200" dirty="0">
                <a:solidFill>
                  <a:schemeClr val="accent2"/>
                </a:solidFill>
                <a:latin typeface="Oswald" panose="02000303000000000000" pitchFamily="2" charset="-52"/>
              </a:rPr>
              <a:t>list of requirements</a:t>
            </a: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 that a Scrum Team maintains for a product. </a:t>
            </a:r>
          </a:p>
          <a:p>
            <a:endParaRPr lang="en-US" sz="32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endParaRPr lang="en-US" sz="32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The </a:t>
            </a:r>
            <a:r>
              <a:rPr lang="en-US" sz="3200" dirty="0">
                <a:solidFill>
                  <a:schemeClr val="accent2"/>
                </a:solidFill>
                <a:latin typeface="Oswald" panose="02000303000000000000" pitchFamily="2" charset="-52"/>
              </a:rPr>
              <a:t>Product Owner orders </a:t>
            </a: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the Product Backlog Items (PBIs) based on considerations such as risk, business value, dependencies, and date needed.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8166538" y="4164067"/>
            <a:ext cx="3384331" cy="6391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Oswald" panose="02000303000000000000" pitchFamily="2" charset="-52"/>
              </a:rPr>
              <a:t>Non-Functional Requirements</a:t>
            </a:r>
            <a:endParaRPr lang="en-US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66538" y="2014702"/>
            <a:ext cx="3384331" cy="6391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Oswald" panose="02000303000000000000" pitchFamily="2" charset="-52"/>
              </a:rPr>
              <a:t>Features</a:t>
            </a:r>
            <a:endParaRPr lang="en-US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66538" y="3089384"/>
            <a:ext cx="3384331" cy="6391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Oswald" panose="02000303000000000000" pitchFamily="2" charset="-52"/>
              </a:rPr>
              <a:t>Bug Fixes</a:t>
            </a:r>
            <a:endParaRPr lang="en-US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53343041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latin typeface="Oswald" panose="02000303000000000000" pitchFamily="2" charset="-52"/>
              </a:rPr>
              <a:t>Product Backlog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2979" y="1935875"/>
            <a:ext cx="94519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The Product Backlog does not contain "</a:t>
            </a:r>
            <a:r>
              <a:rPr lang="en-US" sz="4000" dirty="0">
                <a:solidFill>
                  <a:schemeClr val="accent2"/>
                </a:solidFill>
                <a:latin typeface="Oswald" panose="02000303000000000000" pitchFamily="2" charset="-52"/>
              </a:rPr>
              <a:t>user stories</a:t>
            </a:r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"; it simply contains </a:t>
            </a:r>
            <a:r>
              <a:rPr lang="en-US" sz="4000" dirty="0">
                <a:solidFill>
                  <a:schemeClr val="accent2"/>
                </a:solidFill>
                <a:latin typeface="Oswald" panose="02000303000000000000" pitchFamily="2" charset="-52"/>
              </a:rPr>
              <a:t>items</a:t>
            </a:r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. </a:t>
            </a:r>
          </a:p>
          <a:p>
            <a:endParaRPr lang="en-US" sz="40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Those items can be expressed as user stories, use cases, or any other requirements approach that the group finds useful. </a:t>
            </a:r>
            <a:endParaRPr lang="en-US" sz="80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21479004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4089745" y="2215129"/>
            <a:ext cx="7873299" cy="35933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-PL" sz="9600" dirty="0">
                <a:solidFill>
                  <a:schemeClr val="bg1"/>
                </a:solidFill>
                <a:latin typeface="Oswald" panose="02000303000000000000" pitchFamily="2" charset="-52"/>
              </a:rPr>
              <a:t>SPRINT</a:t>
            </a:r>
            <a:endParaRPr lang="en-US" sz="96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9600" dirty="0">
                <a:solidFill>
                  <a:schemeClr val="bg1"/>
                </a:solidFill>
                <a:latin typeface="Oswald" panose="02000303000000000000" pitchFamily="2" charset="-52"/>
              </a:rPr>
              <a:t>BACKGLOG</a:t>
            </a:r>
            <a:endParaRPr lang="en-US" sz="96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  <p:sp>
        <p:nvSpPr>
          <p:cNvPr id="3" name="Shape 173"/>
          <p:cNvSpPr txBox="1">
            <a:spLocks/>
          </p:cNvSpPr>
          <p:nvPr/>
        </p:nvSpPr>
        <p:spPr>
          <a:xfrm>
            <a:off x="1754127" y="2814096"/>
            <a:ext cx="1584496" cy="1853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spcBef>
                <a:spcPts val="0"/>
              </a:spcBef>
            </a:pPr>
            <a:r>
              <a:rPr lang="pl-PL" sz="9600" dirty="0">
                <a:solidFill>
                  <a:schemeClr val="accent2"/>
                </a:solidFill>
                <a:latin typeface="Oswald" panose="02000303000000000000" pitchFamily="2" charset="-52"/>
              </a:rPr>
              <a:t>#2</a:t>
            </a:r>
            <a:endParaRPr lang="en-US" sz="960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38261782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0" dirty="0">
                <a:latin typeface="Oswald" panose="02000303000000000000" pitchFamily="2" charset="-52"/>
              </a:rPr>
              <a:t>Scrum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9487" y="6379398"/>
            <a:ext cx="32383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https://upload.wikimedia.org/wikipedia/commons/d/df/Scrum_Framework.png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84" y="1040524"/>
            <a:ext cx="9784194" cy="533887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469487" y="2179675"/>
            <a:ext cx="1059443" cy="359057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3942332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latin typeface="Oswald" panose="02000303000000000000" pitchFamily="2" charset="-52"/>
              </a:rPr>
              <a:t>Sprint Backlog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8593" y="1778219"/>
            <a:ext cx="94519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List of work 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the Development Team must address during the next Sprint.</a:t>
            </a:r>
          </a:p>
          <a:p>
            <a:endParaRPr lang="en-US" sz="36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The Development Team should keep in mind its past performance assessing its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capacity for the new Sprint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, and use this as a guideline of how much 'effort' they can complete.</a:t>
            </a:r>
          </a:p>
        </p:txBody>
      </p:sp>
    </p:spTree>
    <p:extLst>
      <p:ext uri="{BB962C8B-B14F-4D97-AF65-F5344CB8AC3E}">
        <p14:creationId xmlns:p14="http://schemas.microsoft.com/office/powerpoint/2010/main" val="822064543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0" dirty="0">
                <a:latin typeface="Oswald" panose="02000303000000000000" pitchFamily="2" charset="-52"/>
              </a:rPr>
              <a:t>Sprint Backlog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9487" y="6379398"/>
            <a:ext cx="32383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https://yorkesoftware.files.wordpress.com/2015/01/task-board-overview.jpg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61" y="1091707"/>
            <a:ext cx="7773037" cy="515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26698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4089745" y="2814096"/>
            <a:ext cx="7873299" cy="29943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-PL" sz="9600" dirty="0">
                <a:solidFill>
                  <a:schemeClr val="bg1"/>
                </a:solidFill>
                <a:latin typeface="Oswald" panose="02000303000000000000" pitchFamily="2" charset="-52"/>
              </a:rPr>
              <a:t>INCREMENT</a:t>
            </a:r>
            <a:endParaRPr lang="en-US" sz="96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  <p:sp>
        <p:nvSpPr>
          <p:cNvPr id="3" name="Shape 173"/>
          <p:cNvSpPr txBox="1">
            <a:spLocks/>
          </p:cNvSpPr>
          <p:nvPr/>
        </p:nvSpPr>
        <p:spPr>
          <a:xfrm>
            <a:off x="1754127" y="2814096"/>
            <a:ext cx="1584496" cy="1853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spcBef>
                <a:spcPts val="0"/>
              </a:spcBef>
            </a:pPr>
            <a:r>
              <a:rPr lang="pl-PL" sz="9600" dirty="0">
                <a:solidFill>
                  <a:schemeClr val="accent2"/>
                </a:solidFill>
                <a:latin typeface="Oswald" panose="02000303000000000000" pitchFamily="2" charset="-52"/>
              </a:rPr>
              <a:t>#3</a:t>
            </a:r>
            <a:endParaRPr lang="en-US" sz="960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95394243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0" dirty="0">
                <a:latin typeface="Oswald" panose="02000303000000000000" pitchFamily="2" charset="-52"/>
              </a:rPr>
              <a:t>Scrum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9487" y="6379398"/>
            <a:ext cx="32383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https://upload.wikimedia.org/wikipedia/commons/d/df/Scrum_Framework.png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84" y="1040524"/>
            <a:ext cx="9784194" cy="533887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506047" y="2711302"/>
            <a:ext cx="1648046" cy="217967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9055844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latin typeface="Oswald" panose="02000303000000000000" pitchFamily="2" charset="-52"/>
              </a:rPr>
              <a:t>Increment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8593" y="2051488"/>
            <a:ext cx="94519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Potentially shippable increment is the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sum of all the Product Backlog Items 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completed during a Sprint, integrated with the work of all previous Sprints. </a:t>
            </a:r>
          </a:p>
          <a:p>
            <a:endParaRPr lang="en-US" sz="36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At the end of a Sprint, the increment must be complete, according to the Scrum Team's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definition of done 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(DoD)</a:t>
            </a:r>
            <a:endParaRPr lang="en-US" sz="72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35093772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latin typeface="Oswald" panose="02000303000000000000" pitchFamily="2" charset="-52"/>
              </a:rPr>
              <a:t>Definition of Done (DoD)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8593" y="1494440"/>
            <a:ext cx="9451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List of activities that add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verifiable/demonstrable value 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to the product. </a:t>
            </a:r>
          </a:p>
          <a:p>
            <a:endParaRPr lang="en-US" sz="36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1900765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0" dirty="0">
                <a:latin typeface="Oswald" panose="02000303000000000000" pitchFamily="2" charset="-52"/>
              </a:rPr>
              <a:t>Scrum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87957" y="6348244"/>
            <a:ext cx="47067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https://upload.wikimedia.org/wikipedia/commons/thumb/5/58/Scrum_process.svg/2000px-Scrum_process.svg.png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1" y="931848"/>
            <a:ext cx="10895100" cy="544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46055"/>
      </p:ext>
    </p:extLst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latin typeface="Oswald" panose="02000303000000000000" pitchFamily="2" charset="-52"/>
              </a:rPr>
              <a:t>Definition of Done (DoD)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8593" y="1494440"/>
            <a:ext cx="94519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List of activities that add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verifiable/demonstrable value 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to the product. </a:t>
            </a:r>
          </a:p>
          <a:p>
            <a:endParaRPr lang="en-US" sz="36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writing code, 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coding comments, 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unit testing, 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integration testing, 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release notes, 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design documents</a:t>
            </a:r>
          </a:p>
        </p:txBody>
      </p:sp>
    </p:spTree>
    <p:extLst>
      <p:ext uri="{BB962C8B-B14F-4D97-AF65-F5344CB8AC3E}">
        <p14:creationId xmlns:p14="http://schemas.microsoft.com/office/powerpoint/2010/main" val="2769844566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3069020" y="2215129"/>
            <a:ext cx="7873299" cy="35933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9600" dirty="0">
                <a:solidFill>
                  <a:schemeClr val="accent2"/>
                </a:solidFill>
                <a:latin typeface="Oswald" panose="02000303000000000000" pitchFamily="2" charset="-52"/>
              </a:rPr>
              <a:t>EFFORT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US" sz="9600" dirty="0">
                <a:solidFill>
                  <a:schemeClr val="bg1"/>
                </a:solidFill>
                <a:latin typeface="Oswald" panose="02000303000000000000" pitchFamily="2" charset="-52"/>
              </a:rPr>
              <a:t>ESTIMATION</a:t>
            </a:r>
          </a:p>
        </p:txBody>
      </p:sp>
    </p:spTree>
    <p:extLst>
      <p:ext uri="{BB962C8B-B14F-4D97-AF65-F5344CB8AC3E}">
        <p14:creationId xmlns:p14="http://schemas.microsoft.com/office/powerpoint/2010/main" val="3509093346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latin typeface="Oswald" panose="02000303000000000000" pitchFamily="2" charset="-52"/>
              </a:rPr>
              <a:t>Effort Estimation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2349" y="2373214"/>
            <a:ext cx="94519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Oswald" panose="020B0604020202020204" charset="-18"/>
              </a:rPr>
              <a:t>Typically, effort estimates are </a:t>
            </a:r>
            <a:r>
              <a:rPr lang="en-US" sz="5400" dirty="0">
                <a:solidFill>
                  <a:schemeClr val="accent2"/>
                </a:solidFill>
                <a:latin typeface="Oswald" panose="020B0604020202020204" charset="-18"/>
              </a:rPr>
              <a:t>over-optimistic</a:t>
            </a:r>
            <a:r>
              <a:rPr lang="en-US" sz="5400" dirty="0">
                <a:solidFill>
                  <a:schemeClr val="bg1"/>
                </a:solidFill>
                <a:latin typeface="Oswald" panose="020B0604020202020204" charset="-18"/>
              </a:rPr>
              <a:t> and there is a strong </a:t>
            </a:r>
            <a:r>
              <a:rPr lang="en-US" sz="5400" dirty="0">
                <a:solidFill>
                  <a:schemeClr val="accent2"/>
                </a:solidFill>
                <a:latin typeface="Oswald" panose="020B0604020202020204" charset="-18"/>
              </a:rPr>
              <a:t>over-confidence</a:t>
            </a:r>
            <a:r>
              <a:rPr lang="en-US" sz="5400" dirty="0">
                <a:solidFill>
                  <a:schemeClr val="bg1"/>
                </a:solidFill>
                <a:latin typeface="Oswald" panose="020B0604020202020204" charset="-18"/>
              </a:rPr>
              <a:t> in their accuracy.</a:t>
            </a:r>
            <a:endParaRPr lang="en-US" sz="9600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499063721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Key Factors </a:t>
            </a:r>
            <a:r>
              <a:rPr lang="pl-PL" b="0" dirty="0">
                <a:latin typeface="Oswald" panose="02000303000000000000" pitchFamily="2" charset="-52"/>
              </a:rPr>
              <a:t>should be taken into account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37765" y="2066307"/>
            <a:ext cx="2612571" cy="5937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atin typeface="Oswald" panose="020B0604020202020204" charset="-18"/>
              </a:rPr>
              <a:t>Domain Knowledge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25194" y="3376550"/>
            <a:ext cx="2612571" cy="5937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atin typeface="Oswald" panose="020B0604020202020204" charset="-18"/>
              </a:rPr>
              <a:t>Risks</a:t>
            </a:r>
          </a:p>
        </p:txBody>
      </p:sp>
      <p:sp>
        <p:nvSpPr>
          <p:cNvPr id="7" name="Rectangle 6"/>
          <p:cNvSpPr/>
          <p:nvPr/>
        </p:nvSpPr>
        <p:spPr>
          <a:xfrm>
            <a:off x="7150336" y="3376550"/>
            <a:ext cx="2612571" cy="5937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atin typeface="Oswald" panose="020B0604020202020204" charset="-18"/>
              </a:rPr>
              <a:t>Complexity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2988624" y="4686793"/>
            <a:ext cx="2612571" cy="5937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atin typeface="Oswald" panose="020B0604020202020204" charset="-18"/>
              </a:rPr>
              <a:t>Historical 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18713" y="4686793"/>
            <a:ext cx="2612571" cy="5937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atin typeface="Oswald" panose="020B0604020202020204" charset="-18"/>
              </a:rPr>
              <a:t>Buffer Time</a:t>
            </a:r>
          </a:p>
        </p:txBody>
      </p:sp>
    </p:spTree>
    <p:extLst>
      <p:ext uri="{BB962C8B-B14F-4D97-AF65-F5344CB8AC3E}">
        <p14:creationId xmlns:p14="http://schemas.microsoft.com/office/powerpoint/2010/main" val="2142598644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0" dirty="0">
                <a:latin typeface="Oswald" panose="02000303000000000000" pitchFamily="2" charset="-52"/>
              </a:rPr>
              <a:t>Estimation Idea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7507" y="6493778"/>
            <a:ext cx="36423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http://blog.radissonblu.com/wp-content/uploads/2014/09/frankfurt-tallest-skyscraper.jpg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29" y="1156770"/>
            <a:ext cx="10895100" cy="524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97986"/>
      </p:ext>
    </p:extLst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latin typeface="Oswald" panose="02000303000000000000" pitchFamily="2" charset="-52"/>
              </a:rPr>
              <a:t>T-Shirt Sizes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Oval 1"/>
          <p:cNvSpPr/>
          <p:nvPr/>
        </p:nvSpPr>
        <p:spPr>
          <a:xfrm>
            <a:off x="989800" y="3111059"/>
            <a:ext cx="767255" cy="76725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sp>
        <p:nvSpPr>
          <p:cNvPr id="5" name="Oval 4"/>
          <p:cNvSpPr/>
          <p:nvPr/>
        </p:nvSpPr>
        <p:spPr>
          <a:xfrm>
            <a:off x="2937640" y="2840419"/>
            <a:ext cx="1308537" cy="13085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</a:t>
            </a:r>
          </a:p>
        </p:txBody>
      </p:sp>
      <p:sp>
        <p:nvSpPr>
          <p:cNvPr id="6" name="Oval 5"/>
          <p:cNvSpPr/>
          <p:nvPr/>
        </p:nvSpPr>
        <p:spPr>
          <a:xfrm>
            <a:off x="5426762" y="2468099"/>
            <a:ext cx="1921798" cy="19217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</a:t>
            </a:r>
          </a:p>
        </p:txBody>
      </p:sp>
      <p:sp>
        <p:nvSpPr>
          <p:cNvPr id="7" name="Oval 6"/>
          <p:cNvSpPr/>
          <p:nvPr/>
        </p:nvSpPr>
        <p:spPr>
          <a:xfrm>
            <a:off x="8529145" y="2015357"/>
            <a:ext cx="2958663" cy="295866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0261" y="5255173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1pt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97221" y="5255172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2-3pt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64495" y="5255171"/>
            <a:ext cx="670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5pt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85310" y="5255171"/>
            <a:ext cx="670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Oswald" panose="02000303000000000000" pitchFamily="2" charset="-52"/>
              </a:rPr>
              <a:t>8pt</a:t>
            </a:r>
          </a:p>
        </p:txBody>
      </p:sp>
    </p:spTree>
    <p:extLst>
      <p:ext uri="{BB962C8B-B14F-4D97-AF65-F5344CB8AC3E}">
        <p14:creationId xmlns:p14="http://schemas.microsoft.com/office/powerpoint/2010/main" val="349261995"/>
      </p:ext>
    </p:extLst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latin typeface="Oswald" panose="02000303000000000000" pitchFamily="2" charset="-52"/>
              </a:rPr>
              <a:t>Fibonacci Number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32690" y="3142593"/>
            <a:ext cx="6478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Oswald" panose="02000303000000000000" pitchFamily="2" charset="-52"/>
              </a:rPr>
              <a:t>0, 1, 1, 2, 3, 5, 8, 13, 21, 34,…</a:t>
            </a:r>
          </a:p>
        </p:txBody>
      </p:sp>
    </p:spTree>
    <p:extLst>
      <p:ext uri="{BB962C8B-B14F-4D97-AF65-F5344CB8AC3E}">
        <p14:creationId xmlns:p14="http://schemas.microsoft.com/office/powerpoint/2010/main" val="1437548479"/>
      </p:ext>
    </p:extLst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3069020" y="2215129"/>
            <a:ext cx="7873299" cy="35933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9600" dirty="0">
                <a:solidFill>
                  <a:schemeClr val="accent2"/>
                </a:solidFill>
                <a:latin typeface="Oswald" panose="02000303000000000000" pitchFamily="2" charset="-52"/>
              </a:rPr>
              <a:t>SOFTWARE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US" sz="9600" dirty="0">
                <a:solidFill>
                  <a:schemeClr val="bg1"/>
                </a:solidFill>
                <a:latin typeface="Oswald" panose="02000303000000000000" pitchFamily="2" charset="-52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298067602"/>
      </p:ext>
    </p:extLst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latin typeface="Oswald" panose="02000303000000000000" pitchFamily="2" charset="-52"/>
              </a:rPr>
              <a:t>Software Requirements is a communication problem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44706" y="1796526"/>
            <a:ext cx="9316122" cy="13877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2400" dirty="0">
                <a:solidFill>
                  <a:schemeClr val="bg1"/>
                </a:solidFill>
                <a:latin typeface="Oswald" panose="02000303000000000000" pitchFamily="2" charset="-52"/>
              </a:rPr>
              <a:t>It mandates functionality and dates with little concern that the developers can meet both objectives, or whether the developers understand exactly what is needed.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4706" y="4663249"/>
            <a:ext cx="9316122" cy="138773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2400" dirty="0">
                <a:solidFill>
                  <a:schemeClr val="bg1"/>
                </a:solidFill>
                <a:latin typeface="Oswald" panose="02000303000000000000" pitchFamily="2" charset="-52"/>
              </a:rPr>
              <a:t>The communications, technical jargon replaces the language of the business and the developers lose the opportunity to learn what is needed by listening.</a:t>
            </a:r>
          </a:p>
        </p:txBody>
      </p:sp>
      <p:cxnSp>
        <p:nvCxnSpPr>
          <p:cNvPr id="6" name="Straight Arrow Connector 5"/>
          <p:cNvCxnSpPr>
            <a:stCxn id="2" idx="2"/>
            <a:endCxn id="5" idx="0"/>
          </p:cNvCxnSpPr>
          <p:nvPr/>
        </p:nvCxnSpPr>
        <p:spPr>
          <a:xfrm>
            <a:off x="6002767" y="3184263"/>
            <a:ext cx="0" cy="1478986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44705" y="1441524"/>
            <a:ext cx="2581835" cy="355002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Oswald" panose="02000303000000000000" pitchFamily="2" charset="-52"/>
              </a:rPr>
              <a:t>When the business side dominates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344706" y="4308247"/>
            <a:ext cx="2312894" cy="35500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Oswald" panose="02000303000000000000" pitchFamily="2" charset="-52"/>
              </a:rPr>
              <a:t>When the developers dominate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344705" y="4663248"/>
            <a:ext cx="9316122" cy="138773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2400" dirty="0">
                <a:solidFill>
                  <a:schemeClr val="bg1"/>
                </a:solidFill>
                <a:latin typeface="Oswald" panose="02000303000000000000" pitchFamily="2" charset="-52"/>
              </a:rPr>
              <a:t>The communications, technical jargon replaces the language of the business and the developers lose the opportunity to learn what is needed by listening.</a:t>
            </a:r>
          </a:p>
        </p:txBody>
      </p:sp>
    </p:spTree>
    <p:extLst>
      <p:ext uri="{BB962C8B-B14F-4D97-AF65-F5344CB8AC3E}">
        <p14:creationId xmlns:p14="http://schemas.microsoft.com/office/powerpoint/2010/main" val="517639106"/>
      </p:ext>
    </p:extLst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latin typeface="Oswald" panose="02000303000000000000" pitchFamily="2" charset="-52"/>
              </a:rPr>
              <a:t>Common Problems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3159" y="2161309"/>
            <a:ext cx="95833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800" dirty="0">
                <a:solidFill>
                  <a:schemeClr val="bg1"/>
                </a:solidFill>
                <a:latin typeface="Oswald" panose="020B0604020202020204" charset="-18"/>
              </a:rPr>
              <a:t> </a:t>
            </a:r>
            <a:r>
              <a:rPr lang="pl-PL" sz="4800" dirty="0">
                <a:solidFill>
                  <a:schemeClr val="accent2"/>
                </a:solidFill>
                <a:latin typeface="Oswald" panose="020B0604020202020204" charset="-18"/>
              </a:rPr>
              <a:t>Fixed</a:t>
            </a:r>
            <a:r>
              <a:rPr lang="pl-PL" sz="4800" dirty="0">
                <a:solidFill>
                  <a:schemeClr val="bg1"/>
                </a:solidFill>
                <a:latin typeface="Oswald" panose="020B0604020202020204" charset="-18"/>
              </a:rPr>
              <a:t>, hard to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800" dirty="0">
                <a:solidFill>
                  <a:schemeClr val="bg1"/>
                </a:solidFill>
                <a:latin typeface="Oswald" panose="020B0604020202020204" charset="-18"/>
              </a:rPr>
              <a:t> </a:t>
            </a:r>
            <a:r>
              <a:rPr lang="pl-PL" sz="4800" dirty="0">
                <a:solidFill>
                  <a:schemeClr val="accent2"/>
                </a:solidFill>
                <a:latin typeface="Oswald" panose="020B0604020202020204" charset="-18"/>
              </a:rPr>
              <a:t>Feature centric </a:t>
            </a:r>
            <a:r>
              <a:rPr lang="pl-PL" sz="4800" dirty="0">
                <a:solidFill>
                  <a:schemeClr val="bg1"/>
                </a:solidFill>
                <a:latin typeface="Oswald" panose="020B0604020202020204" charset="-18"/>
              </a:rPr>
              <a:t>rather than Value centric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800" dirty="0">
                <a:solidFill>
                  <a:schemeClr val="bg1"/>
                </a:solidFill>
                <a:latin typeface="Oswald" panose="020B0604020202020204" charset="-18"/>
              </a:rPr>
              <a:t> Specify </a:t>
            </a:r>
            <a:r>
              <a:rPr lang="pl-PL" sz="4800" dirty="0">
                <a:solidFill>
                  <a:schemeClr val="accent2"/>
                </a:solidFill>
                <a:latin typeface="Oswald" panose="020B0604020202020204" charset="-18"/>
              </a:rPr>
              <a:t>What</a:t>
            </a:r>
            <a:r>
              <a:rPr lang="pl-PL" sz="4800" dirty="0">
                <a:solidFill>
                  <a:schemeClr val="bg1"/>
                </a:solidFill>
                <a:latin typeface="Oswald" panose="020B0604020202020204" charset="-18"/>
              </a:rPr>
              <a:t>, not Why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800" dirty="0">
                <a:solidFill>
                  <a:schemeClr val="bg1"/>
                </a:solidFill>
                <a:latin typeface="Oswald" panose="020B0604020202020204" charset="-18"/>
              </a:rPr>
              <a:t> Hard to </a:t>
            </a:r>
            <a:r>
              <a:rPr lang="pl-PL" sz="4800" dirty="0">
                <a:solidFill>
                  <a:schemeClr val="accent2"/>
                </a:solidFill>
                <a:latin typeface="Oswald" panose="020B0604020202020204" charset="-18"/>
              </a:rPr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3718225268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3015857" y="2166611"/>
            <a:ext cx="7873299" cy="35933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9600" dirty="0">
                <a:solidFill>
                  <a:schemeClr val="accent2"/>
                </a:solidFill>
                <a:latin typeface="Oswald" panose="02000303000000000000" pitchFamily="2" charset="-52"/>
              </a:rPr>
              <a:t>SCRUM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US" sz="9600" dirty="0">
                <a:solidFill>
                  <a:schemeClr val="bg1"/>
                </a:solidFill>
                <a:latin typeface="Oswald" panose="02000303000000000000" pitchFamily="2" charset="-52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1134474294"/>
      </p:ext>
    </p:extLst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-10777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latin typeface="Oswald" panose="02000303000000000000" pitchFamily="2" charset="-52"/>
              </a:rPr>
              <a:t>Scrum Guide and Requirements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0073" y="1947553"/>
            <a:ext cx="83008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The Product Backlog lists all </a:t>
            </a:r>
            <a:r>
              <a:rPr lang="en-US" sz="4000" dirty="0">
                <a:solidFill>
                  <a:schemeClr val="accent2"/>
                </a:solidFill>
                <a:latin typeface="Oswald" panose="020B0604020202020204" charset="-18"/>
              </a:rPr>
              <a:t>features</a:t>
            </a:r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, </a:t>
            </a:r>
            <a:r>
              <a:rPr lang="en-US" sz="4000" dirty="0">
                <a:solidFill>
                  <a:schemeClr val="accent2"/>
                </a:solidFill>
                <a:latin typeface="Oswald" panose="020B0604020202020204" charset="-18"/>
              </a:rPr>
              <a:t>functions</a:t>
            </a:r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, </a:t>
            </a:r>
            <a:r>
              <a:rPr lang="en-US" sz="4000" dirty="0">
                <a:solidFill>
                  <a:schemeClr val="accent2"/>
                </a:solidFill>
                <a:latin typeface="Oswald" panose="020B0604020202020204" charset="-18"/>
              </a:rPr>
              <a:t>requirements</a:t>
            </a:r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, </a:t>
            </a:r>
            <a:r>
              <a:rPr lang="en-US" sz="4000" dirty="0">
                <a:solidFill>
                  <a:schemeClr val="accent2"/>
                </a:solidFill>
                <a:latin typeface="Oswald" panose="020B0604020202020204" charset="-18"/>
              </a:rPr>
              <a:t>enhancements</a:t>
            </a:r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, and </a:t>
            </a:r>
            <a:r>
              <a:rPr lang="en-US" sz="4000" dirty="0">
                <a:solidFill>
                  <a:schemeClr val="accent2"/>
                </a:solidFill>
                <a:latin typeface="Oswald" panose="020B0604020202020204" charset="-18"/>
              </a:rPr>
              <a:t>fixes</a:t>
            </a:r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 that constitute the changes to be made to the product in future releases. Product Backlog items have the attributes of a </a:t>
            </a:r>
            <a:r>
              <a:rPr lang="en-US" sz="4000" dirty="0">
                <a:solidFill>
                  <a:schemeClr val="accent2"/>
                </a:solidFill>
                <a:latin typeface="Oswald" panose="020B0604020202020204" charset="-18"/>
              </a:rPr>
              <a:t>description</a:t>
            </a:r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, </a:t>
            </a:r>
            <a:r>
              <a:rPr lang="en-US" sz="4000" dirty="0">
                <a:solidFill>
                  <a:schemeClr val="accent2"/>
                </a:solidFill>
                <a:latin typeface="Oswald" panose="020B0604020202020204" charset="-18"/>
              </a:rPr>
              <a:t>order</a:t>
            </a:r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, </a:t>
            </a:r>
            <a:r>
              <a:rPr lang="en-US" sz="4000" dirty="0">
                <a:solidFill>
                  <a:schemeClr val="accent2"/>
                </a:solidFill>
                <a:latin typeface="Oswald" panose="020B0604020202020204" charset="-18"/>
              </a:rPr>
              <a:t>estimate</a:t>
            </a:r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 and </a:t>
            </a:r>
            <a:r>
              <a:rPr lang="en-US" sz="4000" dirty="0">
                <a:solidFill>
                  <a:schemeClr val="accent2"/>
                </a:solidFill>
                <a:latin typeface="Oswald" panose="020B0604020202020204" charset="-18"/>
              </a:rPr>
              <a:t>value</a:t>
            </a:r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.</a:t>
            </a:r>
            <a:endParaRPr lang="pl-PL" sz="11500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2518" y="347115"/>
            <a:ext cx="1653017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4400" dirty="0">
                <a:solidFill>
                  <a:schemeClr val="bg1"/>
                </a:solidFill>
                <a:latin typeface="+mn-lt"/>
              </a:rPr>
              <a:t>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14797" y="5733205"/>
            <a:ext cx="2246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  <a:latin typeface="Oswald" panose="020B0604020202020204" charset="-18"/>
              </a:rPr>
              <a:t>The Scrum Guide</a:t>
            </a:r>
          </a:p>
        </p:txBody>
      </p:sp>
    </p:spTree>
    <p:extLst>
      <p:ext uri="{BB962C8B-B14F-4D97-AF65-F5344CB8AC3E}">
        <p14:creationId xmlns:p14="http://schemas.microsoft.com/office/powerpoint/2010/main" val="2936092411"/>
      </p:ext>
    </p:extLst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3080895" y="1977623"/>
            <a:ext cx="7873299" cy="35933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-PL" sz="11500" dirty="0">
                <a:solidFill>
                  <a:schemeClr val="accent2"/>
                </a:solidFill>
                <a:latin typeface="Oswald" panose="02000303000000000000" pitchFamily="2" charset="-52"/>
              </a:rPr>
              <a:t>USER</a:t>
            </a:r>
            <a:endParaRPr lang="en-US" sz="11500" dirty="0">
              <a:solidFill>
                <a:schemeClr val="accent2"/>
              </a:solidFill>
              <a:latin typeface="Oswald" panose="02000303000000000000" pitchFamily="2" charset="-52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1500" dirty="0">
                <a:solidFill>
                  <a:schemeClr val="bg1"/>
                </a:solidFill>
                <a:latin typeface="Oswald" panose="02000303000000000000" pitchFamily="2" charset="-52"/>
              </a:rPr>
              <a:t>STORY</a:t>
            </a:r>
            <a:endParaRPr lang="en-US" sz="115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29630687"/>
      </p:ext>
    </p:extLst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latin typeface="Oswald" panose="02000303000000000000" pitchFamily="2" charset="-52"/>
              </a:rPr>
              <a:t>User Story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8785" y="2161309"/>
            <a:ext cx="95833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Extreme programming (XP) introduced the practice of expressing requirements in the form of </a:t>
            </a:r>
            <a:r>
              <a:rPr lang="pl-PL" sz="4400" dirty="0">
                <a:solidFill>
                  <a:schemeClr val="bg1"/>
                </a:solidFill>
                <a:latin typeface="Oswald" panose="020B0604020202020204" charset="-18"/>
              </a:rPr>
              <a:t>User Stories</a:t>
            </a:r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, </a:t>
            </a:r>
            <a:r>
              <a:rPr lang="en-US" sz="4400" dirty="0">
                <a:solidFill>
                  <a:schemeClr val="accent2"/>
                </a:solidFill>
                <a:latin typeface="Oswald" panose="020B0604020202020204" charset="-18"/>
              </a:rPr>
              <a:t>short descriptions of functionality</a:t>
            </a:r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–told from the perspective of a user</a:t>
            </a:r>
            <a:r>
              <a:rPr lang="pl-PL" sz="4400" dirty="0">
                <a:solidFill>
                  <a:schemeClr val="bg1"/>
                </a:solidFill>
                <a:latin typeface="Oswald" panose="020B0604020202020204" charset="-18"/>
              </a:rPr>
              <a:t>.</a:t>
            </a:r>
            <a:endParaRPr lang="pl-PL" sz="13800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044748804"/>
      </p:ext>
    </p:extLst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latin typeface="Oswald" panose="02000303000000000000" pitchFamily="2" charset="-52"/>
              </a:rPr>
              <a:t>User Story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0939" y="2398815"/>
            <a:ext cx="9939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Let the </a:t>
            </a:r>
            <a:r>
              <a:rPr lang="en-US" sz="4400" dirty="0">
                <a:solidFill>
                  <a:schemeClr val="accent2"/>
                </a:solidFill>
                <a:latin typeface="Oswald" panose="020B0604020202020204" charset="-18"/>
              </a:rPr>
              <a:t>use</a:t>
            </a:r>
            <a:r>
              <a:rPr lang="pl-PL" sz="4400" dirty="0">
                <a:solidFill>
                  <a:schemeClr val="accent2"/>
                </a:solidFill>
                <a:latin typeface="Oswald" panose="020B0604020202020204" charset="-18"/>
              </a:rPr>
              <a:t>r</a:t>
            </a:r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 (</a:t>
            </a:r>
            <a:r>
              <a:rPr lang="en-US" sz="4400" dirty="0">
                <a:solidFill>
                  <a:schemeClr val="accent2"/>
                </a:solidFill>
                <a:latin typeface="Oswald" panose="020B0604020202020204" charset="-18"/>
              </a:rPr>
              <a:t>the business man</a:t>
            </a:r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) freely express his idea, uninfluenced and undeterred by system-hardened developers</a:t>
            </a:r>
            <a:endParaRPr lang="pl-PL" sz="4400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166052757"/>
      </p:ext>
    </p:extLst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latin typeface="Oswald" panose="02000303000000000000" pitchFamily="2" charset="-52"/>
              </a:rPr>
              <a:t>User Story Format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0939" y="3515095"/>
            <a:ext cx="9939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As an [</a:t>
            </a:r>
            <a:r>
              <a:rPr lang="en-US" sz="4400" dirty="0">
                <a:solidFill>
                  <a:schemeClr val="accent2"/>
                </a:solidFill>
                <a:latin typeface="Oswald" panose="020B0604020202020204" charset="-18"/>
              </a:rPr>
              <a:t>actor</a:t>
            </a:r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] I want [</a:t>
            </a:r>
            <a:r>
              <a:rPr lang="en-US" sz="4400" dirty="0">
                <a:solidFill>
                  <a:schemeClr val="accent2"/>
                </a:solidFill>
                <a:latin typeface="Oswald" panose="020B0604020202020204" charset="-18"/>
              </a:rPr>
              <a:t>action</a:t>
            </a:r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] so that [</a:t>
            </a:r>
            <a:r>
              <a:rPr lang="en-US" sz="4400" dirty="0">
                <a:solidFill>
                  <a:schemeClr val="accent2"/>
                </a:solidFill>
                <a:latin typeface="Oswald" panose="020B0604020202020204" charset="-18"/>
              </a:rPr>
              <a:t>achievement</a:t>
            </a:r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].</a:t>
            </a:r>
            <a:endParaRPr lang="pl-PL" sz="11500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47681" y="1698171"/>
            <a:ext cx="21739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>
                <a:solidFill>
                  <a:schemeClr val="bg1"/>
                </a:solidFill>
                <a:latin typeface="Oswald" panose="020B0604020202020204" charset="-18"/>
              </a:rPr>
              <a:t>Triple</a:t>
            </a:r>
            <a:r>
              <a:rPr lang="pl-PL" sz="6000" dirty="0">
                <a:solidFill>
                  <a:schemeClr val="accent2"/>
                </a:solidFill>
                <a:latin typeface="Oswald" panose="020B0604020202020204" charset="-18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2237686194"/>
      </p:ext>
    </p:extLst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2695698" y="1698172"/>
            <a:ext cx="7410203" cy="3942608"/>
          </a:xfrm>
          <a:prstGeom prst="snip1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latin typeface="Oswald" panose="02000303000000000000" pitchFamily="2" charset="-52"/>
              </a:rPr>
              <a:t>User Story Format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7875" y="2491563"/>
            <a:ext cx="63148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As a Flickr member, I want to set different privacy levels on my </a:t>
            </a:r>
            <a:b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</a:br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photos, so I can control who sees </a:t>
            </a:r>
            <a:br>
              <a:rPr lang="pl-PL" sz="4000" dirty="0">
                <a:solidFill>
                  <a:schemeClr val="bg1"/>
                </a:solidFill>
                <a:latin typeface="Oswald" panose="020B0604020202020204" charset="-18"/>
              </a:rPr>
            </a:br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which of my photos.</a:t>
            </a:r>
            <a:endParaRPr lang="pl-PL" sz="4000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316697667"/>
      </p:ext>
    </p:extLst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latin typeface="Oswald" panose="02000303000000000000" pitchFamily="2" charset="-52"/>
              </a:rPr>
              <a:t>User Story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7827" y="2681567"/>
            <a:ext cx="8428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Oswald" panose="020B0604020202020204" charset="-18"/>
              </a:rPr>
              <a:t>It’s hard to use user stories for </a:t>
            </a:r>
            <a:r>
              <a:rPr lang="en-US" sz="4800" dirty="0">
                <a:solidFill>
                  <a:schemeClr val="accent2"/>
                </a:solidFill>
                <a:latin typeface="Oswald" panose="020B0604020202020204" charset="-18"/>
              </a:rPr>
              <a:t>non</a:t>
            </a:r>
            <a:r>
              <a:rPr lang="pl-PL" sz="4800" dirty="0">
                <a:solidFill>
                  <a:schemeClr val="accent2"/>
                </a:solidFill>
                <a:latin typeface="Oswald" panose="020B0604020202020204" charset="-18"/>
              </a:rPr>
              <a:t>-</a:t>
            </a:r>
            <a:r>
              <a:rPr lang="en-US" sz="4800" dirty="0">
                <a:solidFill>
                  <a:schemeClr val="accent2"/>
                </a:solidFill>
                <a:latin typeface="Oswald" panose="020B0604020202020204" charset="-18"/>
              </a:rPr>
              <a:t>function</a:t>
            </a:r>
            <a:r>
              <a:rPr lang="pl-PL" sz="4800" dirty="0">
                <a:solidFill>
                  <a:schemeClr val="accent2"/>
                </a:solidFill>
                <a:latin typeface="Oswald" panose="020B0604020202020204" charset="-18"/>
              </a:rPr>
              <a:t>a</a:t>
            </a:r>
            <a:r>
              <a:rPr lang="en-US" sz="4800" dirty="0">
                <a:solidFill>
                  <a:schemeClr val="accent2"/>
                </a:solidFill>
                <a:latin typeface="Oswald" panose="020B0604020202020204" charset="-18"/>
              </a:rPr>
              <a:t>l </a:t>
            </a:r>
            <a:r>
              <a:rPr lang="en-US" sz="4800" dirty="0">
                <a:solidFill>
                  <a:schemeClr val="bg1"/>
                </a:solidFill>
                <a:latin typeface="Oswald" panose="020B0604020202020204" charset="-18"/>
              </a:rPr>
              <a:t>requirements</a:t>
            </a:r>
            <a:r>
              <a:rPr lang="pl-PL" sz="4800" dirty="0">
                <a:solidFill>
                  <a:schemeClr val="bg1"/>
                </a:solidFill>
                <a:latin typeface="Oswald" panose="020B0604020202020204" charset="-1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8950707"/>
      </p:ext>
    </p:extLst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latin typeface="Oswald" panose="02000303000000000000" pitchFamily="2" charset="-52"/>
              </a:rPr>
              <a:t>User Story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9702" y="2858460"/>
            <a:ext cx="9188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>
                <a:solidFill>
                  <a:schemeClr val="bg1"/>
                </a:solidFill>
                <a:latin typeface="Oswald" panose="020B0604020202020204" charset="-18"/>
              </a:rPr>
              <a:t>I</a:t>
            </a:r>
            <a:r>
              <a:rPr lang="en-US" sz="4800" dirty="0">
                <a:solidFill>
                  <a:schemeClr val="bg1"/>
                </a:solidFill>
                <a:latin typeface="Oswald" panose="020B0604020202020204" charset="-18"/>
              </a:rPr>
              <a:t>f you </a:t>
            </a:r>
            <a:r>
              <a:rPr lang="en-US" sz="4800" dirty="0">
                <a:solidFill>
                  <a:schemeClr val="accent2"/>
                </a:solidFill>
                <a:latin typeface="Oswald" panose="020B0604020202020204" charset="-18"/>
              </a:rPr>
              <a:t>cannot produce </a:t>
            </a:r>
            <a:r>
              <a:rPr lang="en-US" sz="4800" dirty="0">
                <a:solidFill>
                  <a:schemeClr val="bg1"/>
                </a:solidFill>
                <a:latin typeface="Oswald" panose="020B0604020202020204" charset="-18"/>
              </a:rPr>
              <a:t>user story</a:t>
            </a:r>
            <a:r>
              <a:rPr lang="pl-PL" sz="4800" dirty="0">
                <a:solidFill>
                  <a:schemeClr val="bg1"/>
                </a:solidFill>
                <a:latin typeface="Oswald" panose="020B0604020202020204" charset="-18"/>
              </a:rPr>
              <a:t> maybe</a:t>
            </a:r>
          </a:p>
          <a:p>
            <a:r>
              <a:rPr lang="pl-PL" sz="4800" dirty="0">
                <a:solidFill>
                  <a:schemeClr val="bg1"/>
                </a:solidFill>
                <a:latin typeface="Oswald" panose="020B0604020202020204" charset="-18"/>
              </a:rPr>
              <a:t>there is no value in it.</a:t>
            </a:r>
          </a:p>
        </p:txBody>
      </p:sp>
    </p:spTree>
    <p:extLst>
      <p:ext uri="{BB962C8B-B14F-4D97-AF65-F5344CB8AC3E}">
        <p14:creationId xmlns:p14="http://schemas.microsoft.com/office/powerpoint/2010/main" val="612568837"/>
      </p:ext>
    </p:extLst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latin typeface="Oswald" panose="02000303000000000000" pitchFamily="2" charset="-52"/>
              </a:rPr>
              <a:t>User Story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9702" y="2858460"/>
            <a:ext cx="9188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>
                <a:solidFill>
                  <a:schemeClr val="bg1"/>
                </a:solidFill>
                <a:latin typeface="Oswald" panose="020B0604020202020204" charset="-18"/>
              </a:rPr>
              <a:t>I</a:t>
            </a:r>
            <a:r>
              <a:rPr lang="en-US" sz="4800" dirty="0">
                <a:solidFill>
                  <a:schemeClr val="bg1"/>
                </a:solidFill>
                <a:latin typeface="Oswald" panose="020B0604020202020204" charset="-18"/>
              </a:rPr>
              <a:t>f you </a:t>
            </a:r>
            <a:r>
              <a:rPr lang="en-US" sz="4800" dirty="0">
                <a:solidFill>
                  <a:schemeClr val="accent2"/>
                </a:solidFill>
                <a:latin typeface="Oswald" panose="020B0604020202020204" charset="-18"/>
              </a:rPr>
              <a:t>cannot produce </a:t>
            </a:r>
            <a:r>
              <a:rPr lang="en-US" sz="4800" dirty="0">
                <a:solidFill>
                  <a:schemeClr val="bg1"/>
                </a:solidFill>
                <a:latin typeface="Oswald" panose="020B0604020202020204" charset="-18"/>
              </a:rPr>
              <a:t>user story</a:t>
            </a:r>
            <a:r>
              <a:rPr lang="pl-PL" sz="4800" dirty="0">
                <a:solidFill>
                  <a:schemeClr val="bg1"/>
                </a:solidFill>
                <a:latin typeface="Oswald" panose="020B0604020202020204" charset="-18"/>
              </a:rPr>
              <a:t> maybe</a:t>
            </a:r>
          </a:p>
          <a:p>
            <a:r>
              <a:rPr lang="pl-PL" sz="4800" dirty="0">
                <a:solidFill>
                  <a:schemeClr val="bg1"/>
                </a:solidFill>
                <a:latin typeface="Oswald" panose="020B0604020202020204" charset="-18"/>
              </a:rPr>
              <a:t>there is no value in it.</a:t>
            </a:r>
          </a:p>
        </p:txBody>
      </p:sp>
    </p:spTree>
    <p:extLst>
      <p:ext uri="{BB962C8B-B14F-4D97-AF65-F5344CB8AC3E}">
        <p14:creationId xmlns:p14="http://schemas.microsoft.com/office/powerpoint/2010/main" val="3793153624"/>
      </p:ext>
    </p:extLst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3092772" y="1609487"/>
            <a:ext cx="6336236" cy="35933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-PL" sz="9600" dirty="0">
                <a:solidFill>
                  <a:schemeClr val="accent2"/>
                </a:solidFill>
                <a:latin typeface="Oswald" panose="02000303000000000000" pitchFamily="2" charset="-52"/>
              </a:rPr>
              <a:t>INVEST </a:t>
            </a:r>
            <a:r>
              <a:rPr lang="pl-PL" sz="9600" dirty="0">
                <a:solidFill>
                  <a:schemeClr val="bg1"/>
                </a:solidFill>
                <a:latin typeface="Oswald" panose="02000303000000000000" pitchFamily="2" charset="-52"/>
              </a:rPr>
              <a:t>IN</a:t>
            </a:r>
            <a:br>
              <a:rPr lang="pl-PL" sz="9600" dirty="0">
                <a:solidFill>
                  <a:schemeClr val="bg1"/>
                </a:solidFill>
                <a:latin typeface="Oswald" panose="02000303000000000000" pitchFamily="2" charset="-52"/>
              </a:rPr>
            </a:br>
            <a:r>
              <a:rPr lang="pl-PL" sz="9600" dirty="0">
                <a:solidFill>
                  <a:schemeClr val="bg1"/>
                </a:solidFill>
                <a:latin typeface="Oswald" panose="02000303000000000000" pitchFamily="2" charset="-52"/>
              </a:rPr>
              <a:t>GOOD USER STORIES</a:t>
            </a:r>
          </a:p>
          <a:p>
            <a:pPr lvl="0" algn="l" rtl="0">
              <a:spcBef>
                <a:spcPts val="0"/>
              </a:spcBef>
              <a:buNone/>
            </a:pPr>
            <a:endParaRPr lang="en-US" sz="96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1548924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solidFill>
                  <a:schemeClr val="accent2"/>
                </a:solidFill>
                <a:latin typeface="Oswald" panose="02000303000000000000" pitchFamily="2" charset="-52"/>
              </a:rPr>
              <a:t>Commitment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7986" y="2532993"/>
            <a:ext cx="8702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Oswald" panose="02000303000000000000" pitchFamily="2" charset="-52"/>
              </a:rPr>
              <a:t>Team members individually commit to achieving their </a:t>
            </a:r>
            <a:r>
              <a:rPr lang="en-US" sz="4800" dirty="0">
                <a:solidFill>
                  <a:schemeClr val="accent2"/>
                </a:solidFill>
                <a:latin typeface="Oswald" panose="02000303000000000000" pitchFamily="2" charset="-52"/>
              </a:rPr>
              <a:t>team goals</a:t>
            </a:r>
            <a:r>
              <a:rPr lang="en-US" sz="4800" dirty="0">
                <a:solidFill>
                  <a:schemeClr val="bg1"/>
                </a:solidFill>
                <a:latin typeface="Oswald" panose="02000303000000000000" pitchFamily="2" charset="-52"/>
              </a:rPr>
              <a:t>, each and every Sprint.</a:t>
            </a:r>
          </a:p>
        </p:txBody>
      </p:sp>
    </p:spTree>
    <p:extLst>
      <p:ext uri="{BB962C8B-B14F-4D97-AF65-F5344CB8AC3E}">
        <p14:creationId xmlns:p14="http://schemas.microsoft.com/office/powerpoint/2010/main" val="4220165833"/>
      </p:ext>
    </p:extLst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I</a:t>
            </a:r>
            <a:r>
              <a:rPr lang="pl-PL" b="0" dirty="0">
                <a:latin typeface="Oswald" panose="02000303000000000000" pitchFamily="2" charset="-52"/>
              </a:rPr>
              <a:t>NVEST - 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INDEPENDENT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3690" y="1829899"/>
            <a:ext cx="815471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fontAlgn="base"/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Dependencies between stories lead to </a:t>
            </a:r>
            <a:r>
              <a:rPr lang="en-US" sz="4400" dirty="0">
                <a:solidFill>
                  <a:schemeClr val="accent2"/>
                </a:solidFill>
                <a:latin typeface="Oswald" panose="020B0604020202020204" charset="-18"/>
              </a:rPr>
              <a:t>prioritization and planning problems</a:t>
            </a:r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. </a:t>
            </a:r>
            <a:br>
              <a:rPr lang="pl-PL" sz="4400" dirty="0">
                <a:solidFill>
                  <a:schemeClr val="bg1"/>
                </a:solidFill>
                <a:latin typeface="Oswald" panose="020B0604020202020204" charset="-18"/>
              </a:rPr>
            </a:br>
            <a:br>
              <a:rPr lang="pl-PL" sz="4400" dirty="0">
                <a:solidFill>
                  <a:schemeClr val="bg1"/>
                </a:solidFill>
                <a:latin typeface="Oswald" panose="020B0604020202020204" charset="-18"/>
              </a:rPr>
            </a:br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For example, suppose the customer has selected as high priority a story that is dependent on a story that is low priority.</a:t>
            </a:r>
          </a:p>
        </p:txBody>
      </p:sp>
    </p:spTree>
    <p:extLst>
      <p:ext uri="{BB962C8B-B14F-4D97-AF65-F5344CB8AC3E}">
        <p14:creationId xmlns:p14="http://schemas.microsoft.com/office/powerpoint/2010/main" val="1309584103"/>
      </p:ext>
    </p:extLst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solidFill>
                  <a:schemeClr val="tx1"/>
                </a:solidFill>
                <a:latin typeface="Oswald" panose="02000303000000000000" pitchFamily="2" charset="-52"/>
              </a:rPr>
              <a:t>I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N</a:t>
            </a:r>
            <a:r>
              <a:rPr lang="pl-PL" b="0" dirty="0">
                <a:latin typeface="Oswald" panose="02000303000000000000" pitchFamily="2" charset="-52"/>
              </a:rPr>
              <a:t>VEST - 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NEGOTIABLE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78100" y="2673048"/>
            <a:ext cx="815471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fontAlgn="base"/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Story cards are </a:t>
            </a:r>
            <a:r>
              <a:rPr lang="en-US" sz="4400" dirty="0">
                <a:solidFill>
                  <a:schemeClr val="accent2"/>
                </a:solidFill>
                <a:latin typeface="Oswald" panose="020B0604020202020204" charset="-18"/>
              </a:rPr>
              <a:t>reminders</a:t>
            </a:r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 to have a conversation rather than fully detailed requirements themselves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80" y="2081154"/>
            <a:ext cx="2992888" cy="298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80522"/>
      </p:ext>
    </p:extLst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/>
          <p:cNvSpPr/>
          <p:nvPr/>
        </p:nvSpPr>
        <p:spPr>
          <a:xfrm>
            <a:off x="2282844" y="1888177"/>
            <a:ext cx="8024937" cy="3764478"/>
          </a:xfrm>
          <a:prstGeom prst="snip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solidFill>
                  <a:schemeClr val="tx1"/>
                </a:solidFill>
                <a:latin typeface="Oswald" panose="02000303000000000000" pitchFamily="2" charset="-52"/>
              </a:rPr>
              <a:t>I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N</a:t>
            </a:r>
            <a:r>
              <a:rPr lang="pl-PL" b="0" dirty="0">
                <a:latin typeface="Oswald" panose="02000303000000000000" pitchFamily="2" charset="-52"/>
              </a:rPr>
              <a:t>VEST - 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NEGOTIABLE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17745" y="2186947"/>
            <a:ext cx="66554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fontAlgn="base"/>
            <a:r>
              <a:rPr lang="pl-PL" sz="4800" dirty="0">
                <a:solidFill>
                  <a:schemeClr val="bg1"/>
                </a:solidFill>
                <a:latin typeface="Oswald" panose="020B0604020202020204" charset="-18"/>
              </a:rPr>
              <a:t>As </a:t>
            </a:r>
            <a:r>
              <a:rPr lang="en-US" sz="4800" dirty="0">
                <a:solidFill>
                  <a:schemeClr val="bg1"/>
                </a:solidFill>
                <a:latin typeface="Oswald" panose="020B0604020202020204" charset="-18"/>
              </a:rPr>
              <a:t>User </a:t>
            </a:r>
            <a:r>
              <a:rPr lang="pl-PL" sz="4800" dirty="0">
                <a:solidFill>
                  <a:schemeClr val="bg1"/>
                </a:solidFill>
                <a:latin typeface="Oswald" panose="020B0604020202020204" charset="-18"/>
              </a:rPr>
              <a:t>I </a:t>
            </a:r>
            <a:r>
              <a:rPr lang="en-US" sz="4800" dirty="0">
                <a:solidFill>
                  <a:schemeClr val="bg1"/>
                </a:solidFill>
                <a:latin typeface="Oswald" panose="020B0604020202020204" charset="-18"/>
              </a:rPr>
              <a:t>can pay for posting job offer with credit card. </a:t>
            </a:r>
            <a:br>
              <a:rPr lang="pl-PL" sz="4800" dirty="0">
                <a:solidFill>
                  <a:schemeClr val="bg1"/>
                </a:solidFill>
                <a:latin typeface="Oswald" panose="020B0604020202020204" charset="-18"/>
              </a:rPr>
            </a:br>
            <a:r>
              <a:rPr lang="en-US" sz="4800" i="1" dirty="0">
                <a:solidFill>
                  <a:schemeClr val="bg1"/>
                </a:solidFill>
                <a:latin typeface="Oswald" panose="020B0604020202020204" charset="-18"/>
              </a:rPr>
              <a:t>Note: Accept Visa, MasterCard and American Express</a:t>
            </a:r>
            <a:endParaRPr lang="en-US" sz="13800" i="1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2844" y="1377538"/>
            <a:ext cx="3405437" cy="510639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atin typeface="Oswald" panose="020B0604020202020204" charset="-18"/>
              </a:rPr>
              <a:t>Good Story Example</a:t>
            </a:r>
          </a:p>
        </p:txBody>
      </p:sp>
    </p:spTree>
    <p:extLst>
      <p:ext uri="{BB962C8B-B14F-4D97-AF65-F5344CB8AC3E}">
        <p14:creationId xmlns:p14="http://schemas.microsoft.com/office/powerpoint/2010/main" val="2914546348"/>
      </p:ext>
    </p:extLst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/>
          <p:cNvSpPr/>
          <p:nvPr/>
        </p:nvSpPr>
        <p:spPr>
          <a:xfrm>
            <a:off x="1899614" y="1686295"/>
            <a:ext cx="8474388" cy="4809507"/>
          </a:xfrm>
          <a:prstGeom prst="snip1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solidFill>
                  <a:schemeClr val="tx1"/>
                </a:solidFill>
                <a:latin typeface="Oswald" panose="02000303000000000000" pitchFamily="2" charset="-52"/>
              </a:rPr>
              <a:t>I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N</a:t>
            </a:r>
            <a:r>
              <a:rPr lang="pl-PL" b="0" dirty="0">
                <a:latin typeface="Oswald" panose="02000303000000000000" pitchFamily="2" charset="-52"/>
              </a:rPr>
              <a:t>VEST - 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NEGOTIABLE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2101" y="2070073"/>
            <a:ext cx="751067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fontAlgn="base"/>
            <a:r>
              <a:rPr lang="pl-PL" sz="3200" dirty="0">
                <a:solidFill>
                  <a:schemeClr val="bg1"/>
                </a:solidFill>
                <a:latin typeface="Oswald" panose="020B0604020202020204" charset="-18"/>
              </a:rPr>
              <a:t>As </a:t>
            </a:r>
            <a:r>
              <a:rPr lang="en-US" sz="3200" dirty="0">
                <a:solidFill>
                  <a:schemeClr val="bg1"/>
                </a:solidFill>
                <a:latin typeface="Oswald" panose="020B0604020202020204" charset="-18"/>
              </a:rPr>
              <a:t>User </a:t>
            </a:r>
            <a:r>
              <a:rPr lang="pl-PL" sz="3200" dirty="0">
                <a:solidFill>
                  <a:schemeClr val="bg1"/>
                </a:solidFill>
                <a:latin typeface="Oswald" panose="020B0604020202020204" charset="-18"/>
              </a:rPr>
              <a:t>I </a:t>
            </a:r>
            <a:r>
              <a:rPr lang="en-US" sz="3200" dirty="0">
                <a:solidFill>
                  <a:schemeClr val="bg1"/>
                </a:solidFill>
                <a:latin typeface="Oswald" panose="020B0604020202020204" charset="-18"/>
              </a:rPr>
              <a:t>can pay for posting job offer with credit card. </a:t>
            </a:r>
            <a:br>
              <a:rPr lang="pl-PL" sz="3200" dirty="0">
                <a:solidFill>
                  <a:schemeClr val="bg1"/>
                </a:solidFill>
                <a:latin typeface="Oswald" panose="020B0604020202020204" charset="-18"/>
              </a:rPr>
            </a:br>
            <a:r>
              <a:rPr lang="en-US" sz="3200" i="1" dirty="0">
                <a:solidFill>
                  <a:schemeClr val="bg1"/>
                </a:solidFill>
                <a:latin typeface="Oswald" panose="020B0604020202020204" charset="-18"/>
              </a:rPr>
              <a:t>Note: Accept Visa, MasterCard and American Express. On purchases over $100, ask for card ID from back of card. The system can specify what is the type of the card based on two first digits of a card number. The system can store card number for future use. Collect expiration date of the card.</a:t>
            </a:r>
            <a:endParaRPr lang="en-US" sz="41300" i="1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9614" y="1175657"/>
            <a:ext cx="3405437" cy="510639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atin typeface="Oswald" panose="020B0604020202020204" charset="-18"/>
              </a:rPr>
              <a:t>Bad Story Example</a:t>
            </a:r>
          </a:p>
        </p:txBody>
      </p:sp>
    </p:spTree>
    <p:extLst>
      <p:ext uri="{BB962C8B-B14F-4D97-AF65-F5344CB8AC3E}">
        <p14:creationId xmlns:p14="http://schemas.microsoft.com/office/powerpoint/2010/main" val="100959975"/>
      </p:ext>
    </p:extLst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solidFill>
                  <a:schemeClr val="tx1"/>
                </a:solidFill>
                <a:latin typeface="Oswald" panose="02000303000000000000" pitchFamily="2" charset="-52"/>
              </a:rPr>
              <a:t>IN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V</a:t>
            </a:r>
            <a:r>
              <a:rPr lang="pl-PL" b="0" dirty="0">
                <a:latin typeface="Oswald" panose="02000303000000000000" pitchFamily="2" charset="-52"/>
              </a:rPr>
              <a:t>EST – 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VALUABLE TO USERS OR CUSTOMERS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80068" y="1808147"/>
            <a:ext cx="989726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fontAlgn="base"/>
            <a:r>
              <a:rPr lang="pl-PL" sz="4400" dirty="0">
                <a:solidFill>
                  <a:schemeClr val="bg1"/>
                </a:solidFill>
                <a:latin typeface="Oswald" panose="020B0604020202020204" charset="-18"/>
              </a:rPr>
              <a:t>A</a:t>
            </a:r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void stories that are only valued by </a:t>
            </a:r>
            <a:r>
              <a:rPr lang="en-US" sz="4400" dirty="0">
                <a:solidFill>
                  <a:schemeClr val="accent2"/>
                </a:solidFill>
                <a:latin typeface="Oswald" panose="020B0604020202020204" charset="-18"/>
              </a:rPr>
              <a:t>developers</a:t>
            </a:r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.</a:t>
            </a:r>
            <a:endParaRPr lang="pl-PL" sz="4400" dirty="0">
              <a:solidFill>
                <a:schemeClr val="bg1"/>
              </a:solidFill>
              <a:latin typeface="Oswald" panose="020B0604020202020204" charset="-18"/>
            </a:endParaRPr>
          </a:p>
          <a:p>
            <a:pPr lvl="3" fontAlgn="base"/>
            <a:endParaRPr lang="pl-PL" sz="4400" dirty="0">
              <a:solidFill>
                <a:schemeClr val="bg1"/>
              </a:solidFill>
              <a:latin typeface="Oswald" panose="020B0604020202020204" charset="-18"/>
            </a:endParaRPr>
          </a:p>
          <a:p>
            <a:pPr lvl="3" fontAlgn="base"/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 </a:t>
            </a:r>
            <a:endParaRPr lang="en-US" sz="11500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  <p:sp>
        <p:nvSpPr>
          <p:cNvPr id="4" name="Snip Single Corner Rectangle 3"/>
          <p:cNvSpPr/>
          <p:nvPr/>
        </p:nvSpPr>
        <p:spPr>
          <a:xfrm>
            <a:off x="1118937" y="3260558"/>
            <a:ext cx="3958390" cy="2117558"/>
          </a:xfrm>
          <a:prstGeom prst="snip1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sz="3600" dirty="0">
              <a:latin typeface="Oswald" panose="020B0604020202020204" charset="-18"/>
            </a:endParaRPr>
          </a:p>
        </p:txBody>
      </p:sp>
      <p:sp>
        <p:nvSpPr>
          <p:cNvPr id="7" name="Snip Single Corner Rectangle 6"/>
          <p:cNvSpPr/>
          <p:nvPr/>
        </p:nvSpPr>
        <p:spPr>
          <a:xfrm>
            <a:off x="7112195" y="3260558"/>
            <a:ext cx="3958390" cy="2117558"/>
          </a:xfrm>
          <a:prstGeom prst="snip1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sz="6600" dirty="0">
              <a:latin typeface="Oswald" panose="020B0604020202020204" charset="-1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3773" y="3534507"/>
            <a:ext cx="3268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Oswald" panose="020B0604020202020204" charset="-18"/>
              </a:rPr>
              <a:t>All connections to the database are through a connection pool.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62438" y="3534507"/>
            <a:ext cx="3457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Oswald" panose="020B0604020202020204" charset="-18"/>
              </a:rPr>
              <a:t>All error handling and logging is done through </a:t>
            </a:r>
            <a:r>
              <a:rPr lang="pl-PL" sz="3200" dirty="0">
                <a:solidFill>
                  <a:schemeClr val="bg1"/>
                </a:solidFill>
                <a:latin typeface="Oswald" panose="020B0604020202020204" charset="-18"/>
              </a:rPr>
              <a:t>log4j library.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3617"/>
      </p:ext>
    </p:extLst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solidFill>
                  <a:schemeClr val="tx1"/>
                </a:solidFill>
                <a:latin typeface="Oswald" panose="02000303000000000000" pitchFamily="2" charset="-52"/>
              </a:rPr>
              <a:t>IN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V</a:t>
            </a:r>
            <a:r>
              <a:rPr lang="pl-PL" b="0" dirty="0">
                <a:latin typeface="Oswald" panose="02000303000000000000" pitchFamily="2" charset="-52"/>
              </a:rPr>
              <a:t>EST – 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VALUABLE TO USERS OR CUSTOMERS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80068" y="1808147"/>
            <a:ext cx="989726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fontAlgn="base"/>
            <a:r>
              <a:rPr lang="pl-PL" sz="4400" dirty="0">
                <a:solidFill>
                  <a:schemeClr val="bg1"/>
                </a:solidFill>
                <a:latin typeface="Oswald" panose="020B0604020202020204" charset="-18"/>
              </a:rPr>
              <a:t>A</a:t>
            </a:r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void stories that are only valued by </a:t>
            </a:r>
            <a:r>
              <a:rPr lang="en-US" sz="4400" dirty="0">
                <a:solidFill>
                  <a:schemeClr val="accent2"/>
                </a:solidFill>
                <a:latin typeface="Oswald" panose="020B0604020202020204" charset="-18"/>
              </a:rPr>
              <a:t>developers</a:t>
            </a:r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.</a:t>
            </a:r>
            <a:endParaRPr lang="pl-PL" sz="4400" dirty="0">
              <a:solidFill>
                <a:schemeClr val="bg1"/>
              </a:solidFill>
              <a:latin typeface="Oswald" panose="020B0604020202020204" charset="-18"/>
            </a:endParaRPr>
          </a:p>
          <a:p>
            <a:pPr lvl="3" fontAlgn="base"/>
            <a:endParaRPr lang="pl-PL" sz="4400" dirty="0">
              <a:solidFill>
                <a:schemeClr val="bg1"/>
              </a:solidFill>
              <a:latin typeface="Oswald" panose="020B0604020202020204" charset="-18"/>
            </a:endParaRPr>
          </a:p>
          <a:p>
            <a:pPr lvl="3" fontAlgn="base"/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 </a:t>
            </a:r>
            <a:endParaRPr lang="en-US" sz="11500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  <p:sp>
        <p:nvSpPr>
          <p:cNvPr id="4" name="Snip Single Corner Rectangle 3"/>
          <p:cNvSpPr/>
          <p:nvPr/>
        </p:nvSpPr>
        <p:spPr>
          <a:xfrm>
            <a:off x="1118937" y="3260557"/>
            <a:ext cx="3958390" cy="2298031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sz="6600" dirty="0">
              <a:latin typeface="Oswald" panose="020B0604020202020204" charset="-18"/>
            </a:endParaRPr>
          </a:p>
        </p:txBody>
      </p:sp>
      <p:sp>
        <p:nvSpPr>
          <p:cNvPr id="7" name="Snip Single Corner Rectangle 6"/>
          <p:cNvSpPr/>
          <p:nvPr/>
        </p:nvSpPr>
        <p:spPr>
          <a:xfrm>
            <a:off x="7112195" y="3260558"/>
            <a:ext cx="3958390" cy="2298030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sz="13800" dirty="0">
              <a:latin typeface="Oswald" panose="020B0604020202020204" charset="-1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8593" y="3378520"/>
            <a:ext cx="34390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200" dirty="0">
                <a:solidFill>
                  <a:schemeClr val="bg1"/>
                </a:solidFill>
                <a:latin typeface="Oswald" panose="020B0604020202020204" charset="-18"/>
              </a:rPr>
              <a:t>Up to fifty users should be able to use the application with a five-user database license.</a:t>
            </a:r>
            <a:endParaRPr lang="en-US" sz="6600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78355" y="3624741"/>
            <a:ext cx="3626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200" dirty="0">
                <a:solidFill>
                  <a:schemeClr val="bg1"/>
                </a:solidFill>
                <a:latin typeface="Oswald" panose="020B0604020202020204" charset="-18"/>
              </a:rPr>
              <a:t>All errors are presented to the user and logged in a consistent manner.</a:t>
            </a:r>
            <a:endParaRPr lang="en-US" sz="28700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260346264"/>
      </p:ext>
    </p:extLst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solidFill>
                  <a:schemeClr val="tx1"/>
                </a:solidFill>
                <a:latin typeface="Oswald" panose="02000303000000000000" pitchFamily="2" charset="-52"/>
              </a:rPr>
              <a:t>IN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V</a:t>
            </a:r>
            <a:r>
              <a:rPr lang="pl-PL" b="0" dirty="0">
                <a:latin typeface="Oswald" panose="02000303000000000000" pitchFamily="2" charset="-52"/>
              </a:rPr>
              <a:t>EST – 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VALUABLE TO USERS OR CUSTOMERS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40225" y="2409726"/>
            <a:ext cx="98972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fontAlgn="base"/>
            <a:r>
              <a:rPr lang="en-US" sz="4800" dirty="0">
                <a:solidFill>
                  <a:schemeClr val="bg1"/>
                </a:solidFill>
                <a:latin typeface="Oswald" panose="020B0604020202020204" charset="-18"/>
              </a:rPr>
              <a:t>The best way to ensure that each story is valuable to the customer or users is to have the </a:t>
            </a:r>
            <a:r>
              <a:rPr lang="en-US" sz="4800" dirty="0">
                <a:solidFill>
                  <a:schemeClr val="accent2"/>
                </a:solidFill>
                <a:latin typeface="Oswald" panose="020B0604020202020204" charset="-18"/>
              </a:rPr>
              <a:t>customer write the stories</a:t>
            </a:r>
            <a:r>
              <a:rPr lang="en-US" sz="4800" dirty="0">
                <a:solidFill>
                  <a:schemeClr val="bg1"/>
                </a:solidFill>
                <a:latin typeface="Oswald" panose="020B0604020202020204" charset="-18"/>
              </a:rPr>
              <a:t>. </a:t>
            </a:r>
            <a:endParaRPr lang="en-US" sz="71400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5564480"/>
      </p:ext>
    </p:extLst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solidFill>
                  <a:schemeClr val="tx1"/>
                </a:solidFill>
                <a:latin typeface="Oswald" panose="02000303000000000000" pitchFamily="2" charset="-52"/>
              </a:rPr>
              <a:t>INV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E</a:t>
            </a:r>
            <a:r>
              <a:rPr lang="pl-PL" b="0" dirty="0">
                <a:latin typeface="Oswald" panose="02000303000000000000" pitchFamily="2" charset="-52"/>
              </a:rPr>
              <a:t>ST – 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ESTIMABLE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8193" y="2518010"/>
            <a:ext cx="989726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fontAlgn="base"/>
            <a:r>
              <a:rPr lang="pl-PL" sz="4400" dirty="0">
                <a:solidFill>
                  <a:schemeClr val="bg1"/>
                </a:solidFill>
                <a:latin typeface="Oswald" panose="020B0604020202020204" charset="-18"/>
              </a:rPr>
              <a:t>D</a:t>
            </a:r>
            <a:r>
              <a:rPr lang="en-US" sz="4400" dirty="0" err="1">
                <a:solidFill>
                  <a:schemeClr val="bg1"/>
                </a:solidFill>
                <a:latin typeface="Oswald" panose="020B0604020202020204" charset="-18"/>
              </a:rPr>
              <a:t>evelopers</a:t>
            </a:r>
            <a:r>
              <a:rPr lang="pl-PL" sz="4400" dirty="0">
                <a:solidFill>
                  <a:schemeClr val="bg1"/>
                </a:solidFill>
                <a:latin typeface="Oswald" panose="020B0604020202020204" charset="-18"/>
              </a:rPr>
              <a:t> should be </a:t>
            </a:r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able to estimate (or at least take a guess at) </a:t>
            </a:r>
            <a:r>
              <a:rPr lang="en-US" sz="4400" dirty="0">
                <a:solidFill>
                  <a:schemeClr val="accent2"/>
                </a:solidFill>
                <a:latin typeface="Oswald" panose="020B0604020202020204" charset="-18"/>
              </a:rPr>
              <a:t>the size </a:t>
            </a:r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of a story or </a:t>
            </a:r>
            <a:r>
              <a:rPr lang="en-US" sz="4400" dirty="0">
                <a:solidFill>
                  <a:schemeClr val="accent2"/>
                </a:solidFill>
                <a:latin typeface="Oswald" panose="020B0604020202020204" charset="-18"/>
              </a:rPr>
              <a:t>the amount of time</a:t>
            </a:r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 it will take to turn a story into working code.</a:t>
            </a:r>
            <a:endParaRPr lang="en-US" sz="368400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471141156"/>
      </p:ext>
    </p:extLst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solidFill>
                  <a:schemeClr val="tx1"/>
                </a:solidFill>
                <a:latin typeface="Oswald" panose="02000303000000000000" pitchFamily="2" charset="-52"/>
              </a:rPr>
              <a:t>INV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E</a:t>
            </a:r>
            <a:r>
              <a:rPr lang="pl-PL" b="0" dirty="0">
                <a:latin typeface="Oswald" panose="02000303000000000000" pitchFamily="2" charset="-52"/>
              </a:rPr>
              <a:t>ST – 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ESTIMABLE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6320" y="1651737"/>
            <a:ext cx="989726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fontAlgn="base"/>
            <a:r>
              <a:rPr lang="pl-PL" sz="4400" dirty="0">
                <a:solidFill>
                  <a:schemeClr val="bg1"/>
                </a:solidFill>
                <a:latin typeface="Oswald" panose="020B0604020202020204" charset="-18"/>
              </a:rPr>
              <a:t>T</a:t>
            </a:r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here are three common reasons why a story may </a:t>
            </a:r>
            <a:r>
              <a:rPr lang="en-US" sz="4400" dirty="0">
                <a:solidFill>
                  <a:schemeClr val="accent2"/>
                </a:solidFill>
                <a:latin typeface="Oswald" panose="020B0604020202020204" charset="-18"/>
              </a:rPr>
              <a:t>not be estimable</a:t>
            </a:r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:</a:t>
            </a:r>
            <a:br>
              <a:rPr lang="pl-PL" sz="4400" dirty="0">
                <a:solidFill>
                  <a:schemeClr val="bg1"/>
                </a:solidFill>
                <a:latin typeface="Oswald" panose="020B0604020202020204" charset="-18"/>
              </a:rPr>
            </a:br>
            <a:endParaRPr lang="en-US" sz="4400" dirty="0">
              <a:solidFill>
                <a:schemeClr val="bg1"/>
              </a:solidFill>
              <a:latin typeface="Oswald" panose="020B0604020202020204" charset="-18"/>
            </a:endParaRPr>
          </a:p>
          <a:p>
            <a:pPr marL="742950" indent="-742950" fontAlgn="base">
              <a:buFont typeface="+mj-lt"/>
              <a:buAutoNum type="arabicPeriod"/>
            </a:pPr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Developers lack domain knowledge.</a:t>
            </a:r>
            <a:endParaRPr lang="en-US" sz="4400" b="1" dirty="0">
              <a:solidFill>
                <a:schemeClr val="bg1"/>
              </a:solidFill>
              <a:latin typeface="Oswald" panose="020B0604020202020204" charset="-18"/>
            </a:endParaRPr>
          </a:p>
          <a:p>
            <a:pPr marL="742950" indent="-742950" fontAlgn="base">
              <a:buFont typeface="+mj-lt"/>
              <a:buAutoNum type="arabicPeriod"/>
            </a:pPr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Developers lack technical knowledge.</a:t>
            </a:r>
            <a:endParaRPr lang="en-US" sz="4400" b="1" dirty="0">
              <a:solidFill>
                <a:schemeClr val="bg1"/>
              </a:solidFill>
              <a:latin typeface="Oswald" panose="020B0604020202020204" charset="-18"/>
            </a:endParaRPr>
          </a:p>
          <a:p>
            <a:pPr marL="742950" indent="-742950" fontAlgn="base">
              <a:buFont typeface="+mj-lt"/>
              <a:buAutoNum type="arabicPeriod"/>
            </a:pPr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The story is too big.</a:t>
            </a:r>
            <a:endParaRPr lang="en-US" sz="4400" b="1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862797794"/>
      </p:ext>
    </p:extLst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solidFill>
                  <a:schemeClr val="tx1"/>
                </a:solidFill>
                <a:latin typeface="Oswald" panose="02000303000000000000" pitchFamily="2" charset="-52"/>
              </a:rPr>
              <a:t>INVE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S</a:t>
            </a:r>
            <a:r>
              <a:rPr lang="pl-PL" b="0" dirty="0">
                <a:latin typeface="Oswald" panose="02000303000000000000" pitchFamily="2" charset="-52"/>
              </a:rPr>
              <a:t>T – 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SMALL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8193" y="2445820"/>
            <a:ext cx="98972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fontAlgn="base"/>
            <a:r>
              <a:rPr lang="en-US" sz="4800" dirty="0">
                <a:solidFill>
                  <a:schemeClr val="bg1"/>
                </a:solidFill>
                <a:latin typeface="Oswald" panose="020B0604020202020204" charset="-18"/>
              </a:rPr>
              <a:t>Story size does matter because if stories are too large or too small you </a:t>
            </a:r>
            <a:r>
              <a:rPr lang="en-US" sz="4800" dirty="0">
                <a:solidFill>
                  <a:schemeClr val="accent2"/>
                </a:solidFill>
                <a:latin typeface="Oswald" panose="020B0604020202020204" charset="-18"/>
              </a:rPr>
              <a:t>cannot use them in planning</a:t>
            </a:r>
            <a:r>
              <a:rPr lang="en-US" sz="4800" dirty="0">
                <a:solidFill>
                  <a:schemeClr val="bg1"/>
                </a:solidFill>
                <a:latin typeface="Oswald" panose="020B0604020202020204" charset="-18"/>
              </a:rPr>
              <a:t>.</a:t>
            </a:r>
            <a:endParaRPr lang="en-US" sz="400000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19074794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solidFill>
                  <a:schemeClr val="accent2"/>
                </a:solidFill>
                <a:latin typeface="Oswald" panose="02000303000000000000" pitchFamily="2" charset="-52"/>
              </a:rPr>
              <a:t>Courage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8496" y="2228193"/>
            <a:ext cx="87025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Oswald" panose="02000303000000000000" pitchFamily="2" charset="-52"/>
              </a:rPr>
              <a:t>Team members know they have the courage to </a:t>
            </a:r>
            <a:r>
              <a:rPr lang="en-US" sz="4800" dirty="0">
                <a:solidFill>
                  <a:schemeClr val="accent2"/>
                </a:solidFill>
                <a:latin typeface="Oswald" panose="02000303000000000000" pitchFamily="2" charset="-52"/>
              </a:rPr>
              <a:t>work through conflict </a:t>
            </a:r>
            <a:r>
              <a:rPr lang="en-US" sz="4800" dirty="0">
                <a:solidFill>
                  <a:schemeClr val="bg1"/>
                </a:solidFill>
                <a:latin typeface="Oswald" panose="02000303000000000000" pitchFamily="2" charset="-52"/>
              </a:rPr>
              <a:t>and </a:t>
            </a:r>
            <a:r>
              <a:rPr lang="en-US" sz="4800" dirty="0">
                <a:solidFill>
                  <a:schemeClr val="accent2"/>
                </a:solidFill>
                <a:latin typeface="Oswald" panose="02000303000000000000" pitchFamily="2" charset="-52"/>
              </a:rPr>
              <a:t>challenges</a:t>
            </a:r>
            <a:r>
              <a:rPr lang="en-US" sz="4800" dirty="0">
                <a:solidFill>
                  <a:schemeClr val="bg1"/>
                </a:solidFill>
                <a:latin typeface="Oswald" panose="02000303000000000000" pitchFamily="2" charset="-52"/>
              </a:rPr>
              <a:t> together so that they can do the right thing.</a:t>
            </a:r>
          </a:p>
        </p:txBody>
      </p:sp>
    </p:spTree>
    <p:extLst>
      <p:ext uri="{BB962C8B-B14F-4D97-AF65-F5344CB8AC3E}">
        <p14:creationId xmlns:p14="http://schemas.microsoft.com/office/powerpoint/2010/main" val="1424700277"/>
      </p:ext>
    </p:extLst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/>
          <p:cNvSpPr/>
          <p:nvPr/>
        </p:nvSpPr>
        <p:spPr>
          <a:xfrm>
            <a:off x="2490537" y="1804736"/>
            <a:ext cx="6761748" cy="3850106"/>
          </a:xfrm>
          <a:prstGeom prst="snip1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solidFill>
                  <a:schemeClr val="tx1"/>
                </a:solidFill>
                <a:latin typeface="Oswald" panose="02000303000000000000" pitchFamily="2" charset="-52"/>
              </a:rPr>
              <a:t>INVE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S</a:t>
            </a:r>
            <a:r>
              <a:rPr lang="pl-PL" b="0" dirty="0">
                <a:latin typeface="Oswald" panose="02000303000000000000" pitchFamily="2" charset="-52"/>
              </a:rPr>
              <a:t>T – 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SMALL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61532" y="2457850"/>
            <a:ext cx="5156826" cy="25853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/>
          <a:p>
            <a:pPr lvl="3" fontAlgn="base"/>
            <a:r>
              <a:rPr lang="en-US" sz="5400" dirty="0">
                <a:solidFill>
                  <a:schemeClr val="bg1"/>
                </a:solidFill>
                <a:latin typeface="Oswald" panose="020B0604020202020204" charset="-18"/>
              </a:rPr>
              <a:t>A</a:t>
            </a:r>
            <a:r>
              <a:rPr lang="pl-PL" sz="5400" dirty="0">
                <a:solidFill>
                  <a:schemeClr val="bg1"/>
                </a:solidFill>
                <a:latin typeface="Oswald" panose="020B0604020202020204" charset="-18"/>
              </a:rPr>
              <a:t>s</a:t>
            </a:r>
            <a:r>
              <a:rPr lang="en-US" sz="5400" dirty="0">
                <a:solidFill>
                  <a:schemeClr val="bg1"/>
                </a:solidFill>
                <a:latin typeface="Oswald" panose="020B0604020202020204" charset="-18"/>
              </a:rPr>
              <a:t> user </a:t>
            </a:r>
            <a:r>
              <a:rPr lang="pl-PL" sz="5400" dirty="0">
                <a:solidFill>
                  <a:schemeClr val="bg1"/>
                </a:solidFill>
                <a:latin typeface="Oswald" panose="020B0604020202020204" charset="-18"/>
              </a:rPr>
              <a:t>I </a:t>
            </a:r>
            <a:r>
              <a:rPr lang="en-US" sz="5400" dirty="0">
                <a:solidFill>
                  <a:schemeClr val="bg1"/>
                </a:solidFill>
                <a:latin typeface="Oswald" panose="020B0604020202020204" charset="-18"/>
              </a:rPr>
              <a:t>can plan a vacation</a:t>
            </a:r>
            <a:r>
              <a:rPr lang="pl-PL" sz="5400" dirty="0">
                <a:solidFill>
                  <a:schemeClr val="bg1"/>
                </a:solidFill>
                <a:latin typeface="Oswald" panose="020B0604020202020204" charset="-18"/>
              </a:rPr>
              <a:t> in reservation system.</a:t>
            </a:r>
            <a:endParaRPr lang="en-US" sz="400000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119229211"/>
      </p:ext>
    </p:extLst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solidFill>
                  <a:schemeClr val="tx1"/>
                </a:solidFill>
                <a:latin typeface="Oswald" panose="02000303000000000000" pitchFamily="2" charset="-52"/>
              </a:rPr>
              <a:t>INVE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S</a:t>
            </a:r>
            <a:r>
              <a:rPr lang="pl-PL" b="0" dirty="0">
                <a:latin typeface="Oswald" panose="02000303000000000000" pitchFamily="2" charset="-52"/>
              </a:rPr>
              <a:t>T – 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SMALL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39636" y="2674421"/>
            <a:ext cx="74428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fontAlgn="base"/>
            <a:r>
              <a:rPr lang="pl-PL" sz="6000" dirty="0">
                <a:solidFill>
                  <a:schemeClr val="bg1"/>
                </a:solidFill>
                <a:latin typeface="Oswald" panose="020B0604020202020204" charset="-18"/>
              </a:rPr>
              <a:t>But sometimes stories can be </a:t>
            </a:r>
            <a:r>
              <a:rPr lang="pl-PL" sz="6000" dirty="0">
                <a:solidFill>
                  <a:schemeClr val="accent2"/>
                </a:solidFill>
                <a:latin typeface="Oswald" panose="020B0604020202020204" charset="-18"/>
              </a:rPr>
              <a:t>too small</a:t>
            </a:r>
            <a:r>
              <a:rPr lang="pl-PL" sz="6000" dirty="0">
                <a:solidFill>
                  <a:schemeClr val="bg1"/>
                </a:solidFill>
                <a:latin typeface="Oswald" panose="020B0604020202020204" charset="-18"/>
              </a:rPr>
              <a:t>...</a:t>
            </a:r>
            <a:endParaRPr lang="en-US" sz="400000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27696098"/>
      </p:ext>
    </p:extLst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solidFill>
                  <a:schemeClr val="tx1"/>
                </a:solidFill>
                <a:latin typeface="Oswald" panose="02000303000000000000" pitchFamily="2" charset="-52"/>
              </a:rPr>
              <a:t>INVES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T</a:t>
            </a:r>
            <a:r>
              <a:rPr lang="pl-PL" b="0" dirty="0">
                <a:latin typeface="Oswald" panose="02000303000000000000" pitchFamily="2" charset="-52"/>
              </a:rPr>
              <a:t> – 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TESTABLE	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74152" y="1772053"/>
            <a:ext cx="804440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fontAlgn="base"/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Successfully passing tests proves that a story has been successfully developed.</a:t>
            </a:r>
            <a:endParaRPr lang="pl-PL" sz="4400" dirty="0">
              <a:solidFill>
                <a:schemeClr val="bg1"/>
              </a:solidFill>
              <a:latin typeface="Oswald" panose="020B0604020202020204" charset="-18"/>
            </a:endParaRPr>
          </a:p>
          <a:p>
            <a:pPr lvl="3" fontAlgn="base"/>
            <a:endParaRPr lang="pl-PL" sz="4400" dirty="0">
              <a:solidFill>
                <a:schemeClr val="bg1"/>
              </a:solidFill>
              <a:latin typeface="Oswald" panose="020B0604020202020204" charset="-18"/>
            </a:endParaRPr>
          </a:p>
          <a:p>
            <a:endParaRPr lang="en-US" dirty="0"/>
          </a:p>
          <a:p>
            <a:pPr lvl="3" fontAlgn="base"/>
            <a:r>
              <a:rPr lang="en-US" sz="4400" dirty="0">
                <a:solidFill>
                  <a:schemeClr val="accent2"/>
                </a:solidFill>
                <a:latin typeface="Oswald" panose="020B0604020202020204" charset="-18"/>
              </a:rPr>
              <a:t>Whenever possible, tests should be automated. </a:t>
            </a:r>
          </a:p>
          <a:p>
            <a:pPr lvl="3" fontAlgn="base"/>
            <a:endParaRPr lang="en-US" sz="1200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67906704"/>
      </p:ext>
    </p:extLst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solidFill>
                  <a:schemeClr val="tx1"/>
                </a:solidFill>
                <a:latin typeface="Oswald" panose="02000303000000000000" pitchFamily="2" charset="-52"/>
              </a:rPr>
              <a:t>INVES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T</a:t>
            </a:r>
            <a:r>
              <a:rPr lang="pl-PL" b="0" dirty="0">
                <a:latin typeface="Oswald" panose="02000303000000000000" pitchFamily="2" charset="-52"/>
              </a:rPr>
              <a:t> – 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TESTABLE	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709" y="1615642"/>
            <a:ext cx="83091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fontAlgn="base"/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There is a very small subset of tests that </a:t>
            </a:r>
            <a:r>
              <a:rPr lang="en-US" sz="4400" dirty="0">
                <a:solidFill>
                  <a:schemeClr val="accent2"/>
                </a:solidFill>
                <a:latin typeface="Oswald" panose="020B0604020202020204" charset="-18"/>
              </a:rPr>
              <a:t>cannot</a:t>
            </a:r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 realistically </a:t>
            </a:r>
            <a:r>
              <a:rPr lang="en-US" sz="4400" dirty="0">
                <a:solidFill>
                  <a:schemeClr val="accent2"/>
                </a:solidFill>
                <a:latin typeface="Oswald" panose="020B0604020202020204" charset="-18"/>
              </a:rPr>
              <a:t>be automated</a:t>
            </a:r>
            <a:r>
              <a:rPr lang="en-US" sz="4400" dirty="0">
                <a:solidFill>
                  <a:schemeClr val="bg1"/>
                </a:solidFill>
                <a:latin typeface="Oswald" panose="020B0604020202020204" charset="-18"/>
              </a:rPr>
              <a:t>.</a:t>
            </a:r>
            <a:endParaRPr lang="pl-PL" sz="11500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  <p:sp>
        <p:nvSpPr>
          <p:cNvPr id="3" name="Snip Single Corner Rectangle 2"/>
          <p:cNvSpPr/>
          <p:nvPr/>
        </p:nvSpPr>
        <p:spPr>
          <a:xfrm>
            <a:off x="3335105" y="3498267"/>
            <a:ext cx="5556231" cy="2228766"/>
          </a:xfrm>
          <a:prstGeom prst="snip1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4000" dirty="0">
              <a:latin typeface="Oswald" panose="020B0604020202020204" charset="-1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2369" y="3735487"/>
            <a:ext cx="4855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Oswald" panose="020B0604020202020204" charset="-18"/>
              </a:rPr>
              <a:t>A novice user is able to complete common </a:t>
            </a:r>
            <a:r>
              <a:rPr lang="pl-PL" sz="3600" dirty="0">
                <a:solidFill>
                  <a:schemeClr val="bg1"/>
                </a:solidFill>
                <a:latin typeface="Oswald" panose="020B0604020202020204" charset="-18"/>
              </a:rPr>
              <a:t>application </a:t>
            </a:r>
            <a:r>
              <a:rPr lang="en-US" sz="3600" dirty="0">
                <a:solidFill>
                  <a:schemeClr val="bg1"/>
                </a:solidFill>
                <a:latin typeface="Oswald" panose="020B0604020202020204" charset="-18"/>
              </a:rPr>
              <a:t>workflows without training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68750"/>
      </p:ext>
    </p:extLst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solidFill>
                  <a:schemeClr val="tx1"/>
                </a:solidFill>
                <a:latin typeface="Oswald" panose="02000303000000000000" pitchFamily="2" charset="-52"/>
              </a:rPr>
              <a:t>INVES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T</a:t>
            </a:r>
            <a:r>
              <a:rPr lang="pl-PL" b="0" dirty="0">
                <a:latin typeface="Oswald" panose="02000303000000000000" pitchFamily="2" charset="-52"/>
              </a:rPr>
              <a:t> – </a:t>
            </a:r>
            <a:r>
              <a:rPr lang="pl-PL" b="0" dirty="0">
                <a:solidFill>
                  <a:schemeClr val="accent2"/>
                </a:solidFill>
                <a:latin typeface="Oswald" panose="02000303000000000000" pitchFamily="2" charset="-52"/>
              </a:rPr>
              <a:t>TESTABLE	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42099" y="1478404"/>
            <a:ext cx="92307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fontAlgn="base"/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Untestable stories </a:t>
            </a:r>
            <a:r>
              <a:rPr lang="pl-PL" sz="4000" dirty="0">
                <a:solidFill>
                  <a:schemeClr val="bg1"/>
                </a:solidFill>
                <a:latin typeface="Oswald" panose="020B0604020202020204" charset="-18"/>
              </a:rPr>
              <a:t>are typicaly </a:t>
            </a:r>
            <a:r>
              <a:rPr lang="en-US" sz="4000" dirty="0">
                <a:solidFill>
                  <a:schemeClr val="accent2"/>
                </a:solidFill>
                <a:latin typeface="Oswald" panose="020B0604020202020204" charset="-18"/>
              </a:rPr>
              <a:t>nonfunctional requirements</a:t>
            </a:r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, which are requirements about the software but not directly about its functionality</a:t>
            </a:r>
            <a:r>
              <a:rPr lang="pl-PL" sz="4000" dirty="0">
                <a:solidFill>
                  <a:schemeClr val="bg1"/>
                </a:solidFill>
                <a:latin typeface="Oswald" panose="020B0604020202020204" charset="-18"/>
              </a:rPr>
              <a:t>.</a:t>
            </a:r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 </a:t>
            </a:r>
            <a:endParaRPr lang="pl-PL" sz="4000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  <p:sp>
        <p:nvSpPr>
          <p:cNvPr id="3" name="Snip Single Corner Rectangle 2"/>
          <p:cNvSpPr/>
          <p:nvPr/>
        </p:nvSpPr>
        <p:spPr>
          <a:xfrm>
            <a:off x="3864492" y="3702804"/>
            <a:ext cx="4220729" cy="2228766"/>
          </a:xfrm>
          <a:prstGeom prst="snip1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8800" dirty="0">
              <a:latin typeface="Oswald" panose="020B0604020202020204" charset="-1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6105" y="4217022"/>
            <a:ext cx="3846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Oswald" panose="020B0604020202020204" charset="-18"/>
              </a:rPr>
              <a:t>A user must find the software easy to use.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055399"/>
      </p:ext>
    </p:extLst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3092772" y="2165684"/>
            <a:ext cx="6336236" cy="30371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-PL" sz="9600" dirty="0">
                <a:solidFill>
                  <a:schemeClr val="accent2"/>
                </a:solidFill>
                <a:latin typeface="Oswald" panose="02000303000000000000" pitchFamily="2" charset="-52"/>
              </a:rPr>
              <a:t>GATHERING </a:t>
            </a:r>
            <a:r>
              <a:rPr lang="pl-PL" sz="9600" dirty="0">
                <a:solidFill>
                  <a:schemeClr val="bg1"/>
                </a:solidFill>
                <a:latin typeface="Oswald" panose="02000303000000000000" pitchFamily="2" charset="-52"/>
              </a:rPr>
              <a:t>STORIES</a:t>
            </a:r>
          </a:p>
          <a:p>
            <a:pPr lvl="0" algn="l" rtl="0">
              <a:spcBef>
                <a:spcPts val="0"/>
              </a:spcBef>
              <a:buNone/>
            </a:pPr>
            <a:endParaRPr lang="en-US" sz="96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01263030"/>
      </p:ext>
    </p:extLst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solidFill>
                  <a:schemeClr val="tx1"/>
                </a:solidFill>
                <a:latin typeface="Oswald" panose="02000303000000000000" pitchFamily="2" charset="-52"/>
              </a:rPr>
              <a:t>Exercise #1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42013" y="2255529"/>
            <a:ext cx="75428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fontAlgn="base"/>
            <a:endParaRPr lang="en-US" sz="40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4220" y="2932505"/>
            <a:ext cx="1005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Draw layout of website that contains apartments to rent.</a:t>
            </a:r>
            <a:b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</a:br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Users should be able to find interesting announcement.</a:t>
            </a:r>
          </a:p>
        </p:txBody>
      </p:sp>
    </p:spTree>
    <p:extLst>
      <p:ext uri="{BB962C8B-B14F-4D97-AF65-F5344CB8AC3E}">
        <p14:creationId xmlns:p14="http://schemas.microsoft.com/office/powerpoint/2010/main" val="4188545823"/>
      </p:ext>
    </p:extLst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solidFill>
                  <a:schemeClr val="tx1"/>
                </a:solidFill>
                <a:latin typeface="Oswald" panose="02000303000000000000" pitchFamily="2" charset="-52"/>
              </a:rPr>
              <a:t>Exercise #2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42013" y="2255529"/>
            <a:ext cx="75428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fontAlgn="base"/>
            <a:endParaRPr lang="en-US" sz="40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4220" y="2255027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Draw layout of website that contains apartments to rent.</a:t>
            </a:r>
            <a:b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</a:br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It should contain 3 pictures of announcement in one row. </a:t>
            </a:r>
            <a:b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</a:br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It should have 1 scrollbar on the right side.</a:t>
            </a:r>
            <a:b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</a:br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It should have 2 forms on the top of the page to specify search criteria.</a:t>
            </a:r>
            <a:b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</a:br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It should have 1 login form in the right upper corner.</a:t>
            </a:r>
          </a:p>
        </p:txBody>
      </p:sp>
    </p:spTree>
    <p:extLst>
      <p:ext uri="{BB962C8B-B14F-4D97-AF65-F5344CB8AC3E}">
        <p14:creationId xmlns:p14="http://schemas.microsoft.com/office/powerpoint/2010/main" val="51776772"/>
      </p:ext>
    </p:extLst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solidFill>
                  <a:schemeClr val="tx1"/>
                </a:solidFill>
                <a:latin typeface="Oswald" panose="02000303000000000000" pitchFamily="2" charset="-52"/>
              </a:rPr>
              <a:t>Gathering Techniques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42013" y="2255529"/>
            <a:ext cx="754281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fontAlgn="base"/>
            <a:r>
              <a:rPr lang="en-US" sz="4400" dirty="0">
                <a:solidFill>
                  <a:schemeClr val="bg1"/>
                </a:solidFill>
                <a:latin typeface="Oswald" panose="02000303000000000000" pitchFamily="2" charset="-52"/>
              </a:rPr>
              <a:t>Stories will be evolving, coming and going throughout the project, we need a set of techniques for </a:t>
            </a:r>
            <a:r>
              <a:rPr lang="en-US" sz="4400" dirty="0">
                <a:solidFill>
                  <a:schemeClr val="accent2"/>
                </a:solidFill>
                <a:latin typeface="Oswald" panose="02000303000000000000" pitchFamily="2" charset="-52"/>
              </a:rPr>
              <a:t>gathering them iteratively</a:t>
            </a:r>
            <a:r>
              <a:rPr lang="en-US" sz="4400" dirty="0">
                <a:solidFill>
                  <a:schemeClr val="bg1"/>
                </a:solidFill>
                <a:latin typeface="Oswald" panose="02000303000000000000" pitchFamily="2" charset="-52"/>
              </a:rPr>
              <a:t>.</a:t>
            </a:r>
            <a:endParaRPr lang="en-US" sz="40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89087002"/>
      </p:ext>
    </p:extLst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solidFill>
                  <a:schemeClr val="tx1"/>
                </a:solidFill>
                <a:latin typeface="Oswald" panose="02000303000000000000" pitchFamily="2" charset="-52"/>
              </a:rPr>
              <a:t>Gathering Techniques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9861" y="2034812"/>
            <a:ext cx="807884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fontAlgn="base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Oswald" panose="02000303000000000000" pitchFamily="2" charset="-52"/>
              </a:rPr>
              <a:t>Questionnaires</a:t>
            </a:r>
          </a:p>
          <a:p>
            <a:pPr marL="285750" lvl="1" indent="-285750" fontAlgn="base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pPr marL="285750" lvl="1" indent="-285750" fontAlgn="base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Oswald" panose="02000303000000000000" pitchFamily="2" charset="-52"/>
              </a:rPr>
              <a:t>Observation</a:t>
            </a:r>
          </a:p>
          <a:p>
            <a:pPr marL="285750" lvl="1" indent="-285750" fontAlgn="base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pPr marL="285750" lvl="1" indent="-285750" fontAlgn="base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Oswald" panose="02000303000000000000" pitchFamily="2" charset="-52"/>
              </a:rPr>
              <a:t>Story-Writing workshops</a:t>
            </a:r>
          </a:p>
        </p:txBody>
      </p:sp>
    </p:spTree>
    <p:extLst>
      <p:ext uri="{BB962C8B-B14F-4D97-AF65-F5344CB8AC3E}">
        <p14:creationId xmlns:p14="http://schemas.microsoft.com/office/powerpoint/2010/main" val="4068282674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solidFill>
                  <a:schemeClr val="accent2"/>
                </a:solidFill>
                <a:latin typeface="Oswald" panose="02000303000000000000" pitchFamily="2" charset="-52"/>
              </a:rPr>
              <a:t>Focus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8496" y="2228193"/>
            <a:ext cx="87025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Oswald" panose="02000303000000000000" pitchFamily="2" charset="-52"/>
              </a:rPr>
              <a:t>Team members focus exclusively on their team goals and the Sprint Backlog; there should be </a:t>
            </a:r>
            <a:r>
              <a:rPr lang="en-US" sz="4800" dirty="0">
                <a:solidFill>
                  <a:schemeClr val="accent2"/>
                </a:solidFill>
                <a:latin typeface="Oswald" panose="02000303000000000000" pitchFamily="2" charset="-52"/>
              </a:rPr>
              <a:t>no work done other than through their backlog</a:t>
            </a:r>
            <a:r>
              <a:rPr lang="en-US" sz="4800" dirty="0">
                <a:solidFill>
                  <a:schemeClr val="bg1"/>
                </a:solidFill>
                <a:latin typeface="Oswald" panose="02000303000000000000" pitchFamily="2" charset="-5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9450565"/>
      </p:ext>
    </p:extLst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solidFill>
                  <a:schemeClr val="tx1"/>
                </a:solidFill>
                <a:latin typeface="Oswald" panose="02000303000000000000" pitchFamily="2" charset="-52"/>
              </a:rPr>
              <a:t>Gathering Techniques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642" y="1408386"/>
            <a:ext cx="58293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13647"/>
      </p:ext>
    </p:extLst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solidFill>
                  <a:schemeClr val="tx1"/>
                </a:solidFill>
                <a:latin typeface="Oswald" panose="02000303000000000000" pitchFamily="2" charset="-52"/>
              </a:rPr>
              <a:t>User Interviews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00881" y="2266040"/>
            <a:ext cx="807884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fontAlgn="base"/>
            <a:r>
              <a:rPr lang="en-US" sz="4400" dirty="0">
                <a:solidFill>
                  <a:schemeClr val="bg1"/>
                </a:solidFill>
                <a:latin typeface="Oswald" panose="02000303000000000000" pitchFamily="2" charset="-52"/>
              </a:rPr>
              <a:t>It is not sufficient to ask the user </a:t>
            </a:r>
            <a:br>
              <a:rPr lang="en-US" sz="4400" dirty="0">
                <a:solidFill>
                  <a:schemeClr val="bg1"/>
                </a:solidFill>
                <a:latin typeface="Oswald" panose="02000303000000000000" pitchFamily="2" charset="-52"/>
              </a:rPr>
            </a:br>
            <a:r>
              <a:rPr lang="en-US" sz="4400" dirty="0">
                <a:solidFill>
                  <a:schemeClr val="bg1"/>
                </a:solidFill>
                <a:latin typeface="Oswald" panose="02000303000000000000" pitchFamily="2" charset="-52"/>
              </a:rPr>
              <a:t>"</a:t>
            </a:r>
            <a:r>
              <a:rPr lang="en-US" sz="4400" dirty="0">
                <a:solidFill>
                  <a:schemeClr val="accent2"/>
                </a:solidFill>
                <a:latin typeface="Oswald" panose="02000303000000000000" pitchFamily="2" charset="-52"/>
              </a:rPr>
              <a:t>So, what do you need?“</a:t>
            </a:r>
          </a:p>
          <a:p>
            <a:pPr lvl="3" fontAlgn="base"/>
            <a:endParaRPr lang="en-US" sz="40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pPr lvl="3" fontAlgn="base"/>
            <a:r>
              <a:rPr lang="en-US" sz="4400" dirty="0">
                <a:solidFill>
                  <a:schemeClr val="bg1"/>
                </a:solidFill>
                <a:latin typeface="Oswald" panose="02000303000000000000" pitchFamily="2" charset="-52"/>
              </a:rPr>
              <a:t>Ask </a:t>
            </a:r>
            <a:r>
              <a:rPr lang="en-US" sz="4400" dirty="0">
                <a:solidFill>
                  <a:schemeClr val="accent2"/>
                </a:solidFill>
                <a:latin typeface="Oswald" panose="02000303000000000000" pitchFamily="2" charset="-52"/>
              </a:rPr>
              <a:t>open questions</a:t>
            </a:r>
            <a:r>
              <a:rPr lang="en-US" sz="4400" dirty="0">
                <a:solidFill>
                  <a:schemeClr val="bg1"/>
                </a:solidFill>
                <a:latin typeface="Oswald" panose="02000303000000000000" pitchFamily="2" charset="-52"/>
              </a:rPr>
              <a:t>, not closed-ended</a:t>
            </a:r>
            <a:endParaRPr lang="en-US" sz="413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48307407"/>
      </p:ext>
    </p:extLst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3113792" y="1671697"/>
            <a:ext cx="6336236" cy="45399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9600" dirty="0">
                <a:solidFill>
                  <a:schemeClr val="accent2"/>
                </a:solidFill>
                <a:latin typeface="Oswald" panose="02000303000000000000" pitchFamily="2" charset="-52"/>
              </a:rPr>
              <a:t>USER</a:t>
            </a:r>
            <a:br>
              <a:rPr lang="en-US" sz="9600" dirty="0">
                <a:solidFill>
                  <a:schemeClr val="accent2"/>
                </a:solidFill>
                <a:latin typeface="Oswald" panose="02000303000000000000" pitchFamily="2" charset="-52"/>
              </a:rPr>
            </a:br>
            <a:r>
              <a:rPr lang="en-US" sz="9600" dirty="0">
                <a:solidFill>
                  <a:schemeClr val="accent2"/>
                </a:solidFill>
                <a:latin typeface="Oswald" panose="02000303000000000000" pitchFamily="2" charset="-52"/>
              </a:rPr>
              <a:t>ROLE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US" sz="9600" dirty="0">
                <a:solidFill>
                  <a:schemeClr val="bg1"/>
                </a:solidFill>
                <a:latin typeface="Oswald" panose="02000303000000000000" pitchFamily="2" charset="-52"/>
              </a:rPr>
              <a:t>MODELING</a:t>
            </a:r>
            <a:endParaRPr lang="pl-PL" sz="96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96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16280211"/>
      </p:ext>
    </p:extLst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solidFill>
                  <a:schemeClr val="tx1"/>
                </a:solidFill>
                <a:latin typeface="Oswald" panose="02000303000000000000" pitchFamily="2" charset="-52"/>
              </a:rPr>
              <a:t>User Role Modeling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53433" y="2066343"/>
            <a:ext cx="947671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Analyze </a:t>
            </a:r>
            <a:r>
              <a:rPr lang="en-US" sz="4000" dirty="0">
                <a:solidFill>
                  <a:schemeClr val="accent2"/>
                </a:solidFill>
                <a:latin typeface="Oswald" panose="02000303000000000000" pitchFamily="2" charset="-52"/>
              </a:rPr>
              <a:t>who will use </a:t>
            </a:r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the system.</a:t>
            </a:r>
          </a:p>
          <a:p>
            <a:endParaRPr lang="en-US" sz="40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pPr lvl="2" fontAlgn="base"/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To avoid writing all stories from the perspective of a single user, </a:t>
            </a:r>
            <a:r>
              <a:rPr lang="en-US" sz="4000" dirty="0">
                <a:solidFill>
                  <a:schemeClr val="accent2"/>
                </a:solidFill>
                <a:latin typeface="Oswald" panose="02000303000000000000" pitchFamily="2" charset="-52"/>
              </a:rPr>
              <a:t>identify the different user roles </a:t>
            </a:r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who will interact with the software.</a:t>
            </a:r>
          </a:p>
        </p:txBody>
      </p:sp>
    </p:spTree>
    <p:extLst>
      <p:ext uri="{BB962C8B-B14F-4D97-AF65-F5344CB8AC3E}">
        <p14:creationId xmlns:p14="http://schemas.microsoft.com/office/powerpoint/2010/main" val="1649549728"/>
      </p:ext>
    </p:extLst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solidFill>
                  <a:schemeClr val="tx1"/>
                </a:solidFill>
                <a:latin typeface="Oswald" panose="02000303000000000000" pitchFamily="2" charset="-52"/>
              </a:rPr>
              <a:t>User Role Modeling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61424" y="1635417"/>
            <a:ext cx="84435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Focus on user’s goal.</a:t>
            </a:r>
          </a:p>
          <a:p>
            <a:endParaRPr lang="en-US" sz="36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pPr lvl="2" fontAlgn="base"/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e.g.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Job Seeker 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at job portal:</a:t>
            </a:r>
          </a:p>
          <a:p>
            <a:pPr marL="285750" lvl="3" indent="-28575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search for job (based on skills, salary, location)</a:t>
            </a:r>
          </a:p>
          <a:p>
            <a:pPr marL="285750" lvl="3" indent="-28575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automate the process so he doesn’t have to search manually each time</a:t>
            </a:r>
          </a:p>
          <a:p>
            <a:pPr marL="285750" lvl="3" indent="-28575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easily apply for jobs</a:t>
            </a:r>
          </a:p>
          <a:p>
            <a:pPr marL="285750" lvl="3" indent="-28575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make his resume visible for employers</a:t>
            </a:r>
          </a:p>
        </p:txBody>
      </p:sp>
    </p:spTree>
    <p:extLst>
      <p:ext uri="{BB962C8B-B14F-4D97-AF65-F5344CB8AC3E}">
        <p14:creationId xmlns:p14="http://schemas.microsoft.com/office/powerpoint/2010/main" val="1335498009"/>
      </p:ext>
    </p:extLst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3113792" y="1671697"/>
            <a:ext cx="6336236" cy="45399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9600" dirty="0">
                <a:solidFill>
                  <a:schemeClr val="accent2"/>
                </a:solidFill>
                <a:latin typeface="Oswald" panose="02000303000000000000" pitchFamily="2" charset="-52"/>
              </a:rPr>
              <a:t>WRITE</a:t>
            </a:r>
            <a:br>
              <a:rPr lang="en-US" sz="9600" dirty="0">
                <a:solidFill>
                  <a:schemeClr val="accent2"/>
                </a:solidFill>
                <a:latin typeface="Oswald" panose="02000303000000000000" pitchFamily="2" charset="-52"/>
              </a:rPr>
            </a:br>
            <a:r>
              <a:rPr lang="en-US" sz="9600" dirty="0">
                <a:solidFill>
                  <a:schemeClr val="bg1"/>
                </a:solidFill>
                <a:latin typeface="Oswald" panose="02000303000000000000" pitchFamily="2" charset="-52"/>
              </a:rPr>
              <a:t>CLOSED</a:t>
            </a:r>
            <a:br>
              <a:rPr lang="en-US" sz="9600" dirty="0">
                <a:solidFill>
                  <a:schemeClr val="bg1"/>
                </a:solidFill>
                <a:latin typeface="Oswald" panose="02000303000000000000" pitchFamily="2" charset="-52"/>
              </a:rPr>
            </a:br>
            <a:r>
              <a:rPr lang="en-US" sz="9600" dirty="0">
                <a:solidFill>
                  <a:schemeClr val="bg1"/>
                </a:solidFill>
                <a:latin typeface="Oswald" panose="02000303000000000000" pitchFamily="2" charset="-52"/>
              </a:rPr>
              <a:t>STORIES</a:t>
            </a:r>
            <a:endParaRPr lang="pl-PL" sz="96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96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95618499"/>
      </p:ext>
    </p:extLst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solidFill>
                  <a:schemeClr val="tx1"/>
                </a:solidFill>
                <a:latin typeface="Oswald" panose="02000303000000000000" pitchFamily="2" charset="-52"/>
              </a:rPr>
              <a:t>Write Closed Stories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51217" y="2770534"/>
            <a:ext cx="817024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4400" dirty="0">
                <a:solidFill>
                  <a:schemeClr val="bg1"/>
                </a:solidFill>
                <a:latin typeface="Oswald" panose="02000303000000000000" pitchFamily="2" charset="-52"/>
              </a:rPr>
              <a:t>A closed story is one that finishes with the achievement of a </a:t>
            </a:r>
            <a:r>
              <a:rPr lang="en-US" sz="4400" dirty="0">
                <a:solidFill>
                  <a:schemeClr val="accent2"/>
                </a:solidFill>
                <a:latin typeface="Oswald" panose="02000303000000000000" pitchFamily="2" charset="-52"/>
              </a:rPr>
              <a:t>meaningful goal</a:t>
            </a:r>
            <a:r>
              <a:rPr lang="en-US" sz="4400" dirty="0">
                <a:solidFill>
                  <a:schemeClr val="bg1"/>
                </a:solidFill>
                <a:latin typeface="Oswald" panose="02000303000000000000" pitchFamily="2" charset="-52"/>
              </a:rPr>
              <a:t>.</a:t>
            </a:r>
            <a:endParaRPr lang="en-US" sz="88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92942152"/>
      </p:ext>
    </p:extLst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solidFill>
                  <a:schemeClr val="tx1"/>
                </a:solidFill>
                <a:latin typeface="Oswald" panose="02000303000000000000" pitchFamily="2" charset="-52"/>
              </a:rPr>
              <a:t>Write Closed Stories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36210" y="2087363"/>
            <a:ext cx="978883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4400" dirty="0">
                <a:solidFill>
                  <a:schemeClr val="bg1"/>
                </a:solidFill>
                <a:latin typeface="Oswald" panose="02000303000000000000" pitchFamily="2" charset="-52"/>
              </a:rPr>
              <a:t>“A recruiter can manage the ads she has placed.”</a:t>
            </a:r>
          </a:p>
          <a:p>
            <a:pPr lvl="1" fontAlgn="base"/>
            <a:endParaRPr lang="en-US" sz="44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pPr lvl="1" fontAlgn="base"/>
            <a:r>
              <a:rPr lang="en-US" sz="4400" dirty="0">
                <a:solidFill>
                  <a:schemeClr val="accent2"/>
                </a:solidFill>
                <a:latin typeface="Oswald" panose="02000303000000000000" pitchFamily="2" charset="-52"/>
              </a:rPr>
              <a:t>Managing the ads she's placed is not something that is ever completely done.</a:t>
            </a:r>
          </a:p>
        </p:txBody>
      </p:sp>
    </p:spTree>
    <p:extLst>
      <p:ext uri="{BB962C8B-B14F-4D97-AF65-F5344CB8AC3E}">
        <p14:creationId xmlns:p14="http://schemas.microsoft.com/office/powerpoint/2010/main" val="2169161929"/>
      </p:ext>
    </p:extLst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solidFill>
                  <a:schemeClr val="tx1"/>
                </a:solidFill>
                <a:latin typeface="Oswald" panose="02000303000000000000" pitchFamily="2" charset="-52"/>
              </a:rPr>
              <a:t>Write Closed Stories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15190" y="1635418"/>
            <a:ext cx="100095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Instead we can specify:</a:t>
            </a:r>
            <a:b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</a:br>
            <a:endParaRPr lang="en-US" sz="3600" dirty="0"/>
          </a:p>
          <a:p>
            <a:pPr marL="742950" lvl="3" indent="-742950" fontAlgn="base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A recruiter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can review 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resumes from applicants to one of her ads.</a:t>
            </a:r>
          </a:p>
          <a:p>
            <a:pPr marL="742950" lvl="3" indent="-742950" fontAlgn="base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A recruiter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can change 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the expiration date of an ad.</a:t>
            </a:r>
          </a:p>
          <a:p>
            <a:pPr marL="742950" lvl="3" indent="-742950" fontAlgn="base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A recruiter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can delete 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an application that is not a good match for a job.</a:t>
            </a:r>
          </a:p>
          <a:p>
            <a:pPr lvl="1" fontAlgn="base"/>
            <a:endParaRPr lang="en-US" sz="36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69343157"/>
      </p:ext>
    </p:extLst>
  </p:cSld>
  <p:clrMapOvr>
    <a:masterClrMapping/>
  </p:clrMapOvr>
  <p:transition spd="slow"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solidFill>
                  <a:schemeClr val="tx1"/>
                </a:solidFill>
                <a:latin typeface="Oswald" panose="02000303000000000000" pitchFamily="2" charset="-52"/>
              </a:rPr>
              <a:t>Write Closed Stories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8252" y="2360632"/>
            <a:ext cx="100095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If you need, you can also specify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constraints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:</a:t>
            </a:r>
            <a:b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</a:br>
            <a:endParaRPr lang="en-US" sz="3600" dirty="0">
              <a:solidFill>
                <a:schemeClr val="bg1"/>
              </a:solidFill>
            </a:endParaRPr>
          </a:p>
          <a:p>
            <a:pPr marL="742950" lvl="3" indent="-742950" fontAlgn="base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The new system must use our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existing database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.</a:t>
            </a:r>
          </a:p>
          <a:p>
            <a:pPr marL="742950" lvl="3" indent="-742950" fontAlgn="base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The software must run on all versions of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Windows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.</a:t>
            </a:r>
          </a:p>
          <a:p>
            <a:pPr lvl="1" fontAlgn="base"/>
            <a:endParaRPr lang="en-US" sz="36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3913596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solidFill>
                  <a:schemeClr val="accent2"/>
                </a:solidFill>
                <a:latin typeface="Oswald" panose="02000303000000000000" pitchFamily="2" charset="-52"/>
              </a:rPr>
              <a:t>Openness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8496" y="2228193"/>
            <a:ext cx="8702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Oswald" panose="02000303000000000000" pitchFamily="2" charset="-52"/>
              </a:rPr>
              <a:t>Team members and their stakeholders agree to be </a:t>
            </a:r>
            <a:r>
              <a:rPr lang="en-US" sz="4800" dirty="0">
                <a:solidFill>
                  <a:schemeClr val="accent2"/>
                </a:solidFill>
                <a:latin typeface="Oswald" panose="02000303000000000000" pitchFamily="2" charset="-52"/>
              </a:rPr>
              <a:t>transparent</a:t>
            </a:r>
            <a:r>
              <a:rPr lang="en-US" sz="4800" dirty="0">
                <a:solidFill>
                  <a:schemeClr val="bg1"/>
                </a:solidFill>
                <a:latin typeface="Oswald" panose="02000303000000000000" pitchFamily="2" charset="-52"/>
              </a:rPr>
              <a:t> about their work and any challenges they face.</a:t>
            </a:r>
          </a:p>
        </p:txBody>
      </p:sp>
    </p:spTree>
    <p:extLst>
      <p:ext uri="{BB962C8B-B14F-4D97-AF65-F5344CB8AC3E}">
        <p14:creationId xmlns:p14="http://schemas.microsoft.com/office/powerpoint/2010/main" val="2392442790"/>
      </p:ext>
    </p:extLst>
  </p:cSld>
  <p:clrMapOvr>
    <a:masterClrMapping/>
  </p:clrMapOvr>
  <p:transition spd="slow"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solidFill>
                  <a:schemeClr val="tx1"/>
                </a:solidFill>
                <a:latin typeface="Oswald" panose="02000303000000000000" pitchFamily="2" charset="-52"/>
              </a:rPr>
              <a:t>Use Active Voice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8253" y="2024301"/>
            <a:ext cx="1000955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4400" dirty="0">
                <a:solidFill>
                  <a:schemeClr val="bg1"/>
                </a:solidFill>
                <a:latin typeface="Oswald" panose="02000303000000000000" pitchFamily="2" charset="-52"/>
              </a:rPr>
              <a:t>Rather than saying:</a:t>
            </a:r>
            <a:br>
              <a:rPr lang="en-US" sz="4400" dirty="0">
                <a:solidFill>
                  <a:schemeClr val="bg1"/>
                </a:solidFill>
                <a:latin typeface="Oswald" panose="02000303000000000000" pitchFamily="2" charset="-52"/>
              </a:rPr>
            </a:br>
            <a:r>
              <a:rPr lang="en-US" sz="4400" dirty="0">
                <a:solidFill>
                  <a:schemeClr val="bg1"/>
                </a:solidFill>
                <a:latin typeface="Oswald" panose="02000303000000000000" pitchFamily="2" charset="-52"/>
              </a:rPr>
              <a:t>"A resume </a:t>
            </a:r>
            <a:r>
              <a:rPr lang="en-US" sz="4400" dirty="0">
                <a:solidFill>
                  <a:schemeClr val="accent2"/>
                </a:solidFill>
                <a:latin typeface="Oswald" panose="02000303000000000000" pitchFamily="2" charset="-52"/>
              </a:rPr>
              <a:t>can be posted </a:t>
            </a:r>
            <a:r>
              <a:rPr lang="en-US" sz="4400" dirty="0">
                <a:solidFill>
                  <a:schemeClr val="bg1"/>
                </a:solidFill>
                <a:latin typeface="Oswald" panose="02000303000000000000" pitchFamily="2" charset="-52"/>
              </a:rPr>
              <a:t>by a Job Seeker" </a:t>
            </a:r>
          </a:p>
          <a:p>
            <a:pPr lvl="1" fontAlgn="base"/>
            <a:br>
              <a:rPr lang="en-US" sz="4400" dirty="0">
                <a:solidFill>
                  <a:schemeClr val="bg1"/>
                </a:solidFill>
                <a:latin typeface="Oswald" panose="02000303000000000000" pitchFamily="2" charset="-52"/>
              </a:rPr>
            </a:br>
            <a:r>
              <a:rPr lang="en-US" sz="4400" dirty="0">
                <a:solidFill>
                  <a:schemeClr val="bg1"/>
                </a:solidFill>
                <a:latin typeface="Oswald" panose="02000303000000000000" pitchFamily="2" charset="-52"/>
              </a:rPr>
              <a:t>Use: </a:t>
            </a:r>
            <a:br>
              <a:rPr lang="en-US" sz="4400" dirty="0">
                <a:solidFill>
                  <a:schemeClr val="bg1"/>
                </a:solidFill>
                <a:latin typeface="Oswald" panose="02000303000000000000" pitchFamily="2" charset="-52"/>
              </a:rPr>
            </a:br>
            <a:r>
              <a:rPr lang="en-US" sz="4400" dirty="0">
                <a:solidFill>
                  <a:schemeClr val="bg1"/>
                </a:solidFill>
                <a:latin typeface="Oswald" panose="02000303000000000000" pitchFamily="2" charset="-52"/>
              </a:rPr>
              <a:t>"A Job Seeker </a:t>
            </a:r>
            <a:r>
              <a:rPr lang="en-US" sz="4400" dirty="0">
                <a:solidFill>
                  <a:schemeClr val="accent2"/>
                </a:solidFill>
                <a:latin typeface="Oswald" panose="02000303000000000000" pitchFamily="2" charset="-52"/>
              </a:rPr>
              <a:t>can post </a:t>
            </a:r>
            <a:r>
              <a:rPr lang="en-US" sz="4400" dirty="0">
                <a:solidFill>
                  <a:schemeClr val="bg1"/>
                </a:solidFill>
                <a:latin typeface="Oswald" panose="02000303000000000000" pitchFamily="2" charset="-52"/>
              </a:rPr>
              <a:t>a resume."</a:t>
            </a:r>
          </a:p>
        </p:txBody>
      </p:sp>
    </p:spTree>
    <p:extLst>
      <p:ext uri="{BB962C8B-B14F-4D97-AF65-F5344CB8AC3E}">
        <p14:creationId xmlns:p14="http://schemas.microsoft.com/office/powerpoint/2010/main" val="1824036438"/>
      </p:ext>
    </p:extLst>
  </p:cSld>
  <p:clrMapOvr>
    <a:masterClrMapping/>
  </p:clrMapOvr>
  <p:transition spd="slow">
    <p:cut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3113792" y="1671697"/>
            <a:ext cx="6336236" cy="45399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en-US" sz="8800" dirty="0">
                <a:solidFill>
                  <a:schemeClr val="accent2"/>
                </a:solidFill>
                <a:latin typeface="Oswald" panose="02000303000000000000" pitchFamily="2" charset="-52"/>
              </a:rPr>
              <a:t>ACCEPTANCE TESTING</a:t>
            </a:r>
          </a:p>
          <a:p>
            <a:pPr lvl="0" algn="l">
              <a:spcBef>
                <a:spcPts val="0"/>
              </a:spcBef>
            </a:pPr>
            <a:r>
              <a:rPr lang="en-US" sz="8800" dirty="0">
                <a:latin typeface="Oswald" panose="02000303000000000000" pitchFamily="2" charset="-52"/>
              </a:rPr>
              <a:t>USER STORIES</a:t>
            </a:r>
            <a:endParaRPr lang="en-US" sz="496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07161907"/>
      </p:ext>
    </p:extLst>
  </p:cSld>
  <p:clrMapOvr>
    <a:masterClrMapping/>
  </p:clrMapOvr>
  <p:transition spd="slow">
    <p:cut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solidFill>
                  <a:schemeClr val="tx1"/>
                </a:solidFill>
                <a:latin typeface="Oswald" panose="02000303000000000000" pitchFamily="2" charset="-52"/>
              </a:rPr>
              <a:t>Acceptance Testing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56625" y="2539307"/>
            <a:ext cx="862218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4400" dirty="0">
                <a:solidFill>
                  <a:schemeClr val="bg1"/>
                </a:solidFill>
                <a:latin typeface="Oswald" panose="02000303000000000000" pitchFamily="2" charset="-52"/>
              </a:rPr>
              <a:t>Acceptance tests provide </a:t>
            </a:r>
            <a:r>
              <a:rPr lang="en-US" sz="4400" dirty="0">
                <a:solidFill>
                  <a:schemeClr val="accent2"/>
                </a:solidFill>
                <a:latin typeface="Oswald" panose="02000303000000000000" pitchFamily="2" charset="-52"/>
              </a:rPr>
              <a:t>basic criteria </a:t>
            </a:r>
            <a:r>
              <a:rPr lang="en-US" sz="4400" dirty="0">
                <a:solidFill>
                  <a:schemeClr val="bg1"/>
                </a:solidFill>
                <a:latin typeface="Oswald" panose="02000303000000000000" pitchFamily="2" charset="-52"/>
              </a:rPr>
              <a:t>that can be used to determine if a story is </a:t>
            </a:r>
            <a:r>
              <a:rPr lang="en-US" sz="4400" dirty="0">
                <a:solidFill>
                  <a:schemeClr val="accent2"/>
                </a:solidFill>
                <a:latin typeface="Oswald" panose="02000303000000000000" pitchFamily="2" charset="-52"/>
              </a:rPr>
              <a:t>fully implemented</a:t>
            </a:r>
            <a:r>
              <a:rPr lang="en-US" sz="4400" dirty="0">
                <a:solidFill>
                  <a:schemeClr val="bg1"/>
                </a:solidFill>
                <a:latin typeface="Oswald" panose="02000303000000000000" pitchFamily="2" charset="-52"/>
              </a:rPr>
              <a:t>. </a:t>
            </a:r>
            <a:endParaRPr lang="en-US" sz="88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4390271"/>
      </p:ext>
    </p:extLst>
  </p:cSld>
  <p:clrMapOvr>
    <a:masterClrMapping/>
  </p:clrMapOvr>
  <p:transition spd="slow">
    <p:cut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solidFill>
                  <a:schemeClr val="tx1"/>
                </a:solidFill>
                <a:latin typeface="Oswald" panose="02000303000000000000" pitchFamily="2" charset="-52"/>
              </a:rPr>
              <a:t>Acceptance Testing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88760" y="1677459"/>
            <a:ext cx="1011465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“A company can pay for a job posting with a credit card” </a:t>
            </a:r>
            <a:b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</a:b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may have the following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written on the back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pPr marL="285750" lvl="2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swald" panose="02000303000000000000" pitchFamily="2" charset="-52"/>
              </a:rPr>
              <a:t>Test with Visa, MasterCard and American Express (pass).</a:t>
            </a:r>
          </a:p>
          <a:p>
            <a:pPr marL="285750" lvl="2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swald" panose="02000303000000000000" pitchFamily="2" charset="-52"/>
              </a:rPr>
              <a:t>Test with Diner's Club (fail).</a:t>
            </a:r>
          </a:p>
          <a:p>
            <a:pPr marL="285750" lvl="2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swald" panose="02000303000000000000" pitchFamily="2" charset="-52"/>
              </a:rPr>
              <a:t>Test with good, bad and missing card ID numbers.</a:t>
            </a:r>
          </a:p>
          <a:p>
            <a:pPr marL="285750" lvl="2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swald" panose="02000303000000000000" pitchFamily="2" charset="-52"/>
              </a:rPr>
              <a:t>Test with expired cards.</a:t>
            </a:r>
          </a:p>
          <a:p>
            <a:pPr marL="285750" lvl="2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swald" panose="02000303000000000000" pitchFamily="2" charset="-52"/>
              </a:rPr>
              <a:t>Test with different purchase amounts (including one over the card's limit).</a:t>
            </a:r>
          </a:p>
          <a:p>
            <a:pPr lvl="1" fontAlgn="base"/>
            <a:endParaRPr lang="en-US" sz="36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16435288"/>
      </p:ext>
    </p:extLst>
  </p:cSld>
  <p:clrMapOvr>
    <a:masterClrMapping/>
  </p:clrMapOvr>
  <p:transition spd="slow">
    <p:cut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solidFill>
                  <a:schemeClr val="tx1"/>
                </a:solidFill>
                <a:latin typeface="Oswald" panose="02000303000000000000" pitchFamily="2" charset="-52"/>
              </a:rPr>
              <a:t>Acceptance Testing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88761" y="1982259"/>
            <a:ext cx="941046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Think in </a:t>
            </a:r>
            <a:r>
              <a:rPr lang="en-US" sz="4000" dirty="0">
                <a:solidFill>
                  <a:schemeClr val="accent2"/>
                </a:solidFill>
                <a:latin typeface="Oswald" panose="02000303000000000000" pitchFamily="2" charset="-52"/>
              </a:rPr>
              <a:t>TDD</a:t>
            </a:r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 way. Without seeing that test, some programmers can forget to support this case.</a:t>
            </a:r>
          </a:p>
          <a:p>
            <a:pPr lvl="1" fontAlgn="base"/>
            <a:endParaRPr lang="en-US" sz="40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pPr lvl="1" fontAlgn="base"/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That’s why acceptance tests should be written </a:t>
            </a:r>
            <a:r>
              <a:rPr lang="en-US" sz="4000" dirty="0">
                <a:solidFill>
                  <a:schemeClr val="accent2"/>
                </a:solidFill>
                <a:latin typeface="Oswald" panose="02000303000000000000" pitchFamily="2" charset="-52"/>
              </a:rPr>
              <a:t>before the programmer begins coding</a:t>
            </a:r>
            <a:r>
              <a:rPr lang="en-US" sz="4000" dirty="0">
                <a:solidFill>
                  <a:schemeClr val="bg1"/>
                </a:solidFill>
                <a:latin typeface="Oswald" panose="02000303000000000000" pitchFamily="2" charset="-5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1359792"/>
      </p:ext>
    </p:extLst>
  </p:cSld>
  <p:clrMapOvr>
    <a:masterClrMapping/>
  </p:clrMapOvr>
  <p:transition spd="slow">
    <p:cut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solidFill>
                  <a:schemeClr val="tx1"/>
                </a:solidFill>
                <a:latin typeface="Oswald" panose="02000303000000000000" pitchFamily="2" charset="-52"/>
              </a:rPr>
              <a:t>Acceptance Testing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62636" y="1572356"/>
            <a:ext cx="98413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Ideally, as the customer and developers discuss a story they reflect its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details as tests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. </a:t>
            </a:r>
          </a:p>
          <a:p>
            <a:pPr lvl="1" fontAlgn="base"/>
            <a:endParaRPr lang="en-US" sz="3600" dirty="0">
              <a:solidFill>
                <a:schemeClr val="bg1"/>
              </a:solidFill>
              <a:latin typeface="Oswald" panose="02000303000000000000" pitchFamily="2" charset="-52"/>
            </a:endParaRPr>
          </a:p>
          <a:p>
            <a:pPr lvl="1" fontAlgn="base"/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At the start of an iteration the customer should go through the stories and write any additional tests he can think of.</a:t>
            </a:r>
          </a:p>
          <a:p>
            <a:pPr marL="571500" lvl="1" indent="-57150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What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can go wrong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 during the story?</a:t>
            </a:r>
          </a:p>
          <a:p>
            <a:pPr marL="571500" lvl="2" indent="-57150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Are there circumstances when this story may </a:t>
            </a:r>
            <a:r>
              <a:rPr lang="en-US" sz="3600" dirty="0">
                <a:solidFill>
                  <a:schemeClr val="accent2"/>
                </a:solidFill>
                <a:latin typeface="Oswald" panose="02000303000000000000" pitchFamily="2" charset="-52"/>
              </a:rPr>
              <a:t>behave differently</a:t>
            </a:r>
            <a:r>
              <a:rPr lang="en-US" sz="3600" dirty="0">
                <a:solidFill>
                  <a:schemeClr val="bg1"/>
                </a:solidFill>
                <a:latin typeface="Oswald" panose="02000303000000000000" pitchFamily="2" charset="-52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081860494"/>
      </p:ext>
    </p:extLst>
  </p:cSld>
  <p:clrMapOvr>
    <a:masterClrMapping/>
  </p:clrMapOvr>
  <p:transition spd="slow">
    <p:cut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3113792" y="2078181"/>
            <a:ext cx="6336236" cy="41334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pl-PL" sz="8800" dirty="0">
                <a:solidFill>
                  <a:schemeClr val="accent2"/>
                </a:solidFill>
                <a:latin typeface="Oswald" panose="02000303000000000000" pitchFamily="2" charset="-52"/>
              </a:rPr>
              <a:t>COMMON</a:t>
            </a:r>
            <a:endParaRPr lang="en-US" sz="8800" dirty="0">
              <a:solidFill>
                <a:schemeClr val="accent2"/>
              </a:solidFill>
              <a:latin typeface="Oswald" panose="02000303000000000000" pitchFamily="2" charset="-52"/>
            </a:endParaRPr>
          </a:p>
          <a:p>
            <a:pPr lvl="0" algn="l">
              <a:spcBef>
                <a:spcPts val="0"/>
              </a:spcBef>
            </a:pPr>
            <a:r>
              <a:rPr lang="pl-PL" sz="8800" dirty="0">
                <a:latin typeface="Oswald" panose="02000303000000000000" pitchFamily="2" charset="-52"/>
              </a:rPr>
              <a:t>MISTAKES</a:t>
            </a:r>
            <a:endParaRPr lang="en-US" sz="49600" dirty="0">
              <a:solidFill>
                <a:schemeClr val="bg1"/>
              </a:solidFill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604134"/>
      </p:ext>
    </p:extLst>
  </p:cSld>
  <p:clrMapOvr>
    <a:masterClrMapping/>
  </p:clrMapOvr>
  <p:transition spd="slow">
    <p:cut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solidFill>
                  <a:schemeClr val="tx1"/>
                </a:solidFill>
                <a:latin typeface="Oswald" panose="02000303000000000000" pitchFamily="2" charset="-52"/>
              </a:rPr>
              <a:t>Common Mistakes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5129" y="1940490"/>
            <a:ext cx="102039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As a user I’d like to manage announcements, so I’d be able to delete outdated or invalid announcements</a:t>
            </a:r>
            <a:endParaRPr lang="en-US" sz="8000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249715688"/>
      </p:ext>
    </p:extLst>
  </p:cSld>
  <p:clrMapOvr>
    <a:masterClrMapping/>
  </p:clrMapOvr>
  <p:transition spd="slow">
    <p:cut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solidFill>
                  <a:schemeClr val="tx1"/>
                </a:solidFill>
                <a:latin typeface="Oswald" panose="02000303000000000000" pitchFamily="2" charset="-52"/>
              </a:rPr>
              <a:t>Common Mistakes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5130" y="1512978"/>
            <a:ext cx="102039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As a user I’d like to manage announcements, so I’d be able to delete outdated or invalid announcements</a:t>
            </a:r>
            <a:endParaRPr lang="pl-PL" sz="4000" dirty="0">
              <a:solidFill>
                <a:schemeClr val="bg1"/>
              </a:solidFill>
              <a:latin typeface="Oswald" panose="020B0604020202020204" charset="-18"/>
            </a:endParaRPr>
          </a:p>
          <a:p>
            <a:pPr lvl="1" fontAlgn="base"/>
            <a:endParaRPr lang="pl-PL" sz="4000" dirty="0">
              <a:solidFill>
                <a:schemeClr val="bg1"/>
              </a:solidFill>
              <a:latin typeface="Oswald" panose="020B0604020202020204" charset="-18"/>
            </a:endParaRPr>
          </a:p>
          <a:p>
            <a:pPr lvl="1" fontAlgn="base"/>
            <a:r>
              <a:rPr lang="pl-PL" sz="4000" dirty="0">
                <a:solidFill>
                  <a:schemeClr val="accent2"/>
                </a:solidFill>
                <a:latin typeface="Oswald" panose="020B0604020202020204" charset="-18"/>
              </a:rPr>
              <a:t>Vague User Story</a:t>
            </a:r>
            <a:endParaRPr lang="en-US" sz="4000" dirty="0">
              <a:solidFill>
                <a:schemeClr val="accent2"/>
              </a:solidFill>
            </a:endParaRPr>
          </a:p>
          <a:p>
            <a:pPr lvl="2" fontAlgn="base"/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Who is </a:t>
            </a:r>
            <a:r>
              <a:rPr lang="en-US" sz="4000" dirty="0">
                <a:solidFill>
                  <a:schemeClr val="accent2"/>
                </a:solidFill>
                <a:latin typeface="Oswald" panose="020B0604020202020204" charset="-18"/>
              </a:rPr>
              <a:t>user</a:t>
            </a:r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? Administrator or simple user? What does it mean </a:t>
            </a:r>
            <a:r>
              <a:rPr lang="en-US" sz="4000" dirty="0">
                <a:solidFill>
                  <a:schemeClr val="accent2"/>
                </a:solidFill>
                <a:latin typeface="Oswald" panose="020B0604020202020204" charset="-18"/>
              </a:rPr>
              <a:t>to manage</a:t>
            </a:r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? Does it mean to list all announcements or just mine?</a:t>
            </a:r>
          </a:p>
          <a:p>
            <a:pPr lvl="1" fontAlgn="base"/>
            <a:endParaRPr lang="en-US" sz="8000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3153" y="3135085"/>
            <a:ext cx="10295908" cy="2968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9903594"/>
      </p:ext>
    </p:extLst>
  </p:cSld>
  <p:clrMapOvr>
    <a:masterClrMapping/>
  </p:clrMapOvr>
  <p:transition spd="slow">
    <p:cut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0585" cy="9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b="0" dirty="0">
                <a:solidFill>
                  <a:schemeClr val="tx1"/>
                </a:solidFill>
                <a:latin typeface="Oswald" panose="02000303000000000000" pitchFamily="2" charset="-52"/>
              </a:rPr>
              <a:t>Common Mistakes</a:t>
            </a:r>
            <a:endParaRPr lang="en-US" b="0" dirty="0">
              <a:solidFill>
                <a:schemeClr val="accent2"/>
              </a:solidFill>
              <a:latin typeface="Oswald" panose="02000303000000000000" pitchFamily="2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5129" y="1619857"/>
            <a:ext cx="102039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4000" dirty="0">
                <a:solidFill>
                  <a:schemeClr val="bg1"/>
                </a:solidFill>
                <a:latin typeface="Oswald" panose="020B0604020202020204" charset="-18"/>
              </a:rPr>
              <a:t>As Developer I’d like to have 64-bit Java on Prod Environment, to let me fully utilize machine performance</a:t>
            </a:r>
            <a:endParaRPr lang="en-US" sz="28700" dirty="0">
              <a:solidFill>
                <a:schemeClr val="bg1"/>
              </a:solidFill>
              <a:latin typeface="Oswald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5017443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otyw sdacademy.pl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2640</Words>
  <Application>Microsoft Office PowerPoint</Application>
  <PresentationFormat>Widescreen</PresentationFormat>
  <Paragraphs>416</Paragraphs>
  <Slides>109</Slides>
  <Notes>109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4" baseType="lpstr">
      <vt:lpstr>Calibri</vt:lpstr>
      <vt:lpstr>Geo</vt:lpstr>
      <vt:lpstr>Arial</vt:lpstr>
      <vt:lpstr>Oswald</vt:lpstr>
      <vt:lpstr>Motyw sdacademy.pl</vt:lpstr>
      <vt:lpstr>Scrum</vt:lpstr>
      <vt:lpstr>PowerPoint Presentation</vt:lpstr>
      <vt:lpstr>Scrum Workflow</vt:lpstr>
      <vt:lpstr>Scrum Workflow</vt:lpstr>
      <vt:lpstr>PowerPoint Presentation</vt:lpstr>
      <vt:lpstr>Commitment</vt:lpstr>
      <vt:lpstr>Courage</vt:lpstr>
      <vt:lpstr>Focus</vt:lpstr>
      <vt:lpstr>Openness</vt:lpstr>
      <vt:lpstr>Respect </vt:lpstr>
      <vt:lpstr>PowerPoint Presentation</vt:lpstr>
      <vt:lpstr>Scrum Roles</vt:lpstr>
      <vt:lpstr>Product Owner</vt:lpstr>
      <vt:lpstr>Product Owner</vt:lpstr>
      <vt:lpstr>Scrum Master</vt:lpstr>
      <vt:lpstr>Scrum Master</vt:lpstr>
      <vt:lpstr>Development Team</vt:lpstr>
      <vt:lpstr>Development Team</vt:lpstr>
      <vt:lpstr>PowerPoint Presentation</vt:lpstr>
      <vt:lpstr>Sprint</vt:lpstr>
      <vt:lpstr>Sprint Planning</vt:lpstr>
      <vt:lpstr>Daily Scrum</vt:lpstr>
      <vt:lpstr>Daily Scrum</vt:lpstr>
      <vt:lpstr>Sprint Review</vt:lpstr>
      <vt:lpstr>Retrospective</vt:lpstr>
      <vt:lpstr>Scrum Workflow</vt:lpstr>
      <vt:lpstr>PowerPoint Presentation</vt:lpstr>
      <vt:lpstr>PowerPoint Presentation</vt:lpstr>
      <vt:lpstr>Scrum Workflow</vt:lpstr>
      <vt:lpstr>Product Backlog</vt:lpstr>
      <vt:lpstr>Product Backlog</vt:lpstr>
      <vt:lpstr>PowerPoint Presentation</vt:lpstr>
      <vt:lpstr>Scrum Workflow</vt:lpstr>
      <vt:lpstr>Sprint Backlog</vt:lpstr>
      <vt:lpstr>Sprint Backlog</vt:lpstr>
      <vt:lpstr>PowerPoint Presentation</vt:lpstr>
      <vt:lpstr>Scrum Workflow</vt:lpstr>
      <vt:lpstr>Increment</vt:lpstr>
      <vt:lpstr>Definition of Done (DoD)</vt:lpstr>
      <vt:lpstr>Definition of Done (DoD)</vt:lpstr>
      <vt:lpstr>PowerPoint Presentation</vt:lpstr>
      <vt:lpstr>Effort Estimation</vt:lpstr>
      <vt:lpstr>Key Factors should be taken into account</vt:lpstr>
      <vt:lpstr>Estimation Idea</vt:lpstr>
      <vt:lpstr>T-Shirt Sizes</vt:lpstr>
      <vt:lpstr>Fibonacci Number</vt:lpstr>
      <vt:lpstr>PowerPoint Presentation</vt:lpstr>
      <vt:lpstr>Software Requirements is a communication problem</vt:lpstr>
      <vt:lpstr>Common Problems</vt:lpstr>
      <vt:lpstr>Scrum Guide and Requirements</vt:lpstr>
      <vt:lpstr>PowerPoint Presentation</vt:lpstr>
      <vt:lpstr>User Story</vt:lpstr>
      <vt:lpstr>User Story</vt:lpstr>
      <vt:lpstr>User Story Format</vt:lpstr>
      <vt:lpstr>User Story Format</vt:lpstr>
      <vt:lpstr>User Story</vt:lpstr>
      <vt:lpstr>User Story</vt:lpstr>
      <vt:lpstr>User Story</vt:lpstr>
      <vt:lpstr>PowerPoint Presentation</vt:lpstr>
      <vt:lpstr>INVEST - INDEPENDENT</vt:lpstr>
      <vt:lpstr>INVEST - NEGOTIABLE</vt:lpstr>
      <vt:lpstr>INVEST - NEGOTIABLE</vt:lpstr>
      <vt:lpstr>INVEST - NEGOTIABLE</vt:lpstr>
      <vt:lpstr>INVEST – VALUABLE TO USERS OR CUSTOMERS</vt:lpstr>
      <vt:lpstr>INVEST – VALUABLE TO USERS OR CUSTOMERS</vt:lpstr>
      <vt:lpstr>INVEST – VALUABLE TO USERS OR CUSTOMERS</vt:lpstr>
      <vt:lpstr>INVEST – ESTIMABLE</vt:lpstr>
      <vt:lpstr>INVEST – ESTIMABLE</vt:lpstr>
      <vt:lpstr>INVEST – SMALL</vt:lpstr>
      <vt:lpstr>INVEST – SMALL</vt:lpstr>
      <vt:lpstr>INVEST – SMALL</vt:lpstr>
      <vt:lpstr>INVEST – TESTABLE </vt:lpstr>
      <vt:lpstr>INVEST – TESTABLE </vt:lpstr>
      <vt:lpstr>INVEST – TESTABLE </vt:lpstr>
      <vt:lpstr>PowerPoint Presentation</vt:lpstr>
      <vt:lpstr>Exercise #1</vt:lpstr>
      <vt:lpstr>Exercise #2</vt:lpstr>
      <vt:lpstr>Gathering Techniques</vt:lpstr>
      <vt:lpstr>Gathering Techniques</vt:lpstr>
      <vt:lpstr>Gathering Techniques</vt:lpstr>
      <vt:lpstr>User Interviews</vt:lpstr>
      <vt:lpstr>PowerPoint Presentation</vt:lpstr>
      <vt:lpstr>User Role Modeling</vt:lpstr>
      <vt:lpstr>User Role Modeling</vt:lpstr>
      <vt:lpstr>PowerPoint Presentation</vt:lpstr>
      <vt:lpstr>Write Closed Stories</vt:lpstr>
      <vt:lpstr>Write Closed Stories</vt:lpstr>
      <vt:lpstr>Write Closed Stories</vt:lpstr>
      <vt:lpstr>Write Closed Stories</vt:lpstr>
      <vt:lpstr>Use Active Voice</vt:lpstr>
      <vt:lpstr>PowerPoint Presentation</vt:lpstr>
      <vt:lpstr>Acceptance Testing</vt:lpstr>
      <vt:lpstr>Acceptance Testing</vt:lpstr>
      <vt:lpstr>Acceptance Testing</vt:lpstr>
      <vt:lpstr>Acceptance Testing</vt:lpstr>
      <vt:lpstr>PowerPoint Presentation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PowerPoint Presentation</vt:lpstr>
      <vt:lpstr>Epic</vt:lpstr>
      <vt:lpstr>Themes</vt:lpstr>
      <vt:lpstr>How does it look like?</vt:lpstr>
      <vt:lpstr>PowerPoint Presentation</vt:lpstr>
      <vt:lpstr>Exercise – User Stories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Dobre Praktyki Programistyczne</dc:title>
  <dc:creator>Aleksander Gozdek</dc:creator>
  <cp:lastModifiedBy>Gozdek, Aleksander</cp:lastModifiedBy>
  <cp:revision>183</cp:revision>
  <dcterms:modified xsi:type="dcterms:W3CDTF">2018-08-13T12:04:36Z</dcterms:modified>
</cp:coreProperties>
</file>