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8.png" ContentType="image/png"/>
  <Override PartName="/ppt/media/image4.png" ContentType="image/png"/>
  <Override PartName="/ppt/media/image17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1.png" ContentType="image/png"/>
  <Override PartName="/ppt/media/image18.png" ContentType="image/png"/>
  <Override PartName="/ppt/media/image14.png" ContentType="image/png"/>
  <Override PartName="/ppt/media/image10.png" ContentType="image/png"/>
  <Override PartName="/ppt/media/image6.png" ContentType="image/png"/>
  <Override PartName="/ppt/media/image2.png" ContentType="image/png"/>
  <Override PartName="/ppt/media/image15.png" ContentType="image/png"/>
  <Override PartName="/ppt/media/image11.png" ContentType="image/png"/>
  <Override PartName="/ppt/media/image7.png" ContentType="image/png"/>
  <Override PartName="/ppt/media/image3.png" ContentType="image/png"/>
  <Override PartName="/ppt/media/image16.png" ContentType="image/png"/>
  <Override PartName="/ppt/media/image12.png" ContentType="image/png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54316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1760" y="41875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1760" y="2160720"/>
            <a:ext cx="419472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54a021"/>
          </a:solidFill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3" name="CustomShape 1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4" name="CustomShape 1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54a021"/>
          </a:solidFill>
        </p:spPr>
      </p:sp>
      <p:sp>
        <p:nvSpPr>
          <p:cNvPr id="15" name="CustomShape 1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16" name="CustomShape 1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17" name="CustomShape 1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8" name="CustomShape 1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19" name="CustomShape 20"/>
          <p:cNvSpPr/>
          <p:nvPr/>
        </p:nvSpPr>
        <p:spPr>
          <a:xfrm>
            <a:off x="842760" y="5666040"/>
            <a:ext cx="842400" cy="566568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90c226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imes New Roman"/>
              </a:rPr>
              <a:t>01/04/14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910111F1-C111-41C1-A191-418111D1F101}" type="slidenum">
              <a:rPr lang="en-IN">
                <a:solidFill>
                  <a:srgbClr val="000000"/>
                </a:solidFill>
                <a:latin typeface="Times New Roman"/>
              </a:rPr>
              <a:t>&lt;number&gt;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72836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58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59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60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61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54a021"/>
          </a:solidFill>
        </p:spPr>
      </p:sp>
      <p:sp>
        <p:nvSpPr>
          <p:cNvPr id="62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63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64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65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66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67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rebuchet MS"/>
              </a:rPr>
              <a:t>01/04/14</a:t>
            </a:r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71" name="PlaceHolder 1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191A1F1-11D1-4171-91F1-91D141A19151}" type="slidenum">
              <a:rPr lang="en-IN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05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06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07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08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54a021"/>
          </a:solidFill>
        </p:spPr>
      </p:sp>
      <p:sp>
        <p:nvSpPr>
          <p:cNvPr id="109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110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111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12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113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114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115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16" name="PlaceHolder 13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17" name="PlaceHolder 14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rebuchet MS"/>
              </a:rPr>
              <a:t>01/04/14</a:t>
            </a:r>
            <a:endParaRPr/>
          </a:p>
        </p:txBody>
      </p:sp>
      <p:sp>
        <p:nvSpPr>
          <p:cNvPr id="118" name="PlaceHolder 15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19" name="PlaceHolder 16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111A111-4181-4151-B191-714151018111}" type="slidenum">
              <a:rPr lang="en-IN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bfbfbf"/>
            </a:solidFill>
            <a:round/>
          </a:ln>
        </p:spPr>
      </p:sp>
      <p:sp>
        <p:nvSpPr>
          <p:cNvPr id="15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d9d9d9"/>
            </a:solidFill>
            <a:round/>
          </a:ln>
        </p:spPr>
      </p:sp>
      <p:sp>
        <p:nvSpPr>
          <p:cNvPr id="154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55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56" name="CustomShape 5"/>
          <p:cNvSpPr/>
          <p:nvPr/>
        </p:nvSpPr>
        <p:spPr>
          <a:xfrm>
            <a:off x="8932320" y="3048120"/>
            <a:ext cx="3259440" cy="3809520"/>
          </a:xfrm>
          <a:prstGeom prst="rect">
            <a:avLst>
              <a:gd fmla="val 100000" name="adj"/>
            </a:avLst>
          </a:prstGeom>
          <a:solidFill>
            <a:srgbClr val="54a021"/>
          </a:solidFill>
        </p:spPr>
      </p:sp>
      <p:sp>
        <p:nvSpPr>
          <p:cNvPr id="157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3f7819"/>
          </a:solidFill>
        </p:spPr>
      </p:sp>
      <p:sp>
        <p:nvSpPr>
          <p:cNvPr id="158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c0e474"/>
          </a:solidFill>
        </p:spPr>
      </p:sp>
      <p:sp>
        <p:nvSpPr>
          <p:cNvPr id="159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90c226"/>
          </a:solidFill>
        </p:spPr>
      </p:sp>
      <p:sp>
        <p:nvSpPr>
          <p:cNvPr id="160" name="CustomShape 9"/>
          <p:cNvSpPr/>
          <p:nvPr/>
        </p:nvSpPr>
        <p:spPr>
          <a:xfrm>
            <a:off x="10371600" y="3589920"/>
            <a:ext cx="1816920" cy="3267720"/>
          </a:xfrm>
          <a:prstGeom prst="rect">
            <a:avLst>
              <a:gd fmla="val 100000" name="adj"/>
            </a:avLst>
          </a:prstGeom>
          <a:solidFill>
            <a:srgbClr val="90c226"/>
          </a:solidFill>
        </p:spPr>
      </p:sp>
      <p:sp>
        <p:nvSpPr>
          <p:cNvPr id="161" name="CustomShape 10"/>
          <p:cNvSpPr/>
          <p:nvPr/>
        </p:nvSpPr>
        <p:spPr>
          <a:xfrm>
            <a:off x="0" y="4013280"/>
            <a:ext cx="448200" cy="2844360"/>
          </a:xfrm>
          <a:prstGeom prst="rect">
            <a:avLst>
              <a:gd fmla="val 0" name="adj"/>
            </a:avLst>
          </a:prstGeom>
          <a:solidFill>
            <a:srgbClr val="90c226"/>
          </a:solidFill>
        </p:spPr>
      </p:sp>
      <p:sp>
        <p:nvSpPr>
          <p:cNvPr id="162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Click to edit the title text formatClick to edit Master title style</a:t>
            </a:r>
            <a:endParaRPr/>
          </a:p>
        </p:txBody>
      </p:sp>
      <p:sp>
        <p:nvSpPr>
          <p:cNvPr id="163" name="PlaceHolder 12"/>
          <p:cNvSpPr>
            <a:spLocks noGrp="1"/>
          </p:cNvSpPr>
          <p:nvPr>
            <p:ph type="body"/>
          </p:nvPr>
        </p:nvSpPr>
        <p:spPr>
          <a:xfrm>
            <a:off x="67572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Seventh Outline LevelClick to edit Master text styles</a:t>
            </a:r>
            <a:endParaRPr/>
          </a:p>
        </p:txBody>
      </p:sp>
      <p:sp>
        <p:nvSpPr>
          <p:cNvPr id="164" name="PlaceHolder 13"/>
          <p:cNvSpPr>
            <a:spLocks noGrp="1"/>
          </p:cNvSpPr>
          <p:nvPr>
            <p:ph type="body"/>
          </p:nvPr>
        </p:nvSpPr>
        <p:spPr>
          <a:xfrm>
            <a:off x="675720" y="2737080"/>
            <a:ext cx="4185360" cy="330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900">
                <a:solidFill>
                  <a:srgbClr val="8b8b8b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65" name="PlaceHolder 14"/>
          <p:cNvSpPr>
            <a:spLocks noGrp="1"/>
          </p:cNvSpPr>
          <p:nvPr>
            <p:ph type="body"/>
          </p:nvPr>
        </p:nvSpPr>
        <p:spPr>
          <a:xfrm>
            <a:off x="508824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Seventh Outline LevelClick to edit Master text styles</a:t>
            </a:r>
            <a:endParaRPr/>
          </a:p>
        </p:txBody>
      </p:sp>
      <p:sp>
        <p:nvSpPr>
          <p:cNvPr id="166" name="PlaceHolder 15"/>
          <p:cNvSpPr>
            <a:spLocks noGrp="1"/>
          </p:cNvSpPr>
          <p:nvPr>
            <p:ph type="body"/>
          </p:nvPr>
        </p:nvSpPr>
        <p:spPr>
          <a:xfrm>
            <a:off x="5088240" y="2737080"/>
            <a:ext cx="4185360" cy="330372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900">
                <a:solidFill>
                  <a:srgbClr val="90c226"/>
                </a:solidFill>
                <a:latin typeface="Times New Roman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Second level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Third level</a:t>
            </a:r>
            <a:endParaRPr/>
          </a:p>
          <a:p>
            <a:pPr lvl="2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Fourth level</a:t>
            </a:r>
            <a:endParaRPr/>
          </a:p>
          <a:p>
            <a:pPr lvl="3">
              <a:buSzPct val="80000"/>
              <a:buFont charset="2" typeface="Wingdings 3"/>
              <a:buChar char=""/>
            </a:pPr>
            <a:r>
              <a:rPr lang="en-US" sz="1200">
                <a:solidFill>
                  <a:srgbClr val="404040"/>
                </a:solidFill>
                <a:latin typeface="Times New Roman"/>
              </a:rPr>
              <a:t>Fifth level</a:t>
            </a:r>
            <a:endParaRPr/>
          </a:p>
        </p:txBody>
      </p:sp>
      <p:sp>
        <p:nvSpPr>
          <p:cNvPr id="167" name="PlaceHolder 1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Trebuchet MS"/>
              </a:rPr>
              <a:t>01/04/14</a:t>
            </a:r>
            <a:endParaRPr/>
          </a:p>
        </p:txBody>
      </p:sp>
      <p:sp>
        <p:nvSpPr>
          <p:cNvPr id="168" name="PlaceHolder 1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9" name="PlaceHolder 1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11D1F121-C131-41F1-A111-A161B1D1B1B1}" type="slidenum">
              <a:rPr lang="en-IN">
                <a:solidFill>
                  <a:srgbClr val="000000"/>
                </a:solidFill>
                <a:latin typeface="Trebuchet MS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cukes.info/" TargetMode="External"/><Relationship Id="rId2" Type="http://schemas.openxmlformats.org/officeDocument/2006/relationships/hyperlink" Target="http://cukes.info/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90c226"/>
                </a:solidFill>
                <a:latin typeface="Times New Roman"/>
              </a:rPr>
              <a:t>Cucumber Testing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IN">
                <a:solidFill>
                  <a:srgbClr val="808080"/>
                </a:solidFill>
                <a:latin typeface="Times New Roman"/>
              </a:rPr>
              <a:t>Branden Ogata</a:t>
            </a:r>
            <a:endParaRPr/>
          </a:p>
          <a:p>
            <a:pPr algn="r">
              <a:lnSpc>
                <a:spcPct val="100000"/>
              </a:lnSpc>
            </a:pPr>
            <a:r>
              <a:rPr lang="en-IN">
                <a:solidFill>
                  <a:srgbClr val="808080"/>
                </a:solidFill>
                <a:latin typeface="Times New Roman"/>
              </a:rPr>
              <a:t>ICS 665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Feature File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[file name].feature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Located in features directory of project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Contains expected behavior in plain text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Essentially everything in the previous slide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Written in formatted English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Uses certain keywords</a:t>
            </a:r>
            <a:endParaRPr/>
          </a:p>
        </p:txBody>
      </p:sp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Step by Step: Feature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A process that the application can do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The overall test being run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Uses the “Feature” keyword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Usually one feature per file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In this case, test user log in</a:t>
            </a:r>
            <a:endParaRPr/>
          </a:p>
        </p:txBody>
      </p:sp>
      <p:sp>
        <p:nvSpPr>
          <p:cNvPr id="225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Feature: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Signing in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Step by Step: Scenario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A potential outcome to test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Can have multiple scenarios in feature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In this case, logging in failed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Feature: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Signing 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Scenario: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Unsuccessful signin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Step by Step: Given-When-Then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Given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Precondition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When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Impetus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Then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Expected result</a:t>
            </a:r>
            <a:endParaRPr/>
          </a:p>
        </p:txBody>
      </p:sp>
      <p:sp>
        <p:nvSpPr>
          <p:cNvPr id="231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Feature: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Signing 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Scenario: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Unsuccessful signin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Given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a user visits the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 page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When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submits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invalid signin information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Then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should see an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error message</a:t>
            </a:r>
            <a:endParaRPr/>
          </a:p>
        </p:txBody>
      </p:sp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Step by Step: And</a:t>
            </a:r>
            <a:endParaRPr/>
          </a:p>
        </p:txBody>
      </p:sp>
      <p:sp>
        <p:nvSpPr>
          <p:cNvPr id="233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Joins multiple clauses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“</a:t>
            </a:r>
            <a:r>
              <a:rPr lang="en-US">
                <a:solidFill>
                  <a:srgbClr val="404040"/>
                </a:solidFill>
                <a:latin typeface="Times New Roman"/>
              </a:rPr>
              <a:t>But” keyword also exists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However, have never seen its use</a:t>
            </a:r>
            <a:endParaRPr/>
          </a:p>
        </p:txBody>
      </p:sp>
      <p:sp>
        <p:nvSpPr>
          <p:cNvPr id="234" name="TextShape 3"/>
          <p:cNvSpPr txBox="1"/>
          <p:nvPr/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Feature: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Signing 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Scenario: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Successful signin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Given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a user visits the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 page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And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user has an account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When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submits valid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signin information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Then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should see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his or her profile page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  </a:t>
            </a:r>
            <a:r>
              <a:rPr b="1" lang="en-US" sz="1600">
                <a:solidFill>
                  <a:srgbClr val="2a5010"/>
                </a:solidFill>
                <a:latin typeface="Courier New"/>
              </a:rPr>
              <a:t>And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should see a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8b8b8b"/>
                </a:solidFill>
                <a:latin typeface="Courier New"/>
              </a:rPr>
              <a:t>     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signout link</a:t>
            </a:r>
            <a:endParaRPr/>
          </a:p>
        </p:txBody>
      </p:sp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Notes on Given-When-Then, And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Connotations above are based on convention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Cucumber/Gherkin does not really differentiate between them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Hypothetically, could use the keywords out of order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Would reduce readability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Current Feature File</a:t>
            </a:r>
            <a:endParaRPr/>
          </a:p>
        </p:txBody>
      </p:sp>
      <p:pic>
        <p:nvPicPr>
          <p:cNvPr descr="" id="23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1240" y="2266560"/>
            <a:ext cx="8001000" cy="3541680"/>
          </a:xfrm>
          <a:prstGeom prst="rect">
            <a:avLst/>
          </a:prstGeom>
        </p:spPr>
      </p:pic>
    </p:spTree>
  </p:cSld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Running Cucumber Tests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From command prompt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bundle exec cucumber features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This will almost certainly differ for other languages, environments, etc.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However…</a:t>
            </a:r>
            <a:endParaRPr/>
          </a:p>
        </p:txBody>
      </p:sp>
      <p:pic>
        <p:nvPicPr>
          <p:cNvPr descr="" id="24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78600" y="1930320"/>
            <a:ext cx="7810200" cy="3945240"/>
          </a:xfrm>
          <a:prstGeom prst="rect">
            <a:avLst/>
          </a:prstGeom>
        </p:spPr>
      </p:pic>
    </p:spTree>
  </p:cSld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Step Definitions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Explain what the Given/When/Then/And lines should do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Written in Ruby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Again, may differ when working in other languages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Consist of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Keyword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Given/When/Then/And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String/Regex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The text following the keyword in the feature file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Block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Some action or test</a:t>
            </a:r>
            <a:endParaRPr/>
          </a:p>
        </p:txBody>
      </p:sp>
    </p:spTree>
  </p:cSld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What is Cucumber?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Testing Tool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Available at </a:t>
            </a:r>
            <a:r>
              <a:rPr lang="en-US" u="sng">
                <a:solidFill>
                  <a:srgbClr val="99ca3c"/>
                </a:solidFill>
                <a:latin typeface="Times New Roman"/>
                <a:hlinkClick r:id="rId1"/>
              </a:rPr>
              <a:t>http://cukes.info</a:t>
            </a:r>
            <a:r>
              <a:rPr lang="en-US" u="sng">
                <a:solidFill>
                  <a:srgbClr val="99ca3c"/>
                </a:solidFill>
                <a:latin typeface="Times New Roman"/>
                <a:hlinkClick r:id="rId2"/>
              </a:rPr>
              <a:t>/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Aims to support behavior-driven design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Uses the Gherkin language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Includes Capybara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Focuses on web design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Examples</a:t>
            </a:r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67572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Feature File</a:t>
            </a:r>
            <a:endParaRPr/>
          </a:p>
        </p:txBody>
      </p:sp>
      <p:sp>
        <p:nvSpPr>
          <p:cNvPr id="247" name="TextShape 3"/>
          <p:cNvSpPr txBox="1"/>
          <p:nvPr/>
        </p:nvSpPr>
        <p:spPr>
          <a:xfrm>
            <a:off x="675720" y="2737080"/>
            <a:ext cx="4185360" cy="3303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Given</a:t>
            </a:r>
            <a:r>
              <a:rPr lang="en-US" sz="1600">
                <a:solidFill>
                  <a:srgbClr val="2a5010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a user visits the signin page</a:t>
            </a:r>
            <a:endParaRPr/>
          </a:p>
        </p:txBody>
      </p:sp>
      <p:sp>
        <p:nvSpPr>
          <p:cNvPr id="248" name="TextShape 4"/>
          <p:cNvSpPr txBox="1"/>
          <p:nvPr/>
        </p:nvSpPr>
        <p:spPr>
          <a:xfrm>
            <a:off x="508824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Step Definition</a:t>
            </a:r>
            <a:endParaRPr/>
          </a:p>
        </p:txBody>
      </p:sp>
      <p:sp>
        <p:nvSpPr>
          <p:cNvPr id="249" name="TextShape 5"/>
          <p:cNvSpPr txBox="1"/>
          <p:nvPr/>
        </p:nvSpPr>
        <p:spPr>
          <a:xfrm>
            <a:off x="5088240" y="2737080"/>
            <a:ext cx="4185360" cy="3303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Given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 </a:t>
            </a:r>
            <a:r>
              <a:rPr lang="en-US" sz="1600">
                <a:solidFill>
                  <a:srgbClr val="6e91a0"/>
                </a:solidFill>
                <a:latin typeface="Courier New"/>
              </a:rPr>
              <a:t>/^a user visits the signin page$/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 </a:t>
            </a:r>
            <a:r>
              <a:rPr b="1" lang="en-US" sz="1600">
                <a:solidFill>
                  <a:srgbClr val="7030a0"/>
                </a:solidFill>
                <a:latin typeface="Courier New"/>
              </a:rPr>
              <a:t>do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90c226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visit signin_page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7030a0"/>
                </a:solidFill>
                <a:latin typeface="Courier New"/>
              </a:rPr>
              <a:t>end</a:t>
            </a:r>
            <a:endParaRPr/>
          </a:p>
        </p:txBody>
      </p:sp>
    </p:spTree>
  </p:cSld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Examples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67572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404040"/>
                </a:solidFill>
                <a:latin typeface="Times New Roman"/>
              </a:rPr>
              <a:t>Feature File</a:t>
            </a:r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675720" y="2737080"/>
            <a:ext cx="4185360" cy="3303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When</a:t>
            </a:r>
            <a:r>
              <a:rPr lang="en-US" sz="1600">
                <a:solidFill>
                  <a:srgbClr val="8b8b8b"/>
                </a:solidFill>
                <a:latin typeface="Courier New"/>
              </a:rPr>
              <a:t> he or she submits invalid signin information</a:t>
            </a:r>
            <a:endParaRPr/>
          </a:p>
        </p:txBody>
      </p:sp>
      <p:sp>
        <p:nvSpPr>
          <p:cNvPr id="253" name="TextShape 4"/>
          <p:cNvSpPr txBox="1"/>
          <p:nvPr/>
        </p:nvSpPr>
        <p:spPr>
          <a:xfrm>
            <a:off x="5088240" y="2161080"/>
            <a:ext cx="4185360" cy="5760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Times New Roman"/>
              </a:rPr>
              <a:t>Step Definition</a:t>
            </a:r>
            <a:endParaRPr/>
          </a:p>
        </p:txBody>
      </p:sp>
      <p:sp>
        <p:nvSpPr>
          <p:cNvPr id="254" name="TextShape 5"/>
          <p:cNvSpPr txBox="1"/>
          <p:nvPr/>
        </p:nvSpPr>
        <p:spPr>
          <a:xfrm>
            <a:off x="5088240" y="2737080"/>
            <a:ext cx="4185360" cy="33037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2a5010"/>
                </a:solidFill>
                <a:latin typeface="Courier New"/>
              </a:rPr>
              <a:t>When 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(</a:t>
            </a:r>
            <a:r>
              <a:rPr lang="en-US" sz="1600">
                <a:solidFill>
                  <a:srgbClr val="6e91a0"/>
                </a:solidFill>
                <a:latin typeface="Courier New"/>
              </a:rPr>
              <a:t>/^he or she submits invalid signin information$/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) </a:t>
            </a:r>
            <a:r>
              <a:rPr b="1" lang="en-US" sz="1600">
                <a:solidFill>
                  <a:srgbClr val="7030a0"/>
                </a:solidFill>
                <a:latin typeface="Courier New"/>
              </a:rPr>
              <a:t>do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90c226"/>
                </a:solidFill>
                <a:latin typeface="Courier New"/>
              </a:rPr>
              <a:t>  </a:t>
            </a:r>
            <a:r>
              <a:rPr lang="en-US" sz="1600">
                <a:solidFill>
                  <a:srgbClr val="90c226"/>
                </a:solidFill>
                <a:latin typeface="Courier New"/>
              </a:rPr>
              <a:t>click_button </a:t>
            </a:r>
            <a:r>
              <a:rPr lang="en-US" sz="1600">
                <a:solidFill>
                  <a:srgbClr val="6e91a0"/>
                </a:solidFill>
                <a:latin typeface="Courier New"/>
              </a:rPr>
              <a:t>"Sign in"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7030a0"/>
                </a:solidFill>
                <a:latin typeface="Courier New"/>
              </a:rPr>
              <a:t>end</a:t>
            </a:r>
            <a:endParaRPr/>
          </a:p>
        </p:txBody>
      </p:sp>
    </p:spTree>
  </p:cSld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Completed Step Definitions</a:t>
            </a:r>
            <a:endParaRPr/>
          </a:p>
        </p:txBody>
      </p:sp>
      <p:pic>
        <p:nvPicPr>
          <p:cNvPr descr="" id="256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1901520" y="1570320"/>
            <a:ext cx="5879880" cy="484056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Running the Test Again</a:t>
            </a:r>
            <a:endParaRPr/>
          </a:p>
        </p:txBody>
      </p:sp>
      <p:pic>
        <p:nvPicPr>
          <p:cNvPr descr="" id="258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2998800" y="1369080"/>
            <a:ext cx="4182840" cy="2409480"/>
          </a:xfrm>
          <a:prstGeom prst="rect">
            <a:avLst/>
          </a:prstGeom>
        </p:spPr>
      </p:pic>
      <p:pic>
        <p:nvPicPr>
          <p:cNvPr descr="" id="259" name="Content Placeholder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97360" y="3778560"/>
            <a:ext cx="4184280" cy="241020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Failed Test—Unsuccessful Signin Case</a:t>
            </a: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b="1" lang="en-US">
                <a:solidFill>
                  <a:srgbClr val="2a5010"/>
                </a:solidFill>
                <a:latin typeface="Courier New"/>
              </a:rPr>
              <a:t>Then</a:t>
            </a:r>
            <a:r>
              <a:rPr lang="en-US">
                <a:solidFill>
                  <a:srgbClr val="404040"/>
                </a:solidFill>
                <a:latin typeface="Courier New"/>
              </a:rPr>
              <a:t> he or she should see an error message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Courier New"/>
              </a:rPr>
              <a:t>expect(page).to have_selector('div.alert.alert-error')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c42f1a"/>
                </a:solidFill>
                <a:latin typeface="Courier New"/>
              </a:rPr>
              <a:t>expected to find css "div.alert.alert-error" but there were no matches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As shown on right, no error message</a:t>
            </a:r>
            <a:endParaRPr/>
          </a:p>
        </p:txBody>
      </p:sp>
      <p:pic>
        <p:nvPicPr>
          <p:cNvPr descr="" id="262" name="Content Placeholder 8"/>
          <p:cNvPicPr/>
          <p:nvPr/>
        </p:nvPicPr>
        <p:blipFill>
          <a:blip r:embed="rId1"/>
          <a:stretch>
            <a:fillRect/>
          </a:stretch>
        </p:blipFill>
        <p:spPr>
          <a:xfrm>
            <a:off x="5089680" y="2990880"/>
            <a:ext cx="4184280" cy="2220840"/>
          </a:xfrm>
          <a:prstGeom prst="rect">
            <a:avLst/>
          </a:prstGeom>
        </p:spPr>
      </p:pic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Fixing Unsuccessful Signin Case</a:t>
            </a:r>
            <a:endParaRPr/>
          </a:p>
        </p:txBody>
      </p:sp>
      <p:pic>
        <p:nvPicPr>
          <p:cNvPr descr="" id="264" name="Content Placeholder 6"/>
          <p:cNvPicPr/>
          <p:nvPr/>
        </p:nvPicPr>
        <p:blipFill>
          <a:blip r:embed="rId1"/>
          <a:stretch>
            <a:fillRect/>
          </a:stretch>
        </p:blipFill>
        <p:spPr>
          <a:xfrm>
            <a:off x="898920" y="2160720"/>
            <a:ext cx="8153640" cy="388116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Test After First Fix</a:t>
            </a:r>
            <a:endParaRPr/>
          </a:p>
        </p:txBody>
      </p:sp>
      <p:pic>
        <p:nvPicPr>
          <p:cNvPr descr="" id="266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360" y="2160720"/>
            <a:ext cx="7683120" cy="388116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Page After First Fix</a:t>
            </a:r>
            <a:endParaRPr/>
          </a:p>
        </p:txBody>
      </p:sp>
      <p:pic>
        <p:nvPicPr>
          <p:cNvPr descr="" id="26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40280" y="1460520"/>
            <a:ext cx="6700680" cy="4867200"/>
          </a:xfrm>
          <a:prstGeom prst="rect">
            <a:avLst/>
          </a:prstGeom>
        </p:spPr>
      </p:pic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Failed Test—Successful Signin Case</a:t>
            </a:r>
            <a:endParaRPr/>
          </a:p>
        </p:txBody>
      </p:sp>
      <p:sp>
        <p:nvSpPr>
          <p:cNvPr id="270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b="1" lang="en-US">
                <a:solidFill>
                  <a:srgbClr val="2a5010"/>
                </a:solidFill>
                <a:latin typeface="Courier New"/>
              </a:rPr>
              <a:t>And</a:t>
            </a:r>
            <a:r>
              <a:rPr lang="en-US">
                <a:solidFill>
                  <a:srgbClr val="404040"/>
                </a:solidFill>
                <a:latin typeface="Courier New"/>
              </a:rPr>
              <a:t> he or she should see a signout link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Courier New"/>
              </a:rPr>
              <a:t>expect(page).to have_link('Sign out', href: signout_path)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c42f1a"/>
                </a:solidFill>
                <a:latin typeface="Courier New"/>
              </a:rPr>
              <a:t>expected to find link "Sign out" but there were no matches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Technically no “Sign out” link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However, there is a “Sign Out” link</a:t>
            </a:r>
            <a:endParaRPr/>
          </a:p>
        </p:txBody>
      </p:sp>
      <p:pic>
        <p:nvPicPr>
          <p:cNvPr descr="" id="271" name="Content Placeholder 2"/>
          <p:cNvPicPr/>
          <p:nvPr/>
        </p:nvPicPr>
        <p:blipFill>
          <a:blip r:embed="rId1"/>
          <a:stretch>
            <a:fillRect/>
          </a:stretch>
        </p:blipFill>
        <p:spPr>
          <a:xfrm>
            <a:off x="5089680" y="3475080"/>
            <a:ext cx="4184280" cy="125208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Fixing Successful Signin Case</a:t>
            </a:r>
            <a:endParaRPr/>
          </a:p>
        </p:txBody>
      </p:sp>
      <p:pic>
        <p:nvPicPr>
          <p:cNvPr descr="" id="273" name="Content Placeholder 2"/>
          <p:cNvPicPr/>
          <p:nvPr/>
        </p:nvPicPr>
        <p:blipFill>
          <a:blip r:embed="rId1"/>
          <a:stretch>
            <a:fillRect/>
          </a:stretch>
        </p:blipFill>
        <p:spPr>
          <a:xfrm>
            <a:off x="677880" y="2468520"/>
            <a:ext cx="8596080" cy="3264840"/>
          </a:xfrm>
          <a:prstGeom prst="rect">
            <a:avLst/>
          </a:prstGeom>
        </p:spPr>
      </p:pic>
    </p:spTree>
  </p:cSld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Required Files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‘</a:t>
            </a:r>
            <a:r>
              <a:rPr lang="en-US">
                <a:solidFill>
                  <a:srgbClr val="404040"/>
                </a:solidFill>
                <a:latin typeface="Times New Roman"/>
              </a:rPr>
              <a:t>cucumber-rails’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‘</a:t>
            </a:r>
            <a:r>
              <a:rPr lang="en-US">
                <a:solidFill>
                  <a:srgbClr val="404040"/>
                </a:solidFill>
                <a:latin typeface="Times New Roman"/>
              </a:rPr>
              <a:t>rspec-rails’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Fairly common in Rails projects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‘</a:t>
            </a:r>
            <a:r>
              <a:rPr lang="en-US">
                <a:solidFill>
                  <a:srgbClr val="404040"/>
                </a:solidFill>
                <a:latin typeface="Times New Roman"/>
              </a:rPr>
              <a:t>database_cleaner’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Optional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ansicon (for Windows)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Enables colored output in console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Makes reading output easier</a:t>
            </a:r>
            <a:endParaRPr/>
          </a:p>
        </p:txBody>
      </p:sp>
      <p:pic>
        <p:nvPicPr>
          <p:cNvPr descr="" id="208" name="Content Placeholder 7"/>
          <p:cNvPicPr/>
          <p:nvPr/>
        </p:nvPicPr>
        <p:blipFill>
          <a:blip r:embed="rId1"/>
          <a:stretch>
            <a:fillRect/>
          </a:stretch>
        </p:blipFill>
        <p:spPr>
          <a:xfrm>
            <a:off x="5089680" y="3724200"/>
            <a:ext cx="4184280" cy="75420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Test After Second Fix</a:t>
            </a:r>
            <a:endParaRPr/>
          </a:p>
        </p:txBody>
      </p:sp>
      <p:pic>
        <p:nvPicPr>
          <p:cNvPr descr="" id="275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1134360" y="2160720"/>
            <a:ext cx="7683120" cy="3881160"/>
          </a:xfrm>
          <a:prstGeom prst="rect">
            <a:avLst/>
          </a:prstGeom>
        </p:spPr>
      </p:pic>
    </p:spTree>
  </p:cSld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Page After Second Fix</a:t>
            </a:r>
            <a:endParaRPr/>
          </a:p>
        </p:txBody>
      </p:sp>
      <p:pic>
        <p:nvPicPr>
          <p:cNvPr descr="" id="277" name="Content Placeholder 4"/>
          <p:cNvPicPr/>
          <p:nvPr/>
        </p:nvPicPr>
        <p:blipFill>
          <a:blip r:embed="rId1"/>
          <a:stretch>
            <a:fillRect/>
          </a:stretch>
        </p:blipFill>
        <p:spPr>
          <a:xfrm>
            <a:off x="677880" y="2756160"/>
            <a:ext cx="8596080" cy="2689920"/>
          </a:xfrm>
          <a:prstGeom prst="rect">
            <a:avLst/>
          </a:prstGeom>
        </p:spPr>
      </p:pic>
    </p:spTree>
  </p:cSld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Potential Disadvantages</a:t>
            </a:r>
            <a:endParaRPr/>
          </a:p>
        </p:txBody>
      </p:sp>
      <p:sp>
        <p:nvSpPr>
          <p:cNvPr id="27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Essentially need to write tests twice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Once for the feature file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Once for the step definitions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Therefore does not really get away from having to write lower-level code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Formatting Issues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Though possible for non-programmers to use, somewhat strict syntax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False Positives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Might detect error that does not significantly affect user experience or functionality</a:t>
            </a:r>
            <a:endParaRPr/>
          </a:p>
        </p:txBody>
      </p:sp>
    </p:spTree>
  </p:cSld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Conclusion</a:t>
            </a:r>
            <a:endParaRPr/>
          </a:p>
        </p:txBody>
      </p:sp>
      <p:sp>
        <p:nvSpPr>
          <p:cNvPr id="28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Cucumber (+ Capybara, Rspec)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Testing tool focused on behavior-driven design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Takes a higher-level perspective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Written in two stages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Near-English feature file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Ruby step definitions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Despite disadvantages, still worth considering for Ruby (on Rails) projects</a:t>
            </a:r>
            <a:endParaRPr/>
          </a:p>
        </p:txBody>
      </p:sp>
    </p:spTree>
  </p:cSld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Course Availability Site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Tracks courses on UH Manoa Course Availability website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When seat is open for a desired course, sends notification to user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Gives students better opportunity to register for the courses they want or need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Current status: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Basic layout set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User accounts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Create account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Sign in, sign out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Edit account information</a:t>
            </a:r>
            <a:endParaRPr/>
          </a:p>
          <a:p>
            <a:pPr lvl="1">
              <a:buSzPct val="80000"/>
              <a:buFont charset="2" typeface="Wingdings 3"/>
              <a:buChar char=""/>
            </a:pPr>
            <a:r>
              <a:rPr lang="en-US" sz="1400">
                <a:solidFill>
                  <a:srgbClr val="404040"/>
                </a:solidFill>
                <a:latin typeface="Times New Roman"/>
              </a:rPr>
              <a:t>View selected courses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Preparation</a:t>
            </a: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What do we want the application to do?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User should be able to sign in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How to determine if this was successful?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More specifically, how does the user know that he or she logged in?</a:t>
            </a:r>
            <a:endParaRPr/>
          </a:p>
          <a:p>
            <a:pPr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>
                <a:solidFill>
                  <a:srgbClr val="404040"/>
                </a:solidFill>
                <a:latin typeface="Times New Roman"/>
              </a:rPr>
              <a:t>What are the possible results?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Success</a:t>
            </a:r>
            <a:endParaRPr/>
          </a:p>
          <a:p>
            <a:pPr lvl="1">
              <a:lnSpc>
                <a:spcPct val="100000"/>
              </a:lnSpc>
              <a:buSzPct val="80000"/>
              <a:buFont charset="2" typeface="Wingdings 3"/>
              <a:buChar char=""/>
            </a:pPr>
            <a:r>
              <a:rPr lang="en-US" sz="1600">
                <a:solidFill>
                  <a:srgbClr val="404040"/>
                </a:solidFill>
                <a:latin typeface="Times New Roman"/>
              </a:rPr>
              <a:t>Failure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Signin Page</a:t>
            </a:r>
            <a:endParaRPr/>
          </a:p>
        </p:txBody>
      </p:sp>
      <p:pic>
        <p:nvPicPr>
          <p:cNvPr descr="" id="214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821880" y="1930320"/>
            <a:ext cx="7867800" cy="4111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Main Template (application.html.erb)</a:t>
            </a:r>
            <a:endParaRPr/>
          </a:p>
        </p:txBody>
      </p:sp>
      <p:pic>
        <p:nvPicPr>
          <p:cNvPr descr="" id="216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677880" y="2336400"/>
            <a:ext cx="8596080" cy="352980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Signin Page Code (new.html.erb)</a:t>
            </a:r>
            <a:endParaRPr/>
          </a:p>
        </p:txBody>
      </p:sp>
      <p:pic>
        <p:nvPicPr>
          <p:cNvPr descr="" id="218" name="Content Placeholder 14"/>
          <p:cNvPicPr/>
          <p:nvPr/>
        </p:nvPicPr>
        <p:blipFill>
          <a:blip r:embed="rId1"/>
          <a:stretch>
            <a:fillRect/>
          </a:stretch>
        </p:blipFill>
        <p:spPr>
          <a:xfrm>
            <a:off x="677160" y="1368000"/>
            <a:ext cx="7571520" cy="481428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90c226"/>
                </a:solidFill>
                <a:latin typeface="Times New Roman"/>
              </a:rPr>
              <a:t>Signin Page Controller (sessions_controller.rb)</a:t>
            </a:r>
            <a:endParaRPr/>
          </a:p>
        </p:txBody>
      </p:sp>
      <p:pic>
        <p:nvPicPr>
          <p:cNvPr descr="" id="220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35200" y="1926720"/>
            <a:ext cx="6326280" cy="424512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