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286" r:id="rId6"/>
    <p:sldId id="277" r:id="rId7"/>
    <p:sldId id="279" r:id="rId8"/>
    <p:sldId id="278" r:id="rId9"/>
    <p:sldId id="287" r:id="rId10"/>
    <p:sldId id="288" r:id="rId11"/>
    <p:sldId id="284" r:id="rId12"/>
    <p:sldId id="289" r:id="rId13"/>
    <p:sldId id="28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08" autoAdjust="0"/>
    <p:restoredTop sz="93447" autoAdjust="0"/>
  </p:normalViewPr>
  <p:slideViewPr>
    <p:cSldViewPr snapToGrid="0">
      <p:cViewPr>
        <p:scale>
          <a:sx n="63" d="100"/>
          <a:sy n="63" d="100"/>
        </p:scale>
        <p:origin x="1148"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4/26/2023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2A85F7B3-F4E6-4FBF-B74E-43CAB468F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195943" y="640080"/>
            <a:ext cx="5250268" cy="3034857"/>
          </a:xfrm>
        </p:spPr>
        <p:txBody>
          <a:bodyPr anchor="b">
            <a:normAutofit/>
          </a:bodyPr>
          <a:lstStyle/>
          <a:p>
            <a:r>
              <a:rPr lang="en-US" sz="4400" dirty="0"/>
              <a:t>Image Caption generator</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636806" y="3849539"/>
            <a:ext cx="4819340" cy="2367405"/>
          </a:xfrm>
        </p:spPr>
        <p:txBody>
          <a:bodyPr anchor="t">
            <a:normAutofit/>
          </a:bodyPr>
          <a:lstStyle/>
          <a:p>
            <a:pPr algn="r"/>
            <a:r>
              <a:rPr lang="en-US" dirty="0" err="1"/>
              <a:t>Saikumar</a:t>
            </a:r>
            <a:r>
              <a:rPr lang="en-US" dirty="0"/>
              <a:t> </a:t>
            </a:r>
            <a:r>
              <a:rPr lang="en-US" dirty="0" err="1"/>
              <a:t>Cherku</a:t>
            </a:r>
            <a:r>
              <a:rPr lang="en-US" dirty="0"/>
              <a:t> - 700742475 </a:t>
            </a:r>
          </a:p>
          <a:p>
            <a:pPr algn="r"/>
            <a:r>
              <a:rPr lang="en-US" dirty="0"/>
              <a:t>Appalaswamy Yalamanchily - 700747726</a:t>
            </a:r>
          </a:p>
          <a:p>
            <a:pPr algn="r"/>
            <a:r>
              <a:rPr lang="en-US" dirty="0"/>
              <a:t>	Divya </a:t>
            </a:r>
            <a:r>
              <a:rPr lang="en-US" dirty="0" err="1"/>
              <a:t>Pothuru</a:t>
            </a:r>
            <a:r>
              <a:rPr lang="en-US" dirty="0"/>
              <a:t> - 700746292 </a:t>
            </a:r>
          </a:p>
          <a:p>
            <a:pPr algn="r"/>
            <a:r>
              <a:rPr lang="en-US" dirty="0"/>
              <a:t>Sai Vinay Reddy </a:t>
            </a:r>
            <a:r>
              <a:rPr lang="en-US" dirty="0" err="1"/>
              <a:t>Panala</a:t>
            </a:r>
            <a:r>
              <a:rPr lang="en-US" dirty="0"/>
              <a:t> - 700740027 </a:t>
            </a:r>
          </a:p>
        </p:txBody>
      </p:sp>
      <p:cxnSp>
        <p:nvCxnSpPr>
          <p:cNvPr id="42" name="Straight Connector 36">
            <a:extLst>
              <a:ext uri="{FF2B5EF4-FFF2-40B4-BE49-F238E27FC236}">
                <a16:creationId xmlns:a16="http://schemas.microsoft.com/office/drawing/2014/main" id="{73741D5B-1709-4CDB-963A-CC3C749412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47548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56" b="-1"/>
          <a:stretch/>
        </p:blipFill>
        <p:spPr>
          <a:xfrm>
            <a:off x="6092952" y="1893765"/>
            <a:ext cx="5458968" cy="3071446"/>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2C37-6F5C-7B98-5A82-59284822343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EE6622-6E66-2C40-F43C-5F279165333B}"/>
              </a:ext>
            </a:extLst>
          </p:cNvPr>
          <p:cNvSpPr>
            <a:spLocks noGrp="1"/>
          </p:cNvSpPr>
          <p:nvPr>
            <p:ph idx="1"/>
          </p:nvPr>
        </p:nvSpPr>
        <p:spPr>
          <a:xfrm>
            <a:off x="792480" y="2286000"/>
            <a:ext cx="9951720" cy="4175760"/>
          </a:xfrm>
        </p:spPr>
        <p:txBody>
          <a:bodyPr>
            <a:normAutofit fontScale="85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abon Next LT"/>
                <a:ea typeface="+mn-ea"/>
                <a:cs typeface="+mn-cs"/>
              </a:rPr>
              <a:t>[1] </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Jia-Hong Huang, Ting-Wei Wu, Chao-Han Huck Yang, and Marcel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Worring</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Deep context-encoding network for retinal image captioning. In 2021 IEEE International Conference on Image Processing (ICIP).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abon Next LT"/>
                <a:ea typeface="+mn-ea"/>
                <a:cs typeface="+mn-cs"/>
              </a:rPr>
              <a:t>[2]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Teetouch</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Jaknamon</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and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Sanparith</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Marukatat</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Thaitc:thai</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transformerbased</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 image captioning. In 2022 17th International Joint Symposium on Artificial Intelligence and Natural Language Processing (</a:t>
            </a:r>
            <a:r>
              <a:rPr kumimoji="0" lang="en-IN" sz="1800" b="0" i="0" u="none" strike="noStrike" kern="1200" cap="none" spc="0" normalizeH="0" baseline="0" noProof="0" dirty="0" err="1">
                <a:ln>
                  <a:noFill/>
                </a:ln>
                <a:solidFill>
                  <a:srgbClr val="000000"/>
                </a:solidFill>
                <a:effectLst/>
                <a:uLnTx/>
                <a:uFillTx/>
                <a:latin typeface="Sabon Next LT"/>
                <a:ea typeface="+mn-ea"/>
                <a:cs typeface="+mn-cs"/>
              </a:rPr>
              <a:t>iSAI</a:t>
            </a:r>
            <a:r>
              <a:rPr kumimoji="0" lang="en-IN" sz="1800" b="0" i="0" u="none" strike="noStrike" kern="1200" cap="none" spc="0" normalizeH="0" baseline="0" noProof="0" dirty="0">
                <a:ln>
                  <a:noFill/>
                </a:ln>
                <a:solidFill>
                  <a:srgbClr val="000000"/>
                </a:solidFill>
                <a:effectLst/>
                <a:uLnTx/>
                <a:uFillTx/>
                <a:latin typeface="Sabon Next LT"/>
                <a:ea typeface="+mn-ea"/>
                <a:cs typeface="+mn-cs"/>
              </a:rPr>
              <a:t>-NLP).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[3] </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Apoorva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Krisna</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Anil Singh Parihar,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Aritra</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Das, and Arnav Aryan.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Endto</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-end model for heavy rain image captioning. In 2022 4th International Conference on Advances in Computing, Communication Control and Networking (ICAC3N).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[4]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Xinru</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Wei,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Yonggang</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Qi, Jun Liu, and Fang Liu. Image retrieval by dense caption reasoning. In 2017 IEEE Visual Communications and Image Processing (VCIP).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[5]</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Ruchika Malhotra, Tanmay Raj, and Vedika Gupta. Image captioning and identification of dangerous situations using transfer learning. In 2022 6th International Conference on Computing Methodologies and Communication (ICCMC).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[6]</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Prashant Giridhar </a:t>
            </a:r>
            <a:r>
              <a:rPr kumimoji="0" lang="en-US" sz="1800" b="0" i="0" u="none" strike="noStrike" kern="1200" cap="none" spc="0" normalizeH="0" baseline="0" noProof="0" dirty="0" err="1">
                <a:ln>
                  <a:noFill/>
                </a:ln>
                <a:solidFill>
                  <a:srgbClr val="000000"/>
                </a:solidFill>
                <a:effectLst/>
                <a:uLnTx/>
                <a:uFillTx/>
                <a:latin typeface="Sabon Next LT"/>
                <a:ea typeface="+mn-ea"/>
                <a:cs typeface="+mn-cs"/>
              </a:rPr>
              <a:t>Shambharkar</a:t>
            </a:r>
            <a:r>
              <a:rPr kumimoji="0" lang="en-US" sz="1800" b="0" i="0" u="none" strike="noStrike" kern="1200" cap="none" spc="0" normalizeH="0" baseline="0" noProof="0" dirty="0">
                <a:ln>
                  <a:noFill/>
                </a:ln>
                <a:solidFill>
                  <a:srgbClr val="000000"/>
                </a:solidFill>
                <a:effectLst/>
                <a:uLnTx/>
                <a:uFillTx/>
                <a:latin typeface="Sabon Next LT"/>
                <a:ea typeface="+mn-ea"/>
                <a:cs typeface="+mn-cs"/>
              </a:rPr>
              <a:t>, Priyanka Kumari, Pratik Yadav, and Rajat Kumar. Generating caption for image using beam search and analyzation with unsupervised image captioning algorithm. In 2021 5th International Conference on Intelligent Computing and Control Systems (ICICCS).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bon Next 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79459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F2B5-0AC9-1E7E-E104-F2C36D751409}"/>
              </a:ext>
            </a:extLst>
          </p:cNvPr>
          <p:cNvSpPr>
            <a:spLocks noGrp="1"/>
          </p:cNvSpPr>
          <p:nvPr>
            <p:ph type="title"/>
          </p:nvPr>
        </p:nvSpPr>
        <p:spPr>
          <a:xfrm>
            <a:off x="1024128" y="838200"/>
            <a:ext cx="9720072" cy="1524000"/>
          </a:xfrm>
        </p:spPr>
        <p:txBody>
          <a:bodyPr/>
          <a:lstStyle/>
          <a:p>
            <a:r>
              <a:rPr lang="en-US" dirty="0"/>
              <a:t>Roles AND RESPONSIBILITIES</a:t>
            </a:r>
            <a:br>
              <a:rPr lang="en-US" dirty="0"/>
            </a:br>
            <a:endParaRPr lang="en-US" dirty="0"/>
          </a:p>
        </p:txBody>
      </p:sp>
      <p:sp>
        <p:nvSpPr>
          <p:cNvPr id="3" name="Content Placeholder 2">
            <a:extLst>
              <a:ext uri="{FF2B5EF4-FFF2-40B4-BE49-F238E27FC236}">
                <a16:creationId xmlns:a16="http://schemas.microsoft.com/office/drawing/2014/main" id="{4BC21231-2B18-FB08-F671-FA0136D33348}"/>
              </a:ext>
            </a:extLst>
          </p:cNvPr>
          <p:cNvSpPr>
            <a:spLocks noGrp="1"/>
          </p:cNvSpPr>
          <p:nvPr>
            <p:ph idx="1"/>
          </p:nvPr>
        </p:nvSpPr>
        <p:spPr>
          <a:xfrm>
            <a:off x="761999" y="2286000"/>
            <a:ext cx="6291943" cy="4023360"/>
          </a:xfrm>
        </p:spPr>
        <p:txBody>
          <a:bodyPr>
            <a:normAutofit/>
          </a:bodyPr>
          <a:lstStyle/>
          <a:p>
            <a:r>
              <a:rPr lang="en-US" sz="2000" dirty="0"/>
              <a:t>Project flow design 		– </a:t>
            </a:r>
            <a:r>
              <a:rPr lang="en-US" sz="2000" dirty="0" err="1"/>
              <a:t>Saikumar</a:t>
            </a:r>
            <a:endParaRPr lang="en-US" sz="2000" dirty="0"/>
          </a:p>
          <a:p>
            <a:r>
              <a:rPr lang="en-US" sz="2000" dirty="0"/>
              <a:t>Image Data Processing 	   	– Divya</a:t>
            </a:r>
          </a:p>
          <a:p>
            <a:r>
              <a:rPr lang="en-US" sz="2000" dirty="0"/>
              <a:t>VGG16 model implementation 	– </a:t>
            </a:r>
            <a:r>
              <a:rPr lang="en-US" sz="2000" dirty="0" err="1"/>
              <a:t>Saikumar</a:t>
            </a:r>
            <a:r>
              <a:rPr lang="en-US" sz="2000" dirty="0"/>
              <a:t>,  					   Appalaswamy</a:t>
            </a:r>
          </a:p>
          <a:p>
            <a:r>
              <a:rPr lang="en-US" sz="2000" dirty="0"/>
              <a:t>Image data feature extraction 	– Appalaswamy</a:t>
            </a:r>
          </a:p>
          <a:p>
            <a:r>
              <a:rPr lang="en-US" sz="2000" dirty="0"/>
              <a:t>Captions data analysis 		– Divya</a:t>
            </a:r>
          </a:p>
          <a:p>
            <a:r>
              <a:rPr lang="en-US" sz="2000" dirty="0"/>
              <a:t>Captions data feature extraction 	– Divya</a:t>
            </a:r>
          </a:p>
          <a:p>
            <a:endParaRPr lang="en-US" dirty="0"/>
          </a:p>
        </p:txBody>
      </p:sp>
      <p:cxnSp>
        <p:nvCxnSpPr>
          <p:cNvPr id="5" name="Straight Connector 4">
            <a:extLst>
              <a:ext uri="{FF2B5EF4-FFF2-40B4-BE49-F238E27FC236}">
                <a16:creationId xmlns:a16="http://schemas.microsoft.com/office/drawing/2014/main" id="{48D80AB4-9C24-C371-915C-5ECAEE336C9B}"/>
              </a:ext>
            </a:extLst>
          </p:cNvPr>
          <p:cNvCxnSpPr/>
          <p:nvPr/>
        </p:nvCxnSpPr>
        <p:spPr>
          <a:xfrm>
            <a:off x="6335485" y="2286000"/>
            <a:ext cx="0" cy="402336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B6AD86E-EB4A-BC63-39A4-4B5D84A12A34}"/>
              </a:ext>
            </a:extLst>
          </p:cNvPr>
          <p:cNvSpPr txBox="1"/>
          <p:nvPr/>
        </p:nvSpPr>
        <p:spPr>
          <a:xfrm>
            <a:off x="6281054" y="2286000"/>
            <a:ext cx="6029813" cy="2195473"/>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LSTM model Implementation	 – Vinay</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Predicting the captions for images	 – Vinay </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Code review			– </a:t>
            </a:r>
            <a:r>
              <a:rPr lang="en-US" sz="2000" dirty="0" err="1"/>
              <a:t>Appalasawamy</a:t>
            </a:r>
            <a:endParaRPr lang="en-US" sz="2000" dirty="0"/>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Final Report 			– </a:t>
            </a:r>
            <a:r>
              <a:rPr lang="en-US" sz="2000" dirty="0" err="1"/>
              <a:t>Saikumar</a:t>
            </a:r>
            <a:endParaRPr lang="en-US" sz="2000" dirty="0"/>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000" dirty="0"/>
              <a:t>Documenting final result 		– Divya, Vinay</a:t>
            </a:r>
          </a:p>
        </p:txBody>
      </p:sp>
    </p:spTree>
    <p:extLst>
      <p:ext uri="{BB962C8B-B14F-4D97-AF65-F5344CB8AC3E}">
        <p14:creationId xmlns:p14="http://schemas.microsoft.com/office/powerpoint/2010/main" val="370111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44576"/>
            <a:ext cx="9720072" cy="1499616"/>
          </a:xfrm>
        </p:spPr>
        <p:txBody>
          <a:bodyPr>
            <a:normAutofit/>
          </a:bodyPr>
          <a:lstStyle/>
          <a:p>
            <a:r>
              <a:rPr lang="en-US" dirty="0"/>
              <a:t>Motivation</a:t>
            </a:r>
          </a:p>
        </p:txBody>
      </p:sp>
      <p:sp>
        <p:nvSpPr>
          <p:cNvPr id="4" name="Content Placeholder 3">
            <a:extLst>
              <a:ext uri="{FF2B5EF4-FFF2-40B4-BE49-F238E27FC236}">
                <a16:creationId xmlns:a16="http://schemas.microsoft.com/office/drawing/2014/main" id="{4AECCB1A-48CD-DC96-49B4-20334DDB0FF3}"/>
              </a:ext>
            </a:extLst>
          </p:cNvPr>
          <p:cNvSpPr>
            <a:spLocks noGrp="1"/>
          </p:cNvSpPr>
          <p:nvPr>
            <p:ph idx="1"/>
          </p:nvPr>
        </p:nvSpPr>
        <p:spPr>
          <a:xfrm>
            <a:off x="1024127" y="2204720"/>
            <a:ext cx="9720073" cy="3962400"/>
          </a:xfrm>
        </p:spPr>
        <p:txBody>
          <a:bodyPr>
            <a:normAutofit/>
          </a:bodyPr>
          <a:lstStyle/>
          <a:p>
            <a:pPr>
              <a:buFont typeface="Wingdings" panose="05000000000000000000" pitchFamily="2" charset="2"/>
              <a:buChar char="Ø"/>
            </a:pPr>
            <a:r>
              <a:rPr lang="en-US" dirty="0"/>
              <a:t>Accessibility :</a:t>
            </a:r>
          </a:p>
          <a:p>
            <a:pPr marL="0" indent="0">
              <a:buNone/>
            </a:pPr>
            <a:r>
              <a:rPr lang="en-US" dirty="0"/>
              <a:t>   Make visual information accessible to individuals who are visually impaired or blind.</a:t>
            </a:r>
          </a:p>
          <a:p>
            <a:pPr>
              <a:buFont typeface="Wingdings" panose="05000000000000000000" pitchFamily="2" charset="2"/>
              <a:buChar char="Ø"/>
            </a:pPr>
            <a:r>
              <a:rPr lang="en-US" dirty="0"/>
              <a:t>Automation :</a:t>
            </a:r>
          </a:p>
          <a:p>
            <a:pPr marL="0" indent="0">
              <a:buNone/>
            </a:pPr>
            <a:r>
              <a:rPr lang="en-US" dirty="0"/>
              <a:t>   Automatically generate captions for large volumes of images, which can be used for   	a variety of purposes such as marketing, advertising, and social media</a:t>
            </a:r>
          </a:p>
          <a:p>
            <a:pPr>
              <a:buFont typeface="Wingdings" panose="05000000000000000000" pitchFamily="2" charset="2"/>
              <a:buChar char="Ø"/>
            </a:pPr>
            <a:r>
              <a:rPr lang="en-US" dirty="0"/>
              <a:t>Personalization :</a:t>
            </a:r>
          </a:p>
          <a:p>
            <a:pPr marL="0" indent="0">
              <a:buNone/>
            </a:pPr>
            <a:r>
              <a:rPr lang="en-US" dirty="0"/>
              <a:t>    More interesting and customized experience for users by fabricating captions based on individual preferences, user-generated content, and other criteria.</a:t>
            </a:r>
          </a:p>
        </p:txBody>
      </p:sp>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140A-4F6C-6D0A-D02C-F61DCEDB376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830CEEC-D4A1-35AB-7127-A6B368AE25A1}"/>
              </a:ext>
            </a:extLst>
          </p:cNvPr>
          <p:cNvSpPr>
            <a:spLocks noGrp="1"/>
          </p:cNvSpPr>
          <p:nvPr>
            <p:ph idx="1"/>
          </p:nvPr>
        </p:nvSpPr>
        <p:spPr/>
        <p:txBody>
          <a:bodyPr/>
          <a:lstStyle/>
          <a:p>
            <a:pPr>
              <a:buFont typeface="Arial" panose="020B0604020202020204" pitchFamily="34" charset="0"/>
              <a:buChar char="•"/>
            </a:pPr>
            <a:r>
              <a:rPr lang="en-US" dirty="0"/>
              <a:t> It aims </a:t>
            </a:r>
            <a:r>
              <a:rPr lang="en-US" b="0" i="0" dirty="0">
                <a:solidFill>
                  <a:srgbClr val="000000"/>
                </a:solidFill>
                <a:effectLst/>
              </a:rPr>
              <a:t>to implement an Image caption generator that responds to the user to get the captions for a provided image.</a:t>
            </a:r>
          </a:p>
          <a:p>
            <a:pPr>
              <a:buFont typeface="Arial" panose="020B0604020202020204" pitchFamily="34" charset="0"/>
              <a:buChar char="•"/>
            </a:pPr>
            <a:r>
              <a:rPr lang="en-US" dirty="0">
                <a:solidFill>
                  <a:srgbClr val="000000"/>
                </a:solidFill>
              </a:rPr>
              <a:t> To generate the accurate and informative captions.</a:t>
            </a:r>
          </a:p>
          <a:p>
            <a:pPr>
              <a:buFont typeface="Arial" panose="020B0604020202020204" pitchFamily="34" charset="0"/>
              <a:buChar char="•"/>
            </a:pPr>
            <a:r>
              <a:rPr lang="en-US" dirty="0">
                <a:solidFill>
                  <a:srgbClr val="000000"/>
                </a:solidFill>
              </a:rPr>
              <a:t>To improve the accessibility for visual impaired individuals.</a:t>
            </a:r>
            <a:endParaRPr lang="en-US" b="0" i="0" dirty="0">
              <a:solidFill>
                <a:srgbClr val="000000"/>
              </a:solidFill>
              <a:effectLst/>
            </a:endParaRPr>
          </a:p>
          <a:p>
            <a:pPr>
              <a:buFont typeface="Arial" panose="020B0604020202020204" pitchFamily="34" charset="0"/>
              <a:buChar char="•"/>
            </a:pPr>
            <a:r>
              <a:rPr lang="en-US" dirty="0">
                <a:solidFill>
                  <a:srgbClr val="000000"/>
                </a:solidFill>
              </a:rPr>
              <a:t> To enhance user experience </a:t>
            </a:r>
          </a:p>
          <a:p>
            <a:pPr>
              <a:buFont typeface="Arial" panose="020B0604020202020204" pitchFamily="34" charset="0"/>
              <a:buChar char="•"/>
            </a:pPr>
            <a:r>
              <a:rPr lang="en-US" b="0" i="0" dirty="0">
                <a:solidFill>
                  <a:srgbClr val="000000"/>
                </a:solidFill>
                <a:effectLst/>
              </a:rPr>
              <a:t> To improve machine learnin</a:t>
            </a:r>
            <a:r>
              <a:rPr lang="en-US" dirty="0">
                <a:solidFill>
                  <a:srgbClr val="000000"/>
                </a:solidFill>
              </a:rPr>
              <a:t>g models and enable automation of image analysis.</a:t>
            </a:r>
          </a:p>
          <a:p>
            <a:pPr>
              <a:buFont typeface="Arial" panose="020B0604020202020204" pitchFamily="34" charset="0"/>
              <a:buChar char="•"/>
            </a:pPr>
            <a:r>
              <a:rPr lang="en-US" dirty="0">
                <a:solidFill>
                  <a:srgbClr val="000000"/>
                </a:solidFill>
              </a:rPr>
              <a:t> To enhance the  search engine optimization.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9929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4249-6431-D0FE-964D-ADC401AC061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B1E27A4-A3C7-B2A6-F797-48B0A0DE8427}"/>
              </a:ext>
            </a:extLst>
          </p:cNvPr>
          <p:cNvSpPr>
            <a:spLocks noGrp="1"/>
          </p:cNvSpPr>
          <p:nvPr>
            <p:ph idx="1"/>
          </p:nvPr>
        </p:nvSpPr>
        <p:spPr>
          <a:xfrm>
            <a:off x="1024128" y="2286000"/>
            <a:ext cx="10924032" cy="4246880"/>
          </a:xfrm>
        </p:spPr>
        <p:txBody>
          <a:bodyPr/>
          <a:lstStyle/>
          <a:p>
            <a:pPr algn="just">
              <a:buFont typeface="Wingdings" panose="05000000000000000000" pitchFamily="2" charset="2"/>
              <a:buChar char="Ø"/>
            </a:pPr>
            <a:r>
              <a:rPr lang="en-US" dirty="0"/>
              <a:t> Visually impaired individuals make up a significant proportion of the global population, with people requiring assistance for reading or checking information. Accessing information from images is particularly challenging for these individuals. Therefore, there is a need to develop a system that can extract and process information from images and present it in an accessible format for visually impaired individuals. </a:t>
            </a:r>
          </a:p>
          <a:p>
            <a:pPr algn="just">
              <a:buFont typeface="Wingdings" panose="05000000000000000000" pitchFamily="2" charset="2"/>
              <a:buChar char="Ø"/>
            </a:pPr>
            <a:r>
              <a:rPr lang="en-US" dirty="0"/>
              <a:t> Deep learning, a subset of machine learning, has shown promise in processing information from images, and image captioning projects that mimic human understanding of images could be a potential solution. </a:t>
            </a:r>
          </a:p>
          <a:p>
            <a:pPr marL="0" indent="0" algn="just">
              <a:buNone/>
            </a:pPr>
            <a:r>
              <a:rPr lang="en-US" dirty="0"/>
              <a:t>	However, further research is needed to develop a robust and accurate system that can effectively serve the needs of visually impaired individuals.</a:t>
            </a:r>
          </a:p>
        </p:txBody>
      </p:sp>
    </p:spTree>
    <p:extLst>
      <p:ext uri="{BB962C8B-B14F-4D97-AF65-F5344CB8AC3E}">
        <p14:creationId xmlns:p14="http://schemas.microsoft.com/office/powerpoint/2010/main" val="426057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7FC8-5B84-17E0-E699-D828D3B6478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84457CD2-7636-4C8C-51AE-3345968444F4}"/>
              </a:ext>
            </a:extLst>
          </p:cNvPr>
          <p:cNvSpPr>
            <a:spLocks noGrp="1"/>
          </p:cNvSpPr>
          <p:nvPr>
            <p:ph idx="1"/>
          </p:nvPr>
        </p:nvSpPr>
        <p:spPr>
          <a:xfrm>
            <a:off x="937042" y="1894114"/>
            <a:ext cx="11135215" cy="4724400"/>
          </a:xfrm>
        </p:spPr>
        <p:txBody>
          <a:bodyPr>
            <a:normAutofit fontScale="92500" lnSpcReduction="10000"/>
          </a:bodyPr>
          <a:lstStyle/>
          <a:p>
            <a:pPr>
              <a:buFont typeface="Wingdings" panose="05000000000000000000" pitchFamily="2" charset="2"/>
              <a:buChar char="Ø"/>
            </a:pPr>
            <a:r>
              <a:rPr lang="en-US" sz="2600" dirty="0"/>
              <a:t> Deep context-encoding network for retinal image captioning.</a:t>
            </a:r>
          </a:p>
          <a:p>
            <a:pPr>
              <a:buFont typeface="Wingdings" panose="05000000000000000000" pitchFamily="2" charset="2"/>
              <a:buChar char="Ø"/>
            </a:pPr>
            <a:r>
              <a:rPr lang="en-US" sz="2600" dirty="0"/>
              <a:t> Thai transformer based image captioning.</a:t>
            </a:r>
          </a:p>
          <a:p>
            <a:pPr>
              <a:buFontTx/>
              <a:buChar char="-"/>
            </a:pPr>
            <a:r>
              <a:rPr lang="en-US" dirty="0"/>
              <a:t> They are unable to produce adequate captions on images with noise.</a:t>
            </a:r>
          </a:p>
          <a:p>
            <a:pPr>
              <a:buFontTx/>
              <a:buChar char="-"/>
            </a:pPr>
            <a:endParaRPr lang="en-US" dirty="0"/>
          </a:p>
          <a:p>
            <a:pPr>
              <a:buFont typeface="Wingdings" panose="05000000000000000000" pitchFamily="2" charset="2"/>
              <a:buChar char="Ø"/>
            </a:pPr>
            <a:r>
              <a:rPr lang="en-US" sz="2600" dirty="0"/>
              <a:t>Show and Tell : A Neural Image Caption Generator</a:t>
            </a:r>
          </a:p>
          <a:p>
            <a:pPr>
              <a:buFontTx/>
              <a:buChar char="-"/>
            </a:pPr>
            <a:r>
              <a:rPr lang="en-US" dirty="0"/>
              <a:t>Works fine only with images with the dataset</a:t>
            </a:r>
          </a:p>
          <a:p>
            <a:pPr>
              <a:buFontTx/>
              <a:buChar char="-"/>
            </a:pPr>
            <a:endParaRPr lang="en-US" dirty="0"/>
          </a:p>
          <a:p>
            <a:pPr>
              <a:buFont typeface="Wingdings" panose="05000000000000000000" pitchFamily="2" charset="2"/>
              <a:buChar char="Ø"/>
            </a:pPr>
            <a:r>
              <a:rPr lang="en-US" sz="2600" dirty="0"/>
              <a:t>Remote sensing image change captioning with dual-branch transformers.</a:t>
            </a:r>
          </a:p>
          <a:p>
            <a:pPr>
              <a:buFont typeface="Wingdings" panose="05000000000000000000" pitchFamily="2" charset="2"/>
              <a:buChar char="Ø"/>
            </a:pPr>
            <a:r>
              <a:rPr lang="en-US" sz="2600" dirty="0" err="1"/>
              <a:t>Explainability</a:t>
            </a:r>
            <a:r>
              <a:rPr lang="en-US" sz="2600" dirty="0"/>
              <a:t> for medical image captioning.</a:t>
            </a:r>
          </a:p>
          <a:p>
            <a:pPr marL="0" indent="0">
              <a:buNone/>
            </a:pPr>
            <a:r>
              <a:rPr lang="en-US" dirty="0"/>
              <a:t>- The former is that it cannot provide new descriptions. The latter could be impacted by incorrect scene or semantic object identification</a:t>
            </a:r>
          </a:p>
        </p:txBody>
      </p:sp>
    </p:spTree>
    <p:extLst>
      <p:ext uri="{BB962C8B-B14F-4D97-AF65-F5344CB8AC3E}">
        <p14:creationId xmlns:p14="http://schemas.microsoft.com/office/powerpoint/2010/main" val="401488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5B78-965C-DDE9-55F6-6C4354E816F1}"/>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C6C76CF1-CB7A-19FC-75C9-CB7745ECB5BF}"/>
              </a:ext>
            </a:extLst>
          </p:cNvPr>
          <p:cNvSpPr>
            <a:spLocks noGrp="1"/>
          </p:cNvSpPr>
          <p:nvPr>
            <p:ph idx="1"/>
          </p:nvPr>
        </p:nvSpPr>
        <p:spPr>
          <a:xfrm>
            <a:off x="1024127" y="1981200"/>
            <a:ext cx="9720073" cy="4023360"/>
          </a:xfrm>
        </p:spPr>
        <p:txBody>
          <a:bodyPr>
            <a:normAutofit/>
          </a:bodyPr>
          <a:lstStyle/>
          <a:p>
            <a:r>
              <a:rPr lang="en-US" sz="2400" dirty="0"/>
              <a:t>In this project we propose a combination CNN, a simple processing technique and RNN neural network and LSTM for text classification to generate the meaningful captions. In the end the performance of the test dataset is evaluated using accuracy and BLEU</a:t>
            </a:r>
            <a:r>
              <a:rPr lang="en-US" sz="2000" dirty="0"/>
              <a:t>(</a:t>
            </a:r>
            <a:r>
              <a:rPr lang="en-US" sz="2000" dirty="0" err="1"/>
              <a:t>BiLingual</a:t>
            </a:r>
            <a:r>
              <a:rPr lang="en-US" sz="2000" dirty="0"/>
              <a:t> Evaluation Understudy)</a:t>
            </a:r>
            <a:r>
              <a:rPr lang="en-US" sz="2400" dirty="0"/>
              <a:t> score to check the accuracy of the predictions. </a:t>
            </a:r>
            <a:endParaRPr lang="en-IN" sz="2400" dirty="0">
              <a:solidFill>
                <a:schemeClr val="accent6"/>
              </a:solidFill>
            </a:endParaRPr>
          </a:p>
          <a:p>
            <a:endParaRPr lang="en-US" sz="2400" dirty="0"/>
          </a:p>
        </p:txBody>
      </p:sp>
      <p:sp>
        <p:nvSpPr>
          <p:cNvPr id="4" name="Rectangle 3">
            <a:extLst>
              <a:ext uri="{FF2B5EF4-FFF2-40B4-BE49-F238E27FC236}">
                <a16:creationId xmlns:a16="http://schemas.microsoft.com/office/drawing/2014/main" id="{BE132888-01FD-2EBF-07EA-24685BBD661C}"/>
              </a:ext>
            </a:extLst>
          </p:cNvPr>
          <p:cNvSpPr/>
          <p:nvPr/>
        </p:nvSpPr>
        <p:spPr>
          <a:xfrm>
            <a:off x="6725193" y="3643087"/>
            <a:ext cx="4974772" cy="33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Detecting Objects</a:t>
            </a:r>
          </a:p>
        </p:txBody>
      </p:sp>
      <p:sp>
        <p:nvSpPr>
          <p:cNvPr id="5" name="Rectangle 4">
            <a:extLst>
              <a:ext uri="{FF2B5EF4-FFF2-40B4-BE49-F238E27FC236}">
                <a16:creationId xmlns:a16="http://schemas.microsoft.com/office/drawing/2014/main" id="{596FE003-F87B-DEB0-60B9-E6C495FA6EC4}"/>
              </a:ext>
            </a:extLst>
          </p:cNvPr>
          <p:cNvSpPr/>
          <p:nvPr/>
        </p:nvSpPr>
        <p:spPr>
          <a:xfrm>
            <a:off x="6725193" y="4723384"/>
            <a:ext cx="4974772" cy="335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Converting to Natural Language</a:t>
            </a:r>
          </a:p>
        </p:txBody>
      </p:sp>
      <p:sp>
        <p:nvSpPr>
          <p:cNvPr id="6" name="Rectangle 5">
            <a:extLst>
              <a:ext uri="{FF2B5EF4-FFF2-40B4-BE49-F238E27FC236}">
                <a16:creationId xmlns:a16="http://schemas.microsoft.com/office/drawing/2014/main" id="{C3689CBB-6984-32C5-83FA-3B53173A42D1}"/>
              </a:ext>
            </a:extLst>
          </p:cNvPr>
          <p:cNvSpPr/>
          <p:nvPr/>
        </p:nvSpPr>
        <p:spPr>
          <a:xfrm>
            <a:off x="6714307" y="5805641"/>
            <a:ext cx="4974772" cy="3350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Generating Caption</a:t>
            </a:r>
          </a:p>
        </p:txBody>
      </p:sp>
      <p:sp>
        <p:nvSpPr>
          <p:cNvPr id="7" name="Arrow: Down 6">
            <a:extLst>
              <a:ext uri="{FF2B5EF4-FFF2-40B4-BE49-F238E27FC236}">
                <a16:creationId xmlns:a16="http://schemas.microsoft.com/office/drawing/2014/main" id="{2E6D7F1F-1D47-0B63-0114-D3237C289BA9}"/>
              </a:ext>
            </a:extLst>
          </p:cNvPr>
          <p:cNvSpPr/>
          <p:nvPr/>
        </p:nvSpPr>
        <p:spPr>
          <a:xfrm>
            <a:off x="8967654" y="4343909"/>
            <a:ext cx="337457"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4D94350D-0235-1322-D236-616F0E2B6C78}"/>
              </a:ext>
            </a:extLst>
          </p:cNvPr>
          <p:cNvSpPr/>
          <p:nvPr/>
        </p:nvSpPr>
        <p:spPr>
          <a:xfrm>
            <a:off x="9001399" y="5456646"/>
            <a:ext cx="337457"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955511-BBF9-D0CE-2CFC-7E930BF9C5A0}"/>
              </a:ext>
            </a:extLst>
          </p:cNvPr>
          <p:cNvSpPr/>
          <p:nvPr/>
        </p:nvSpPr>
        <p:spPr>
          <a:xfrm>
            <a:off x="6725193" y="3945927"/>
            <a:ext cx="4974772" cy="33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CNN</a:t>
            </a:r>
          </a:p>
        </p:txBody>
      </p:sp>
      <p:sp>
        <p:nvSpPr>
          <p:cNvPr id="11" name="Rectangle 10">
            <a:extLst>
              <a:ext uri="{FF2B5EF4-FFF2-40B4-BE49-F238E27FC236}">
                <a16:creationId xmlns:a16="http://schemas.microsoft.com/office/drawing/2014/main" id="{FFA7202B-54AE-D543-1F99-874D049638EB}"/>
              </a:ext>
            </a:extLst>
          </p:cNvPr>
          <p:cNvSpPr/>
          <p:nvPr/>
        </p:nvSpPr>
        <p:spPr>
          <a:xfrm>
            <a:off x="6725193" y="5074775"/>
            <a:ext cx="4974772" cy="335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RNN &amp; LSTM</a:t>
            </a:r>
          </a:p>
        </p:txBody>
      </p:sp>
      <p:sp>
        <p:nvSpPr>
          <p:cNvPr id="12" name="Rectangle 11">
            <a:extLst>
              <a:ext uri="{FF2B5EF4-FFF2-40B4-BE49-F238E27FC236}">
                <a16:creationId xmlns:a16="http://schemas.microsoft.com/office/drawing/2014/main" id="{00F0CD9A-FFF8-E126-5516-F48E01D5B2E0}"/>
              </a:ext>
            </a:extLst>
          </p:cNvPr>
          <p:cNvSpPr/>
          <p:nvPr/>
        </p:nvSpPr>
        <p:spPr>
          <a:xfrm>
            <a:off x="6714307" y="6144185"/>
            <a:ext cx="4974772" cy="3350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Using vigorous training and pre-trained libraries</a:t>
            </a:r>
          </a:p>
        </p:txBody>
      </p:sp>
      <p:sp>
        <p:nvSpPr>
          <p:cNvPr id="13" name="TextBox 12">
            <a:extLst>
              <a:ext uri="{FF2B5EF4-FFF2-40B4-BE49-F238E27FC236}">
                <a16:creationId xmlns:a16="http://schemas.microsoft.com/office/drawing/2014/main" id="{D786CAB5-2EAC-F876-FF99-B445B149F1A4}"/>
              </a:ext>
            </a:extLst>
          </p:cNvPr>
          <p:cNvSpPr txBox="1"/>
          <p:nvPr/>
        </p:nvSpPr>
        <p:spPr>
          <a:xfrm>
            <a:off x="1021274" y="3810618"/>
            <a:ext cx="5693033" cy="1754326"/>
          </a:xfrm>
          <a:prstGeom prst="rect">
            <a:avLst/>
          </a:prstGeom>
          <a:noFill/>
        </p:spPr>
        <p:txBody>
          <a:bodyPr wrap="square" rtlCol="0">
            <a:spAutoFit/>
          </a:bodyPr>
          <a:lstStyle/>
          <a:p>
            <a:r>
              <a:rPr lang="en-US" u="sng" dirty="0"/>
              <a:t>Data Sets Used</a:t>
            </a:r>
          </a:p>
          <a:p>
            <a:pPr marL="285750" indent="-285750">
              <a:buFont typeface="Arial" panose="020B0604020202020204" pitchFamily="34" charset="0"/>
              <a:buChar char="•"/>
            </a:pPr>
            <a:r>
              <a:rPr lang="en-US" dirty="0"/>
              <a:t>Flickr8k</a:t>
            </a:r>
          </a:p>
          <a:p>
            <a:pPr marL="742950" lvl="1" indent="-285750">
              <a:buFont typeface="Arial" panose="020B0604020202020204" pitchFamily="34" charset="0"/>
              <a:buChar char="•"/>
            </a:pPr>
            <a:r>
              <a:rPr lang="en-US" dirty="0"/>
              <a:t>8000 images, each with annotated with 5 sentences via AMT</a:t>
            </a:r>
          </a:p>
          <a:p>
            <a:pPr marL="742950" lvl="1" indent="-285750">
              <a:buFont typeface="Arial" panose="020B0604020202020204" pitchFamily="34" charset="0"/>
              <a:buChar char="•"/>
            </a:pPr>
            <a:r>
              <a:rPr lang="en-US" dirty="0"/>
              <a:t>1000 for validation, testing</a:t>
            </a:r>
          </a:p>
          <a:p>
            <a:endParaRPr lang="en-US" dirty="0"/>
          </a:p>
        </p:txBody>
      </p:sp>
    </p:spTree>
    <p:extLst>
      <p:ext uri="{BB962C8B-B14F-4D97-AF65-F5344CB8AC3E}">
        <p14:creationId xmlns:p14="http://schemas.microsoft.com/office/powerpoint/2010/main" val="288975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63F2-1692-3946-E986-EAA550435003}"/>
              </a:ext>
            </a:extLst>
          </p:cNvPr>
          <p:cNvSpPr>
            <a:spLocks noGrp="1"/>
          </p:cNvSpPr>
          <p:nvPr>
            <p:ph type="title"/>
          </p:nvPr>
        </p:nvSpPr>
        <p:spPr>
          <a:xfrm>
            <a:off x="1024129" y="585216"/>
            <a:ext cx="4431792" cy="1499616"/>
          </a:xfrm>
        </p:spPr>
        <p:txBody>
          <a:bodyPr>
            <a:normAutofit/>
          </a:bodyPr>
          <a:lstStyle/>
          <a:p>
            <a:r>
              <a:rPr lang="en-US"/>
              <a:t>RESULTS</a:t>
            </a:r>
            <a:endParaRPr lang="en-US" dirty="0"/>
          </a:p>
        </p:txBody>
      </p:sp>
      <p:sp>
        <p:nvSpPr>
          <p:cNvPr id="3" name="Content Placeholder 2">
            <a:extLst>
              <a:ext uri="{FF2B5EF4-FFF2-40B4-BE49-F238E27FC236}">
                <a16:creationId xmlns:a16="http://schemas.microsoft.com/office/drawing/2014/main" id="{5A32E943-F92D-F721-25AA-09C68ED66442}"/>
              </a:ext>
            </a:extLst>
          </p:cNvPr>
          <p:cNvSpPr>
            <a:spLocks noGrp="1"/>
          </p:cNvSpPr>
          <p:nvPr>
            <p:ph idx="1"/>
          </p:nvPr>
        </p:nvSpPr>
        <p:spPr>
          <a:xfrm>
            <a:off x="1024128" y="2286000"/>
            <a:ext cx="5142992" cy="3931920"/>
          </a:xfrm>
        </p:spPr>
        <p:txBody>
          <a:bodyPr>
            <a:normAutofit/>
          </a:bodyPr>
          <a:lstStyle/>
          <a:p>
            <a:pPr>
              <a:buFont typeface="Arial" panose="020B0604020202020204" pitchFamily="34" charset="0"/>
              <a:buChar char="•"/>
            </a:pPr>
            <a:r>
              <a:rPr lang="en-US" sz="1500" dirty="0"/>
              <a:t> By fine-tuning the model with various hyperparameters, the caption generation has continuously improved. With a higher BLEU score, the produced captions are more likely to match the real captions on the photos. </a:t>
            </a:r>
          </a:p>
          <a:p>
            <a:pPr>
              <a:buFont typeface="Arial" panose="020B0604020202020204" pitchFamily="34" charset="0"/>
              <a:buChar char="•"/>
            </a:pPr>
            <a:r>
              <a:rPr lang="en-US" sz="1500" dirty="0"/>
              <a:t> The validation loss decreases up until the fifth epoch and then increases, while the training loss keeps decreasing. </a:t>
            </a:r>
          </a:p>
          <a:p>
            <a:pPr>
              <a:buFont typeface="Arial" panose="020B0604020202020204" pitchFamily="34" charset="0"/>
              <a:buChar char="•"/>
            </a:pPr>
            <a:r>
              <a:rPr lang="en-US" sz="1500" dirty="0"/>
              <a:t> Even while the training loss diminishes over time, the validation loss typically increases after the fifth epoch. This suggests that the model is too well-fitted and that training should be stopped.</a:t>
            </a:r>
          </a:p>
          <a:p>
            <a:pPr>
              <a:buFont typeface="Arial" panose="020B0604020202020204" pitchFamily="34" charset="0"/>
              <a:buChar char="•"/>
            </a:pPr>
            <a:r>
              <a:rPr lang="en-US" sz="1500" dirty="0"/>
              <a:t> If the model overfits on your training data, it will cause the model to examine image details and produce captions that are illogical.</a:t>
            </a:r>
          </a:p>
        </p:txBody>
      </p:sp>
      <p:pic>
        <p:nvPicPr>
          <p:cNvPr id="5" name="Picture 4" descr="Chart, line chart&#10;&#10;Description automatically generated">
            <a:extLst>
              <a:ext uri="{FF2B5EF4-FFF2-40B4-BE49-F238E27FC236}">
                <a16:creationId xmlns:a16="http://schemas.microsoft.com/office/drawing/2014/main" id="{3A59BD12-AB8F-FDCE-BB49-3D1ABF9E9E3A}"/>
              </a:ext>
            </a:extLst>
          </p:cNvPr>
          <p:cNvPicPr>
            <a:picLocks noChangeAspect="1"/>
          </p:cNvPicPr>
          <p:nvPr/>
        </p:nvPicPr>
        <p:blipFill>
          <a:blip r:embed="rId2"/>
          <a:stretch>
            <a:fillRect/>
          </a:stretch>
        </p:blipFill>
        <p:spPr>
          <a:xfrm>
            <a:off x="6096000" y="1630210"/>
            <a:ext cx="5455921" cy="4105580"/>
          </a:xfrm>
          <a:prstGeom prst="rect">
            <a:avLst/>
          </a:prstGeom>
        </p:spPr>
      </p:pic>
    </p:spTree>
    <p:extLst>
      <p:ext uri="{BB962C8B-B14F-4D97-AF65-F5344CB8AC3E}">
        <p14:creationId xmlns:p14="http://schemas.microsoft.com/office/powerpoint/2010/main" val="97782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F3FB-DF25-FB60-A0E3-74581BB56105}"/>
              </a:ext>
            </a:extLst>
          </p:cNvPr>
          <p:cNvSpPr>
            <a:spLocks noGrp="1"/>
          </p:cNvSpPr>
          <p:nvPr>
            <p:ph type="title"/>
          </p:nvPr>
        </p:nvSpPr>
        <p:spPr>
          <a:xfrm>
            <a:off x="1024128" y="454587"/>
            <a:ext cx="9720072" cy="1499616"/>
          </a:xfrm>
        </p:spPr>
        <p:txBody>
          <a:bodyPr/>
          <a:lstStyle/>
          <a:p>
            <a:r>
              <a:rPr lang="en-US"/>
              <a:t>Results</a:t>
            </a:r>
            <a:endParaRPr lang="en-US" dirty="0"/>
          </a:p>
        </p:txBody>
      </p:sp>
      <p:cxnSp>
        <p:nvCxnSpPr>
          <p:cNvPr id="10" name="Straight Connector 9">
            <a:extLst>
              <a:ext uri="{FF2B5EF4-FFF2-40B4-BE49-F238E27FC236}">
                <a16:creationId xmlns:a16="http://schemas.microsoft.com/office/drawing/2014/main" id="{3AAACBBE-CEDC-E93A-A666-B62684735169}"/>
              </a:ext>
            </a:extLst>
          </p:cNvPr>
          <p:cNvCxnSpPr>
            <a:cxnSpLocks/>
          </p:cNvCxnSpPr>
          <p:nvPr/>
        </p:nvCxnSpPr>
        <p:spPr>
          <a:xfrm>
            <a:off x="910698" y="3920338"/>
            <a:ext cx="10160944" cy="0"/>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06D3C551-994C-E95A-97AF-3F52BC18923D}"/>
              </a:ext>
            </a:extLst>
          </p:cNvPr>
          <p:cNvPicPr>
            <a:picLocks noChangeAspect="1"/>
          </p:cNvPicPr>
          <p:nvPr/>
        </p:nvPicPr>
        <p:blipFill>
          <a:blip r:embed="rId2"/>
          <a:stretch>
            <a:fillRect/>
          </a:stretch>
        </p:blipFill>
        <p:spPr>
          <a:xfrm>
            <a:off x="1312405" y="1671852"/>
            <a:ext cx="8979361" cy="1866996"/>
          </a:xfrm>
          <a:prstGeom prst="rect">
            <a:avLst/>
          </a:prstGeom>
        </p:spPr>
      </p:pic>
      <p:pic>
        <p:nvPicPr>
          <p:cNvPr id="39" name="Picture 38">
            <a:extLst>
              <a:ext uri="{FF2B5EF4-FFF2-40B4-BE49-F238E27FC236}">
                <a16:creationId xmlns:a16="http://schemas.microsoft.com/office/drawing/2014/main" id="{35E8E91D-98D8-2CCE-451F-D613AE4CCE07}"/>
              </a:ext>
            </a:extLst>
          </p:cNvPr>
          <p:cNvPicPr>
            <a:picLocks noChangeAspect="1"/>
          </p:cNvPicPr>
          <p:nvPr/>
        </p:nvPicPr>
        <p:blipFill>
          <a:blip r:embed="rId3"/>
          <a:stretch>
            <a:fillRect/>
          </a:stretch>
        </p:blipFill>
        <p:spPr>
          <a:xfrm>
            <a:off x="1127191" y="4301829"/>
            <a:ext cx="11064809" cy="1897922"/>
          </a:xfrm>
          <a:prstGeom prst="rect">
            <a:avLst/>
          </a:prstGeom>
        </p:spPr>
      </p:pic>
    </p:spTree>
    <p:extLst>
      <p:ext uri="{BB962C8B-B14F-4D97-AF65-F5344CB8AC3E}">
        <p14:creationId xmlns:p14="http://schemas.microsoft.com/office/powerpoint/2010/main" val="4216033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purl.org/dc/dcmitype/"/>
    <ds:schemaRef ds:uri="http://schemas.microsoft.com/office/2006/documentManagement/types"/>
    <ds:schemaRef ds:uri="16c05727-aa75-4e4a-9b5f-8a80a1165891"/>
    <ds:schemaRef ds:uri="http://schemas.microsoft.com/office/infopath/2007/PartnerControls"/>
    <ds:schemaRef ds:uri="71af3243-3dd4-4a8d-8c0d-dd76da1f02a5"/>
    <ds:schemaRef ds:uri="http://purl.org/dc/terms/"/>
    <ds:schemaRef ds:uri="http://schemas.microsoft.com/office/2006/metadata/propertie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Integral design</Template>
  <TotalTime>789</TotalTime>
  <Words>915</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Sabon Next LT</vt:lpstr>
      <vt:lpstr>Tw Cen MT</vt:lpstr>
      <vt:lpstr>Tw Cen MT Condensed</vt:lpstr>
      <vt:lpstr>Wingdings</vt:lpstr>
      <vt:lpstr>Wingdings 3</vt:lpstr>
      <vt:lpstr>Integral</vt:lpstr>
      <vt:lpstr>Image Caption generator</vt:lpstr>
      <vt:lpstr>Roles AND RESPONSIBILITIES </vt:lpstr>
      <vt:lpstr>Motivation</vt:lpstr>
      <vt:lpstr>OBJECTIVES</vt:lpstr>
      <vt:lpstr>Problem Statement</vt:lpstr>
      <vt:lpstr>Related works</vt:lpstr>
      <vt:lpstr>PROPOSED SOLUTION</vt:lpstr>
      <vt:lpstr>RESULTS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swamy yalamanchili</dc:creator>
  <cp:lastModifiedBy>Appalaswamy Yalamanchily</cp:lastModifiedBy>
  <cp:revision>43</cp:revision>
  <dcterms:created xsi:type="dcterms:W3CDTF">2023-02-21T20:38:07Z</dcterms:created>
  <dcterms:modified xsi:type="dcterms:W3CDTF">2023-04-26T15:18:19Z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