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3" r:id="rId5"/>
    <p:sldId id="281" r:id="rId6"/>
    <p:sldId id="284" r:id="rId7"/>
    <p:sldId id="282" r:id="rId8"/>
    <p:sldId id="295" r:id="rId9"/>
    <p:sldId id="294" r:id="rId10"/>
    <p:sldId id="303" r:id="rId11"/>
    <p:sldId id="292" r:id="rId12"/>
    <p:sldId id="302"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50" d="100"/>
          <a:sy n="50" d="100"/>
        </p:scale>
        <p:origin x="1284" y="32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301764"/>
            <a:ext cx="5385816" cy="1199441"/>
          </a:xfrm>
        </p:spPr>
        <p:txBody>
          <a:bodyPr/>
          <a:lstStyle/>
          <a:p>
            <a:r>
              <a:rPr lang="en-US" dirty="0">
                <a:solidFill>
                  <a:schemeClr val="accent6">
                    <a:lumMod val="60000"/>
                    <a:lumOff val="40000"/>
                  </a:schemeClr>
                </a:solidFill>
              </a:rPr>
              <a:t>IMAGE CAPTION GENERATOR</a:t>
            </a:r>
            <a:br>
              <a:rPr lang="en-US" dirty="0"/>
            </a:br>
            <a:endParaRPr lang="en-US" dirty="0"/>
          </a:p>
        </p:txBody>
      </p:sp>
    </p:spTree>
    <p:extLst>
      <p:ext uri="{BB962C8B-B14F-4D97-AF65-F5344CB8AC3E}">
        <p14:creationId xmlns:p14="http://schemas.microsoft.com/office/powerpoint/2010/main" val="21315684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AEC13E-B05B-4E23-AD9E-7D534DAB372A}"/>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6796D7C4-38E4-4AB2-853C-2B4E50C3F5CB}"/>
              </a:ext>
            </a:extLst>
          </p:cNvPr>
          <p:cNvPicPr>
            <a:picLocks noChangeAspect="1"/>
          </p:cNvPicPr>
          <p:nvPr/>
        </p:nvPicPr>
        <p:blipFill>
          <a:blip r:embed="rId2"/>
          <a:stretch>
            <a:fillRect/>
          </a:stretch>
        </p:blipFill>
        <p:spPr>
          <a:xfrm>
            <a:off x="24908" y="0"/>
            <a:ext cx="12167092" cy="7007208"/>
          </a:xfrm>
          <a:prstGeom prst="rect">
            <a:avLst/>
          </a:prstGeom>
        </p:spPr>
      </p:pic>
    </p:spTree>
    <p:extLst>
      <p:ext uri="{BB962C8B-B14F-4D97-AF65-F5344CB8AC3E}">
        <p14:creationId xmlns:p14="http://schemas.microsoft.com/office/powerpoint/2010/main" val="101103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596204" y="132544"/>
            <a:ext cx="6766560" cy="768096"/>
          </a:xfrm>
        </p:spPr>
        <p:txBody>
          <a:bodyPr/>
          <a:lstStyle/>
          <a:p>
            <a:r>
              <a:rPr lang="en-US" dirty="0"/>
              <a:t>REFERENCES</a:t>
            </a:r>
          </a:p>
        </p:txBody>
      </p:sp>
      <p:sp>
        <p:nvSpPr>
          <p:cNvPr id="3" name="TextBox 2">
            <a:extLst>
              <a:ext uri="{FF2B5EF4-FFF2-40B4-BE49-F238E27FC236}">
                <a16:creationId xmlns:a16="http://schemas.microsoft.com/office/drawing/2014/main" id="{6C41159E-1C7B-71DC-9484-BBAE9FDABCDC}"/>
              </a:ext>
            </a:extLst>
          </p:cNvPr>
          <p:cNvSpPr txBox="1"/>
          <p:nvPr/>
        </p:nvSpPr>
        <p:spPr>
          <a:xfrm>
            <a:off x="203200" y="896169"/>
            <a:ext cx="11988800" cy="6278642"/>
          </a:xfrm>
          <a:prstGeom prst="rect">
            <a:avLst/>
          </a:prstGeom>
          <a:noFill/>
        </p:spPr>
        <p:txBody>
          <a:bodyPr wrap="square" rtlCol="0">
            <a:spAutoFit/>
          </a:bodyPr>
          <a:lstStyle/>
          <a:p>
            <a:r>
              <a:rPr lang="en-IN" sz="2400" dirty="0"/>
              <a:t>[1] </a:t>
            </a:r>
            <a:r>
              <a:rPr lang="en-IN" dirty="0"/>
              <a:t>Jia-Hong Huang, Ting-Wei Wu, Chao-Han Huck Yang, and Marcel </a:t>
            </a:r>
            <a:r>
              <a:rPr lang="en-IN" dirty="0" err="1"/>
              <a:t>Worring</a:t>
            </a:r>
            <a:r>
              <a:rPr lang="en-IN" dirty="0"/>
              <a:t>. Deep context-encoding network for retinal image captioning. In 2021 IEEE International Conference on Image Processing (ICIP).</a:t>
            </a:r>
          </a:p>
          <a:p>
            <a:endParaRPr lang="en-IN" dirty="0"/>
          </a:p>
          <a:p>
            <a:r>
              <a:rPr lang="en-IN" sz="2400" dirty="0"/>
              <a:t>[2] </a:t>
            </a:r>
            <a:r>
              <a:rPr lang="en-IN" dirty="0" err="1"/>
              <a:t>Teetouch</a:t>
            </a:r>
            <a:r>
              <a:rPr lang="en-IN" dirty="0"/>
              <a:t> </a:t>
            </a:r>
            <a:r>
              <a:rPr lang="en-IN" dirty="0" err="1"/>
              <a:t>Jaknamon</a:t>
            </a:r>
            <a:r>
              <a:rPr lang="en-IN" dirty="0"/>
              <a:t> and </a:t>
            </a:r>
            <a:r>
              <a:rPr lang="en-IN" dirty="0" err="1"/>
              <a:t>Sanparith</a:t>
            </a:r>
            <a:r>
              <a:rPr lang="en-IN" dirty="0"/>
              <a:t> </a:t>
            </a:r>
            <a:r>
              <a:rPr lang="en-IN" dirty="0" err="1"/>
              <a:t>Marukatat</a:t>
            </a:r>
            <a:r>
              <a:rPr lang="en-IN" dirty="0"/>
              <a:t>. </a:t>
            </a:r>
            <a:r>
              <a:rPr lang="en-IN" dirty="0" err="1"/>
              <a:t>Thaitc:thai</a:t>
            </a:r>
            <a:r>
              <a:rPr lang="en-IN" dirty="0"/>
              <a:t> </a:t>
            </a:r>
            <a:r>
              <a:rPr lang="en-IN" dirty="0" err="1"/>
              <a:t>transformerbased</a:t>
            </a:r>
            <a:r>
              <a:rPr lang="en-IN" dirty="0"/>
              <a:t> image captioning. In 2022 17th International Joint Symposium on Artificial Intelligence and Natural Language Processing (</a:t>
            </a:r>
            <a:r>
              <a:rPr lang="en-IN" dirty="0" err="1"/>
              <a:t>iSAI</a:t>
            </a:r>
            <a:r>
              <a:rPr lang="en-IN" dirty="0"/>
              <a:t>-NLP).</a:t>
            </a:r>
          </a:p>
          <a:p>
            <a:endParaRPr lang="en-IN" dirty="0"/>
          </a:p>
          <a:p>
            <a:r>
              <a:rPr lang="en-US" sz="2400" dirty="0"/>
              <a:t>[3] </a:t>
            </a:r>
            <a:r>
              <a:rPr lang="en-US" dirty="0"/>
              <a:t>Apoorva </a:t>
            </a:r>
            <a:r>
              <a:rPr lang="en-US" dirty="0" err="1"/>
              <a:t>Krisna</a:t>
            </a:r>
            <a:r>
              <a:rPr lang="en-US" dirty="0"/>
              <a:t>, Anil Singh Parihar, </a:t>
            </a:r>
            <a:r>
              <a:rPr lang="en-US" dirty="0" err="1"/>
              <a:t>Aritra</a:t>
            </a:r>
            <a:r>
              <a:rPr lang="en-US" dirty="0"/>
              <a:t> Das, and Arnav Aryan. </a:t>
            </a:r>
            <a:r>
              <a:rPr lang="en-US" dirty="0" err="1"/>
              <a:t>Endto</a:t>
            </a:r>
            <a:r>
              <a:rPr lang="en-US" dirty="0"/>
              <a:t>-end model for heavy rain image captioning. In 2022 4th International Conference on Advances in Computing, Communication Control and Networking (ICAC3N).</a:t>
            </a:r>
          </a:p>
          <a:p>
            <a:endParaRPr lang="en-US" dirty="0"/>
          </a:p>
          <a:p>
            <a:r>
              <a:rPr lang="en-US" sz="2400" dirty="0"/>
              <a:t>[4] </a:t>
            </a:r>
            <a:r>
              <a:rPr lang="en-US" dirty="0" err="1"/>
              <a:t>Xinru</a:t>
            </a:r>
            <a:r>
              <a:rPr lang="en-US" dirty="0"/>
              <a:t> Wei, </a:t>
            </a:r>
            <a:r>
              <a:rPr lang="en-US" dirty="0" err="1"/>
              <a:t>Yonggang</a:t>
            </a:r>
            <a:r>
              <a:rPr lang="en-US" dirty="0"/>
              <a:t> Qi, Jun Liu, and Fang Liu. Image retrieval by dense caption reasoning. In 2017 IEEE Visual Communications and Image Processing (VCIP).</a:t>
            </a:r>
          </a:p>
          <a:p>
            <a:endParaRPr lang="en-US" dirty="0"/>
          </a:p>
          <a:p>
            <a:r>
              <a:rPr lang="en-US" sz="2400" dirty="0"/>
              <a:t>[5]</a:t>
            </a:r>
            <a:r>
              <a:rPr lang="en-US" dirty="0"/>
              <a:t> Ruchika Malhotra, Tanmay Raj, and Vedika Gupta. Image captioning and identification of dangerous situations using transfer learning. In 2022 6th International Conference on Computing Methodologies and Communication (ICCMC). </a:t>
            </a:r>
          </a:p>
          <a:p>
            <a:endParaRPr lang="en-US" dirty="0"/>
          </a:p>
          <a:p>
            <a:r>
              <a:rPr lang="en-US" sz="2400" dirty="0"/>
              <a:t>[6]</a:t>
            </a:r>
            <a:r>
              <a:rPr lang="en-US" dirty="0"/>
              <a:t> Prashant Giridhar </a:t>
            </a:r>
            <a:r>
              <a:rPr lang="en-US" dirty="0" err="1"/>
              <a:t>Shambharkar</a:t>
            </a:r>
            <a:r>
              <a:rPr lang="en-US" dirty="0"/>
              <a:t>, Priyanka Kumari, Pratik Yadav, and Rajat Kumar. Generating caption for image using beam search and analyzation with unsupervised image captioning algorithm. In 2021 5th International Conference on Intelligent Computing and Control Systems (ICICCS).</a:t>
            </a:r>
          </a:p>
          <a:p>
            <a:endParaRPr lang="en-IN" dirty="0"/>
          </a:p>
          <a:p>
            <a:pPr algn="just"/>
            <a:endParaRPr lang="en-IN" sz="2400" dirty="0">
              <a:solidFill>
                <a:schemeClr val="accent6"/>
              </a:solidFill>
            </a:endParaRPr>
          </a:p>
        </p:txBody>
      </p:sp>
    </p:spTree>
    <p:extLst>
      <p:ext uri="{BB962C8B-B14F-4D97-AF65-F5344CB8AC3E}">
        <p14:creationId xmlns:p14="http://schemas.microsoft.com/office/powerpoint/2010/main" val="948181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C87FE2-E094-60BD-573F-B8255E364AC2}"/>
              </a:ext>
            </a:extLst>
          </p:cNvPr>
          <p:cNvSpPr/>
          <p:nvPr/>
        </p:nvSpPr>
        <p:spPr>
          <a:xfrm>
            <a:off x="490051" y="2767280"/>
            <a:ext cx="6926768" cy="1323439"/>
          </a:xfrm>
          <a:prstGeom prst="rect">
            <a:avLst/>
          </a:prstGeom>
          <a:noFill/>
        </p:spPr>
        <p:txBody>
          <a:bodyPr wrap="none" lIns="91440" tIns="45720" rIns="91440" bIns="45720">
            <a:spAutoFit/>
          </a:bodyPr>
          <a:lstStyle/>
          <a:p>
            <a:pPr algn="ct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roadway" panose="04040905080B02020502" pitchFamily="82" charset="0"/>
              </a:rPr>
              <a:t>Thank you!!</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roadway" panose="04040905080B02020502" pitchFamily="82" charset="0"/>
            </a:endParaRPr>
          </a:p>
        </p:txBody>
      </p:sp>
    </p:spTree>
    <p:extLst>
      <p:ext uri="{BB962C8B-B14F-4D97-AF65-F5344CB8AC3E}">
        <p14:creationId xmlns:p14="http://schemas.microsoft.com/office/powerpoint/2010/main" val="39140265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78536" y="1711950"/>
            <a:ext cx="6642846" cy="897244"/>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Team MEMBERS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88894" y="2483842"/>
            <a:ext cx="5546834" cy="2490179"/>
          </a:xfrm>
        </p:spPr>
        <p:txBody>
          <a:bodyPr/>
          <a:lstStyle/>
          <a:p>
            <a:r>
              <a:rPr lang="en-US" sz="2600" dirty="0">
                <a:solidFill>
                  <a:schemeClr val="accent6">
                    <a:lumMod val="75000"/>
                  </a:schemeClr>
                </a:solidFill>
              </a:rPr>
              <a:t>Saikumar Cherku - 700742475</a:t>
            </a:r>
            <a:endParaRPr lang="en-US" dirty="0">
              <a:solidFill>
                <a:schemeClr val="accent6">
                  <a:lumMod val="75000"/>
                </a:schemeClr>
              </a:solidFill>
            </a:endParaRPr>
          </a:p>
          <a:p>
            <a:r>
              <a:rPr lang="en-US" dirty="0" err="1">
                <a:solidFill>
                  <a:schemeClr val="accent6">
                    <a:lumMod val="75000"/>
                  </a:schemeClr>
                </a:solidFill>
              </a:rPr>
              <a:t>Appalaswamy</a:t>
            </a:r>
            <a:r>
              <a:rPr lang="en-US" dirty="0">
                <a:solidFill>
                  <a:schemeClr val="accent6">
                    <a:lumMod val="75000"/>
                  </a:schemeClr>
                </a:solidFill>
              </a:rPr>
              <a:t> </a:t>
            </a:r>
            <a:r>
              <a:rPr lang="en-US" dirty="0" err="1">
                <a:solidFill>
                  <a:schemeClr val="accent6">
                    <a:lumMod val="75000"/>
                  </a:schemeClr>
                </a:solidFill>
              </a:rPr>
              <a:t>Yalamanchily</a:t>
            </a:r>
            <a:r>
              <a:rPr lang="en-US" dirty="0">
                <a:solidFill>
                  <a:schemeClr val="accent6">
                    <a:lumMod val="75000"/>
                  </a:schemeClr>
                </a:solidFill>
              </a:rPr>
              <a:t> 	- 700747726</a:t>
            </a:r>
          </a:p>
          <a:p>
            <a:r>
              <a:rPr lang="en-US" dirty="0" err="1">
                <a:solidFill>
                  <a:schemeClr val="accent6">
                    <a:lumMod val="75000"/>
                  </a:schemeClr>
                </a:solidFill>
              </a:rPr>
              <a:t>Divya</a:t>
            </a:r>
            <a:r>
              <a:rPr lang="en-US" dirty="0">
                <a:solidFill>
                  <a:schemeClr val="accent6">
                    <a:lumMod val="75000"/>
                  </a:schemeClr>
                </a:solidFill>
              </a:rPr>
              <a:t> </a:t>
            </a:r>
            <a:r>
              <a:rPr lang="en-US" dirty="0" err="1">
                <a:solidFill>
                  <a:schemeClr val="accent6">
                    <a:lumMod val="75000"/>
                  </a:schemeClr>
                </a:solidFill>
              </a:rPr>
              <a:t>Pothuru</a:t>
            </a:r>
            <a:r>
              <a:rPr lang="en-US" dirty="0">
                <a:solidFill>
                  <a:schemeClr val="accent6">
                    <a:lumMod val="75000"/>
                  </a:schemeClr>
                </a:solidFill>
              </a:rPr>
              <a:t> - 700746292</a:t>
            </a:r>
          </a:p>
          <a:p>
            <a:r>
              <a:rPr lang="en-US" dirty="0">
                <a:solidFill>
                  <a:schemeClr val="accent6">
                    <a:lumMod val="75000"/>
                  </a:schemeClr>
                </a:solidFill>
              </a:rPr>
              <a:t>Sai Vinay Reddy </a:t>
            </a:r>
            <a:r>
              <a:rPr lang="en-US" dirty="0" err="1">
                <a:solidFill>
                  <a:schemeClr val="accent6">
                    <a:lumMod val="75000"/>
                  </a:schemeClr>
                </a:solidFill>
              </a:rPr>
              <a:t>Panala</a:t>
            </a:r>
            <a:r>
              <a:rPr lang="en-US" dirty="0">
                <a:solidFill>
                  <a:schemeClr val="accent6">
                    <a:lumMod val="75000"/>
                  </a:schemeClr>
                </a:solidFill>
              </a:rPr>
              <a:t> - 700740027</a:t>
            </a:r>
          </a:p>
          <a:p>
            <a:endParaRPr lang="en-US" sz="2600" dirty="0">
              <a:solidFill>
                <a:schemeClr val="accent6">
                  <a:lumMod val="60000"/>
                  <a:lumOff val="40000"/>
                </a:schemeClr>
              </a:solidFill>
            </a:endParaRPr>
          </a:p>
        </p:txBody>
      </p:sp>
    </p:spTree>
    <p:extLst>
      <p:ext uri="{BB962C8B-B14F-4D97-AF65-F5344CB8AC3E}">
        <p14:creationId xmlns:p14="http://schemas.microsoft.com/office/powerpoint/2010/main" val="38555318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86481" y="87256"/>
            <a:ext cx="7906871" cy="2175376"/>
          </a:xfrm>
        </p:spPr>
        <p:txBody>
          <a:bodyPr/>
          <a:lstStyle/>
          <a:p>
            <a:r>
              <a:rPr lang="en-US" dirty="0"/>
              <a:t>Roles AND RESPONSIBILITIES</a:t>
            </a:r>
            <a:br>
              <a:rPr lang="en-US" dirty="0"/>
            </a:b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86481" y="1513840"/>
            <a:ext cx="8318648" cy="5080000"/>
          </a:xfrm>
        </p:spPr>
        <p:txBody>
          <a:bodyPr/>
          <a:lstStyle/>
          <a:p>
            <a:pPr algn="just"/>
            <a:r>
              <a:rPr lang="en-US" sz="2400" dirty="0"/>
              <a:t>Project flow design – </a:t>
            </a:r>
            <a:r>
              <a:rPr lang="en-US" sz="2400" dirty="0" err="1"/>
              <a:t>Saikumar</a:t>
            </a:r>
            <a:endParaRPr lang="en-US" sz="2400" dirty="0"/>
          </a:p>
          <a:p>
            <a:pPr algn="just"/>
            <a:r>
              <a:rPr lang="en-US" sz="2400" dirty="0"/>
              <a:t>Image Data Processing – Divya</a:t>
            </a:r>
          </a:p>
          <a:p>
            <a:pPr algn="just"/>
            <a:r>
              <a:rPr lang="en-US" sz="2400" dirty="0"/>
              <a:t>VGG16 model implementation – </a:t>
            </a:r>
            <a:r>
              <a:rPr lang="en-US" sz="2400" dirty="0" err="1"/>
              <a:t>Saikumar</a:t>
            </a:r>
            <a:r>
              <a:rPr lang="en-US" sz="2400" dirty="0"/>
              <a:t>,  Appalaswamy</a:t>
            </a:r>
          </a:p>
          <a:p>
            <a:pPr algn="just"/>
            <a:r>
              <a:rPr lang="en-US" sz="2400" dirty="0"/>
              <a:t>Image data feature extraction – Swamy</a:t>
            </a:r>
          </a:p>
          <a:p>
            <a:pPr algn="just"/>
            <a:r>
              <a:rPr lang="en-US" sz="2400" dirty="0"/>
              <a:t>Captions data analysis – Divya</a:t>
            </a:r>
          </a:p>
          <a:p>
            <a:pPr algn="just"/>
            <a:r>
              <a:rPr lang="en-US" sz="2400" dirty="0"/>
              <a:t>Captions data feature extraction – Divya</a:t>
            </a:r>
          </a:p>
          <a:p>
            <a:pPr algn="just"/>
            <a:r>
              <a:rPr lang="en-US" sz="2400" dirty="0"/>
              <a:t>LSTM model Implementation – Vinay</a:t>
            </a:r>
          </a:p>
          <a:p>
            <a:pPr algn="just"/>
            <a:r>
              <a:rPr lang="en-US" sz="2400" dirty="0"/>
              <a:t>Predicting the captions for images - Vinay </a:t>
            </a:r>
          </a:p>
          <a:p>
            <a:pPr algn="just"/>
            <a:r>
              <a:rPr lang="en-US" sz="2400" dirty="0"/>
              <a:t>Code review – </a:t>
            </a:r>
            <a:r>
              <a:rPr lang="en-US" sz="2400" dirty="0" err="1"/>
              <a:t>Appalasawamy</a:t>
            </a:r>
            <a:endParaRPr lang="en-US" sz="2400" dirty="0"/>
          </a:p>
          <a:p>
            <a:pPr algn="just"/>
            <a:r>
              <a:rPr lang="en-US" sz="2400" dirty="0"/>
              <a:t>Final Report – </a:t>
            </a:r>
            <a:r>
              <a:rPr lang="en-US" sz="2400" dirty="0" err="1"/>
              <a:t>Saikumar</a:t>
            </a:r>
            <a:endParaRPr lang="en-US" sz="2400" dirty="0"/>
          </a:p>
          <a:p>
            <a:pPr algn="just"/>
            <a:r>
              <a:rPr lang="en-US" sz="2400" dirty="0"/>
              <a:t>Documenting final result – Divya, Vinay</a:t>
            </a:r>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3364"/>
            <a:ext cx="10671048" cy="1443317"/>
          </a:xfrm>
        </p:spPr>
        <p:txBody>
          <a:bodyPr/>
          <a:lstStyle/>
          <a:p>
            <a:pPr algn="l"/>
            <a:r>
              <a:rPr lang="en-US" sz="4400" b="1" dirty="0">
                <a:solidFill>
                  <a:schemeClr val="accent6"/>
                </a:solidFill>
                <a:latin typeface="Arial Black" panose="020B0604020202020204" pitchFamily="34" charset="0"/>
                <a:cs typeface="Arial Black" panose="020B0604020202020204" pitchFamily="34" charset="0"/>
              </a:rPr>
              <a:t>MOTIVATION</a:t>
            </a:r>
          </a:p>
        </p:txBody>
      </p:sp>
      <p:sp>
        <p:nvSpPr>
          <p:cNvPr id="4" name="Content Placeholder 3">
            <a:extLst>
              <a:ext uri="{FF2B5EF4-FFF2-40B4-BE49-F238E27FC236}">
                <a16:creationId xmlns:a16="http://schemas.microsoft.com/office/drawing/2014/main" id="{BEBDF3DB-DF3E-DC51-B973-2975286EA94F}"/>
              </a:ext>
            </a:extLst>
          </p:cNvPr>
          <p:cNvSpPr>
            <a:spLocks noGrp="1"/>
          </p:cNvSpPr>
          <p:nvPr>
            <p:ph sz="half" idx="1"/>
          </p:nvPr>
        </p:nvSpPr>
        <p:spPr>
          <a:xfrm>
            <a:off x="539496" y="2139876"/>
            <a:ext cx="11119104" cy="3794760"/>
          </a:xfrm>
        </p:spPr>
        <p:txBody>
          <a:bodyPr/>
          <a:lstStyle/>
          <a:p>
            <a:pPr>
              <a:buFont typeface="Wingdings" panose="05000000000000000000" pitchFamily="2" charset="2"/>
              <a:buChar char="Ø"/>
            </a:pPr>
            <a:r>
              <a:rPr lang="en-US" sz="2400" dirty="0"/>
              <a:t>Accessibility :</a:t>
            </a:r>
          </a:p>
          <a:p>
            <a:pPr marL="0" indent="0">
              <a:buNone/>
            </a:pPr>
            <a:r>
              <a:rPr lang="en-US" sz="2400" dirty="0"/>
              <a:t>   Make visual information accessible to individuals who are visually impaired or blind.</a:t>
            </a:r>
          </a:p>
          <a:p>
            <a:pPr>
              <a:buFont typeface="Wingdings" panose="05000000000000000000" pitchFamily="2" charset="2"/>
              <a:buChar char="Ø"/>
            </a:pPr>
            <a:r>
              <a:rPr lang="en-US" sz="2400" dirty="0"/>
              <a:t>Automation :</a:t>
            </a:r>
          </a:p>
          <a:p>
            <a:pPr marL="0" indent="0">
              <a:buNone/>
            </a:pPr>
            <a:r>
              <a:rPr lang="en-US" sz="2400" dirty="0"/>
              <a:t>   Automatically generate captions for large volumes of images, which can be used for a variety of purposes such as marketing, advertising, and social media</a:t>
            </a:r>
          </a:p>
          <a:p>
            <a:pPr>
              <a:buFont typeface="Wingdings" panose="05000000000000000000" pitchFamily="2" charset="2"/>
              <a:buChar char="Ø"/>
            </a:pPr>
            <a:r>
              <a:rPr lang="en-US" sz="2400" dirty="0"/>
              <a:t>Personalization :</a:t>
            </a:r>
          </a:p>
          <a:p>
            <a:pPr marL="0" indent="0">
              <a:buNone/>
            </a:pPr>
            <a:r>
              <a:rPr lang="en-US" sz="2400" dirty="0"/>
              <a:t>    More interesting and customized experience for users by fabricating captions based on individual preferences, user-generated content, and other criteria.</a:t>
            </a:r>
          </a:p>
          <a:p>
            <a:pPr marL="0" indent="0" algn="just">
              <a:buNone/>
            </a:pPr>
            <a:endParaRPr lang="en-IN" dirty="0"/>
          </a:p>
          <a:p>
            <a:pPr marL="514350" indent="-514350" algn="just">
              <a:buFont typeface="+mj-lt"/>
              <a:buAutoNum type="arabicPeriod"/>
            </a:pPr>
            <a:endParaRPr lang="en-IN" dirty="0"/>
          </a:p>
        </p:txBody>
      </p:sp>
    </p:spTree>
    <p:extLst>
      <p:ext uri="{BB962C8B-B14F-4D97-AF65-F5344CB8AC3E}">
        <p14:creationId xmlns:p14="http://schemas.microsoft.com/office/powerpoint/2010/main" val="29038414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35741" y="1739152"/>
            <a:ext cx="8462683" cy="2805415"/>
          </a:xfrm>
        </p:spPr>
        <p:txBody>
          <a:bodyPr/>
          <a:lstStyle/>
          <a:p>
            <a:r>
              <a:rPr lang="en-US" sz="4400" b="1" dirty="0">
                <a:solidFill>
                  <a:schemeClr val="accent6"/>
                </a:solidFill>
                <a:latin typeface="Arial Black" panose="020B0604020202020204" pitchFamily="34" charset="0"/>
                <a:cs typeface="Arial Black" panose="020B0604020202020204" pitchFamily="34" charset="0"/>
              </a:rPr>
              <a:t>OBJECTIVES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065929"/>
            <a:ext cx="6400800" cy="2164439"/>
          </a:xfrm>
        </p:spPr>
        <p:txBody>
          <a:bodyPr/>
          <a:lstStyle/>
          <a:p>
            <a:pPr algn="just">
              <a:buFont typeface="Arial" panose="020B0604020202020204" pitchFamily="34" charset="0"/>
              <a:buChar char="•"/>
            </a:pPr>
            <a:r>
              <a:rPr lang="en-US" sz="1600" dirty="0"/>
              <a:t> It aims </a:t>
            </a:r>
            <a:r>
              <a:rPr lang="en-US" sz="1600" dirty="0">
                <a:solidFill>
                  <a:srgbClr val="000000"/>
                </a:solidFill>
              </a:rPr>
              <a:t>to implement an Image caption generator that responds to the user to get the captions for a provided image.</a:t>
            </a:r>
          </a:p>
          <a:p>
            <a:pPr algn="just">
              <a:buFont typeface="Arial" panose="020B0604020202020204" pitchFamily="34" charset="0"/>
              <a:buChar char="•"/>
            </a:pPr>
            <a:r>
              <a:rPr lang="en-US" sz="1600" dirty="0">
                <a:solidFill>
                  <a:srgbClr val="000000"/>
                </a:solidFill>
              </a:rPr>
              <a:t> To generate the accurate and informative captions.</a:t>
            </a:r>
          </a:p>
          <a:p>
            <a:pPr algn="just">
              <a:buFont typeface="Arial" panose="020B0604020202020204" pitchFamily="34" charset="0"/>
              <a:buChar char="•"/>
            </a:pPr>
            <a:r>
              <a:rPr lang="en-US" sz="1600" dirty="0">
                <a:solidFill>
                  <a:srgbClr val="000000"/>
                </a:solidFill>
              </a:rPr>
              <a:t>To improve the accessibility for visual impaired individuals.</a:t>
            </a:r>
          </a:p>
          <a:p>
            <a:pPr algn="just">
              <a:buFont typeface="Arial" panose="020B0604020202020204" pitchFamily="34" charset="0"/>
              <a:buChar char="•"/>
            </a:pPr>
            <a:r>
              <a:rPr lang="en-US" sz="1600" dirty="0">
                <a:solidFill>
                  <a:srgbClr val="000000"/>
                </a:solidFill>
              </a:rPr>
              <a:t> To enhance user experience </a:t>
            </a:r>
          </a:p>
          <a:p>
            <a:pPr algn="just">
              <a:buFont typeface="Arial" panose="020B0604020202020204" pitchFamily="34" charset="0"/>
              <a:buChar char="•"/>
            </a:pPr>
            <a:r>
              <a:rPr lang="en-US" sz="1600" dirty="0">
                <a:solidFill>
                  <a:srgbClr val="000000"/>
                </a:solidFill>
              </a:rPr>
              <a:t> To improve machine learning models and enable automation of image analysis.</a:t>
            </a:r>
          </a:p>
          <a:p>
            <a:pPr algn="just">
              <a:buFont typeface="Arial" panose="020B0604020202020204" pitchFamily="34" charset="0"/>
              <a:buChar char="•"/>
            </a:pPr>
            <a:r>
              <a:rPr lang="en-US" sz="1600" dirty="0">
                <a:solidFill>
                  <a:srgbClr val="000000"/>
                </a:solidFill>
              </a:rPr>
              <a:t> To enhance the  search engine optimization.</a:t>
            </a:r>
          </a:p>
          <a:p>
            <a:pPr algn="just"/>
            <a:endParaRPr lang="en-US" sz="16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627529"/>
            <a:ext cx="10671048" cy="1356719"/>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RELATED WORK</a:t>
            </a:r>
          </a:p>
        </p:txBody>
      </p:sp>
      <p:sp>
        <p:nvSpPr>
          <p:cNvPr id="4" name="Content Placeholder 3">
            <a:extLst>
              <a:ext uri="{FF2B5EF4-FFF2-40B4-BE49-F238E27FC236}">
                <a16:creationId xmlns:a16="http://schemas.microsoft.com/office/drawing/2014/main" id="{BB5B5927-B54B-630C-FC83-549CEE98A8B0}"/>
              </a:ext>
            </a:extLst>
          </p:cNvPr>
          <p:cNvSpPr>
            <a:spLocks noGrp="1"/>
          </p:cNvSpPr>
          <p:nvPr>
            <p:ph sz="half" idx="1"/>
          </p:nvPr>
        </p:nvSpPr>
        <p:spPr>
          <a:xfrm>
            <a:off x="755904" y="1721224"/>
            <a:ext cx="10680192" cy="4706470"/>
          </a:xfrm>
        </p:spPr>
        <p:txBody>
          <a:bodyPr/>
          <a:lstStyle/>
          <a:p>
            <a:pPr marL="0" indent="0">
              <a:buNone/>
            </a:pPr>
            <a:endParaRPr lang="en-IN" sz="2600" dirty="0"/>
          </a:p>
        </p:txBody>
      </p:sp>
    </p:spTree>
    <p:extLst>
      <p:ext uri="{BB962C8B-B14F-4D97-AF65-F5344CB8AC3E}">
        <p14:creationId xmlns:p14="http://schemas.microsoft.com/office/powerpoint/2010/main" val="288647473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73055" y="1677888"/>
            <a:ext cx="7013448" cy="915031"/>
          </a:xfrm>
        </p:spPr>
        <p:txBody>
          <a:bodyPr/>
          <a:lstStyle/>
          <a:p>
            <a:r>
              <a:rPr lang="en-US" dirty="0"/>
              <a:t>PROBLEM STATEMENT</a:t>
            </a:r>
          </a:p>
        </p:txBody>
      </p:sp>
      <p:sp>
        <p:nvSpPr>
          <p:cNvPr id="3" name="Rectangle 2">
            <a:extLst>
              <a:ext uri="{FF2B5EF4-FFF2-40B4-BE49-F238E27FC236}">
                <a16:creationId xmlns:a16="http://schemas.microsoft.com/office/drawing/2014/main" id="{1E9C60F8-B97D-4353-8E78-D79271850041}"/>
              </a:ext>
            </a:extLst>
          </p:cNvPr>
          <p:cNvSpPr/>
          <p:nvPr/>
        </p:nvSpPr>
        <p:spPr>
          <a:xfrm>
            <a:off x="2775037" y="2274838"/>
            <a:ext cx="8584017" cy="2308324"/>
          </a:xfrm>
          <a:prstGeom prst="rect">
            <a:avLst/>
          </a:prstGeom>
        </p:spPr>
        <p:txBody>
          <a:bodyPr wrap="square">
            <a:spAutoFit/>
          </a:bodyPr>
          <a:lstStyle/>
          <a:p>
            <a:pPr algn="just"/>
            <a:r>
              <a:rPr lang="en-US" dirty="0"/>
              <a:t>Globally there are 2.2 billion people who are visually impaired. They need assistance for reading or checking the information. With the help of deep learning we extract the information from images and process and read it out to the people. Deep learning is a technique which processes the information in the images and translates it into useful information. Deep learning is a subset of machine learning and the models contain three or more layers which extract the information. Image captioning projects deal with understanding the information in the images like humans do, producing the text describing what is happening in the image. </a:t>
            </a:r>
            <a:endParaRPr lang="en-IN" dirty="0"/>
          </a:p>
        </p:txBody>
      </p:sp>
    </p:spTree>
    <p:extLst>
      <p:ext uri="{BB962C8B-B14F-4D97-AF65-F5344CB8AC3E}">
        <p14:creationId xmlns:p14="http://schemas.microsoft.com/office/powerpoint/2010/main" val="6856810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18375FF-FC3A-48D0-B11D-011D8598FF0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9" name="Rectangle 8">
            <a:extLst>
              <a:ext uri="{FF2B5EF4-FFF2-40B4-BE49-F238E27FC236}">
                <a16:creationId xmlns:a16="http://schemas.microsoft.com/office/drawing/2014/main" id="{E159DA0C-BC58-4D82-8148-C46192810227}"/>
              </a:ext>
            </a:extLst>
          </p:cNvPr>
          <p:cNvSpPr/>
          <p:nvPr/>
        </p:nvSpPr>
        <p:spPr>
          <a:xfrm>
            <a:off x="2638545" y="1577499"/>
            <a:ext cx="5093830" cy="646331"/>
          </a:xfrm>
          <a:prstGeom prst="rect">
            <a:avLst/>
          </a:prstGeom>
        </p:spPr>
        <p:txBody>
          <a:bodyPr wrap="none">
            <a:spAutoFit/>
          </a:bodyPr>
          <a:lstStyle/>
          <a:p>
            <a:r>
              <a:rPr lang="en-US" sz="3600" dirty="0">
                <a:solidFill>
                  <a:schemeClr val="accent6"/>
                </a:solidFill>
              </a:rPr>
              <a:t>PROPOSED SOLUTION</a:t>
            </a:r>
            <a:endParaRPr lang="en-IN" sz="3600" dirty="0">
              <a:solidFill>
                <a:schemeClr val="accent6"/>
              </a:solidFill>
            </a:endParaRPr>
          </a:p>
        </p:txBody>
      </p:sp>
      <p:sp>
        <p:nvSpPr>
          <p:cNvPr id="2" name="Rectangle 1">
            <a:extLst>
              <a:ext uri="{FF2B5EF4-FFF2-40B4-BE49-F238E27FC236}">
                <a16:creationId xmlns:a16="http://schemas.microsoft.com/office/drawing/2014/main" id="{E38DDC63-F8C4-4778-89CA-147B5B27BFC4}"/>
              </a:ext>
            </a:extLst>
          </p:cNvPr>
          <p:cNvSpPr/>
          <p:nvPr/>
        </p:nvSpPr>
        <p:spPr>
          <a:xfrm>
            <a:off x="2638544" y="2448176"/>
            <a:ext cx="8980641" cy="1200329"/>
          </a:xfrm>
          <a:prstGeom prst="rect">
            <a:avLst/>
          </a:prstGeom>
        </p:spPr>
        <p:txBody>
          <a:bodyPr wrap="square">
            <a:spAutoFit/>
          </a:bodyPr>
          <a:lstStyle/>
          <a:p>
            <a:pPr algn="just"/>
            <a:r>
              <a:rPr lang="en-US" dirty="0"/>
              <a:t>In this project we propose a combination of networks DNN neural network and LSTM for text classification to generate the meaningful captions. In the end the performance of the test dataset is evaluated using accuracy and BLEU score to check the accuracy of the predictions. </a:t>
            </a:r>
            <a:endParaRPr lang="en-IN" dirty="0">
              <a:solidFill>
                <a:schemeClr val="accent6"/>
              </a:solidFill>
            </a:endParaRPr>
          </a:p>
        </p:txBody>
      </p:sp>
    </p:spTree>
    <p:extLst>
      <p:ext uri="{BB962C8B-B14F-4D97-AF65-F5344CB8AC3E}">
        <p14:creationId xmlns:p14="http://schemas.microsoft.com/office/powerpoint/2010/main" val="378265405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739628-5C6F-4D38-B3DC-D93ABF159D3A}"/>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0" name="Rectangle 9">
            <a:extLst>
              <a:ext uri="{FF2B5EF4-FFF2-40B4-BE49-F238E27FC236}">
                <a16:creationId xmlns:a16="http://schemas.microsoft.com/office/drawing/2014/main" id="{EB942B6D-4F99-4F8B-B5D6-2C8CEB70E844}"/>
              </a:ext>
            </a:extLst>
          </p:cNvPr>
          <p:cNvSpPr/>
          <p:nvPr/>
        </p:nvSpPr>
        <p:spPr>
          <a:xfrm>
            <a:off x="2483069" y="671192"/>
            <a:ext cx="5358711" cy="646331"/>
          </a:xfrm>
          <a:prstGeom prst="rect">
            <a:avLst/>
          </a:prstGeom>
        </p:spPr>
        <p:txBody>
          <a:bodyPr wrap="none">
            <a:spAutoFit/>
          </a:bodyPr>
          <a:lstStyle/>
          <a:p>
            <a:r>
              <a:rPr lang="en-US" sz="3600" dirty="0">
                <a:solidFill>
                  <a:schemeClr val="accent6"/>
                </a:solidFill>
              </a:rPr>
              <a:t>RESULTS/SIMULATIONS</a:t>
            </a:r>
            <a:endParaRPr lang="en-IN" sz="3600" dirty="0">
              <a:solidFill>
                <a:schemeClr val="accent6"/>
              </a:solidFill>
            </a:endParaRPr>
          </a:p>
        </p:txBody>
      </p:sp>
      <p:pic>
        <p:nvPicPr>
          <p:cNvPr id="2" name="Picture 1">
            <a:extLst>
              <a:ext uri="{FF2B5EF4-FFF2-40B4-BE49-F238E27FC236}">
                <a16:creationId xmlns:a16="http://schemas.microsoft.com/office/drawing/2014/main" id="{A8816C56-E081-46C4-89F6-26C8F123B589}"/>
              </a:ext>
            </a:extLst>
          </p:cNvPr>
          <p:cNvPicPr>
            <a:picLocks noChangeAspect="1"/>
          </p:cNvPicPr>
          <p:nvPr/>
        </p:nvPicPr>
        <p:blipFill>
          <a:blip r:embed="rId2"/>
          <a:stretch>
            <a:fillRect/>
          </a:stretch>
        </p:blipFill>
        <p:spPr>
          <a:xfrm>
            <a:off x="2577662" y="1332713"/>
            <a:ext cx="9336712" cy="2490426"/>
          </a:xfrm>
          <a:prstGeom prst="rect">
            <a:avLst/>
          </a:prstGeom>
        </p:spPr>
      </p:pic>
      <p:pic>
        <p:nvPicPr>
          <p:cNvPr id="4" name="Picture 3">
            <a:extLst>
              <a:ext uri="{FF2B5EF4-FFF2-40B4-BE49-F238E27FC236}">
                <a16:creationId xmlns:a16="http://schemas.microsoft.com/office/drawing/2014/main" id="{5667E86B-B687-4293-87B1-0ACF61D22306}"/>
              </a:ext>
            </a:extLst>
          </p:cNvPr>
          <p:cNvPicPr>
            <a:picLocks noChangeAspect="1"/>
          </p:cNvPicPr>
          <p:nvPr/>
        </p:nvPicPr>
        <p:blipFill>
          <a:blip r:embed="rId3"/>
          <a:stretch>
            <a:fillRect/>
          </a:stretch>
        </p:blipFill>
        <p:spPr>
          <a:xfrm>
            <a:off x="2577662" y="3984551"/>
            <a:ext cx="9290123" cy="2872346"/>
          </a:xfrm>
          <a:prstGeom prst="rect">
            <a:avLst/>
          </a:prstGeom>
        </p:spPr>
      </p:pic>
    </p:spTree>
    <p:extLst>
      <p:ext uri="{BB962C8B-B14F-4D97-AF65-F5344CB8AC3E}">
        <p14:creationId xmlns:p14="http://schemas.microsoft.com/office/powerpoint/2010/main" val="807428704"/>
      </p:ext>
    </p:extLst>
  </p:cSld>
  <p:clrMapOvr>
    <a:masterClrMapping/>
  </p:clrMapOvr>
  <p:transition spd="slow">
    <p:wip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{BB81CEA7-87A9-46D8-A1AD-7F60628A487C}tf78438558_win32</Template>
  <TotalTime>3213</TotalTime>
  <Words>629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Broadway</vt:lpstr>
      <vt:lpstr>Sabon Next LT</vt:lpstr>
      <vt:lpstr>Wingdings</vt:lpstr>
      <vt:lpstr>Office Theme</vt:lpstr>
      <vt:lpstr>IMAGE CAPTION GENERATOR </vt:lpstr>
      <vt:lpstr>Team MEMBERS</vt:lpstr>
      <vt:lpstr>Roles AND RESPONSIBILITIES </vt:lpstr>
      <vt:lpstr>MOTIVATION</vt:lpstr>
      <vt:lpstr>OBJECTIVES</vt:lpstr>
      <vt:lpstr>RELATED WORK</vt:lpstr>
      <vt:lpstr>PROBLEM STATEMENT</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subject/>
  <dc:creator>lokesh reddy</dc:creator>
  <cp:lastModifiedBy>Appalaswamy Yalamanchily</cp:lastModifiedBy>
  <cp:revision>40</cp:revision>
  <dcterms:created xsi:type="dcterms:W3CDTF">2022-12-04T03:14:38Z</dcterms:created>
  <dcterms:modified xsi:type="dcterms:W3CDTF">2023-04-26T06:03:25Z</dcterms:modified>
</cp:coreProperties>
</file>