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6"/>
  </p:sldMasterIdLst>
  <p:notesMasterIdLst>
    <p:notesMasterId r:id="rId36"/>
  </p:notesMasterIdLst>
  <p:sldIdLst>
    <p:sldId id="389" r:id="rId7"/>
    <p:sldId id="451" r:id="rId8"/>
    <p:sldId id="400" r:id="rId9"/>
    <p:sldId id="453" r:id="rId10"/>
    <p:sldId id="454" r:id="rId11"/>
    <p:sldId id="288" r:id="rId12"/>
    <p:sldId id="455" r:id="rId13"/>
    <p:sldId id="456" r:id="rId14"/>
    <p:sldId id="422" r:id="rId15"/>
    <p:sldId id="457" r:id="rId16"/>
    <p:sldId id="458" r:id="rId17"/>
    <p:sldId id="459" r:id="rId18"/>
    <p:sldId id="460" r:id="rId19"/>
    <p:sldId id="425" r:id="rId20"/>
    <p:sldId id="433" r:id="rId21"/>
    <p:sldId id="440" r:id="rId22"/>
    <p:sldId id="439" r:id="rId23"/>
    <p:sldId id="447" r:id="rId24"/>
    <p:sldId id="450" r:id="rId25"/>
    <p:sldId id="442" r:id="rId26"/>
    <p:sldId id="443" r:id="rId27"/>
    <p:sldId id="436" r:id="rId28"/>
    <p:sldId id="438" r:id="rId29"/>
    <p:sldId id="434" r:id="rId30"/>
    <p:sldId id="430" r:id="rId31"/>
    <p:sldId id="428" r:id="rId32"/>
    <p:sldId id="429" r:id="rId33"/>
    <p:sldId id="449" r:id="rId34"/>
    <p:sldId id="4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Roche" initials="MR" lastIdx="1" clrIdx="0">
    <p:extLst>
      <p:ext uri="{19B8F6BF-5375-455C-9EA6-DF929625EA0E}">
        <p15:presenceInfo xmlns:p15="http://schemas.microsoft.com/office/powerpoint/2012/main" userId="S-1-5-21-2127521184-1604012920-1887927527-4956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489E"/>
    <a:srgbClr val="0E69B2"/>
    <a:srgbClr val="2BAAE1"/>
    <a:srgbClr val="0070C0"/>
    <a:srgbClr val="9AA0A0"/>
    <a:srgbClr val="808686"/>
    <a:srgbClr val="EFEFEF"/>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96250" autoAdjust="0"/>
  </p:normalViewPr>
  <p:slideViewPr>
    <p:cSldViewPr snapToGrid="0">
      <p:cViewPr varScale="1">
        <p:scale>
          <a:sx n="60" d="100"/>
          <a:sy n="60" d="100"/>
        </p:scale>
        <p:origin x="714"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723B07-939F-4179-81AB-D949AAE9B14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8EF7DB21-62CF-4597-8350-219154ACC339}">
      <dgm:prSet phldrT="[Text]"/>
      <dgm:spPr/>
      <dgm:t>
        <a:bodyPr/>
        <a:lstStyle/>
        <a:p>
          <a:r>
            <a:rPr lang="en-US" dirty="0"/>
            <a:t>Discover</a:t>
          </a:r>
          <a:endParaRPr lang="en-US"/>
        </a:p>
      </dgm:t>
    </dgm:pt>
    <dgm:pt modelId="{D4D9130E-4658-4716-B528-94C754DD1BAF}" type="parTrans" cxnId="{1455B916-FCFF-49AF-8B9C-C74F5A1FD8C6}">
      <dgm:prSet/>
      <dgm:spPr/>
      <dgm:t>
        <a:bodyPr/>
        <a:lstStyle/>
        <a:p>
          <a:endParaRPr lang="en-US"/>
        </a:p>
      </dgm:t>
    </dgm:pt>
    <dgm:pt modelId="{882F5B0E-E2C9-4B1A-AE66-C8B2826F69CF}" type="sibTrans" cxnId="{1455B916-FCFF-49AF-8B9C-C74F5A1FD8C6}">
      <dgm:prSet/>
      <dgm:spPr/>
      <dgm:t>
        <a:bodyPr/>
        <a:lstStyle/>
        <a:p>
          <a:endParaRPr lang="en-US"/>
        </a:p>
      </dgm:t>
    </dgm:pt>
    <dgm:pt modelId="{A7878A72-9173-4DB0-93FD-15D14210A8B7}">
      <dgm:prSet phldrT="[Text]"/>
      <dgm:spPr/>
      <dgm:t>
        <a:bodyPr/>
        <a:lstStyle/>
        <a:p>
          <a:r>
            <a:rPr lang="en-US" dirty="0"/>
            <a:t>Search</a:t>
          </a:r>
        </a:p>
      </dgm:t>
    </dgm:pt>
    <dgm:pt modelId="{7D09CD52-85D7-4FDF-B98E-A71453FBD157}" type="parTrans" cxnId="{9F422C80-0283-4118-8544-C4DEF4A9FF65}">
      <dgm:prSet/>
      <dgm:spPr/>
      <dgm:t>
        <a:bodyPr/>
        <a:lstStyle/>
        <a:p>
          <a:endParaRPr lang="en-US"/>
        </a:p>
      </dgm:t>
    </dgm:pt>
    <dgm:pt modelId="{8AA90144-B9F1-46E7-A4F7-B549508DB5F9}" type="sibTrans" cxnId="{9F422C80-0283-4118-8544-C4DEF4A9FF65}">
      <dgm:prSet/>
      <dgm:spPr/>
      <dgm:t>
        <a:bodyPr/>
        <a:lstStyle/>
        <a:p>
          <a:endParaRPr lang="en-US"/>
        </a:p>
      </dgm:t>
    </dgm:pt>
    <dgm:pt modelId="{E2B4CF22-FE17-43D0-8A2B-9C11D1D3680D}">
      <dgm:prSet phldrT="[Text]"/>
      <dgm:spPr/>
      <dgm:t>
        <a:bodyPr/>
        <a:lstStyle/>
        <a:p>
          <a:r>
            <a:rPr lang="en-US" dirty="0"/>
            <a:t>Browse</a:t>
          </a:r>
        </a:p>
      </dgm:t>
    </dgm:pt>
    <dgm:pt modelId="{817A9A5F-17E6-4B42-BA50-14A7F919F924}" type="parTrans" cxnId="{D41C4F3D-EBBD-4902-8C7E-9BA7CCC3B450}">
      <dgm:prSet/>
      <dgm:spPr/>
      <dgm:t>
        <a:bodyPr/>
        <a:lstStyle/>
        <a:p>
          <a:endParaRPr lang="en-US"/>
        </a:p>
      </dgm:t>
    </dgm:pt>
    <dgm:pt modelId="{7D64A8DA-DB98-465E-B3BC-7F85A070E3D8}" type="sibTrans" cxnId="{D41C4F3D-EBBD-4902-8C7E-9BA7CCC3B450}">
      <dgm:prSet/>
      <dgm:spPr/>
      <dgm:t>
        <a:bodyPr/>
        <a:lstStyle/>
        <a:p>
          <a:endParaRPr lang="en-US"/>
        </a:p>
      </dgm:t>
    </dgm:pt>
    <dgm:pt modelId="{03F16123-D875-4CC8-8169-D7C5BC7DDF3A}">
      <dgm:prSet phldrT="[Text]"/>
      <dgm:spPr/>
      <dgm:t>
        <a:bodyPr/>
        <a:lstStyle/>
        <a:p>
          <a:r>
            <a:rPr lang="en-US" dirty="0"/>
            <a:t>Filter</a:t>
          </a:r>
        </a:p>
      </dgm:t>
    </dgm:pt>
    <dgm:pt modelId="{AD788FD4-A212-4428-A375-603743A83C3F}" type="parTrans" cxnId="{6A1A3E36-C02F-4A05-8783-499B875DD692}">
      <dgm:prSet/>
      <dgm:spPr/>
      <dgm:t>
        <a:bodyPr/>
        <a:lstStyle/>
        <a:p>
          <a:endParaRPr lang="en-US"/>
        </a:p>
      </dgm:t>
    </dgm:pt>
    <dgm:pt modelId="{42506473-56FA-4910-AC06-7F66CADF6AE1}" type="sibTrans" cxnId="{6A1A3E36-C02F-4A05-8783-499B875DD692}">
      <dgm:prSet/>
      <dgm:spPr/>
      <dgm:t>
        <a:bodyPr/>
        <a:lstStyle/>
        <a:p>
          <a:endParaRPr lang="en-US"/>
        </a:p>
      </dgm:t>
    </dgm:pt>
    <dgm:pt modelId="{5591C944-B5D1-4066-B76F-90748C61ED73}">
      <dgm:prSet phldrT="[Text]"/>
      <dgm:spPr/>
      <dgm:t>
        <a:bodyPr/>
        <a:lstStyle/>
        <a:p>
          <a:r>
            <a:rPr lang="en-US" dirty="0"/>
            <a:t>Understand</a:t>
          </a:r>
        </a:p>
      </dgm:t>
    </dgm:pt>
    <dgm:pt modelId="{698F10EE-826D-41EB-8E4E-D61F10A10224}" type="parTrans" cxnId="{BA38A863-2FCF-4207-9408-00F53B2807DF}">
      <dgm:prSet/>
      <dgm:spPr/>
      <dgm:t>
        <a:bodyPr/>
        <a:lstStyle/>
        <a:p>
          <a:endParaRPr lang="en-US"/>
        </a:p>
      </dgm:t>
    </dgm:pt>
    <dgm:pt modelId="{041F7272-3569-44CE-B362-3E6316B5FBE8}" type="sibTrans" cxnId="{BA38A863-2FCF-4207-9408-00F53B2807DF}">
      <dgm:prSet/>
      <dgm:spPr/>
      <dgm:t>
        <a:bodyPr/>
        <a:lstStyle/>
        <a:p>
          <a:endParaRPr lang="en-US"/>
        </a:p>
      </dgm:t>
    </dgm:pt>
    <dgm:pt modelId="{9BBB87D1-A7F1-4238-BD3A-08E6F3F15E4C}">
      <dgm:prSet phldrT="[Text]"/>
      <dgm:spPr/>
      <dgm:t>
        <a:bodyPr/>
        <a:lstStyle/>
        <a:p>
          <a:r>
            <a:rPr lang="en-US" dirty="0"/>
            <a:t>Metadata</a:t>
          </a:r>
        </a:p>
      </dgm:t>
    </dgm:pt>
    <dgm:pt modelId="{BC53E602-099B-44B6-B737-2791EC910889}" type="parTrans" cxnId="{087A7FC1-E646-40A2-B13F-9415FD1259FF}">
      <dgm:prSet/>
      <dgm:spPr/>
      <dgm:t>
        <a:bodyPr/>
        <a:lstStyle/>
        <a:p>
          <a:endParaRPr lang="en-US"/>
        </a:p>
      </dgm:t>
    </dgm:pt>
    <dgm:pt modelId="{671AD2C1-D17B-4C55-A099-0D9FBBA3ED64}" type="sibTrans" cxnId="{087A7FC1-E646-40A2-B13F-9415FD1259FF}">
      <dgm:prSet/>
      <dgm:spPr/>
      <dgm:t>
        <a:bodyPr/>
        <a:lstStyle/>
        <a:p>
          <a:endParaRPr lang="en-US"/>
        </a:p>
      </dgm:t>
    </dgm:pt>
    <dgm:pt modelId="{643355C9-9DE3-423E-957A-5D3583F28630}">
      <dgm:prSet phldrT="[Text]"/>
      <dgm:spPr/>
      <dgm:t>
        <a:bodyPr/>
        <a:lstStyle/>
        <a:p>
          <a:r>
            <a:rPr lang="en-US" dirty="0"/>
            <a:t>Experts</a:t>
          </a:r>
        </a:p>
      </dgm:t>
    </dgm:pt>
    <dgm:pt modelId="{1BDE1C66-9185-43C0-8DA9-13366824B99F}" type="parTrans" cxnId="{0CB0FEEB-5C4B-44D2-9351-8F335F9D9B9C}">
      <dgm:prSet/>
      <dgm:spPr/>
      <dgm:t>
        <a:bodyPr/>
        <a:lstStyle/>
        <a:p>
          <a:endParaRPr lang="en-US"/>
        </a:p>
      </dgm:t>
    </dgm:pt>
    <dgm:pt modelId="{D77176B4-E2F2-4ACE-8916-71A10F805191}" type="sibTrans" cxnId="{0CB0FEEB-5C4B-44D2-9351-8F335F9D9B9C}">
      <dgm:prSet/>
      <dgm:spPr/>
      <dgm:t>
        <a:bodyPr/>
        <a:lstStyle/>
        <a:p>
          <a:endParaRPr lang="en-US"/>
        </a:p>
      </dgm:t>
    </dgm:pt>
    <dgm:pt modelId="{A6D692D0-AF5F-42A3-90A2-969782500DB2}">
      <dgm:prSet phldrT="[Text]"/>
      <dgm:spPr/>
      <dgm:t>
        <a:bodyPr/>
        <a:lstStyle/>
        <a:p>
          <a:r>
            <a:rPr lang="en-US" dirty="0"/>
            <a:t>Context</a:t>
          </a:r>
        </a:p>
      </dgm:t>
    </dgm:pt>
    <dgm:pt modelId="{F6BF9CA3-F3B0-4079-BD01-F93005AA41D5}" type="parTrans" cxnId="{83C341F0-2327-414D-AD11-0DEED92797C1}">
      <dgm:prSet/>
      <dgm:spPr/>
      <dgm:t>
        <a:bodyPr/>
        <a:lstStyle/>
        <a:p>
          <a:endParaRPr lang="en-US"/>
        </a:p>
      </dgm:t>
    </dgm:pt>
    <dgm:pt modelId="{F4BFD75C-8B48-4064-8AF8-5D2ACC0703EF}" type="sibTrans" cxnId="{83C341F0-2327-414D-AD11-0DEED92797C1}">
      <dgm:prSet/>
      <dgm:spPr/>
      <dgm:t>
        <a:bodyPr/>
        <a:lstStyle/>
        <a:p>
          <a:endParaRPr lang="en-US"/>
        </a:p>
      </dgm:t>
    </dgm:pt>
    <dgm:pt modelId="{9EED206A-F145-45A8-8FD8-76CBD056B56C}">
      <dgm:prSet phldrT="[Text]"/>
      <dgm:spPr/>
      <dgm:t>
        <a:bodyPr/>
        <a:lstStyle/>
        <a:p>
          <a:r>
            <a:rPr lang="en-US" dirty="0"/>
            <a:t>Consume</a:t>
          </a:r>
        </a:p>
      </dgm:t>
    </dgm:pt>
    <dgm:pt modelId="{0383E00C-259A-4EB4-9768-70C161C5A3D8}" type="parTrans" cxnId="{14CE0102-15C6-47F3-A111-9E2DB57FAE68}">
      <dgm:prSet/>
      <dgm:spPr/>
      <dgm:t>
        <a:bodyPr/>
        <a:lstStyle/>
        <a:p>
          <a:endParaRPr lang="en-US"/>
        </a:p>
      </dgm:t>
    </dgm:pt>
    <dgm:pt modelId="{B954B849-F88B-4E06-BF3D-A8EF5FF41856}" type="sibTrans" cxnId="{14CE0102-15C6-47F3-A111-9E2DB57FAE68}">
      <dgm:prSet/>
      <dgm:spPr/>
      <dgm:t>
        <a:bodyPr/>
        <a:lstStyle/>
        <a:p>
          <a:endParaRPr lang="en-US"/>
        </a:p>
      </dgm:t>
    </dgm:pt>
    <dgm:pt modelId="{79E9BAD4-F7EB-4520-B18F-E673CB58560B}">
      <dgm:prSet phldrT="[Text]"/>
      <dgm:spPr/>
      <dgm:t>
        <a:bodyPr/>
        <a:lstStyle/>
        <a:p>
          <a:r>
            <a:rPr lang="en-US" dirty="0"/>
            <a:t>Your data</a:t>
          </a:r>
        </a:p>
      </dgm:t>
    </dgm:pt>
    <dgm:pt modelId="{27626F6D-5E8A-491E-9FAA-563BD1B17A01}" type="parTrans" cxnId="{178F605E-DF7F-4A19-AE55-8E921A597E19}">
      <dgm:prSet/>
      <dgm:spPr/>
      <dgm:t>
        <a:bodyPr/>
        <a:lstStyle/>
        <a:p>
          <a:endParaRPr lang="en-US"/>
        </a:p>
      </dgm:t>
    </dgm:pt>
    <dgm:pt modelId="{14D0ABE0-7899-47C6-B62F-6AE6F95DC1E7}" type="sibTrans" cxnId="{178F605E-DF7F-4A19-AE55-8E921A597E19}">
      <dgm:prSet/>
      <dgm:spPr/>
      <dgm:t>
        <a:bodyPr/>
        <a:lstStyle/>
        <a:p>
          <a:endParaRPr lang="en-US"/>
        </a:p>
      </dgm:t>
    </dgm:pt>
    <dgm:pt modelId="{0C44A055-03F8-4DFB-83F8-619AF5ED939A}">
      <dgm:prSet phldrT="[Text]"/>
      <dgm:spPr/>
      <dgm:t>
        <a:bodyPr/>
        <a:lstStyle/>
        <a:p>
          <a:r>
            <a:rPr lang="en-US" dirty="0"/>
            <a:t>Your tools</a:t>
          </a:r>
        </a:p>
      </dgm:t>
    </dgm:pt>
    <dgm:pt modelId="{D7CA49B9-E83E-4372-B933-1BBB5A14E2D6}" type="parTrans" cxnId="{ECC91D38-84CA-4183-9D9D-A1E7C36427DD}">
      <dgm:prSet/>
      <dgm:spPr/>
      <dgm:t>
        <a:bodyPr/>
        <a:lstStyle/>
        <a:p>
          <a:endParaRPr lang="en-US"/>
        </a:p>
      </dgm:t>
    </dgm:pt>
    <dgm:pt modelId="{12D4BF68-F8B9-4C22-9404-9EEDCA74521B}" type="sibTrans" cxnId="{ECC91D38-84CA-4183-9D9D-A1E7C36427DD}">
      <dgm:prSet/>
      <dgm:spPr/>
      <dgm:t>
        <a:bodyPr/>
        <a:lstStyle/>
        <a:p>
          <a:endParaRPr lang="en-US"/>
        </a:p>
      </dgm:t>
    </dgm:pt>
    <dgm:pt modelId="{653E1205-95E2-4CEE-B691-FF505AE20153}">
      <dgm:prSet phldrT="[Text]"/>
      <dgm:spPr/>
      <dgm:t>
        <a:bodyPr/>
        <a:lstStyle/>
        <a:p>
          <a:r>
            <a:rPr lang="en-US" dirty="0"/>
            <a:t>Your way</a:t>
          </a:r>
        </a:p>
      </dgm:t>
    </dgm:pt>
    <dgm:pt modelId="{3F85F5DF-AE42-4B74-AFF6-C4BA4D8230D5}" type="parTrans" cxnId="{D7C4DAE6-AD8B-4BEA-AE92-324C96769B1D}">
      <dgm:prSet/>
      <dgm:spPr/>
      <dgm:t>
        <a:bodyPr/>
        <a:lstStyle/>
        <a:p>
          <a:endParaRPr lang="en-US"/>
        </a:p>
      </dgm:t>
    </dgm:pt>
    <dgm:pt modelId="{ADADD49F-1F7E-485D-85AA-E03AAF167349}" type="sibTrans" cxnId="{D7C4DAE6-AD8B-4BEA-AE92-324C96769B1D}">
      <dgm:prSet/>
      <dgm:spPr/>
      <dgm:t>
        <a:bodyPr/>
        <a:lstStyle/>
        <a:p>
          <a:endParaRPr lang="en-US"/>
        </a:p>
      </dgm:t>
    </dgm:pt>
    <dgm:pt modelId="{F1A53FF0-5F86-45A8-BEB6-0400B926FBC1}">
      <dgm:prSet phldrT="[Text]"/>
      <dgm:spPr/>
      <dgm:t>
        <a:bodyPr/>
        <a:lstStyle/>
        <a:p>
          <a:r>
            <a:rPr lang="en-US" dirty="0"/>
            <a:t>Contribute</a:t>
          </a:r>
        </a:p>
      </dgm:t>
    </dgm:pt>
    <dgm:pt modelId="{F3D4A5A4-C1A3-4ED8-9CB7-8D248BC149B1}" type="parTrans" cxnId="{1DEE4DF4-B839-48A0-BD99-6E47B8D0183B}">
      <dgm:prSet/>
      <dgm:spPr/>
      <dgm:t>
        <a:bodyPr/>
        <a:lstStyle/>
        <a:p>
          <a:endParaRPr lang="en-US"/>
        </a:p>
      </dgm:t>
    </dgm:pt>
    <dgm:pt modelId="{4FCDF860-9FDC-4222-A3C5-DA50921C2557}" type="sibTrans" cxnId="{1DEE4DF4-B839-48A0-BD99-6E47B8D0183B}">
      <dgm:prSet/>
      <dgm:spPr/>
      <dgm:t>
        <a:bodyPr/>
        <a:lstStyle/>
        <a:p>
          <a:endParaRPr lang="en-US"/>
        </a:p>
      </dgm:t>
    </dgm:pt>
    <dgm:pt modelId="{6E143015-AC2D-483C-924D-291ED7C51F63}">
      <dgm:prSet phldrT="[Text]"/>
      <dgm:spPr/>
      <dgm:t>
        <a:bodyPr/>
        <a:lstStyle/>
        <a:p>
          <a:r>
            <a:rPr lang="en-US" dirty="0"/>
            <a:t>Tag</a:t>
          </a:r>
        </a:p>
      </dgm:t>
    </dgm:pt>
    <dgm:pt modelId="{4311CF8B-5E8D-44AB-9C0D-D98E962C8161}" type="parTrans" cxnId="{B993B01D-A3FF-4FF9-93E1-55532BC5B8E1}">
      <dgm:prSet/>
      <dgm:spPr/>
      <dgm:t>
        <a:bodyPr/>
        <a:lstStyle/>
        <a:p>
          <a:endParaRPr lang="en-US"/>
        </a:p>
      </dgm:t>
    </dgm:pt>
    <dgm:pt modelId="{757BCF45-3FA5-40FB-A91B-09C63BED0541}" type="sibTrans" cxnId="{B993B01D-A3FF-4FF9-93E1-55532BC5B8E1}">
      <dgm:prSet/>
      <dgm:spPr/>
      <dgm:t>
        <a:bodyPr/>
        <a:lstStyle/>
        <a:p>
          <a:endParaRPr lang="en-US"/>
        </a:p>
      </dgm:t>
    </dgm:pt>
    <dgm:pt modelId="{079CC890-143E-48E9-895E-71F8F4C65715}">
      <dgm:prSet phldrT="[Text]"/>
      <dgm:spPr/>
      <dgm:t>
        <a:bodyPr/>
        <a:lstStyle/>
        <a:p>
          <a:r>
            <a:rPr lang="en-US" dirty="0"/>
            <a:t>Document</a:t>
          </a:r>
        </a:p>
      </dgm:t>
    </dgm:pt>
    <dgm:pt modelId="{3F047362-04E7-4FB5-A082-66C52278B13A}" type="parTrans" cxnId="{98B58FB5-BEB6-44A0-87F5-60B2F2B81F1C}">
      <dgm:prSet/>
      <dgm:spPr/>
      <dgm:t>
        <a:bodyPr/>
        <a:lstStyle/>
        <a:p>
          <a:endParaRPr lang="en-US"/>
        </a:p>
      </dgm:t>
    </dgm:pt>
    <dgm:pt modelId="{97C8D64A-6C8B-4E9B-8C97-4BD4E158123D}" type="sibTrans" cxnId="{98B58FB5-BEB6-44A0-87F5-60B2F2B81F1C}">
      <dgm:prSet/>
      <dgm:spPr/>
      <dgm:t>
        <a:bodyPr/>
        <a:lstStyle/>
        <a:p>
          <a:endParaRPr lang="en-US"/>
        </a:p>
      </dgm:t>
    </dgm:pt>
    <dgm:pt modelId="{CBFA17E1-3C33-47EA-9670-B24CC3A6F89F}">
      <dgm:prSet phldrT="[Text]"/>
      <dgm:spPr/>
      <dgm:t>
        <a:bodyPr/>
        <a:lstStyle/>
        <a:p>
          <a:r>
            <a:rPr lang="en-US" dirty="0"/>
            <a:t>Register</a:t>
          </a:r>
        </a:p>
      </dgm:t>
    </dgm:pt>
    <dgm:pt modelId="{DBBAF619-2615-4DE4-91FF-27A2E77C4186}" type="parTrans" cxnId="{B49F1AE1-9357-48ED-812E-D4C3FC2C0789}">
      <dgm:prSet/>
      <dgm:spPr/>
      <dgm:t>
        <a:bodyPr/>
        <a:lstStyle/>
        <a:p>
          <a:endParaRPr lang="en-US"/>
        </a:p>
      </dgm:t>
    </dgm:pt>
    <dgm:pt modelId="{CAFA1D35-0515-4433-BB8E-4EDABF9B394E}" type="sibTrans" cxnId="{B49F1AE1-9357-48ED-812E-D4C3FC2C0789}">
      <dgm:prSet/>
      <dgm:spPr/>
      <dgm:t>
        <a:bodyPr/>
        <a:lstStyle/>
        <a:p>
          <a:endParaRPr lang="en-US"/>
        </a:p>
      </dgm:t>
    </dgm:pt>
    <dgm:pt modelId="{9217A78C-49EC-45E3-9FF3-A244B81D807E}" type="pres">
      <dgm:prSet presAssocID="{1A723B07-939F-4179-81AB-D949AAE9B143}" presName="Name0" presStyleCnt="0">
        <dgm:presLayoutVars>
          <dgm:dir/>
          <dgm:animLvl val="lvl"/>
          <dgm:resizeHandles val="exact"/>
        </dgm:presLayoutVars>
      </dgm:prSet>
      <dgm:spPr/>
    </dgm:pt>
    <dgm:pt modelId="{578FFF30-D863-4706-A48F-6B13C8D61357}" type="pres">
      <dgm:prSet presAssocID="{1A723B07-939F-4179-81AB-D949AAE9B143}" presName="tSp" presStyleCnt="0"/>
      <dgm:spPr/>
    </dgm:pt>
    <dgm:pt modelId="{7EF80D8A-3B42-43F2-86C2-62D4A4E3021D}" type="pres">
      <dgm:prSet presAssocID="{1A723B07-939F-4179-81AB-D949AAE9B143}" presName="bSp" presStyleCnt="0"/>
      <dgm:spPr/>
    </dgm:pt>
    <dgm:pt modelId="{5F0B316D-9CEC-48B0-9AA0-1B2832BE8CA7}" type="pres">
      <dgm:prSet presAssocID="{1A723B07-939F-4179-81AB-D949AAE9B143}" presName="process" presStyleCnt="0"/>
      <dgm:spPr/>
    </dgm:pt>
    <dgm:pt modelId="{542DC78D-EA85-47D6-B75C-321BF521ED1C}" type="pres">
      <dgm:prSet presAssocID="{8EF7DB21-62CF-4597-8350-219154ACC339}" presName="composite1" presStyleCnt="0"/>
      <dgm:spPr/>
    </dgm:pt>
    <dgm:pt modelId="{2B415929-038B-4765-80F9-30D839BC145D}" type="pres">
      <dgm:prSet presAssocID="{8EF7DB21-62CF-4597-8350-219154ACC339}" presName="dummyNode1" presStyleLbl="node1" presStyleIdx="0" presStyleCnt="4"/>
      <dgm:spPr/>
    </dgm:pt>
    <dgm:pt modelId="{7CDB3631-655D-4190-9D74-E4F68832B725}" type="pres">
      <dgm:prSet presAssocID="{8EF7DB21-62CF-4597-8350-219154ACC339}" presName="childNode1" presStyleLbl="bgAcc1" presStyleIdx="0" presStyleCnt="4">
        <dgm:presLayoutVars>
          <dgm:bulletEnabled val="1"/>
        </dgm:presLayoutVars>
      </dgm:prSet>
      <dgm:spPr/>
    </dgm:pt>
    <dgm:pt modelId="{C1705D85-AF5E-4B11-A380-1DC6F0DC935A}" type="pres">
      <dgm:prSet presAssocID="{8EF7DB21-62CF-4597-8350-219154ACC339}" presName="childNode1tx" presStyleLbl="bgAcc1" presStyleIdx="0" presStyleCnt="4">
        <dgm:presLayoutVars>
          <dgm:bulletEnabled val="1"/>
        </dgm:presLayoutVars>
      </dgm:prSet>
      <dgm:spPr/>
    </dgm:pt>
    <dgm:pt modelId="{7688C198-D983-4EDC-9280-63E4FE98D391}" type="pres">
      <dgm:prSet presAssocID="{8EF7DB21-62CF-4597-8350-219154ACC339}" presName="parentNode1" presStyleLbl="node1" presStyleIdx="0" presStyleCnt="4">
        <dgm:presLayoutVars>
          <dgm:chMax val="1"/>
          <dgm:bulletEnabled val="1"/>
        </dgm:presLayoutVars>
      </dgm:prSet>
      <dgm:spPr/>
    </dgm:pt>
    <dgm:pt modelId="{DC396B9C-A97B-4C5C-8579-570DEF4DFFB5}" type="pres">
      <dgm:prSet presAssocID="{8EF7DB21-62CF-4597-8350-219154ACC339}" presName="connSite1" presStyleCnt="0"/>
      <dgm:spPr/>
    </dgm:pt>
    <dgm:pt modelId="{FFC7CA64-32C7-4B5A-9F95-1A14BA768C2D}" type="pres">
      <dgm:prSet presAssocID="{882F5B0E-E2C9-4B1A-AE66-C8B2826F69CF}" presName="Name9" presStyleLbl="sibTrans2D1" presStyleIdx="0" presStyleCnt="3"/>
      <dgm:spPr/>
    </dgm:pt>
    <dgm:pt modelId="{436BD1CB-E82C-4676-AB35-25E6182B3118}" type="pres">
      <dgm:prSet presAssocID="{5591C944-B5D1-4066-B76F-90748C61ED73}" presName="composite2" presStyleCnt="0"/>
      <dgm:spPr/>
    </dgm:pt>
    <dgm:pt modelId="{A64922C2-50FC-49F4-9A68-03A44C924D8D}" type="pres">
      <dgm:prSet presAssocID="{5591C944-B5D1-4066-B76F-90748C61ED73}" presName="dummyNode2" presStyleLbl="node1" presStyleIdx="0" presStyleCnt="4"/>
      <dgm:spPr/>
    </dgm:pt>
    <dgm:pt modelId="{491C3823-D3C0-43D6-8313-B19526DF0109}" type="pres">
      <dgm:prSet presAssocID="{5591C944-B5D1-4066-B76F-90748C61ED73}" presName="childNode2" presStyleLbl="bgAcc1" presStyleIdx="1" presStyleCnt="4">
        <dgm:presLayoutVars>
          <dgm:bulletEnabled val="1"/>
        </dgm:presLayoutVars>
      </dgm:prSet>
      <dgm:spPr/>
    </dgm:pt>
    <dgm:pt modelId="{C2FFDD1A-01B4-4EDE-BBA4-A96E2F5207B9}" type="pres">
      <dgm:prSet presAssocID="{5591C944-B5D1-4066-B76F-90748C61ED73}" presName="childNode2tx" presStyleLbl="bgAcc1" presStyleIdx="1" presStyleCnt="4">
        <dgm:presLayoutVars>
          <dgm:bulletEnabled val="1"/>
        </dgm:presLayoutVars>
      </dgm:prSet>
      <dgm:spPr/>
    </dgm:pt>
    <dgm:pt modelId="{5B1A0CA4-5952-4BC1-A893-1A092AE49338}" type="pres">
      <dgm:prSet presAssocID="{5591C944-B5D1-4066-B76F-90748C61ED73}" presName="parentNode2" presStyleLbl="node1" presStyleIdx="1" presStyleCnt="4">
        <dgm:presLayoutVars>
          <dgm:chMax val="0"/>
          <dgm:bulletEnabled val="1"/>
        </dgm:presLayoutVars>
      </dgm:prSet>
      <dgm:spPr/>
    </dgm:pt>
    <dgm:pt modelId="{2CA96E6D-8E33-4494-BAB2-79868E3D59AC}" type="pres">
      <dgm:prSet presAssocID="{5591C944-B5D1-4066-B76F-90748C61ED73}" presName="connSite2" presStyleCnt="0"/>
      <dgm:spPr/>
    </dgm:pt>
    <dgm:pt modelId="{DF5BE365-2583-4AD9-A6B3-DA9718608808}" type="pres">
      <dgm:prSet presAssocID="{041F7272-3569-44CE-B362-3E6316B5FBE8}" presName="Name18" presStyleLbl="sibTrans2D1" presStyleIdx="1" presStyleCnt="3"/>
      <dgm:spPr/>
    </dgm:pt>
    <dgm:pt modelId="{4CE4DC57-C8D2-4197-B337-F0AEBEFA814E}" type="pres">
      <dgm:prSet presAssocID="{9EED206A-F145-45A8-8FD8-76CBD056B56C}" presName="composite1" presStyleCnt="0"/>
      <dgm:spPr/>
    </dgm:pt>
    <dgm:pt modelId="{05FA10DC-7BAD-4316-AB03-1E07E1E8104C}" type="pres">
      <dgm:prSet presAssocID="{9EED206A-F145-45A8-8FD8-76CBD056B56C}" presName="dummyNode1" presStyleLbl="node1" presStyleIdx="1" presStyleCnt="4"/>
      <dgm:spPr/>
    </dgm:pt>
    <dgm:pt modelId="{A1D90E90-28DF-4535-9225-5FB67CD09E75}" type="pres">
      <dgm:prSet presAssocID="{9EED206A-F145-45A8-8FD8-76CBD056B56C}" presName="childNode1" presStyleLbl="bgAcc1" presStyleIdx="2" presStyleCnt="4">
        <dgm:presLayoutVars>
          <dgm:bulletEnabled val="1"/>
        </dgm:presLayoutVars>
      </dgm:prSet>
      <dgm:spPr/>
    </dgm:pt>
    <dgm:pt modelId="{D3005623-624E-458D-9968-4FB92E6461F0}" type="pres">
      <dgm:prSet presAssocID="{9EED206A-F145-45A8-8FD8-76CBD056B56C}" presName="childNode1tx" presStyleLbl="bgAcc1" presStyleIdx="2" presStyleCnt="4">
        <dgm:presLayoutVars>
          <dgm:bulletEnabled val="1"/>
        </dgm:presLayoutVars>
      </dgm:prSet>
      <dgm:spPr/>
    </dgm:pt>
    <dgm:pt modelId="{2AF5E407-F1DF-4C28-8130-C3FF533B4390}" type="pres">
      <dgm:prSet presAssocID="{9EED206A-F145-45A8-8FD8-76CBD056B56C}" presName="parentNode1" presStyleLbl="node1" presStyleIdx="2" presStyleCnt="4">
        <dgm:presLayoutVars>
          <dgm:chMax val="1"/>
          <dgm:bulletEnabled val="1"/>
        </dgm:presLayoutVars>
      </dgm:prSet>
      <dgm:spPr/>
    </dgm:pt>
    <dgm:pt modelId="{192E5A54-8BDF-4707-8297-792DD1C597CE}" type="pres">
      <dgm:prSet presAssocID="{9EED206A-F145-45A8-8FD8-76CBD056B56C}" presName="connSite1" presStyleCnt="0"/>
      <dgm:spPr/>
    </dgm:pt>
    <dgm:pt modelId="{2721DC5E-BA85-4102-820B-385F073AC641}" type="pres">
      <dgm:prSet presAssocID="{B954B849-F88B-4E06-BF3D-A8EF5FF41856}" presName="Name9" presStyleLbl="sibTrans2D1" presStyleIdx="2" presStyleCnt="3"/>
      <dgm:spPr/>
    </dgm:pt>
    <dgm:pt modelId="{05107A42-50F3-4FBB-850C-83694C22B6BB}" type="pres">
      <dgm:prSet presAssocID="{F1A53FF0-5F86-45A8-BEB6-0400B926FBC1}" presName="composite2" presStyleCnt="0"/>
      <dgm:spPr/>
    </dgm:pt>
    <dgm:pt modelId="{432A71C2-F859-46CE-89AF-463761B0B470}" type="pres">
      <dgm:prSet presAssocID="{F1A53FF0-5F86-45A8-BEB6-0400B926FBC1}" presName="dummyNode2" presStyleLbl="node1" presStyleIdx="2" presStyleCnt="4"/>
      <dgm:spPr/>
    </dgm:pt>
    <dgm:pt modelId="{1DA91F73-E013-489F-A19F-309DDDD7987F}" type="pres">
      <dgm:prSet presAssocID="{F1A53FF0-5F86-45A8-BEB6-0400B926FBC1}" presName="childNode2" presStyleLbl="bgAcc1" presStyleIdx="3" presStyleCnt="4">
        <dgm:presLayoutVars>
          <dgm:bulletEnabled val="1"/>
        </dgm:presLayoutVars>
      </dgm:prSet>
      <dgm:spPr/>
    </dgm:pt>
    <dgm:pt modelId="{3C601C76-C3D4-4777-9B43-21D21BC57FFA}" type="pres">
      <dgm:prSet presAssocID="{F1A53FF0-5F86-45A8-BEB6-0400B926FBC1}" presName="childNode2tx" presStyleLbl="bgAcc1" presStyleIdx="3" presStyleCnt="4">
        <dgm:presLayoutVars>
          <dgm:bulletEnabled val="1"/>
        </dgm:presLayoutVars>
      </dgm:prSet>
      <dgm:spPr/>
    </dgm:pt>
    <dgm:pt modelId="{A9A9CCC9-0367-45BC-A5FC-E1832551FAE4}" type="pres">
      <dgm:prSet presAssocID="{F1A53FF0-5F86-45A8-BEB6-0400B926FBC1}" presName="parentNode2" presStyleLbl="node1" presStyleIdx="3" presStyleCnt="4">
        <dgm:presLayoutVars>
          <dgm:chMax val="0"/>
          <dgm:bulletEnabled val="1"/>
        </dgm:presLayoutVars>
      </dgm:prSet>
      <dgm:spPr/>
    </dgm:pt>
    <dgm:pt modelId="{F1A7A0E5-76E9-4AFD-8511-7C87BD7012CB}" type="pres">
      <dgm:prSet presAssocID="{F1A53FF0-5F86-45A8-BEB6-0400B926FBC1}" presName="connSite2" presStyleCnt="0"/>
      <dgm:spPr/>
    </dgm:pt>
  </dgm:ptLst>
  <dgm:cxnLst>
    <dgm:cxn modelId="{9719FB00-F641-4A21-8FF6-A48A0799805E}" type="presOf" srcId="{0C44A055-03F8-4DFB-83F8-619AF5ED939A}" destId="{A1D90E90-28DF-4535-9225-5FB67CD09E75}" srcOrd="0" destOrd="1" presId="urn:microsoft.com/office/officeart/2005/8/layout/hProcess4"/>
    <dgm:cxn modelId="{14CE0102-15C6-47F3-A111-9E2DB57FAE68}" srcId="{1A723B07-939F-4179-81AB-D949AAE9B143}" destId="{9EED206A-F145-45A8-8FD8-76CBD056B56C}" srcOrd="2" destOrd="0" parTransId="{0383E00C-259A-4EB4-9768-70C161C5A3D8}" sibTransId="{B954B849-F88B-4E06-BF3D-A8EF5FF41856}"/>
    <dgm:cxn modelId="{31AC0A06-07E2-48E3-83C5-11B62E12F7CB}" type="presOf" srcId="{8EF7DB21-62CF-4597-8350-219154ACC339}" destId="{7688C198-D983-4EDC-9280-63E4FE98D391}" srcOrd="0" destOrd="0" presId="urn:microsoft.com/office/officeart/2005/8/layout/hProcess4"/>
    <dgm:cxn modelId="{156B4E0F-9B45-49C6-8DDF-036331B776D3}" type="presOf" srcId="{6E143015-AC2D-483C-924D-291ED7C51F63}" destId="{3C601C76-C3D4-4777-9B43-21D21BC57FFA}" srcOrd="1" destOrd="0" presId="urn:microsoft.com/office/officeart/2005/8/layout/hProcess4"/>
    <dgm:cxn modelId="{D9BC8215-7A88-47EB-8F43-D5572076E17F}" type="presOf" srcId="{F1A53FF0-5F86-45A8-BEB6-0400B926FBC1}" destId="{A9A9CCC9-0367-45BC-A5FC-E1832551FAE4}" srcOrd="0" destOrd="0" presId="urn:microsoft.com/office/officeart/2005/8/layout/hProcess4"/>
    <dgm:cxn modelId="{1455B916-FCFF-49AF-8B9C-C74F5A1FD8C6}" srcId="{1A723B07-939F-4179-81AB-D949AAE9B143}" destId="{8EF7DB21-62CF-4597-8350-219154ACC339}" srcOrd="0" destOrd="0" parTransId="{D4D9130E-4658-4716-B528-94C754DD1BAF}" sibTransId="{882F5B0E-E2C9-4B1A-AE66-C8B2826F69CF}"/>
    <dgm:cxn modelId="{B993B01D-A3FF-4FF9-93E1-55532BC5B8E1}" srcId="{F1A53FF0-5F86-45A8-BEB6-0400B926FBC1}" destId="{6E143015-AC2D-483C-924D-291ED7C51F63}" srcOrd="0" destOrd="0" parTransId="{4311CF8B-5E8D-44AB-9C0D-D98E962C8161}" sibTransId="{757BCF45-3FA5-40FB-A91B-09C63BED0541}"/>
    <dgm:cxn modelId="{874CD01F-6A96-413E-B3B8-3DDD1C22C340}" type="presOf" srcId="{03F16123-D875-4CC8-8169-D7C5BC7DDF3A}" destId="{C1705D85-AF5E-4B11-A380-1DC6F0DC935A}" srcOrd="1" destOrd="2" presId="urn:microsoft.com/office/officeart/2005/8/layout/hProcess4"/>
    <dgm:cxn modelId="{6A1A3E36-C02F-4A05-8783-499B875DD692}" srcId="{8EF7DB21-62CF-4597-8350-219154ACC339}" destId="{03F16123-D875-4CC8-8169-D7C5BC7DDF3A}" srcOrd="2" destOrd="0" parTransId="{AD788FD4-A212-4428-A375-603743A83C3F}" sibTransId="{42506473-56FA-4910-AC06-7F66CADF6AE1}"/>
    <dgm:cxn modelId="{ECC91D38-84CA-4183-9D9D-A1E7C36427DD}" srcId="{9EED206A-F145-45A8-8FD8-76CBD056B56C}" destId="{0C44A055-03F8-4DFB-83F8-619AF5ED939A}" srcOrd="1" destOrd="0" parTransId="{D7CA49B9-E83E-4372-B933-1BBB5A14E2D6}" sibTransId="{12D4BF68-F8B9-4C22-9404-9EEDCA74521B}"/>
    <dgm:cxn modelId="{D41C4F3D-EBBD-4902-8C7E-9BA7CCC3B450}" srcId="{8EF7DB21-62CF-4597-8350-219154ACC339}" destId="{E2B4CF22-FE17-43D0-8A2B-9C11D1D3680D}" srcOrd="1" destOrd="0" parTransId="{817A9A5F-17E6-4B42-BA50-14A7F919F924}" sibTransId="{7D64A8DA-DB98-465E-B3BC-7F85A070E3D8}"/>
    <dgm:cxn modelId="{305FF35C-4EE2-4117-A16C-7271C220EAC5}" type="presOf" srcId="{1A723B07-939F-4179-81AB-D949AAE9B143}" destId="{9217A78C-49EC-45E3-9FF3-A244B81D807E}" srcOrd="0" destOrd="0" presId="urn:microsoft.com/office/officeart/2005/8/layout/hProcess4"/>
    <dgm:cxn modelId="{178F605E-DF7F-4A19-AE55-8E921A597E19}" srcId="{9EED206A-F145-45A8-8FD8-76CBD056B56C}" destId="{79E9BAD4-F7EB-4520-B18F-E673CB58560B}" srcOrd="0" destOrd="0" parTransId="{27626F6D-5E8A-491E-9FAA-563BD1B17A01}" sibTransId="{14D0ABE0-7899-47C6-B62F-6AE6F95DC1E7}"/>
    <dgm:cxn modelId="{3E846463-9430-4C6B-9E3F-7DC87525154F}" type="presOf" srcId="{653E1205-95E2-4CEE-B691-FF505AE20153}" destId="{A1D90E90-28DF-4535-9225-5FB67CD09E75}" srcOrd="0" destOrd="2" presId="urn:microsoft.com/office/officeart/2005/8/layout/hProcess4"/>
    <dgm:cxn modelId="{DF5F5843-7701-43A1-83A3-5CD74E30A8F1}" type="presOf" srcId="{0C44A055-03F8-4DFB-83F8-619AF5ED939A}" destId="{D3005623-624E-458D-9968-4FB92E6461F0}" srcOrd="1" destOrd="1" presId="urn:microsoft.com/office/officeart/2005/8/layout/hProcess4"/>
    <dgm:cxn modelId="{BA38A863-2FCF-4207-9408-00F53B2807DF}" srcId="{1A723B07-939F-4179-81AB-D949AAE9B143}" destId="{5591C944-B5D1-4066-B76F-90748C61ED73}" srcOrd="1" destOrd="0" parTransId="{698F10EE-826D-41EB-8E4E-D61F10A10224}" sibTransId="{041F7272-3569-44CE-B362-3E6316B5FBE8}"/>
    <dgm:cxn modelId="{D2AFF243-2504-4BC3-93DF-1970423A2F03}" type="presOf" srcId="{6E143015-AC2D-483C-924D-291ED7C51F63}" destId="{1DA91F73-E013-489F-A19F-309DDDD7987F}" srcOrd="0" destOrd="0" presId="urn:microsoft.com/office/officeart/2005/8/layout/hProcess4"/>
    <dgm:cxn modelId="{3A2BDC64-91D8-4BC5-9A03-9FA6567B957C}" type="presOf" srcId="{9EED206A-F145-45A8-8FD8-76CBD056B56C}" destId="{2AF5E407-F1DF-4C28-8130-C3FF533B4390}" srcOrd="0" destOrd="0" presId="urn:microsoft.com/office/officeart/2005/8/layout/hProcess4"/>
    <dgm:cxn modelId="{C3644465-C4A2-4860-A661-49FC66E02097}" type="presOf" srcId="{882F5B0E-E2C9-4B1A-AE66-C8B2826F69CF}" destId="{FFC7CA64-32C7-4B5A-9F95-1A14BA768C2D}" srcOrd="0" destOrd="0" presId="urn:microsoft.com/office/officeart/2005/8/layout/hProcess4"/>
    <dgm:cxn modelId="{64ECCB45-21E5-4964-88B6-01755F7B37E2}" type="presOf" srcId="{A6D692D0-AF5F-42A3-90A2-969782500DB2}" destId="{C2FFDD1A-01B4-4EDE-BBA4-A96E2F5207B9}" srcOrd="1" destOrd="2" presId="urn:microsoft.com/office/officeart/2005/8/layout/hProcess4"/>
    <dgm:cxn modelId="{312C7767-0CE2-4893-AF7D-A33FE34D0863}" type="presOf" srcId="{A7878A72-9173-4DB0-93FD-15D14210A8B7}" destId="{7CDB3631-655D-4190-9D74-E4F68832B725}" srcOrd="0" destOrd="0" presId="urn:microsoft.com/office/officeart/2005/8/layout/hProcess4"/>
    <dgm:cxn modelId="{9172FE4D-5268-496F-9AEC-445093345B29}" type="presOf" srcId="{A7878A72-9173-4DB0-93FD-15D14210A8B7}" destId="{C1705D85-AF5E-4B11-A380-1DC6F0DC935A}" srcOrd="1" destOrd="0" presId="urn:microsoft.com/office/officeart/2005/8/layout/hProcess4"/>
    <dgm:cxn modelId="{C216694F-8F33-44CE-AC6C-D7E4C5F9A75D}" type="presOf" srcId="{E2B4CF22-FE17-43D0-8A2B-9C11D1D3680D}" destId="{7CDB3631-655D-4190-9D74-E4F68832B725}" srcOrd="0" destOrd="1" presId="urn:microsoft.com/office/officeart/2005/8/layout/hProcess4"/>
    <dgm:cxn modelId="{992F5853-0544-4482-95EB-87B0D01266D9}" type="presOf" srcId="{CBFA17E1-3C33-47EA-9670-B24CC3A6F89F}" destId="{3C601C76-C3D4-4777-9B43-21D21BC57FFA}" srcOrd="1" destOrd="2" presId="urn:microsoft.com/office/officeart/2005/8/layout/hProcess4"/>
    <dgm:cxn modelId="{C25B5059-9BD1-4427-9A0F-3657374BAD62}" type="presOf" srcId="{E2B4CF22-FE17-43D0-8A2B-9C11D1D3680D}" destId="{C1705D85-AF5E-4B11-A380-1DC6F0DC935A}" srcOrd="1" destOrd="1" presId="urn:microsoft.com/office/officeart/2005/8/layout/hProcess4"/>
    <dgm:cxn modelId="{0143DF7D-9BE2-4244-B0A7-FAF5A2470C9D}" type="presOf" srcId="{79E9BAD4-F7EB-4520-B18F-E673CB58560B}" destId="{A1D90E90-28DF-4535-9225-5FB67CD09E75}" srcOrd="0" destOrd="0" presId="urn:microsoft.com/office/officeart/2005/8/layout/hProcess4"/>
    <dgm:cxn modelId="{9F422C80-0283-4118-8544-C4DEF4A9FF65}" srcId="{8EF7DB21-62CF-4597-8350-219154ACC339}" destId="{A7878A72-9173-4DB0-93FD-15D14210A8B7}" srcOrd="0" destOrd="0" parTransId="{7D09CD52-85D7-4FDF-B98E-A71453FBD157}" sibTransId="{8AA90144-B9F1-46E7-A4F7-B549508DB5F9}"/>
    <dgm:cxn modelId="{2F36D080-E5FA-4883-80C0-2E95026F20D6}" type="presOf" srcId="{79E9BAD4-F7EB-4520-B18F-E673CB58560B}" destId="{D3005623-624E-458D-9968-4FB92E6461F0}" srcOrd="1" destOrd="0" presId="urn:microsoft.com/office/officeart/2005/8/layout/hProcess4"/>
    <dgm:cxn modelId="{12B5BD86-8284-408D-AD52-87669DBB987D}" type="presOf" srcId="{643355C9-9DE3-423E-957A-5D3583F28630}" destId="{C2FFDD1A-01B4-4EDE-BBA4-A96E2F5207B9}" srcOrd="1" destOrd="1" presId="urn:microsoft.com/office/officeart/2005/8/layout/hProcess4"/>
    <dgm:cxn modelId="{5EE70A8D-EB20-40BD-8CDC-F6D784B9C1BB}" type="presOf" srcId="{9BBB87D1-A7F1-4238-BD3A-08E6F3F15E4C}" destId="{491C3823-D3C0-43D6-8313-B19526DF0109}" srcOrd="0" destOrd="0" presId="urn:microsoft.com/office/officeart/2005/8/layout/hProcess4"/>
    <dgm:cxn modelId="{009E1FA6-E6E1-4FBF-B245-0312DBB9751B}" type="presOf" srcId="{041F7272-3569-44CE-B362-3E6316B5FBE8}" destId="{DF5BE365-2583-4AD9-A6B3-DA9718608808}" srcOrd="0" destOrd="0" presId="urn:microsoft.com/office/officeart/2005/8/layout/hProcess4"/>
    <dgm:cxn modelId="{737AB8A8-E293-44E6-8A56-DE8B4BC2D392}" type="presOf" srcId="{5591C944-B5D1-4066-B76F-90748C61ED73}" destId="{5B1A0CA4-5952-4BC1-A893-1A092AE49338}" srcOrd="0" destOrd="0" presId="urn:microsoft.com/office/officeart/2005/8/layout/hProcess4"/>
    <dgm:cxn modelId="{16B9E3AE-3591-45DE-A4DF-1CF5567CD5D2}" type="presOf" srcId="{9BBB87D1-A7F1-4238-BD3A-08E6F3F15E4C}" destId="{C2FFDD1A-01B4-4EDE-BBA4-A96E2F5207B9}" srcOrd="1" destOrd="0" presId="urn:microsoft.com/office/officeart/2005/8/layout/hProcess4"/>
    <dgm:cxn modelId="{62F933B3-C4D1-4BAD-8073-020361DE372E}" type="presOf" srcId="{CBFA17E1-3C33-47EA-9670-B24CC3A6F89F}" destId="{1DA91F73-E013-489F-A19F-309DDDD7987F}" srcOrd="0" destOrd="2" presId="urn:microsoft.com/office/officeart/2005/8/layout/hProcess4"/>
    <dgm:cxn modelId="{98B58FB5-BEB6-44A0-87F5-60B2F2B81F1C}" srcId="{F1A53FF0-5F86-45A8-BEB6-0400B926FBC1}" destId="{079CC890-143E-48E9-895E-71F8F4C65715}" srcOrd="1" destOrd="0" parTransId="{3F047362-04E7-4FB5-A082-66C52278B13A}" sibTransId="{97C8D64A-6C8B-4E9B-8C97-4BD4E158123D}"/>
    <dgm:cxn modelId="{305EF6B5-0E99-41A9-9EE7-826A566B1E79}" type="presOf" srcId="{A6D692D0-AF5F-42A3-90A2-969782500DB2}" destId="{491C3823-D3C0-43D6-8313-B19526DF0109}" srcOrd="0" destOrd="2" presId="urn:microsoft.com/office/officeart/2005/8/layout/hProcess4"/>
    <dgm:cxn modelId="{626205B6-7A1A-4BCC-ABF2-82693DAF0C31}" type="presOf" srcId="{653E1205-95E2-4CEE-B691-FF505AE20153}" destId="{D3005623-624E-458D-9968-4FB92E6461F0}" srcOrd="1" destOrd="2" presId="urn:microsoft.com/office/officeart/2005/8/layout/hProcess4"/>
    <dgm:cxn modelId="{522521BA-B8B9-4849-B629-F21F493D7AA7}" type="presOf" srcId="{079CC890-143E-48E9-895E-71F8F4C65715}" destId="{1DA91F73-E013-489F-A19F-309DDDD7987F}" srcOrd="0" destOrd="1" presId="urn:microsoft.com/office/officeart/2005/8/layout/hProcess4"/>
    <dgm:cxn modelId="{7B4B8FBC-EEC7-4BF1-AB0A-534A5F52E88D}" type="presOf" srcId="{B954B849-F88B-4E06-BF3D-A8EF5FF41856}" destId="{2721DC5E-BA85-4102-820B-385F073AC641}" srcOrd="0" destOrd="0" presId="urn:microsoft.com/office/officeart/2005/8/layout/hProcess4"/>
    <dgm:cxn modelId="{2AC9CFBC-C764-4CE8-BDDC-750FCCB05F76}" type="presOf" srcId="{03F16123-D875-4CC8-8169-D7C5BC7DDF3A}" destId="{7CDB3631-655D-4190-9D74-E4F68832B725}" srcOrd="0" destOrd="2" presId="urn:microsoft.com/office/officeart/2005/8/layout/hProcess4"/>
    <dgm:cxn modelId="{087A7FC1-E646-40A2-B13F-9415FD1259FF}" srcId="{5591C944-B5D1-4066-B76F-90748C61ED73}" destId="{9BBB87D1-A7F1-4238-BD3A-08E6F3F15E4C}" srcOrd="0" destOrd="0" parTransId="{BC53E602-099B-44B6-B737-2791EC910889}" sibTransId="{671AD2C1-D17B-4C55-A099-0D9FBBA3ED64}"/>
    <dgm:cxn modelId="{B49F1AE1-9357-48ED-812E-D4C3FC2C0789}" srcId="{F1A53FF0-5F86-45A8-BEB6-0400B926FBC1}" destId="{CBFA17E1-3C33-47EA-9670-B24CC3A6F89F}" srcOrd="2" destOrd="0" parTransId="{DBBAF619-2615-4DE4-91FF-27A2E77C4186}" sibTransId="{CAFA1D35-0515-4433-BB8E-4EDABF9B394E}"/>
    <dgm:cxn modelId="{D7C4DAE6-AD8B-4BEA-AE92-324C96769B1D}" srcId="{9EED206A-F145-45A8-8FD8-76CBD056B56C}" destId="{653E1205-95E2-4CEE-B691-FF505AE20153}" srcOrd="2" destOrd="0" parTransId="{3F85F5DF-AE42-4B74-AFF6-C4BA4D8230D5}" sibTransId="{ADADD49F-1F7E-485D-85AA-E03AAF167349}"/>
    <dgm:cxn modelId="{0CB0FEEB-5C4B-44D2-9351-8F335F9D9B9C}" srcId="{5591C944-B5D1-4066-B76F-90748C61ED73}" destId="{643355C9-9DE3-423E-957A-5D3583F28630}" srcOrd="1" destOrd="0" parTransId="{1BDE1C66-9185-43C0-8DA9-13366824B99F}" sibTransId="{D77176B4-E2F2-4ACE-8916-71A10F805191}"/>
    <dgm:cxn modelId="{83C341F0-2327-414D-AD11-0DEED92797C1}" srcId="{5591C944-B5D1-4066-B76F-90748C61ED73}" destId="{A6D692D0-AF5F-42A3-90A2-969782500DB2}" srcOrd="2" destOrd="0" parTransId="{F6BF9CA3-F3B0-4079-BD01-F93005AA41D5}" sibTransId="{F4BFD75C-8B48-4064-8AF8-5D2ACC0703EF}"/>
    <dgm:cxn modelId="{1DEE4DF4-B839-48A0-BD99-6E47B8D0183B}" srcId="{1A723B07-939F-4179-81AB-D949AAE9B143}" destId="{F1A53FF0-5F86-45A8-BEB6-0400B926FBC1}" srcOrd="3" destOrd="0" parTransId="{F3D4A5A4-C1A3-4ED8-9CB7-8D248BC149B1}" sibTransId="{4FCDF860-9FDC-4222-A3C5-DA50921C2557}"/>
    <dgm:cxn modelId="{5FF669FB-8AE6-4CBA-9AE2-34DF3894395C}" type="presOf" srcId="{079CC890-143E-48E9-895E-71F8F4C65715}" destId="{3C601C76-C3D4-4777-9B43-21D21BC57FFA}" srcOrd="1" destOrd="1" presId="urn:microsoft.com/office/officeart/2005/8/layout/hProcess4"/>
    <dgm:cxn modelId="{856757FF-4DA2-499D-A292-7EE3BEC34D3D}" type="presOf" srcId="{643355C9-9DE3-423E-957A-5D3583F28630}" destId="{491C3823-D3C0-43D6-8313-B19526DF0109}" srcOrd="0" destOrd="1" presId="urn:microsoft.com/office/officeart/2005/8/layout/hProcess4"/>
    <dgm:cxn modelId="{C9CC4F3C-6D9D-4EA3-BDF1-6EB330AB9488}" type="presParOf" srcId="{9217A78C-49EC-45E3-9FF3-A244B81D807E}" destId="{578FFF30-D863-4706-A48F-6B13C8D61357}" srcOrd="0" destOrd="0" presId="urn:microsoft.com/office/officeart/2005/8/layout/hProcess4"/>
    <dgm:cxn modelId="{7A5C93EB-C665-4BB1-A87B-07FCC7949F49}" type="presParOf" srcId="{9217A78C-49EC-45E3-9FF3-A244B81D807E}" destId="{7EF80D8A-3B42-43F2-86C2-62D4A4E3021D}" srcOrd="1" destOrd="0" presId="urn:microsoft.com/office/officeart/2005/8/layout/hProcess4"/>
    <dgm:cxn modelId="{8F56F0B6-1495-4C81-8F42-13C2C33EABF6}" type="presParOf" srcId="{9217A78C-49EC-45E3-9FF3-A244B81D807E}" destId="{5F0B316D-9CEC-48B0-9AA0-1B2832BE8CA7}" srcOrd="2" destOrd="0" presId="urn:microsoft.com/office/officeart/2005/8/layout/hProcess4"/>
    <dgm:cxn modelId="{8C6015A5-6D5E-46FC-A03F-369677A212CA}" type="presParOf" srcId="{5F0B316D-9CEC-48B0-9AA0-1B2832BE8CA7}" destId="{542DC78D-EA85-47D6-B75C-321BF521ED1C}" srcOrd="0" destOrd="0" presId="urn:microsoft.com/office/officeart/2005/8/layout/hProcess4"/>
    <dgm:cxn modelId="{44211284-F35E-4E4F-BBD6-0A345CB458CF}" type="presParOf" srcId="{542DC78D-EA85-47D6-B75C-321BF521ED1C}" destId="{2B415929-038B-4765-80F9-30D839BC145D}" srcOrd="0" destOrd="0" presId="urn:microsoft.com/office/officeart/2005/8/layout/hProcess4"/>
    <dgm:cxn modelId="{A72193B2-159B-4C51-955E-78BF53AAF9C8}" type="presParOf" srcId="{542DC78D-EA85-47D6-B75C-321BF521ED1C}" destId="{7CDB3631-655D-4190-9D74-E4F68832B725}" srcOrd="1" destOrd="0" presId="urn:microsoft.com/office/officeart/2005/8/layout/hProcess4"/>
    <dgm:cxn modelId="{03F2AB4E-3FC2-490B-8BE2-7DEA1EECF90A}" type="presParOf" srcId="{542DC78D-EA85-47D6-B75C-321BF521ED1C}" destId="{C1705D85-AF5E-4B11-A380-1DC6F0DC935A}" srcOrd="2" destOrd="0" presId="urn:microsoft.com/office/officeart/2005/8/layout/hProcess4"/>
    <dgm:cxn modelId="{6DE0CAD6-2028-439D-B64B-C41D20BCE210}" type="presParOf" srcId="{542DC78D-EA85-47D6-B75C-321BF521ED1C}" destId="{7688C198-D983-4EDC-9280-63E4FE98D391}" srcOrd="3" destOrd="0" presId="urn:microsoft.com/office/officeart/2005/8/layout/hProcess4"/>
    <dgm:cxn modelId="{E225C81B-A057-47E3-BD15-B4A5BFCB4025}" type="presParOf" srcId="{542DC78D-EA85-47D6-B75C-321BF521ED1C}" destId="{DC396B9C-A97B-4C5C-8579-570DEF4DFFB5}" srcOrd="4" destOrd="0" presId="urn:microsoft.com/office/officeart/2005/8/layout/hProcess4"/>
    <dgm:cxn modelId="{5CAA18B5-B178-49C7-9D1F-CF9D09E34823}" type="presParOf" srcId="{5F0B316D-9CEC-48B0-9AA0-1B2832BE8CA7}" destId="{FFC7CA64-32C7-4B5A-9F95-1A14BA768C2D}" srcOrd="1" destOrd="0" presId="urn:microsoft.com/office/officeart/2005/8/layout/hProcess4"/>
    <dgm:cxn modelId="{02172D91-A0DF-4234-99A9-1BE9F86C99B0}" type="presParOf" srcId="{5F0B316D-9CEC-48B0-9AA0-1B2832BE8CA7}" destId="{436BD1CB-E82C-4676-AB35-25E6182B3118}" srcOrd="2" destOrd="0" presId="urn:microsoft.com/office/officeart/2005/8/layout/hProcess4"/>
    <dgm:cxn modelId="{C4B06176-467F-4656-B096-8B724453D1FD}" type="presParOf" srcId="{436BD1CB-E82C-4676-AB35-25E6182B3118}" destId="{A64922C2-50FC-49F4-9A68-03A44C924D8D}" srcOrd="0" destOrd="0" presId="urn:microsoft.com/office/officeart/2005/8/layout/hProcess4"/>
    <dgm:cxn modelId="{331FFC6A-3FD7-492F-9204-1CCAAFEAE40E}" type="presParOf" srcId="{436BD1CB-E82C-4676-AB35-25E6182B3118}" destId="{491C3823-D3C0-43D6-8313-B19526DF0109}" srcOrd="1" destOrd="0" presId="urn:microsoft.com/office/officeart/2005/8/layout/hProcess4"/>
    <dgm:cxn modelId="{8CCB4C9C-0318-430B-A234-52F389F876BE}" type="presParOf" srcId="{436BD1CB-E82C-4676-AB35-25E6182B3118}" destId="{C2FFDD1A-01B4-4EDE-BBA4-A96E2F5207B9}" srcOrd="2" destOrd="0" presId="urn:microsoft.com/office/officeart/2005/8/layout/hProcess4"/>
    <dgm:cxn modelId="{62F1E880-DE92-4D17-9241-4321B9139EAC}" type="presParOf" srcId="{436BD1CB-E82C-4676-AB35-25E6182B3118}" destId="{5B1A0CA4-5952-4BC1-A893-1A092AE49338}" srcOrd="3" destOrd="0" presId="urn:microsoft.com/office/officeart/2005/8/layout/hProcess4"/>
    <dgm:cxn modelId="{33012622-E7CE-4302-A0CB-3A9EBA40EDBC}" type="presParOf" srcId="{436BD1CB-E82C-4676-AB35-25E6182B3118}" destId="{2CA96E6D-8E33-4494-BAB2-79868E3D59AC}" srcOrd="4" destOrd="0" presId="urn:microsoft.com/office/officeart/2005/8/layout/hProcess4"/>
    <dgm:cxn modelId="{2F88C488-F667-4C30-A226-6C5115231496}" type="presParOf" srcId="{5F0B316D-9CEC-48B0-9AA0-1B2832BE8CA7}" destId="{DF5BE365-2583-4AD9-A6B3-DA9718608808}" srcOrd="3" destOrd="0" presId="urn:microsoft.com/office/officeart/2005/8/layout/hProcess4"/>
    <dgm:cxn modelId="{18F46BEF-C759-42C5-B136-1A93C99E0429}" type="presParOf" srcId="{5F0B316D-9CEC-48B0-9AA0-1B2832BE8CA7}" destId="{4CE4DC57-C8D2-4197-B337-F0AEBEFA814E}" srcOrd="4" destOrd="0" presId="urn:microsoft.com/office/officeart/2005/8/layout/hProcess4"/>
    <dgm:cxn modelId="{BC03EA85-DF02-47E1-913E-C204890E869C}" type="presParOf" srcId="{4CE4DC57-C8D2-4197-B337-F0AEBEFA814E}" destId="{05FA10DC-7BAD-4316-AB03-1E07E1E8104C}" srcOrd="0" destOrd="0" presId="urn:microsoft.com/office/officeart/2005/8/layout/hProcess4"/>
    <dgm:cxn modelId="{089D98B6-B1DE-45D4-9205-4AF854E96730}" type="presParOf" srcId="{4CE4DC57-C8D2-4197-B337-F0AEBEFA814E}" destId="{A1D90E90-28DF-4535-9225-5FB67CD09E75}" srcOrd="1" destOrd="0" presId="urn:microsoft.com/office/officeart/2005/8/layout/hProcess4"/>
    <dgm:cxn modelId="{AD173ED3-4BFE-44ED-AAE2-732F6B01E150}" type="presParOf" srcId="{4CE4DC57-C8D2-4197-B337-F0AEBEFA814E}" destId="{D3005623-624E-458D-9968-4FB92E6461F0}" srcOrd="2" destOrd="0" presId="urn:microsoft.com/office/officeart/2005/8/layout/hProcess4"/>
    <dgm:cxn modelId="{4E941EFD-2D03-4C17-87C6-F6CC9B130284}" type="presParOf" srcId="{4CE4DC57-C8D2-4197-B337-F0AEBEFA814E}" destId="{2AF5E407-F1DF-4C28-8130-C3FF533B4390}" srcOrd="3" destOrd="0" presId="urn:microsoft.com/office/officeart/2005/8/layout/hProcess4"/>
    <dgm:cxn modelId="{878C4D09-1E83-46BA-B88A-3775D40F3D80}" type="presParOf" srcId="{4CE4DC57-C8D2-4197-B337-F0AEBEFA814E}" destId="{192E5A54-8BDF-4707-8297-792DD1C597CE}" srcOrd="4" destOrd="0" presId="urn:microsoft.com/office/officeart/2005/8/layout/hProcess4"/>
    <dgm:cxn modelId="{9CE1E269-5F60-4B4D-90DE-95DD277EB846}" type="presParOf" srcId="{5F0B316D-9CEC-48B0-9AA0-1B2832BE8CA7}" destId="{2721DC5E-BA85-4102-820B-385F073AC641}" srcOrd="5" destOrd="0" presId="urn:microsoft.com/office/officeart/2005/8/layout/hProcess4"/>
    <dgm:cxn modelId="{E3C09A11-0E3F-4863-9443-9B065E77AB7B}" type="presParOf" srcId="{5F0B316D-9CEC-48B0-9AA0-1B2832BE8CA7}" destId="{05107A42-50F3-4FBB-850C-83694C22B6BB}" srcOrd="6" destOrd="0" presId="urn:microsoft.com/office/officeart/2005/8/layout/hProcess4"/>
    <dgm:cxn modelId="{E8FE7D44-6070-4B96-959E-B807A9E165AC}" type="presParOf" srcId="{05107A42-50F3-4FBB-850C-83694C22B6BB}" destId="{432A71C2-F859-46CE-89AF-463761B0B470}" srcOrd="0" destOrd="0" presId="urn:microsoft.com/office/officeart/2005/8/layout/hProcess4"/>
    <dgm:cxn modelId="{9BEC55F7-E101-4B5E-813E-56468CFF1B3F}" type="presParOf" srcId="{05107A42-50F3-4FBB-850C-83694C22B6BB}" destId="{1DA91F73-E013-489F-A19F-309DDDD7987F}" srcOrd="1" destOrd="0" presId="urn:microsoft.com/office/officeart/2005/8/layout/hProcess4"/>
    <dgm:cxn modelId="{21C35F2C-EED3-473D-A35B-17C0CB2A45E2}" type="presParOf" srcId="{05107A42-50F3-4FBB-850C-83694C22B6BB}" destId="{3C601C76-C3D4-4777-9B43-21D21BC57FFA}" srcOrd="2" destOrd="0" presId="urn:microsoft.com/office/officeart/2005/8/layout/hProcess4"/>
    <dgm:cxn modelId="{6C41026B-DABB-44B7-B17C-B25C7D56F8AF}" type="presParOf" srcId="{05107A42-50F3-4FBB-850C-83694C22B6BB}" destId="{A9A9CCC9-0367-45BC-A5FC-E1832551FAE4}" srcOrd="3" destOrd="0" presId="urn:microsoft.com/office/officeart/2005/8/layout/hProcess4"/>
    <dgm:cxn modelId="{0A58BFBB-69DB-4681-9480-E0341391F6A1}" type="presParOf" srcId="{05107A42-50F3-4FBB-850C-83694C22B6BB}" destId="{F1A7A0E5-76E9-4AFD-8511-7C87BD7012CB}"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B3631-655D-4190-9D74-E4F68832B725}">
      <dsp:nvSpPr>
        <dsp:cNvPr id="0" name=""/>
        <dsp:cNvSpPr/>
      </dsp:nvSpPr>
      <dsp:spPr>
        <a:xfrm>
          <a:off x="1276" y="672539"/>
          <a:ext cx="1083056" cy="8932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Search</a:t>
          </a:r>
        </a:p>
        <a:p>
          <a:pPr marL="114300" lvl="1" indent="-114300" algn="l" defTabSz="577850">
            <a:lnSpc>
              <a:spcPct val="90000"/>
            </a:lnSpc>
            <a:spcBef>
              <a:spcPct val="0"/>
            </a:spcBef>
            <a:spcAft>
              <a:spcPct val="15000"/>
            </a:spcAft>
            <a:buChar char="•"/>
          </a:pPr>
          <a:r>
            <a:rPr lang="en-US" sz="1300" kern="1200" dirty="0"/>
            <a:t>Browse</a:t>
          </a:r>
        </a:p>
        <a:p>
          <a:pPr marL="114300" lvl="1" indent="-114300" algn="l" defTabSz="577850">
            <a:lnSpc>
              <a:spcPct val="90000"/>
            </a:lnSpc>
            <a:spcBef>
              <a:spcPct val="0"/>
            </a:spcBef>
            <a:spcAft>
              <a:spcPct val="15000"/>
            </a:spcAft>
            <a:buChar char="•"/>
          </a:pPr>
          <a:r>
            <a:rPr lang="en-US" sz="1300" kern="1200" dirty="0"/>
            <a:t>Filter</a:t>
          </a:r>
        </a:p>
      </dsp:txBody>
      <dsp:txXfrm>
        <a:off x="21833" y="693096"/>
        <a:ext cx="1041942" cy="660760"/>
      </dsp:txXfrm>
    </dsp:sp>
    <dsp:sp modelId="{FFC7CA64-32C7-4B5A-9F95-1A14BA768C2D}">
      <dsp:nvSpPr>
        <dsp:cNvPr id="0" name=""/>
        <dsp:cNvSpPr/>
      </dsp:nvSpPr>
      <dsp:spPr>
        <a:xfrm>
          <a:off x="596612" y="837479"/>
          <a:ext cx="1265048" cy="1265048"/>
        </a:xfrm>
        <a:prstGeom prst="leftCircularArrow">
          <a:avLst>
            <a:gd name="adj1" fmla="val 3709"/>
            <a:gd name="adj2" fmla="val 462484"/>
            <a:gd name="adj3" fmla="val 2237995"/>
            <a:gd name="adj4" fmla="val 9024489"/>
            <a:gd name="adj5" fmla="val 43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8C198-D983-4EDC-9280-63E4FE98D391}">
      <dsp:nvSpPr>
        <dsp:cNvPr id="0" name=""/>
        <dsp:cNvSpPr/>
      </dsp:nvSpPr>
      <dsp:spPr>
        <a:xfrm>
          <a:off x="241955" y="1374414"/>
          <a:ext cx="962717" cy="382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Discover</a:t>
          </a:r>
          <a:endParaRPr lang="en-US" sz="1400" kern="1200"/>
        </a:p>
      </dsp:txBody>
      <dsp:txXfrm>
        <a:off x="253168" y="1385627"/>
        <a:ext cx="940291" cy="360414"/>
      </dsp:txXfrm>
    </dsp:sp>
    <dsp:sp modelId="{491C3823-D3C0-43D6-8313-B19526DF0109}">
      <dsp:nvSpPr>
        <dsp:cNvPr id="0" name=""/>
        <dsp:cNvSpPr/>
      </dsp:nvSpPr>
      <dsp:spPr>
        <a:xfrm>
          <a:off x="1428093" y="672539"/>
          <a:ext cx="1083056" cy="8932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Metadata</a:t>
          </a:r>
        </a:p>
        <a:p>
          <a:pPr marL="114300" lvl="1" indent="-114300" algn="l" defTabSz="577850">
            <a:lnSpc>
              <a:spcPct val="90000"/>
            </a:lnSpc>
            <a:spcBef>
              <a:spcPct val="0"/>
            </a:spcBef>
            <a:spcAft>
              <a:spcPct val="15000"/>
            </a:spcAft>
            <a:buChar char="•"/>
          </a:pPr>
          <a:r>
            <a:rPr lang="en-US" sz="1300" kern="1200" dirty="0"/>
            <a:t>Experts</a:t>
          </a:r>
        </a:p>
        <a:p>
          <a:pPr marL="114300" lvl="1" indent="-114300" algn="l" defTabSz="577850">
            <a:lnSpc>
              <a:spcPct val="90000"/>
            </a:lnSpc>
            <a:spcBef>
              <a:spcPct val="0"/>
            </a:spcBef>
            <a:spcAft>
              <a:spcPct val="15000"/>
            </a:spcAft>
            <a:buChar char="•"/>
          </a:pPr>
          <a:r>
            <a:rPr lang="en-US" sz="1300" kern="1200" dirty="0"/>
            <a:t>Context</a:t>
          </a:r>
        </a:p>
      </dsp:txBody>
      <dsp:txXfrm>
        <a:off x="1448650" y="884517"/>
        <a:ext cx="1041942" cy="660760"/>
      </dsp:txXfrm>
    </dsp:sp>
    <dsp:sp modelId="{DF5BE365-2583-4AD9-A6B3-DA9718608808}">
      <dsp:nvSpPr>
        <dsp:cNvPr id="0" name=""/>
        <dsp:cNvSpPr/>
      </dsp:nvSpPr>
      <dsp:spPr>
        <a:xfrm>
          <a:off x="2014403" y="100821"/>
          <a:ext cx="1403439" cy="1403439"/>
        </a:xfrm>
        <a:prstGeom prst="circularArrow">
          <a:avLst>
            <a:gd name="adj1" fmla="val 3343"/>
            <a:gd name="adj2" fmla="val 413255"/>
            <a:gd name="adj3" fmla="val 19411234"/>
            <a:gd name="adj4" fmla="val 12575511"/>
            <a:gd name="adj5" fmla="val 39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1A0CA4-5952-4BC1-A893-1A092AE49338}">
      <dsp:nvSpPr>
        <dsp:cNvPr id="0" name=""/>
        <dsp:cNvSpPr/>
      </dsp:nvSpPr>
      <dsp:spPr>
        <a:xfrm>
          <a:off x="1668772" y="481119"/>
          <a:ext cx="962717" cy="382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Understand</a:t>
          </a:r>
        </a:p>
      </dsp:txBody>
      <dsp:txXfrm>
        <a:off x="1679985" y="492332"/>
        <a:ext cx="940291" cy="360414"/>
      </dsp:txXfrm>
    </dsp:sp>
    <dsp:sp modelId="{A1D90E90-28DF-4535-9225-5FB67CD09E75}">
      <dsp:nvSpPr>
        <dsp:cNvPr id="0" name=""/>
        <dsp:cNvSpPr/>
      </dsp:nvSpPr>
      <dsp:spPr>
        <a:xfrm>
          <a:off x="2854910" y="672539"/>
          <a:ext cx="1083056" cy="8932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Your data</a:t>
          </a:r>
        </a:p>
        <a:p>
          <a:pPr marL="114300" lvl="1" indent="-114300" algn="l" defTabSz="577850">
            <a:lnSpc>
              <a:spcPct val="90000"/>
            </a:lnSpc>
            <a:spcBef>
              <a:spcPct val="0"/>
            </a:spcBef>
            <a:spcAft>
              <a:spcPct val="15000"/>
            </a:spcAft>
            <a:buChar char="•"/>
          </a:pPr>
          <a:r>
            <a:rPr lang="en-US" sz="1300" kern="1200" dirty="0"/>
            <a:t>Your tools</a:t>
          </a:r>
        </a:p>
        <a:p>
          <a:pPr marL="114300" lvl="1" indent="-114300" algn="l" defTabSz="577850">
            <a:lnSpc>
              <a:spcPct val="90000"/>
            </a:lnSpc>
            <a:spcBef>
              <a:spcPct val="0"/>
            </a:spcBef>
            <a:spcAft>
              <a:spcPct val="15000"/>
            </a:spcAft>
            <a:buChar char="•"/>
          </a:pPr>
          <a:r>
            <a:rPr lang="en-US" sz="1300" kern="1200" dirty="0"/>
            <a:t>Your way</a:t>
          </a:r>
        </a:p>
      </dsp:txBody>
      <dsp:txXfrm>
        <a:off x="2875467" y="693096"/>
        <a:ext cx="1041942" cy="660760"/>
      </dsp:txXfrm>
    </dsp:sp>
    <dsp:sp modelId="{2721DC5E-BA85-4102-820B-385F073AC641}">
      <dsp:nvSpPr>
        <dsp:cNvPr id="0" name=""/>
        <dsp:cNvSpPr/>
      </dsp:nvSpPr>
      <dsp:spPr>
        <a:xfrm>
          <a:off x="3450246" y="837479"/>
          <a:ext cx="1265048" cy="1265048"/>
        </a:xfrm>
        <a:prstGeom prst="leftCircularArrow">
          <a:avLst>
            <a:gd name="adj1" fmla="val 3709"/>
            <a:gd name="adj2" fmla="val 462484"/>
            <a:gd name="adj3" fmla="val 2237995"/>
            <a:gd name="adj4" fmla="val 9024489"/>
            <a:gd name="adj5" fmla="val 43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F5E407-F1DF-4C28-8130-C3FF533B4390}">
      <dsp:nvSpPr>
        <dsp:cNvPr id="0" name=""/>
        <dsp:cNvSpPr/>
      </dsp:nvSpPr>
      <dsp:spPr>
        <a:xfrm>
          <a:off x="3095589" y="1374414"/>
          <a:ext cx="962717" cy="382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Consume</a:t>
          </a:r>
        </a:p>
      </dsp:txBody>
      <dsp:txXfrm>
        <a:off x="3106802" y="1385627"/>
        <a:ext cx="940291" cy="360414"/>
      </dsp:txXfrm>
    </dsp:sp>
    <dsp:sp modelId="{1DA91F73-E013-489F-A19F-309DDDD7987F}">
      <dsp:nvSpPr>
        <dsp:cNvPr id="0" name=""/>
        <dsp:cNvSpPr/>
      </dsp:nvSpPr>
      <dsp:spPr>
        <a:xfrm>
          <a:off x="4281727" y="672539"/>
          <a:ext cx="1083056" cy="8932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Tag</a:t>
          </a:r>
        </a:p>
        <a:p>
          <a:pPr marL="114300" lvl="1" indent="-114300" algn="l" defTabSz="577850">
            <a:lnSpc>
              <a:spcPct val="90000"/>
            </a:lnSpc>
            <a:spcBef>
              <a:spcPct val="0"/>
            </a:spcBef>
            <a:spcAft>
              <a:spcPct val="15000"/>
            </a:spcAft>
            <a:buChar char="•"/>
          </a:pPr>
          <a:r>
            <a:rPr lang="en-US" sz="1300" kern="1200" dirty="0"/>
            <a:t>Document</a:t>
          </a:r>
        </a:p>
        <a:p>
          <a:pPr marL="114300" lvl="1" indent="-114300" algn="l" defTabSz="577850">
            <a:lnSpc>
              <a:spcPct val="90000"/>
            </a:lnSpc>
            <a:spcBef>
              <a:spcPct val="0"/>
            </a:spcBef>
            <a:spcAft>
              <a:spcPct val="15000"/>
            </a:spcAft>
            <a:buChar char="•"/>
          </a:pPr>
          <a:r>
            <a:rPr lang="en-US" sz="1300" kern="1200" dirty="0"/>
            <a:t>Register</a:t>
          </a:r>
        </a:p>
      </dsp:txBody>
      <dsp:txXfrm>
        <a:off x="4302284" y="884517"/>
        <a:ext cx="1041942" cy="660760"/>
      </dsp:txXfrm>
    </dsp:sp>
    <dsp:sp modelId="{A9A9CCC9-0367-45BC-A5FC-E1832551FAE4}">
      <dsp:nvSpPr>
        <dsp:cNvPr id="0" name=""/>
        <dsp:cNvSpPr/>
      </dsp:nvSpPr>
      <dsp:spPr>
        <a:xfrm>
          <a:off x="4522406" y="481119"/>
          <a:ext cx="962717" cy="382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Contribute</a:t>
          </a:r>
        </a:p>
      </dsp:txBody>
      <dsp:txXfrm>
        <a:off x="4533619" y="492332"/>
        <a:ext cx="940291" cy="3604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DED7C-A869-4C1D-BC58-1DA8465EFD38}" type="datetimeFigureOut">
              <a:rPr lang="en-US" smtClean="0"/>
              <a:t>4/28/2017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35C4-C628-461D-A2B1-50E8EAF9F52D}" type="slidenum">
              <a:rPr lang="en-US" smtClean="0"/>
              <a:t>‹#›</a:t>
            </a:fld>
            <a:endParaRPr lang="en-US"/>
          </a:p>
        </p:txBody>
      </p:sp>
    </p:spTree>
    <p:extLst>
      <p:ext uri="{BB962C8B-B14F-4D97-AF65-F5344CB8AC3E}">
        <p14:creationId xmlns:p14="http://schemas.microsoft.com/office/powerpoint/2010/main" val="15519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documentation/samples/data-catalog-dotnet-excel-register-data-asset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zure.microsoft.com/documentation/samples/data-catalog-dotnet-import-expor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1</a:t>
            </a:fld>
            <a:endParaRPr lang="en-US"/>
          </a:p>
        </p:txBody>
      </p:sp>
    </p:spTree>
    <p:extLst>
      <p:ext uri="{BB962C8B-B14F-4D97-AF65-F5344CB8AC3E}">
        <p14:creationId xmlns:p14="http://schemas.microsoft.com/office/powerpoint/2010/main" val="1517323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AML</a:t>
            </a:r>
            <a:r>
              <a:rPr lang="en-US" baseline="0" dirty="0"/>
              <a:t> – we recommend xyz for you</a:t>
            </a:r>
          </a:p>
          <a:p>
            <a:r>
              <a:rPr lang="en-US" baseline="0" dirty="0"/>
              <a:t>Automation – users do least amount of heavy lifting</a:t>
            </a:r>
          </a:p>
        </p:txBody>
      </p:sp>
      <p:sp>
        <p:nvSpPr>
          <p:cNvPr id="4" name="Slide Number Placeholder 3"/>
          <p:cNvSpPr>
            <a:spLocks noGrp="1"/>
          </p:cNvSpPr>
          <p:nvPr>
            <p:ph type="sldNum" sz="quarter" idx="10"/>
          </p:nvPr>
        </p:nvSpPr>
        <p:spPr/>
        <p:txBody>
          <a:bodyPr/>
          <a:lstStyle/>
          <a:p>
            <a:fld id="{85DC35C4-C628-461D-A2B1-50E8EAF9F52D}" type="slidenum">
              <a:rPr lang="en-US" smtClean="0"/>
              <a:t>11</a:t>
            </a:fld>
            <a:endParaRPr lang="en-US"/>
          </a:p>
        </p:txBody>
      </p:sp>
    </p:spTree>
    <p:extLst>
      <p:ext uri="{BB962C8B-B14F-4D97-AF65-F5344CB8AC3E}">
        <p14:creationId xmlns:p14="http://schemas.microsoft.com/office/powerpoint/2010/main" val="337130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SHADOW IT</a:t>
            </a:r>
          </a:p>
        </p:txBody>
      </p:sp>
      <p:sp>
        <p:nvSpPr>
          <p:cNvPr id="4" name="Slide Number Placeholder 3"/>
          <p:cNvSpPr>
            <a:spLocks noGrp="1"/>
          </p:cNvSpPr>
          <p:nvPr>
            <p:ph type="sldNum" sz="quarter" idx="10"/>
          </p:nvPr>
        </p:nvSpPr>
        <p:spPr/>
        <p:txBody>
          <a:bodyPr/>
          <a:lstStyle/>
          <a:p>
            <a:fld id="{85DC35C4-C628-461D-A2B1-50E8EAF9F52D}" type="slidenum">
              <a:rPr lang="en-US" smtClean="0"/>
              <a:t>13</a:t>
            </a:fld>
            <a:endParaRPr lang="en-US"/>
          </a:p>
        </p:txBody>
      </p:sp>
    </p:spTree>
    <p:extLst>
      <p:ext uri="{BB962C8B-B14F-4D97-AF65-F5344CB8AC3E}">
        <p14:creationId xmlns:p14="http://schemas.microsoft.com/office/powerpoint/2010/main" val="338046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16</a:t>
            </a:fld>
            <a:endParaRPr lang="en-US"/>
          </a:p>
        </p:txBody>
      </p:sp>
    </p:spTree>
    <p:extLst>
      <p:ext uri="{BB962C8B-B14F-4D97-AF65-F5344CB8AC3E}">
        <p14:creationId xmlns:p14="http://schemas.microsoft.com/office/powerpoint/2010/main" val="181195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17</a:t>
            </a:fld>
            <a:endParaRPr lang="en-US"/>
          </a:p>
        </p:txBody>
      </p:sp>
    </p:spTree>
    <p:extLst>
      <p:ext uri="{BB962C8B-B14F-4D97-AF65-F5344CB8AC3E}">
        <p14:creationId xmlns:p14="http://schemas.microsoft.com/office/powerpoint/2010/main" val="1001188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26</a:t>
            </a:fld>
            <a:endParaRPr lang="en-US"/>
          </a:p>
        </p:txBody>
      </p:sp>
    </p:spTree>
    <p:extLst>
      <p:ext uri="{BB962C8B-B14F-4D97-AF65-F5344CB8AC3E}">
        <p14:creationId xmlns:p14="http://schemas.microsoft.com/office/powerpoint/2010/main" val="360198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a:t>
            </a:r>
            <a:r>
              <a:rPr lang="en-US" baseline="0" dirty="0"/>
              <a:t> Edition Capabilities include:</a:t>
            </a:r>
          </a:p>
          <a:p>
            <a:pPr marL="171450" indent="-171450">
              <a:buFontTx/>
              <a:buChar char="-"/>
            </a:pPr>
            <a:r>
              <a:rPr lang="en-US" baseline="0" dirty="0"/>
              <a:t>Taking ownership of an asset</a:t>
            </a:r>
          </a:p>
          <a:p>
            <a:pPr marL="171450" indent="-171450">
              <a:buFontTx/>
              <a:buChar char="-"/>
            </a:pPr>
            <a:r>
              <a:rPr lang="en-US" baseline="0" dirty="0"/>
              <a:t>Asset-level authorization</a:t>
            </a:r>
          </a:p>
          <a:p>
            <a:pPr marL="171450" indent="-171450">
              <a:buFontTx/>
              <a:buChar char="-"/>
            </a:pPr>
            <a:r>
              <a:rPr lang="en-US" baseline="0" dirty="0"/>
              <a:t>Business Glossary	</a:t>
            </a:r>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27</a:t>
            </a:fld>
            <a:endParaRPr lang="en-US"/>
          </a:p>
        </p:txBody>
      </p:sp>
    </p:spTree>
    <p:extLst>
      <p:ext uri="{BB962C8B-B14F-4D97-AF65-F5344CB8AC3E}">
        <p14:creationId xmlns:p14="http://schemas.microsoft.com/office/powerpoint/2010/main" val="903661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Samples: https://azure.microsoft.com/documentation/articles/data-catalog-samples/ </a:t>
            </a:r>
          </a:p>
          <a:p>
            <a:endParaRPr lang="en-US" dirty="0"/>
          </a:p>
          <a:p>
            <a:r>
              <a:rPr lang="en-US" dirty="0"/>
              <a:t>Next</a:t>
            </a:r>
            <a:r>
              <a:rPr lang="en-US" baseline="0" dirty="0"/>
              <a:t> in depth session:</a:t>
            </a:r>
            <a:endParaRPr lang="en-US" dirty="0"/>
          </a:p>
          <a:p>
            <a:r>
              <a:rPr lang="en-US" dirty="0">
                <a:hlinkClick r:id="rId3"/>
              </a:rPr>
              <a:t>Bulk register and annotate</a:t>
            </a:r>
            <a:endParaRPr lang="en-US" dirty="0"/>
          </a:p>
          <a:p>
            <a:r>
              <a:rPr lang="en-US" dirty="0"/>
              <a:t>Bulk register data assets from an Excel workbook using Data Catalog REST API and Open XML.</a:t>
            </a:r>
          </a:p>
          <a:p>
            <a:r>
              <a:rPr lang="en-US" dirty="0">
                <a:hlinkClick r:id="rId4"/>
              </a:rPr>
              <a:t>Import/Export tool</a:t>
            </a:r>
            <a:endParaRPr lang="en-US" dirty="0"/>
          </a:p>
          <a:p>
            <a:r>
              <a:rPr lang="en-US" dirty="0"/>
              <a:t>Use the Data Catalog REST API to fetch assets from the Azure Data Catalog and serialize them into a file. </a:t>
            </a:r>
          </a:p>
          <a:p>
            <a:r>
              <a:rPr lang="en-US" dirty="0"/>
              <a:t>How to take a set of assets serialized as JSON and push them into the catalog. It supports exporting a subset of the catalog using a search query.</a:t>
            </a:r>
          </a:p>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28</a:t>
            </a:fld>
            <a:endParaRPr lang="en-US"/>
          </a:p>
        </p:txBody>
      </p:sp>
    </p:spTree>
    <p:extLst>
      <p:ext uri="{BB962C8B-B14F-4D97-AF65-F5344CB8AC3E}">
        <p14:creationId xmlns:p14="http://schemas.microsoft.com/office/powerpoint/2010/main" val="182107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Cortana Analytics Suite delivers an end-to-end platform with integrated and comprehensive set of tools and services to help you build intelligent applications that let you easily take advantage of Advanced Analytics.</a:t>
            </a:r>
          </a:p>
          <a:p>
            <a:endParaRPr lang="en-US" dirty="0"/>
          </a:p>
          <a:p>
            <a:r>
              <a:rPr lang="en-US" dirty="0"/>
              <a:t>First Cortana Analytics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a:t>
            </a:r>
            <a:r>
              <a:rPr lang="en-US" dirty="0" err="1"/>
              <a:t>etc</a:t>
            </a:r>
            <a:r>
              <a:rPr lang="en-US" dirty="0"/>
              <a:t>).  Think ETL (Extract, Transform, Load) in the cloud. Event hub does the same for </a:t>
            </a:r>
            <a:r>
              <a:rPr lang="en-US" dirty="0" err="1"/>
              <a:t>IoT</a:t>
            </a:r>
            <a:r>
              <a:rPr lang="en-US" dirty="0"/>
              <a:t> type ingestion of data that streams in from lots of end points.</a:t>
            </a:r>
          </a:p>
          <a:p>
            <a:endParaRPr lang="en-US" dirty="0"/>
          </a:p>
          <a:p>
            <a:r>
              <a:rPr lang="en-US" dirty="0"/>
              <a:t>The data brought in then can be persisted in flexible big data storage services like Data Lake and Azure SQL DW.</a:t>
            </a:r>
          </a:p>
          <a:p>
            <a:endParaRPr lang="en-US" dirty="0"/>
          </a:p>
          <a:p>
            <a:r>
              <a:rPr lang="en-US" dirty="0"/>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dirty="0"/>
          </a:p>
          <a:p>
            <a:r>
              <a:rPr lang="en-US" dirty="0"/>
              <a:t>The resultant analytics services and models created by taking these steps can then be surfaced as interactive dashboards and visualizations via Power BI</a:t>
            </a:r>
          </a:p>
          <a:p>
            <a:endParaRPr lang="en-US" dirty="0"/>
          </a:p>
          <a:p>
            <a:r>
              <a:rPr lang="en-US" dirty="0"/>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671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4/28/2017 2:05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966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data</a:t>
            </a:r>
            <a:r>
              <a:rPr lang="en-US" sz="1200" kern="1200" baseline="0" dirty="0">
                <a:solidFill>
                  <a:schemeClr val="tx1"/>
                </a:solidFill>
                <a:effectLst/>
                <a:latin typeface="+mn-lt"/>
                <a:ea typeface="+mn-ea"/>
                <a:cs typeface="+mn-cs"/>
              </a:rPr>
              <a:t> is most important to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(to use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There </a:t>
            </a:r>
            <a:r>
              <a:rPr lang="en-US" sz="1200" b="1" kern="1200" dirty="0">
                <a:solidFill>
                  <a:schemeClr val="tx1"/>
                </a:solidFill>
                <a:effectLst/>
                <a:latin typeface="+mn-lt"/>
                <a:ea typeface="+mn-ea"/>
                <a:cs typeface="+mn-cs"/>
              </a:rPr>
              <a:t>is no central location </a:t>
            </a:r>
            <a:r>
              <a:rPr lang="en-US" sz="1200" kern="1200" dirty="0">
                <a:solidFill>
                  <a:schemeClr val="tx1"/>
                </a:solidFill>
                <a:effectLst/>
                <a:latin typeface="+mn-lt"/>
                <a:ea typeface="+mn-ea"/>
                <a:cs typeface="+mn-cs"/>
              </a:rPr>
              <a:t>where data assets are registered.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One</a:t>
            </a:r>
            <a:r>
              <a:rPr lang="en-US" sz="1200" kern="1200" dirty="0">
                <a:solidFill>
                  <a:schemeClr val="tx1"/>
                </a:solidFill>
                <a:effectLst/>
                <a:latin typeface="+mn-lt"/>
                <a:ea typeface="+mn-ea"/>
                <a:cs typeface="+mn-cs"/>
              </a:rPr>
              <a:t> lacks trust in documentation - it is often perceived as being </a:t>
            </a:r>
            <a:r>
              <a:rPr lang="en-US" sz="1200" b="1" kern="1200" dirty="0">
                <a:solidFill>
                  <a:schemeClr val="tx1"/>
                </a:solidFill>
                <a:effectLst/>
                <a:latin typeface="+mn-lt"/>
                <a:ea typeface="+mn-ea"/>
                <a:cs typeface="+mn-cs"/>
              </a:rPr>
              <a:t>out of 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Access: </a:t>
            </a:r>
            <a:r>
              <a:rPr lang="en-US" sz="1200" kern="1200" dirty="0">
                <a:solidFill>
                  <a:schemeClr val="tx1"/>
                </a:solidFill>
                <a:effectLst/>
                <a:latin typeface="+mn-lt"/>
                <a:ea typeface="+mn-ea"/>
                <a:cs typeface="+mn-cs"/>
              </a:rPr>
              <a:t>you can understand</a:t>
            </a:r>
            <a:r>
              <a:rPr lang="en-US" sz="1200" kern="1200" baseline="0" dirty="0">
                <a:solidFill>
                  <a:schemeClr val="tx1"/>
                </a:solidFill>
                <a:effectLst/>
                <a:latin typeface="+mn-lt"/>
                <a:ea typeface="+mn-ea"/>
                <a:cs typeface="+mn-cs"/>
              </a:rPr>
              <a:t> the process for requesting access, discovering the data asset and its documentation, and yet it still doesn’t allow you to access the data</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Users are not aware </a:t>
            </a:r>
            <a:r>
              <a:rPr lang="en-US" sz="1200" kern="1200" dirty="0">
                <a:solidFill>
                  <a:schemeClr val="tx1"/>
                </a:solidFill>
                <a:effectLst/>
                <a:latin typeface="+mn-lt"/>
                <a:ea typeface="+mn-ea"/>
                <a:cs typeface="+mn-cs"/>
              </a:rPr>
              <a:t>that data assets exist unless they come into contact with it as part of another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Connection</a:t>
            </a:r>
            <a:r>
              <a:rPr lang="en-US" sz="1200" b="1" kern="1200" baseline="0" dirty="0">
                <a:solidFill>
                  <a:schemeClr val="tx1"/>
                </a:solidFill>
                <a:effectLst/>
                <a:latin typeface="+mn-lt"/>
                <a:ea typeface="+mn-ea"/>
                <a:cs typeface="+mn-cs"/>
              </a:rPr>
              <a:t> Issues</a:t>
            </a:r>
            <a:r>
              <a:rPr lang="en-US" sz="1200" kern="1200" baseline="0" dirty="0">
                <a:solidFill>
                  <a:schemeClr val="tx1"/>
                </a:solidFill>
                <a:effectLst/>
                <a:latin typeface="+mn-lt"/>
                <a:ea typeface="+mn-ea"/>
                <a:cs typeface="+mn-cs"/>
              </a:rPr>
              <a:t>: Need the </a:t>
            </a:r>
            <a:r>
              <a:rPr lang="en-US" sz="1200" kern="1200" dirty="0">
                <a:solidFill>
                  <a:schemeClr val="tx1"/>
                </a:solidFill>
                <a:effectLst/>
                <a:latin typeface="+mn-lt"/>
                <a:ea typeface="+mn-ea"/>
                <a:cs typeface="+mn-cs"/>
              </a:rPr>
              <a:t>connection string or path</a:t>
            </a:r>
            <a:r>
              <a:rPr lang="en-US" sz="1200" kern="1200" baseline="0" dirty="0">
                <a:solidFill>
                  <a:schemeClr val="tx1"/>
                </a:solidFill>
                <a:effectLst/>
                <a:latin typeface="+mn-lt"/>
                <a:ea typeface="+mn-ea"/>
                <a:cs typeface="+mn-cs"/>
              </a:rPr>
              <a:t> - </a:t>
            </a:r>
            <a:r>
              <a:rPr lang="en-US" sz="1200" kern="1200" dirty="0">
                <a:solidFill>
                  <a:schemeClr val="tx1"/>
                </a:solidFill>
                <a:effectLst/>
                <a:latin typeface="+mn-lt"/>
                <a:ea typeface="+mn-ea"/>
                <a:cs typeface="+mn-cs"/>
              </a:rPr>
              <a:t>You</a:t>
            </a:r>
            <a:r>
              <a:rPr lang="en-US" sz="1200" kern="1200" baseline="0" dirty="0">
                <a:solidFill>
                  <a:schemeClr val="tx1"/>
                </a:solidFill>
                <a:effectLst/>
                <a:latin typeface="+mn-lt"/>
                <a:ea typeface="+mn-ea"/>
                <a:cs typeface="+mn-cs"/>
              </a:rPr>
              <a:t> can’t connect to the data using a client app unless you know</a:t>
            </a:r>
            <a:r>
              <a:rPr lang="en-US" sz="1200" kern="1200" dirty="0">
                <a:solidFill>
                  <a:schemeClr val="tx1"/>
                </a:solidFill>
                <a:effectLst/>
                <a:latin typeface="+mn-lt"/>
                <a:ea typeface="+mn-ea"/>
                <a:cs typeface="+mn-cs"/>
              </a:rPr>
              <a:t> the location of a data asset</a:t>
            </a:r>
            <a:endParaRPr lang="en-US" sz="120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Need to know the location of a data asset's documentation</a:t>
            </a:r>
            <a:r>
              <a:rPr lang="en-US" sz="1200" kern="1200" baseline="0" dirty="0">
                <a:solidFill>
                  <a:schemeClr val="tx1"/>
                </a:solidFill>
                <a:effectLst/>
                <a:latin typeface="+mn-lt"/>
                <a:ea typeface="+mn-ea"/>
                <a:cs typeface="+mn-cs"/>
              </a:rPr>
              <a:t> to</a:t>
            </a:r>
            <a:r>
              <a:rPr lang="en-US" sz="1200" kern="1200" dirty="0">
                <a:solidFill>
                  <a:schemeClr val="tx1"/>
                </a:solidFill>
                <a:effectLst/>
                <a:latin typeface="+mn-lt"/>
                <a:ea typeface="+mn-ea"/>
                <a:cs typeface="+mn-cs"/>
              </a:rPr>
              <a:t> understand </a:t>
            </a:r>
            <a:r>
              <a:rPr lang="en-US" sz="1200" b="1" kern="1200" dirty="0">
                <a:solidFill>
                  <a:schemeClr val="tx1"/>
                </a:solidFill>
                <a:effectLst/>
                <a:latin typeface="+mn-lt"/>
                <a:ea typeface="+mn-ea"/>
                <a:cs typeface="+mn-cs"/>
              </a:rPr>
              <a:t>the intended uses of the data</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Data and documentation live in different places </a:t>
            </a:r>
            <a:r>
              <a:rPr lang="en-US" sz="1200" kern="1200" dirty="0">
                <a:solidFill>
                  <a:schemeClr val="tx1"/>
                </a:solidFill>
                <a:effectLst/>
                <a:latin typeface="+mn-lt"/>
                <a:ea typeface="+mn-ea"/>
                <a:cs typeface="+mn-cs"/>
              </a:rPr>
              <a:t>and are consumed through different experiences.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a:t>
            </a:r>
            <a:r>
              <a:rPr lang="en-US" sz="1200" kern="1200" baseline="0" dirty="0">
                <a:solidFill>
                  <a:schemeClr val="tx1"/>
                </a:solidFill>
                <a:effectLst/>
                <a:latin typeface="+mn-lt"/>
                <a:ea typeface="+mn-ea"/>
                <a:cs typeface="+mn-cs"/>
              </a:rPr>
              <a:t> have </a:t>
            </a:r>
            <a:r>
              <a:rPr lang="en-US" sz="1200" kern="1200" dirty="0">
                <a:solidFill>
                  <a:schemeClr val="tx1"/>
                </a:solidFill>
                <a:effectLst/>
                <a:latin typeface="+mn-lt"/>
                <a:ea typeface="+mn-ea"/>
                <a:cs typeface="+mn-cs"/>
              </a:rPr>
              <a:t>questions about an information asset, you</a:t>
            </a:r>
            <a:r>
              <a:rPr lang="en-US" sz="1200" kern="1200" baseline="0" dirty="0">
                <a:solidFill>
                  <a:schemeClr val="tx1"/>
                </a:solidFill>
                <a:effectLst/>
                <a:latin typeface="+mn-lt"/>
                <a:ea typeface="+mn-ea"/>
                <a:cs typeface="+mn-cs"/>
              </a:rPr>
              <a:t> would need to</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locate the expert </a:t>
            </a:r>
            <a:r>
              <a:rPr lang="en-US" sz="1200" kern="1200" dirty="0">
                <a:solidFill>
                  <a:schemeClr val="tx1"/>
                </a:solidFill>
                <a:effectLst/>
                <a:latin typeface="+mn-lt"/>
                <a:ea typeface="+mn-ea"/>
                <a:cs typeface="+mn-cs"/>
              </a:rPr>
              <a:t>or team responsible for the data and </a:t>
            </a:r>
            <a:r>
              <a:rPr lang="en-US" sz="1200" b="1" kern="1200" dirty="0">
                <a:solidFill>
                  <a:schemeClr val="tx1"/>
                </a:solidFill>
                <a:effectLst/>
                <a:latin typeface="+mn-lt"/>
                <a:ea typeface="+mn-ea"/>
                <a:cs typeface="+mn-cs"/>
              </a:rPr>
              <a:t>engage those experts offline</a:t>
            </a:r>
            <a:r>
              <a:rPr lang="en-US" sz="1200" kern="1200" dirty="0">
                <a:solidFill>
                  <a:schemeClr val="tx1"/>
                </a:solidFill>
                <a:effectLst/>
                <a:latin typeface="+mn-lt"/>
                <a:ea typeface="+mn-ea"/>
                <a:cs typeface="+mn-cs"/>
              </a:rPr>
              <a:t> - there is no explicit connection between data and those with expert perspectives on its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3</a:t>
            </a:fld>
            <a:endParaRPr lang="en-US"/>
          </a:p>
        </p:txBody>
      </p:sp>
    </p:spTree>
    <p:extLst>
      <p:ext uri="{BB962C8B-B14F-4D97-AF65-F5344CB8AC3E}">
        <p14:creationId xmlns:p14="http://schemas.microsoft.com/office/powerpoint/2010/main" val="269736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(in the org</a:t>
            </a:r>
            <a:r>
              <a:rPr lang="en-US" sz="1200" kern="1200" baseline="0" dirty="0">
                <a:solidFill>
                  <a:schemeClr val="tx1"/>
                </a:solidFill>
                <a:effectLst/>
                <a:latin typeface="+mn-lt"/>
                <a:ea typeface="+mn-ea"/>
                <a:cs typeface="+mn-cs"/>
              </a:rPr>
              <a:t> is it used)</a:t>
            </a:r>
            <a:r>
              <a:rPr lang="en-US" sz="1200" kern="1200" dirty="0">
                <a:solidFill>
                  <a:schemeClr val="tx1"/>
                </a:solidFill>
                <a:effectLst/>
                <a:latin typeface="+mn-lt"/>
                <a:ea typeface="+mn-ea"/>
                <a:cs typeface="+mn-cs"/>
              </a:rPr>
              <a:t>: To</a:t>
            </a:r>
            <a:r>
              <a:rPr lang="en-US" sz="1200" kern="1200" baseline="0" dirty="0">
                <a:solidFill>
                  <a:schemeClr val="tx1"/>
                </a:solidFill>
                <a:effectLst/>
                <a:latin typeface="+mn-lt"/>
                <a:ea typeface="+mn-ea"/>
                <a:cs typeface="+mn-cs"/>
              </a:rPr>
              <a:t> Bridge the gap between IT and the business</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Faster time to value from enterprise</a:t>
            </a:r>
            <a:r>
              <a:rPr lang="en-US" sz="1200" kern="1200" baseline="0" dirty="0">
                <a:solidFill>
                  <a:schemeClr val="tx1"/>
                </a:solidFill>
                <a:effectLst/>
                <a:latin typeface="+mn-lt"/>
                <a:ea typeface="+mn-ea"/>
                <a:cs typeface="+mn-cs"/>
              </a:rPr>
              <a:t> information assets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4</a:t>
            </a:fld>
            <a:endParaRPr lang="en-US"/>
          </a:p>
        </p:txBody>
      </p:sp>
    </p:spTree>
    <p:extLst>
      <p:ext uri="{BB962C8B-B14F-4D97-AF65-F5344CB8AC3E}">
        <p14:creationId xmlns:p14="http://schemas.microsoft.com/office/powerpoint/2010/main" val="154054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Garter uses the term “dark data” to describe the data that exists inside an organization, that the organization is not using or is not getting value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Tom from finance knows the intersection of this financial data and the business.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Each one of these users has a unique and important perspective on this data and it’s use. We must get inside on the data sources, locations, their structure and their purpose.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System of registration and system of discovery for enterprise data assets.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Allows</a:t>
            </a:r>
            <a:r>
              <a:rPr lang="en-US" sz="1200" kern="1200" baseline="0" dirty="0">
                <a:solidFill>
                  <a:schemeClr val="tx1"/>
                </a:solidFill>
                <a:effectLst/>
                <a:latin typeface="+mn-lt"/>
                <a:ea typeface="+mn-ea"/>
                <a:cs typeface="+mn-cs"/>
              </a:rPr>
              <a:t> you to: r</a:t>
            </a:r>
            <a:r>
              <a:rPr lang="en-US" sz="1200" kern="1200" dirty="0">
                <a:solidFill>
                  <a:schemeClr val="tx1"/>
                </a:solidFill>
                <a:effectLst/>
                <a:latin typeface="+mn-lt"/>
                <a:ea typeface="+mn-ea"/>
                <a:cs typeface="+mn-cs"/>
              </a:rPr>
              <a:t>egister, discover, understand, and consume data assets.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Register/Discover: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Metadata only: Data resides where it lives.</a:t>
            </a:r>
            <a:r>
              <a:rPr lang="en-US" sz="1200" kern="1200" baseline="0" dirty="0">
                <a:solidFill>
                  <a:schemeClr val="tx1"/>
                </a:solidFill>
                <a:effectLst/>
                <a:latin typeface="+mn-lt"/>
                <a:ea typeface="+mn-ea"/>
                <a:cs typeface="+mn-cs"/>
              </a:rPr>
              <a:t> No need for data movement, no latency-- FAST</a:t>
            </a: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Understand: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Powered by annotation crowdsourcing</a:t>
            </a:r>
            <a:r>
              <a:rPr lang="en-US" sz="1200" kern="1200" baseline="0" dirty="0">
                <a:solidFill>
                  <a:schemeClr val="tx1"/>
                </a:solidFill>
                <a:effectLst/>
                <a:latin typeface="+mn-lt"/>
                <a:ea typeface="+mn-ea"/>
                <a:cs typeface="+mn-cs"/>
              </a:rPr>
              <a:t>: Empowering any user to capture and share their knowledge about registered sources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Consume: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Who: Analysts,</a:t>
            </a:r>
            <a:r>
              <a:rPr lang="en-US" sz="1200" kern="1200" baseline="0" dirty="0">
                <a:solidFill>
                  <a:schemeClr val="tx1"/>
                </a:solidFill>
                <a:effectLst/>
                <a:latin typeface="+mn-lt"/>
                <a:ea typeface="+mn-ea"/>
                <a:cs typeface="+mn-cs"/>
              </a:rPr>
              <a:t> data scientists, developers</a:t>
            </a:r>
            <a:endParaRPr lang="en-US" sz="1200"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Consumption through any** tool of your choice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Consumption</a:t>
            </a:r>
            <a:r>
              <a:rPr lang="en-US" sz="1200" kern="1200" baseline="0" dirty="0">
                <a:solidFill>
                  <a:schemeClr val="tx1"/>
                </a:solidFill>
                <a:effectLst/>
                <a:latin typeface="+mn-lt"/>
                <a:ea typeface="+mn-ea"/>
                <a:cs typeface="+mn-cs"/>
              </a:rPr>
              <a:t> from any** source: Structured/unstructured,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/in the cloud</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5</a:t>
            </a:fld>
            <a:endParaRPr lang="en-US"/>
          </a:p>
        </p:txBody>
      </p:sp>
    </p:spTree>
    <p:extLst>
      <p:ext uri="{BB962C8B-B14F-4D97-AF65-F5344CB8AC3E}">
        <p14:creationId xmlns:p14="http://schemas.microsoft.com/office/powerpoint/2010/main" val="95476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Azuredatacatalog.com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9C8915-BA25-4789-B90A-769835ACD987}" type="datetime1">
              <a:rPr lang="en-US" smtClean="0"/>
              <a:t>4/28/2017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881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Extract both descriptive</a:t>
            </a:r>
            <a:r>
              <a:rPr lang="en-US" sz="1200" i="1" kern="1200" baseline="0" dirty="0">
                <a:solidFill>
                  <a:schemeClr val="tx1"/>
                </a:solidFill>
                <a:effectLst/>
                <a:latin typeface="+mn-lt"/>
                <a:ea typeface="+mn-ea"/>
                <a:cs typeface="+mn-cs"/>
              </a:rPr>
              <a:t> and structural metadata from the data source </a:t>
            </a:r>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We do encrypt data source metadata at rest on the back end, and  our REST API uses HTTPS encryption</a:t>
            </a:r>
          </a:p>
          <a:p>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DC35C4-C628-461D-A2B1-50E8EAF9F52D}" type="slidenum">
              <a:rPr lang="en-US" smtClean="0"/>
              <a:t>7</a:t>
            </a:fld>
            <a:endParaRPr lang="en-US"/>
          </a:p>
        </p:txBody>
      </p:sp>
    </p:spTree>
    <p:extLst>
      <p:ext uri="{BB962C8B-B14F-4D97-AF65-F5344CB8AC3E}">
        <p14:creationId xmlns:p14="http://schemas.microsoft.com/office/powerpoint/2010/main" val="298476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a:t>
            </a:r>
            <a:r>
              <a:rPr lang="en-US" baseline="0" dirty="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strike="sngStrike" dirty="0">
                <a:solidFill>
                  <a:schemeClr val="bg1"/>
                </a:solidFill>
              </a:rPr>
              <a:t>An </a:t>
            </a:r>
            <a:r>
              <a:rPr lang="en-US" sz="1200" strike="sngStrike" dirty="0">
                <a:solidFill>
                  <a:srgbClr val="92D050"/>
                </a:solidFill>
              </a:rPr>
              <a:t>enterprise-wide</a:t>
            </a:r>
            <a:r>
              <a:rPr lang="en-US" sz="1200" strike="sngStrike" dirty="0">
                <a:solidFill>
                  <a:schemeClr val="accent4">
                    <a:lumMod val="60000"/>
                    <a:lumOff val="40000"/>
                  </a:schemeClr>
                </a:solidFill>
              </a:rPr>
              <a:t> </a:t>
            </a:r>
            <a:r>
              <a:rPr lang="en-US" sz="1200" strike="sngStrike" dirty="0">
                <a:solidFill>
                  <a:schemeClr val="bg1"/>
                </a:solidFill>
              </a:rPr>
              <a:t>catalog in Azure that enables self-service discovery of data from </a:t>
            </a:r>
            <a:r>
              <a:rPr lang="en-US" sz="1200" i="1" strike="sngStrike" dirty="0">
                <a:solidFill>
                  <a:srgbClr val="92D050"/>
                </a:solidFill>
              </a:rPr>
              <a:t>any source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i="1" strike="sngStrike" dirty="0">
                <a:solidFill>
                  <a:srgbClr val="92D050"/>
                </a:solidFill>
              </a:rPr>
              <a:t>A metadata repository that allow users to register, enrich, understand, discover, and consume data 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Q: Who are the target audiences for Data Catalog?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 Developers, Data Scientists, BI and Analytics Professionals: Who are responsible for producing data and analytics content for others to consume</a:t>
            </a:r>
          </a:p>
          <a:p>
            <a:pPr lvl="0"/>
            <a:r>
              <a:rPr lang="en-US" sz="1200" kern="1200" dirty="0">
                <a:solidFill>
                  <a:schemeClr val="tx1"/>
                </a:solidFill>
                <a:effectLst/>
                <a:latin typeface="+mn-lt"/>
                <a:ea typeface="+mn-ea"/>
                <a:cs typeface="+mn-cs"/>
              </a:rPr>
              <a:t>Data Stewards: Those who have the knowledge about the data, what it means and how it is intended to be used and for which purpose</a:t>
            </a:r>
          </a:p>
          <a:p>
            <a:pPr lvl="0"/>
            <a:r>
              <a:rPr lang="en-US" sz="1200" kern="1200" dirty="0">
                <a:solidFill>
                  <a:schemeClr val="tx1"/>
                </a:solidFill>
                <a:effectLst/>
                <a:latin typeface="+mn-lt"/>
                <a:ea typeface="+mn-ea"/>
                <a:cs typeface="+mn-cs"/>
              </a:rPr>
              <a:t>Data Consumers: Those who need to be able to easily discover, understand and connect to data needed to do their job using the tool of their choice</a:t>
            </a:r>
          </a:p>
          <a:p>
            <a:r>
              <a:rPr lang="en-US" sz="1200" kern="1200" dirty="0">
                <a:solidFill>
                  <a:schemeClr val="tx1"/>
                </a:solidFill>
                <a:effectLst/>
                <a:latin typeface="+mn-lt"/>
                <a:ea typeface="+mn-ea"/>
                <a:cs typeface="+mn-cs"/>
              </a:rPr>
              <a:t>Central IT: Those who need to make hundreds of data sources discoverable for the business users, and who need to maintain oversight over how data is being used and by whom</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8</a:t>
            </a:fld>
            <a:endParaRPr lang="en-US"/>
          </a:p>
        </p:txBody>
      </p:sp>
    </p:spTree>
    <p:extLst>
      <p:ext uri="{BB962C8B-B14F-4D97-AF65-F5344CB8AC3E}">
        <p14:creationId xmlns:p14="http://schemas.microsoft.com/office/powerpoint/2010/main" val="544498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Use Case: </a:t>
            </a:r>
            <a:r>
              <a:rPr lang="en-US" b="1" dirty="0"/>
              <a:t>Enhance Chevron’s ETL flows to register newly created items in the catalog.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Roadmap:</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 are planning support for SSIS packages in Azure Data Catalog, but (as with lineage in general) the details and timeline are still TBD.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Cloud First</a:t>
            </a:r>
            <a:r>
              <a:rPr lang="en-US" sz="1200" kern="1200" baseline="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 </a:t>
            </a:r>
            <a:r>
              <a:rPr lang="fr-FR" sz="1200" kern="1200" dirty="0" err="1">
                <a:solidFill>
                  <a:schemeClr val="tx1"/>
                </a:solidFill>
                <a:effectLst/>
                <a:latin typeface="+mn-lt"/>
                <a:ea typeface="+mn-ea"/>
                <a:cs typeface="+mn-cs"/>
              </a:rPr>
              <a:t>remember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took</a:t>
            </a:r>
            <a:r>
              <a:rPr lang="fr-FR" sz="1200" kern="1200" dirty="0">
                <a:solidFill>
                  <a:schemeClr val="tx1"/>
                </a:solidFill>
                <a:effectLst/>
                <a:latin typeface="+mn-lt"/>
                <a:ea typeface="+mn-ea"/>
                <a:cs typeface="+mn-cs"/>
              </a:rPr>
              <a:t> more </a:t>
            </a:r>
            <a:r>
              <a:rPr lang="fr-FR" sz="1200" kern="1200" dirty="0" err="1">
                <a:solidFill>
                  <a:schemeClr val="tx1"/>
                </a:solidFill>
                <a:effectLst/>
                <a:latin typeface="+mn-lt"/>
                <a:ea typeface="+mn-ea"/>
                <a:cs typeface="+mn-cs"/>
              </a:rPr>
              <a:t>than</a:t>
            </a:r>
            <a:r>
              <a:rPr lang="fr-FR" sz="1200" kern="1200" dirty="0">
                <a:solidFill>
                  <a:schemeClr val="tx1"/>
                </a:solidFill>
                <a:effectLst/>
                <a:latin typeface="+mn-lt"/>
                <a:ea typeface="+mn-ea"/>
                <a:cs typeface="+mn-cs"/>
              </a:rPr>
              <a:t> a </a:t>
            </a:r>
            <a:r>
              <a:rPr lang="fr-FR" sz="1200" kern="1200" dirty="0" err="1">
                <a:solidFill>
                  <a:schemeClr val="tx1"/>
                </a:solidFill>
                <a:effectLst/>
                <a:latin typeface="+mn-lt"/>
                <a:ea typeface="+mn-ea"/>
                <a:cs typeface="+mn-cs"/>
              </a:rPr>
              <a:t>year</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Cloudera</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make</a:t>
            </a:r>
            <a:r>
              <a:rPr lang="fr-FR" sz="1200" kern="1200" dirty="0">
                <a:solidFill>
                  <a:schemeClr val="tx1"/>
                </a:solidFill>
                <a:effectLst/>
                <a:latin typeface="+mn-lt"/>
                <a:ea typeface="+mn-ea"/>
                <a:cs typeface="+mn-cs"/>
              </a:rPr>
              <a:t> Navigator compatible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alternate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external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filesystem</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like</a:t>
            </a:r>
            <a:r>
              <a:rPr lang="fr-FR" sz="1200" kern="1200" dirty="0">
                <a:solidFill>
                  <a:schemeClr val="tx1"/>
                </a:solidFill>
                <a:effectLst/>
                <a:latin typeface="+mn-lt"/>
                <a:ea typeface="+mn-ea"/>
                <a:cs typeface="+mn-cs"/>
              </a:rPr>
              <a:t> EMC </a:t>
            </a:r>
            <a:r>
              <a:rPr lang="fr-FR" sz="1200" kern="1200" dirty="0" err="1">
                <a:solidFill>
                  <a:schemeClr val="tx1"/>
                </a:solidFill>
                <a:effectLst/>
                <a:latin typeface="+mn-lt"/>
                <a:ea typeface="+mn-ea"/>
                <a:cs typeface="+mn-cs"/>
              </a:rPr>
              <a:t>Isilon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which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onprem</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what</a:t>
            </a:r>
            <a:r>
              <a:rPr lang="fr-FR" sz="1200" kern="1200" dirty="0">
                <a:solidFill>
                  <a:schemeClr val="tx1"/>
                </a:solidFill>
                <a:effectLst/>
                <a:latin typeface="+mn-lt"/>
                <a:ea typeface="+mn-ea"/>
                <a:cs typeface="+mn-cs"/>
              </a:rPr>
              <a:t> ADLS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in </a:t>
            </a:r>
            <a:r>
              <a:rPr lang="fr-FR" sz="1200" kern="1200" dirty="0" err="1">
                <a:solidFill>
                  <a:schemeClr val="tx1"/>
                </a:solidFill>
                <a:effectLst/>
                <a:latin typeface="+mn-lt"/>
                <a:ea typeface="+mn-ea"/>
                <a:cs typeface="+mn-cs"/>
              </a:rPr>
              <a:t>PaaS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because</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hooks</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implement</a:t>
            </a:r>
            <a:r>
              <a:rPr lang="fr-FR" sz="1200" kern="1200" dirty="0">
                <a:solidFill>
                  <a:schemeClr val="tx1"/>
                </a:solidFill>
                <a:effectLst/>
                <a:latin typeface="+mn-lt"/>
                <a:ea typeface="+mn-ea"/>
                <a:cs typeface="+mn-cs"/>
              </a:rPr>
              <a:t> for </a:t>
            </a:r>
            <a:r>
              <a:rPr lang="fr-FR" sz="1200" kern="1200" dirty="0" err="1">
                <a:solidFill>
                  <a:schemeClr val="tx1"/>
                </a:solidFill>
                <a:effectLst/>
                <a:latin typeface="+mn-lt"/>
                <a:ea typeface="+mn-ea"/>
                <a:cs typeface="+mn-cs"/>
              </a:rPr>
              <a:t>metadata</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lineage</a:t>
            </a:r>
            <a:r>
              <a:rPr lang="fr-FR"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DC35C4-C628-461D-A2B1-50E8EAF9F52D}" type="slidenum">
              <a:rPr lang="en-US" smtClean="0"/>
              <a:t>9</a:t>
            </a:fld>
            <a:endParaRPr lang="en-US"/>
          </a:p>
        </p:txBody>
      </p:sp>
    </p:spTree>
    <p:extLst>
      <p:ext uri="{BB962C8B-B14F-4D97-AF65-F5344CB8AC3E}">
        <p14:creationId xmlns:p14="http://schemas.microsoft.com/office/powerpoint/2010/main" val="214750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D8A156-25BE-4172-BA42-EDFAD414607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308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285952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93414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972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08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A156-25BE-4172-BA42-EDFAD414607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093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D8A156-25BE-4172-BA42-EDFAD4146075}"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65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8A156-25BE-4172-BA42-EDFAD4146075}"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30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D8A156-25BE-4172-BA42-EDFAD4146075}"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79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A156-25BE-4172-BA42-EDFAD4146075}"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255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483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88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8A156-25BE-4172-BA42-EDFAD4146075}"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2838648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4" name="TextBox 3"/>
          <p:cNvSpPr txBox="1"/>
          <p:nvPr/>
        </p:nvSpPr>
        <p:spPr>
          <a:xfrm>
            <a:off x="408626" y="4844619"/>
            <a:ext cx="11140751" cy="769441"/>
          </a:xfrm>
          <a:prstGeom prst="rect">
            <a:avLst/>
          </a:prstGeom>
          <a:noFill/>
        </p:spPr>
        <p:txBody>
          <a:bodyPr wrap="square" rtlCol="0">
            <a:spAutoFit/>
          </a:bodyPr>
          <a:lstStyle/>
          <a:p>
            <a:r>
              <a:rPr lang="en-US" sz="4400" dirty="0">
                <a:solidFill>
                  <a:schemeClr val="bg1"/>
                </a:solidFill>
              </a:rPr>
              <a:t>Microsoft Azure Data Catalog</a:t>
            </a:r>
          </a:p>
        </p:txBody>
      </p:sp>
      <p:pic>
        <p:nvPicPr>
          <p:cNvPr id="3" name="Picture 2"/>
          <p:cNvPicPr>
            <a:picLocks noChangeAspect="1"/>
          </p:cNvPicPr>
          <p:nvPr/>
        </p:nvPicPr>
        <p:blipFill>
          <a:blip r:embed="rId3"/>
          <a:stretch>
            <a:fillRect/>
          </a:stretch>
        </p:blipFill>
        <p:spPr>
          <a:xfrm>
            <a:off x="8025266" y="3093586"/>
            <a:ext cx="4166734" cy="2535863"/>
          </a:xfrm>
          <a:prstGeom prst="rect">
            <a:avLst/>
          </a:prstGeom>
          <a:solidFill>
            <a:srgbClr val="2BAAE1"/>
          </a:solidFill>
          <a:ln>
            <a:noFill/>
          </a:ln>
        </p:spPr>
      </p:pic>
      <p:sp>
        <p:nvSpPr>
          <p:cNvPr id="8" name="Rectangle 7"/>
          <p:cNvSpPr/>
          <p:nvPr/>
        </p:nvSpPr>
        <p:spPr>
          <a:xfrm>
            <a:off x="0" y="3093586"/>
            <a:ext cx="8025266" cy="2535863"/>
          </a:xfrm>
          <a:prstGeom prst="rect">
            <a:avLst/>
          </a:prstGeom>
          <a:solidFill>
            <a:srgbClr val="2B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662" y="3330465"/>
            <a:ext cx="11140751" cy="2062103"/>
          </a:xfrm>
          <a:prstGeom prst="rect">
            <a:avLst/>
          </a:prstGeom>
          <a:noFill/>
        </p:spPr>
        <p:txBody>
          <a:bodyPr wrap="square" rtlCol="0">
            <a:spAutoFit/>
          </a:bodyPr>
          <a:lstStyle/>
          <a:p>
            <a:r>
              <a:rPr lang="en-US" sz="3200" i="1" dirty="0">
                <a:solidFill>
                  <a:schemeClr val="bg1"/>
                </a:solidFill>
              </a:rPr>
              <a:t>Priya Aswani</a:t>
            </a:r>
          </a:p>
          <a:p>
            <a:r>
              <a:rPr lang="en-US" sz="3200" i="1" dirty="0">
                <a:solidFill>
                  <a:schemeClr val="bg1"/>
                </a:solidFill>
              </a:rPr>
              <a:t>Data Solution Architect</a:t>
            </a:r>
          </a:p>
          <a:p>
            <a:r>
              <a:rPr lang="en-US" sz="3200" i="1" dirty="0">
                <a:solidFill>
                  <a:schemeClr val="bg1"/>
                </a:solidFill>
              </a:rPr>
              <a:t>Information Management &amp; Machine Learning</a:t>
            </a:r>
          </a:p>
          <a:p>
            <a:endParaRPr lang="en-US" sz="3200" i="1" dirty="0">
              <a:solidFill>
                <a:schemeClr val="bg1"/>
              </a:solidFill>
            </a:endParaRPr>
          </a:p>
        </p:txBody>
      </p:sp>
      <p:sp>
        <p:nvSpPr>
          <p:cNvPr id="10" name="TextBox 9"/>
          <p:cNvSpPr txBox="1"/>
          <p:nvPr/>
        </p:nvSpPr>
        <p:spPr>
          <a:xfrm>
            <a:off x="408626" y="1427398"/>
            <a:ext cx="8703843" cy="830997"/>
          </a:xfrm>
          <a:prstGeom prst="rect">
            <a:avLst/>
          </a:prstGeom>
          <a:noFill/>
        </p:spPr>
        <p:txBody>
          <a:bodyPr wrap="square" rtlCol="0">
            <a:spAutoFit/>
          </a:bodyPr>
          <a:lstStyle/>
          <a:p>
            <a:r>
              <a:rPr lang="en-US" sz="4800" i="1" dirty="0">
                <a:solidFill>
                  <a:schemeClr val="bg1"/>
                </a:solidFill>
              </a:rPr>
              <a:t>Introducing</a:t>
            </a:r>
          </a:p>
        </p:txBody>
      </p:sp>
      <p:sp>
        <p:nvSpPr>
          <p:cNvPr id="12" name="TextBox 11"/>
          <p:cNvSpPr txBox="1"/>
          <p:nvPr/>
        </p:nvSpPr>
        <p:spPr>
          <a:xfrm>
            <a:off x="408626" y="2118698"/>
            <a:ext cx="8703843" cy="830997"/>
          </a:xfrm>
          <a:prstGeom prst="rect">
            <a:avLst/>
          </a:prstGeom>
          <a:noFill/>
        </p:spPr>
        <p:txBody>
          <a:bodyPr wrap="square" rtlCol="0">
            <a:spAutoFit/>
          </a:bodyPr>
          <a:lstStyle/>
          <a:p>
            <a:r>
              <a:rPr lang="en-US" sz="4800" dirty="0">
                <a:solidFill>
                  <a:schemeClr val="bg1"/>
                </a:solidFill>
              </a:rPr>
              <a:t>Azure Data Catalog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4998" y="4389524"/>
            <a:ext cx="890930" cy="693165"/>
          </a:xfrm>
          <a:prstGeom prst="rect">
            <a:avLst/>
          </a:prstGeom>
        </p:spPr>
      </p:pic>
    </p:spTree>
    <p:extLst>
      <p:ext uri="{BB962C8B-B14F-4D97-AF65-F5344CB8AC3E}">
        <p14:creationId xmlns:p14="http://schemas.microsoft.com/office/powerpoint/2010/main" val="11750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87" y="133350"/>
            <a:ext cx="12163425" cy="6591300"/>
          </a:xfrm>
          <a:prstGeom prst="rect">
            <a:avLst/>
          </a:prstGeom>
        </p:spPr>
      </p:pic>
    </p:spTree>
    <p:extLst>
      <p:ext uri="{BB962C8B-B14F-4D97-AF65-F5344CB8AC3E}">
        <p14:creationId xmlns:p14="http://schemas.microsoft.com/office/powerpoint/2010/main" val="73634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7150" y="96715"/>
            <a:ext cx="12134850" cy="6690947"/>
          </a:xfrm>
          <a:prstGeom prst="rect">
            <a:avLst/>
          </a:prstGeom>
        </p:spPr>
      </p:pic>
    </p:spTree>
    <p:extLst>
      <p:ext uri="{BB962C8B-B14F-4D97-AF65-F5344CB8AC3E}">
        <p14:creationId xmlns:p14="http://schemas.microsoft.com/office/powerpoint/2010/main" val="85101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9537"/>
            <a:ext cx="12087225" cy="6638925"/>
          </a:xfrm>
          <a:prstGeom prst="rect">
            <a:avLst/>
          </a:prstGeom>
        </p:spPr>
      </p:pic>
    </p:spTree>
    <p:extLst>
      <p:ext uri="{BB962C8B-B14F-4D97-AF65-F5344CB8AC3E}">
        <p14:creationId xmlns:p14="http://schemas.microsoft.com/office/powerpoint/2010/main" val="394023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 y="138112"/>
            <a:ext cx="12182475" cy="6581775"/>
          </a:xfrm>
          <a:prstGeom prst="rect">
            <a:avLst/>
          </a:prstGeom>
        </p:spPr>
      </p:pic>
    </p:spTree>
    <p:extLst>
      <p:ext uri="{BB962C8B-B14F-4D97-AF65-F5344CB8AC3E}">
        <p14:creationId xmlns:p14="http://schemas.microsoft.com/office/powerpoint/2010/main" val="126651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156631" y="4138428"/>
            <a:ext cx="10757098" cy="769452"/>
          </a:xfrm>
        </p:spPr>
        <p:txBody>
          <a:bodyPr>
            <a:noAutofit/>
          </a:bodyPr>
          <a:lstStyle/>
          <a:p>
            <a:pPr marL="0" indent="0">
              <a:buNone/>
            </a:pPr>
            <a:r>
              <a:rPr lang="en-US" sz="7200" b="1" dirty="0">
                <a:solidFill>
                  <a:schemeClr val="bg1"/>
                </a:solidFill>
                <a:latin typeface="+mj-lt"/>
              </a:rPr>
              <a:t>Appendix	</a:t>
            </a:r>
          </a:p>
        </p:txBody>
      </p:sp>
    </p:spTree>
    <p:extLst>
      <p:ext uri="{BB962C8B-B14F-4D97-AF65-F5344CB8AC3E}">
        <p14:creationId xmlns:p14="http://schemas.microsoft.com/office/powerpoint/2010/main" val="60978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320091" y="620287"/>
            <a:ext cx="6602671" cy="5251741"/>
          </a:xfrm>
          <a:prstGeom prst="rect">
            <a:avLst/>
          </a:prstGeom>
        </p:spPr>
      </p:pic>
      <p:sp>
        <p:nvSpPr>
          <p:cNvPr id="2" name="Title 1"/>
          <p:cNvSpPr>
            <a:spLocks noGrp="1"/>
          </p:cNvSpPr>
          <p:nvPr>
            <p:ph type="title"/>
          </p:nvPr>
        </p:nvSpPr>
        <p:spPr/>
        <p:txBody>
          <a:bodyPr/>
          <a:lstStyle/>
          <a:p>
            <a:r>
              <a:rPr lang="en-US" dirty="0">
                <a:solidFill>
                  <a:srgbClr val="17489E"/>
                </a:solidFill>
              </a:rPr>
              <a:t>Home Page</a:t>
            </a:r>
          </a:p>
        </p:txBody>
      </p:sp>
      <p:sp>
        <p:nvSpPr>
          <p:cNvPr id="6" name="Content Placeholder 2"/>
          <p:cNvSpPr txBox="1">
            <a:spLocks/>
          </p:cNvSpPr>
          <p:nvPr/>
        </p:nvSpPr>
        <p:spPr>
          <a:xfrm>
            <a:off x="269239" y="1663938"/>
            <a:ext cx="5179242" cy="4902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action is discovery of datasets with ‘Search’ front and center</a:t>
            </a:r>
          </a:p>
          <a:p>
            <a:r>
              <a:rPr lang="en-US" dirty="0"/>
              <a:t>Quick jump-offs to recent datasets, pinned assets as well as saved search queries</a:t>
            </a:r>
          </a:p>
          <a:p>
            <a:r>
              <a:rPr lang="en-US" dirty="0"/>
              <a:t>Quick analytics showing catalog-level usage</a:t>
            </a:r>
          </a:p>
          <a:p>
            <a:endParaRPr lang="en-US" dirty="0"/>
          </a:p>
        </p:txBody>
      </p:sp>
    </p:spTree>
    <p:extLst>
      <p:ext uri="{BB962C8B-B14F-4D97-AF65-F5344CB8AC3E}">
        <p14:creationId xmlns:p14="http://schemas.microsoft.com/office/powerpoint/2010/main" val="1367722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Saved Searches</a:t>
            </a:r>
          </a:p>
        </p:txBody>
      </p:sp>
      <p:sp>
        <p:nvSpPr>
          <p:cNvPr id="3" name="Content Placeholder 2"/>
          <p:cNvSpPr>
            <a:spLocks noGrp="1"/>
          </p:cNvSpPr>
          <p:nvPr>
            <p:ph sz="quarter" idx="10"/>
          </p:nvPr>
        </p:nvSpPr>
        <p:spPr>
          <a:xfrm>
            <a:off x="269238" y="1663938"/>
            <a:ext cx="9377682" cy="4902995"/>
          </a:xfrm>
        </p:spPr>
        <p:txBody>
          <a:bodyPr/>
          <a:lstStyle/>
          <a:p>
            <a:r>
              <a:rPr lang="en-US" dirty="0"/>
              <a:t>Define search criteria </a:t>
            </a:r>
          </a:p>
          <a:p>
            <a:pPr lvl="1"/>
            <a:r>
              <a:rPr lang="en-US" dirty="0"/>
              <a:t>Add search terms</a:t>
            </a:r>
          </a:p>
          <a:p>
            <a:pPr lvl="1"/>
            <a:r>
              <a:rPr lang="en-US" dirty="0"/>
              <a:t>Add tags and other filters</a:t>
            </a:r>
          </a:p>
          <a:p>
            <a:r>
              <a:rPr lang="en-US" dirty="0"/>
              <a:t>Save and name for later reuse</a:t>
            </a:r>
          </a:p>
          <a:p>
            <a:r>
              <a:rPr lang="en-US" dirty="0"/>
              <a:t>Mark one saved search as default</a:t>
            </a:r>
          </a:p>
          <a:p>
            <a:r>
              <a:rPr lang="en-US" dirty="0"/>
              <a:t>Running saved search always returns current results</a:t>
            </a:r>
          </a:p>
          <a:p>
            <a:r>
              <a:rPr lang="en-US" dirty="0"/>
              <a:t>Select from Home page </a:t>
            </a:r>
          </a:p>
          <a:p>
            <a:r>
              <a:rPr lang="en-US" dirty="0"/>
              <a:t>Select from Discover page</a:t>
            </a:r>
          </a:p>
        </p:txBody>
      </p:sp>
      <p:pic>
        <p:nvPicPr>
          <p:cNvPr id="5" name="Picture 4"/>
          <p:cNvPicPr>
            <a:picLocks noChangeAspect="1"/>
          </p:cNvPicPr>
          <p:nvPr/>
        </p:nvPicPr>
        <p:blipFill>
          <a:blip r:embed="rId3"/>
          <a:stretch>
            <a:fillRect/>
          </a:stretch>
        </p:blipFill>
        <p:spPr>
          <a:xfrm>
            <a:off x="6729603" y="967056"/>
            <a:ext cx="2981325" cy="2628900"/>
          </a:xfrm>
          <a:prstGeom prst="rect">
            <a:avLst/>
          </a:prstGeom>
        </p:spPr>
      </p:pic>
      <p:pic>
        <p:nvPicPr>
          <p:cNvPr id="6" name="Picture 5"/>
          <p:cNvPicPr>
            <a:picLocks noChangeAspect="1"/>
          </p:cNvPicPr>
          <p:nvPr/>
        </p:nvPicPr>
        <p:blipFill>
          <a:blip r:embed="rId4"/>
          <a:stretch>
            <a:fillRect/>
          </a:stretch>
        </p:blipFill>
        <p:spPr>
          <a:xfrm>
            <a:off x="8700135" y="2886710"/>
            <a:ext cx="2838450" cy="3371850"/>
          </a:xfrm>
          <a:prstGeom prst="rect">
            <a:avLst/>
          </a:prstGeom>
        </p:spPr>
      </p:pic>
    </p:spTree>
    <p:extLst>
      <p:ext uri="{BB962C8B-B14F-4D97-AF65-F5344CB8AC3E}">
        <p14:creationId xmlns:p14="http://schemas.microsoft.com/office/powerpoint/2010/main" val="55957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Pinned Assets</a:t>
            </a:r>
          </a:p>
        </p:txBody>
      </p:sp>
      <p:sp>
        <p:nvSpPr>
          <p:cNvPr id="3" name="Content Placeholder 2"/>
          <p:cNvSpPr>
            <a:spLocks noGrp="1"/>
          </p:cNvSpPr>
          <p:nvPr>
            <p:ph sz="quarter" idx="10"/>
          </p:nvPr>
        </p:nvSpPr>
        <p:spPr>
          <a:xfrm>
            <a:off x="269239" y="1663938"/>
            <a:ext cx="4905876" cy="4902995"/>
          </a:xfrm>
        </p:spPr>
        <p:txBody>
          <a:bodyPr/>
          <a:lstStyle/>
          <a:p>
            <a:r>
              <a:rPr lang="en-US" dirty="0"/>
              <a:t>Pin frequently-used assets and containers to your home page</a:t>
            </a:r>
          </a:p>
          <a:p>
            <a:r>
              <a:rPr lang="en-US" dirty="0"/>
              <a:t>Pin and unpin data assets from Discover page</a:t>
            </a:r>
          </a:p>
          <a:p>
            <a:r>
              <a:rPr lang="en-US" dirty="0"/>
              <a:t>View, use, and manage pinned data assets from Home page</a:t>
            </a:r>
          </a:p>
        </p:txBody>
      </p:sp>
      <p:pic>
        <p:nvPicPr>
          <p:cNvPr id="6" name="Picture 5"/>
          <p:cNvPicPr>
            <a:picLocks noChangeAspect="1"/>
          </p:cNvPicPr>
          <p:nvPr/>
        </p:nvPicPr>
        <p:blipFill>
          <a:blip r:embed="rId3"/>
          <a:stretch>
            <a:fillRect/>
          </a:stretch>
        </p:blipFill>
        <p:spPr>
          <a:xfrm>
            <a:off x="5285361" y="291103"/>
            <a:ext cx="5842887" cy="4535665"/>
          </a:xfrm>
          <a:prstGeom prst="rect">
            <a:avLst/>
          </a:prstGeom>
        </p:spPr>
      </p:pic>
      <p:pic>
        <p:nvPicPr>
          <p:cNvPr id="7" name="Picture 6"/>
          <p:cNvPicPr>
            <a:picLocks noChangeAspect="1"/>
          </p:cNvPicPr>
          <p:nvPr/>
        </p:nvPicPr>
        <p:blipFill>
          <a:blip r:embed="rId4"/>
          <a:stretch>
            <a:fillRect/>
          </a:stretch>
        </p:blipFill>
        <p:spPr>
          <a:xfrm>
            <a:off x="8369937" y="2558935"/>
            <a:ext cx="3552825" cy="4124325"/>
          </a:xfrm>
          <a:prstGeom prst="rect">
            <a:avLst/>
          </a:prstGeom>
        </p:spPr>
      </p:pic>
    </p:spTree>
    <p:extLst>
      <p:ext uri="{BB962C8B-B14F-4D97-AF65-F5344CB8AC3E}">
        <p14:creationId xmlns:p14="http://schemas.microsoft.com/office/powerpoint/2010/main" val="3569190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Sources</a:t>
            </a:r>
          </a:p>
        </p:txBody>
      </p:sp>
      <p:sp>
        <p:nvSpPr>
          <p:cNvPr id="19"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for automatic metadata extraction</a:t>
            </a:r>
          </a:p>
        </p:txBody>
      </p:sp>
      <p:pic>
        <p:nvPicPr>
          <p:cNvPr id="5" name="Picture 4"/>
          <p:cNvPicPr>
            <a:picLocks noChangeAspect="1"/>
          </p:cNvPicPr>
          <p:nvPr/>
        </p:nvPicPr>
        <p:blipFill>
          <a:blip r:embed="rId2"/>
          <a:stretch>
            <a:fillRect/>
          </a:stretch>
        </p:blipFill>
        <p:spPr>
          <a:xfrm>
            <a:off x="4246913" y="1946413"/>
            <a:ext cx="1800225" cy="1790700"/>
          </a:xfrm>
          <a:prstGeom prst="rect">
            <a:avLst/>
          </a:prstGeom>
        </p:spPr>
      </p:pic>
      <p:pic>
        <p:nvPicPr>
          <p:cNvPr id="21" name="Picture 20"/>
          <p:cNvPicPr>
            <a:picLocks noChangeAspect="1"/>
          </p:cNvPicPr>
          <p:nvPr/>
        </p:nvPicPr>
        <p:blipFill>
          <a:blip r:embed="rId3"/>
          <a:stretch>
            <a:fillRect/>
          </a:stretch>
        </p:blipFill>
        <p:spPr>
          <a:xfrm>
            <a:off x="390525" y="1918252"/>
            <a:ext cx="1809750" cy="1828800"/>
          </a:xfrm>
          <a:prstGeom prst="rect">
            <a:avLst/>
          </a:prstGeom>
        </p:spPr>
      </p:pic>
      <p:pic>
        <p:nvPicPr>
          <p:cNvPr id="22" name="Picture 21"/>
          <p:cNvPicPr>
            <a:picLocks noChangeAspect="1"/>
          </p:cNvPicPr>
          <p:nvPr/>
        </p:nvPicPr>
        <p:blipFill>
          <a:blip r:embed="rId4"/>
          <a:stretch>
            <a:fillRect/>
          </a:stretch>
        </p:blipFill>
        <p:spPr>
          <a:xfrm>
            <a:off x="2318719" y="1918252"/>
            <a:ext cx="1809750" cy="1828800"/>
          </a:xfrm>
          <a:prstGeom prst="rect">
            <a:avLst/>
          </a:prstGeom>
        </p:spPr>
      </p:pic>
      <p:pic>
        <p:nvPicPr>
          <p:cNvPr id="24" name="Picture 23"/>
          <p:cNvPicPr>
            <a:picLocks noChangeAspect="1"/>
          </p:cNvPicPr>
          <p:nvPr/>
        </p:nvPicPr>
        <p:blipFill>
          <a:blip r:embed="rId5"/>
          <a:stretch>
            <a:fillRect/>
          </a:stretch>
        </p:blipFill>
        <p:spPr>
          <a:xfrm>
            <a:off x="6175521" y="1938130"/>
            <a:ext cx="1790700" cy="1790700"/>
          </a:xfrm>
          <a:prstGeom prst="rect">
            <a:avLst/>
          </a:prstGeom>
        </p:spPr>
      </p:pic>
      <p:pic>
        <p:nvPicPr>
          <p:cNvPr id="25" name="Picture 24"/>
          <p:cNvPicPr>
            <a:picLocks noChangeAspect="1"/>
          </p:cNvPicPr>
          <p:nvPr/>
        </p:nvPicPr>
        <p:blipFill>
          <a:blip r:embed="rId6"/>
          <a:stretch>
            <a:fillRect/>
          </a:stretch>
        </p:blipFill>
        <p:spPr>
          <a:xfrm>
            <a:off x="8084665" y="1956352"/>
            <a:ext cx="1781175" cy="1790700"/>
          </a:xfrm>
          <a:prstGeom prst="rect">
            <a:avLst/>
          </a:prstGeom>
        </p:spPr>
      </p:pic>
      <p:pic>
        <p:nvPicPr>
          <p:cNvPr id="26" name="Picture 25"/>
          <p:cNvPicPr>
            <a:picLocks noChangeAspect="1"/>
          </p:cNvPicPr>
          <p:nvPr/>
        </p:nvPicPr>
        <p:blipFill>
          <a:blip r:embed="rId7"/>
          <a:stretch>
            <a:fillRect/>
          </a:stretch>
        </p:blipFill>
        <p:spPr>
          <a:xfrm>
            <a:off x="390525" y="3959851"/>
            <a:ext cx="1790700" cy="1771650"/>
          </a:xfrm>
          <a:prstGeom prst="rect">
            <a:avLst/>
          </a:prstGeom>
        </p:spPr>
      </p:pic>
      <p:pic>
        <p:nvPicPr>
          <p:cNvPr id="27" name="Picture 26"/>
          <p:cNvPicPr>
            <a:picLocks noChangeAspect="1"/>
          </p:cNvPicPr>
          <p:nvPr/>
        </p:nvPicPr>
        <p:blipFill>
          <a:blip r:embed="rId8"/>
          <a:stretch>
            <a:fillRect/>
          </a:stretch>
        </p:blipFill>
        <p:spPr>
          <a:xfrm>
            <a:off x="2318719" y="3940801"/>
            <a:ext cx="1781175" cy="1790700"/>
          </a:xfrm>
          <a:prstGeom prst="rect">
            <a:avLst/>
          </a:prstGeom>
        </p:spPr>
      </p:pic>
      <p:pic>
        <p:nvPicPr>
          <p:cNvPr id="28" name="Picture 27"/>
          <p:cNvPicPr>
            <a:picLocks noChangeAspect="1"/>
          </p:cNvPicPr>
          <p:nvPr/>
        </p:nvPicPr>
        <p:blipFill>
          <a:blip r:embed="rId9"/>
          <a:stretch>
            <a:fillRect/>
          </a:stretch>
        </p:blipFill>
        <p:spPr>
          <a:xfrm>
            <a:off x="4237388" y="3969376"/>
            <a:ext cx="1809750" cy="1762125"/>
          </a:xfrm>
          <a:prstGeom prst="rect">
            <a:avLst/>
          </a:prstGeom>
        </p:spPr>
      </p:pic>
      <p:pic>
        <p:nvPicPr>
          <p:cNvPr id="29" name="Picture 28"/>
          <p:cNvPicPr>
            <a:picLocks noChangeAspect="1"/>
          </p:cNvPicPr>
          <p:nvPr/>
        </p:nvPicPr>
        <p:blipFill>
          <a:blip r:embed="rId10"/>
          <a:stretch>
            <a:fillRect/>
          </a:stretch>
        </p:blipFill>
        <p:spPr>
          <a:xfrm>
            <a:off x="6109877" y="3939559"/>
            <a:ext cx="1781175" cy="1790700"/>
          </a:xfrm>
          <a:prstGeom prst="rect">
            <a:avLst/>
          </a:prstGeom>
        </p:spPr>
      </p:pic>
      <p:pic>
        <p:nvPicPr>
          <p:cNvPr id="30" name="Picture 29"/>
          <p:cNvPicPr>
            <a:picLocks noChangeAspect="1"/>
          </p:cNvPicPr>
          <p:nvPr/>
        </p:nvPicPr>
        <p:blipFill>
          <a:blip r:embed="rId11"/>
          <a:stretch>
            <a:fillRect/>
          </a:stretch>
        </p:blipFill>
        <p:spPr>
          <a:xfrm>
            <a:off x="8037243" y="3960679"/>
            <a:ext cx="1790700" cy="1790700"/>
          </a:xfrm>
          <a:prstGeom prst="rect">
            <a:avLst/>
          </a:prstGeom>
        </p:spPr>
      </p:pic>
      <p:pic>
        <p:nvPicPr>
          <p:cNvPr id="31" name="Picture 30"/>
          <p:cNvPicPr>
            <a:picLocks noChangeAspect="1"/>
          </p:cNvPicPr>
          <p:nvPr/>
        </p:nvPicPr>
        <p:blipFill>
          <a:blip r:embed="rId12"/>
          <a:stretch>
            <a:fillRect/>
          </a:stretch>
        </p:blipFill>
        <p:spPr>
          <a:xfrm>
            <a:off x="10003063" y="1946413"/>
            <a:ext cx="1790700" cy="1790700"/>
          </a:xfrm>
          <a:prstGeom prst="rect">
            <a:avLst/>
          </a:prstGeom>
        </p:spPr>
      </p:pic>
      <p:pic>
        <p:nvPicPr>
          <p:cNvPr id="32" name="Picture 31"/>
          <p:cNvPicPr>
            <a:picLocks noChangeAspect="1"/>
          </p:cNvPicPr>
          <p:nvPr/>
        </p:nvPicPr>
        <p:blipFill>
          <a:blip r:embed="rId13"/>
          <a:stretch>
            <a:fillRect/>
          </a:stretch>
        </p:blipFill>
        <p:spPr>
          <a:xfrm>
            <a:off x="9970608" y="3969790"/>
            <a:ext cx="1790700" cy="1771650"/>
          </a:xfrm>
          <a:prstGeom prst="rect">
            <a:avLst/>
          </a:prstGeom>
        </p:spPr>
      </p:pic>
    </p:spTree>
    <p:extLst>
      <p:ext uri="{BB962C8B-B14F-4D97-AF65-F5344CB8AC3E}">
        <p14:creationId xmlns:p14="http://schemas.microsoft.com/office/powerpoint/2010/main" val="96098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sz="2800" dirty="0">
                <a:solidFill>
                  <a:srgbClr val="17489E"/>
                </a:solidFill>
              </a:rPr>
              <a:t>Additional Data Sources supported via manual entry </a:t>
            </a:r>
          </a:p>
          <a:p>
            <a:r>
              <a:rPr lang="en-US" sz="2800" dirty="0">
                <a:solidFill>
                  <a:srgbClr val="17489E"/>
                </a:solidFill>
              </a:rPr>
              <a:t>PostgreSQL</a:t>
            </a:r>
          </a:p>
          <a:p>
            <a:r>
              <a:rPr lang="en-US" sz="2800" dirty="0">
                <a:solidFill>
                  <a:srgbClr val="17489E"/>
                </a:solidFill>
              </a:rPr>
              <a:t>OData</a:t>
            </a:r>
          </a:p>
          <a:p>
            <a:r>
              <a:rPr lang="en-US" sz="2800" dirty="0">
                <a:solidFill>
                  <a:srgbClr val="17489E"/>
                </a:solidFill>
              </a:rPr>
              <a:t>SharePoint</a:t>
            </a:r>
          </a:p>
          <a:p>
            <a:r>
              <a:rPr lang="en-US" sz="2800" dirty="0">
                <a:solidFill>
                  <a:srgbClr val="17489E"/>
                </a:solidFill>
              </a:rPr>
              <a:t>HTTP</a:t>
            </a:r>
          </a:p>
          <a:p>
            <a:r>
              <a:rPr lang="en-US" sz="2800" dirty="0">
                <a:solidFill>
                  <a:srgbClr val="17489E"/>
                </a:solidFill>
              </a:rPr>
              <a:t>File System</a:t>
            </a:r>
          </a:p>
          <a:p>
            <a:r>
              <a:rPr lang="en-US" sz="2800" dirty="0">
                <a:solidFill>
                  <a:srgbClr val="17489E"/>
                </a:solidFill>
              </a:rPr>
              <a:t>DB2</a:t>
            </a:r>
          </a:p>
          <a:p>
            <a:endParaRPr lang="en-US" sz="2800" dirty="0">
              <a:solidFill>
                <a:srgbClr val="17489E"/>
              </a:solidFill>
            </a:endParaRPr>
          </a:p>
          <a:p>
            <a:endParaRPr lang="en-US" dirty="0">
              <a:solidFill>
                <a:srgbClr val="17489E"/>
              </a:solidFill>
            </a:endParaRPr>
          </a:p>
        </p:txBody>
      </p:sp>
      <p:sp>
        <p:nvSpPr>
          <p:cNvPr id="12" name="Title 1"/>
          <p:cNvSpPr>
            <a:spLocks noGrp="1"/>
          </p:cNvSpPr>
          <p:nvPr>
            <p:ph type="title"/>
          </p:nvPr>
        </p:nvSpPr>
        <p:spPr>
          <a:xfrm>
            <a:off x="268928" y="291103"/>
            <a:ext cx="11653834" cy="896518"/>
          </a:xfrm>
        </p:spPr>
        <p:txBody>
          <a:bodyPr/>
          <a:lstStyle/>
          <a:p>
            <a:r>
              <a:rPr lang="en-US" dirty="0">
                <a:solidFill>
                  <a:srgbClr val="17489E"/>
                </a:solidFill>
              </a:rPr>
              <a:t>Supported Data Sources</a:t>
            </a:r>
          </a:p>
        </p:txBody>
      </p:sp>
      <p:sp>
        <p:nvSpPr>
          <p:cNvPr id="13"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via manual entry</a:t>
            </a:r>
          </a:p>
        </p:txBody>
      </p:sp>
    </p:spTree>
    <p:extLst>
      <p:ext uri="{BB962C8B-B14F-4D97-AF65-F5344CB8AC3E}">
        <p14:creationId xmlns:p14="http://schemas.microsoft.com/office/powerpoint/2010/main" val="1560286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grpSp>
        <p:nvGrpSpPr>
          <p:cNvPr id="17" name="Group 16"/>
          <p:cNvGrpSpPr/>
          <p:nvPr/>
        </p:nvGrpSpPr>
        <p:grpSpPr>
          <a:xfrm>
            <a:off x="10402613" y="2321327"/>
            <a:ext cx="463598" cy="2133124"/>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5" idx="3"/>
            </p:cNvCxnSpPr>
            <p:nvPr/>
          </p:nvCxnSpPr>
          <p:spPr>
            <a:xfrm flipV="1">
              <a:off x="10675766" y="4104261"/>
              <a:ext cx="409025" cy="2906"/>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10410222" y="5151341"/>
            <a:ext cx="520124" cy="6390"/>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369855" y="5005413"/>
            <a:ext cx="2179190" cy="1022597"/>
            <a:chOff x="8538017" y="4739224"/>
            <a:chExt cx="2223203" cy="104325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166519" y="5044090"/>
              <a:ext cx="1594701" cy="738384"/>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Recommendations,</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customer churn,</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forecasting, etc.</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bg1"/>
              </a:solidFill>
              <a:ln w="9525">
                <a:solidFill>
                  <a:schemeClr val="bg1"/>
                </a:solidFill>
                <a:round/>
                <a:headEnd/>
                <a:tailEnd/>
              </a:ln>
              <a:extLst/>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bg1"/>
              </a:solidFill>
              <a:ln w="9525">
                <a:solidFill>
                  <a:schemeClr val="bg1"/>
                </a:solidFill>
                <a:round/>
                <a:headEnd/>
                <a:tailEnd/>
              </a:ln>
              <a:extLst/>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bg1"/>
              </a:solidFill>
              <a:ln w="9525">
                <a:solidFill>
                  <a:srgbClr val="000000"/>
                </a:solidFill>
                <a:round/>
                <a:headEnd/>
                <a:tailEnd/>
              </a:ln>
              <a:extLst/>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bg1"/>
              </a:solidFill>
              <a:ln w="9525">
                <a:solidFill>
                  <a:schemeClr val="bg1"/>
                </a:solidFill>
                <a:round/>
                <a:headEnd/>
                <a:tailEnd/>
              </a:ln>
              <a:extLst/>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bg1"/>
              </a:solidFill>
              <a:ln w="9525">
                <a:solidFill>
                  <a:schemeClr val="bg1"/>
                </a:solidFill>
                <a:round/>
                <a:headEnd/>
                <a:tailEnd/>
              </a:ln>
              <a:extLst/>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bg1"/>
              </a:solidFill>
              <a:ln w="9525">
                <a:solidFill>
                  <a:schemeClr val="bg1"/>
                </a:solidFill>
                <a:round/>
                <a:headEnd/>
                <a:tailEnd/>
              </a:ln>
              <a:extLst/>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grpSp>
      </p:grpSp>
      <p:grpSp>
        <p:nvGrpSpPr>
          <p:cNvPr id="15" name="Group 14"/>
          <p:cNvGrpSpPr/>
          <p:nvPr/>
        </p:nvGrpSpPr>
        <p:grpSpPr>
          <a:xfrm>
            <a:off x="8369855" y="3913836"/>
            <a:ext cx="2095428" cy="1001028"/>
            <a:chOff x="8538016" y="3277427"/>
            <a:chExt cx="2137749" cy="1021246"/>
          </a:xfrm>
        </p:grpSpPr>
        <p:sp>
          <p:nvSpPr>
            <p:cNvPr id="96" name="Rectangle 95"/>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Perceptual Intelligence</a:t>
              </a:r>
            </a:p>
          </p:txBody>
        </p:sp>
        <p:sp>
          <p:nvSpPr>
            <p:cNvPr id="125" name="Rectangle 124"/>
            <p:cNvSpPr/>
            <p:nvPr/>
          </p:nvSpPr>
          <p:spPr>
            <a:xfrm>
              <a:off x="9204619" y="3670433"/>
              <a:ext cx="1007214" cy="307692"/>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Face, vision</a:t>
              </a:r>
            </a:p>
          </p:txBody>
        </p:sp>
        <p:sp>
          <p:nvSpPr>
            <p:cNvPr id="126" name="Rectangle 125"/>
            <p:cNvSpPr/>
            <p:nvPr/>
          </p:nvSpPr>
          <p:spPr>
            <a:xfrm>
              <a:off x="9204619" y="3990981"/>
              <a:ext cx="1071792" cy="307692"/>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Speech, text</a:t>
              </a:r>
            </a:p>
          </p:txBody>
        </p:sp>
        <p:grpSp>
          <p:nvGrpSpPr>
            <p:cNvPr id="95" name="Group 94"/>
            <p:cNvGrpSpPr/>
            <p:nvPr/>
          </p:nvGrpSpPr>
          <p:grpSpPr>
            <a:xfrm>
              <a:off x="8892356" y="3676097"/>
              <a:ext cx="269629" cy="255077"/>
              <a:chOff x="3248025" y="1189989"/>
              <a:chExt cx="5153661" cy="4875531"/>
            </a:xfrm>
            <a:solidFill>
              <a:schemeClr val="bg1"/>
            </a:solidFill>
          </p:grpSpPr>
          <p:sp>
            <p:nvSpPr>
              <p:cNvPr id="99" name="Freeform 98"/>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00" name="Freeform 99"/>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01" name="Freeform 100"/>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02" name="Freeform 101"/>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03" name="Freeform 102"/>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nvGrpSpPr>
            <p:cNvPr id="115" name="Group 114"/>
            <p:cNvGrpSpPr/>
            <p:nvPr/>
          </p:nvGrpSpPr>
          <p:grpSpPr>
            <a:xfrm>
              <a:off x="8883959" y="4029213"/>
              <a:ext cx="286422" cy="241797"/>
              <a:chOff x="4746173" y="1443591"/>
              <a:chExt cx="4626426" cy="3905623"/>
            </a:xfrm>
            <a:solidFill>
              <a:schemeClr val="bg1"/>
            </a:solidFill>
          </p:grpSpPr>
          <p:grpSp>
            <p:nvGrpSpPr>
              <p:cNvPr id="116" name="Group 386"/>
              <p:cNvGrpSpPr>
                <a:grpSpLocks noChangeAspect="1"/>
              </p:cNvGrpSpPr>
              <p:nvPr/>
            </p:nvGrpSpPr>
            <p:grpSpPr bwMode="auto">
              <a:xfrm>
                <a:off x="4746173" y="2973313"/>
                <a:ext cx="1414640" cy="2318440"/>
                <a:chOff x="-1261" y="1888"/>
                <a:chExt cx="576" cy="944"/>
              </a:xfrm>
              <a:grpFill/>
            </p:grpSpPr>
            <p:sp>
              <p:nvSpPr>
                <p:cNvPr id="1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291"/>
                  <a:endParaRPr lang="en-US" sz="1667">
                    <a:solidFill>
                      <a:schemeClr val="bg1"/>
                    </a:solidFill>
                  </a:endParaRPr>
                </a:p>
              </p:txBody>
            </p:sp>
            <p:sp>
              <p:nvSpPr>
                <p:cNvPr id="1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291"/>
                  <a:endParaRPr lang="en-US" sz="1667">
                    <a:solidFill>
                      <a:schemeClr val="bg1"/>
                    </a:solidFill>
                  </a:endParaRPr>
                </a:p>
              </p:txBody>
            </p:sp>
            <p:sp>
              <p:nvSpPr>
                <p:cNvPr id="1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291"/>
                  <a:endParaRPr lang="en-US" sz="1667">
                    <a:solidFill>
                      <a:schemeClr val="bg1"/>
                    </a:solidFill>
                  </a:endParaRPr>
                </a:p>
              </p:txBody>
            </p:sp>
          </p:grpSp>
          <p:grpSp>
            <p:nvGrpSpPr>
              <p:cNvPr id="130" name="Group 129"/>
              <p:cNvGrpSpPr/>
              <p:nvPr/>
            </p:nvGrpSpPr>
            <p:grpSpPr>
              <a:xfrm>
                <a:off x="5345480" y="1443592"/>
                <a:ext cx="1381394" cy="1269128"/>
                <a:chOff x="5345480" y="1443592"/>
                <a:chExt cx="1381394" cy="1269128"/>
              </a:xfrm>
              <a:grpFill/>
            </p:grpSpPr>
            <p:sp>
              <p:nvSpPr>
                <p:cNvPr id="138" name="Bent Arrow 1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39" name="Isosceles Triangle 138"/>
                <p:cNvSpPr/>
                <p:nvPr/>
              </p:nvSpPr>
              <p:spPr bwMode="auto">
                <a:xfrm rot="5400000">
                  <a:off x="6110896" y="1589033"/>
                  <a:ext cx="761420" cy="47053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nvGrpSpPr>
              <p:cNvPr id="131" name="Group 130"/>
              <p:cNvGrpSpPr/>
              <p:nvPr/>
            </p:nvGrpSpPr>
            <p:grpSpPr>
              <a:xfrm rot="10800000">
                <a:off x="7049745" y="4080086"/>
                <a:ext cx="1381394" cy="1269128"/>
                <a:chOff x="5345480" y="1443592"/>
                <a:chExt cx="1381394" cy="1269128"/>
              </a:xfrm>
              <a:grpFill/>
            </p:grpSpPr>
            <p:sp>
              <p:nvSpPr>
                <p:cNvPr id="136" name="Bent Arrow 1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37" name="Isosceles Triangle 136"/>
                <p:cNvSpPr/>
                <p:nvPr/>
              </p:nvSpPr>
              <p:spPr bwMode="auto">
                <a:xfrm rot="5400000">
                  <a:off x="6110896" y="1589033"/>
                  <a:ext cx="761420" cy="47053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sp>
            <p:nvSpPr>
              <p:cNvPr id="132" name="Freeform 1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33" name="Rectangle 132"/>
              <p:cNvSpPr/>
              <p:nvPr/>
            </p:nvSpPr>
            <p:spPr bwMode="auto">
              <a:xfrm>
                <a:off x="7711440" y="1981200"/>
                <a:ext cx="112776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34" name="Rectangle 133"/>
              <p:cNvSpPr/>
              <p:nvPr/>
            </p:nvSpPr>
            <p:spPr bwMode="auto">
              <a:xfrm>
                <a:off x="7711440" y="2518221"/>
                <a:ext cx="112776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35" name="Rectangle 134"/>
              <p:cNvSpPr/>
              <p:nvPr/>
            </p:nvSpPr>
            <p:spPr bwMode="auto">
              <a:xfrm>
                <a:off x="7711440" y="3055242"/>
                <a:ext cx="112776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grpSp>
        <p:nvGrpSpPr>
          <p:cNvPr id="25" name="Group 24"/>
          <p:cNvGrpSpPr/>
          <p:nvPr/>
        </p:nvGrpSpPr>
        <p:grpSpPr>
          <a:xfrm>
            <a:off x="8359953" y="2832506"/>
            <a:ext cx="2105332" cy="985927"/>
            <a:chOff x="8527913" y="2888721"/>
            <a:chExt cx="2147853" cy="1005840"/>
          </a:xfrm>
        </p:grpSpPr>
        <p:sp>
          <p:nvSpPr>
            <p:cNvPr id="165" name="Rectangle 164"/>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Personal Digital Assistant</a:t>
              </a:r>
            </a:p>
          </p:txBody>
        </p:sp>
        <p:sp>
          <p:nvSpPr>
            <p:cNvPr id="166" name="Rectangle 165"/>
            <p:cNvSpPr/>
            <p:nvPr/>
          </p:nvSpPr>
          <p:spPr>
            <a:xfrm>
              <a:off x="9194516" y="3376977"/>
              <a:ext cx="773783" cy="307692"/>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Cortana</a:t>
              </a:r>
            </a:p>
          </p:txBody>
        </p:sp>
        <p:pic>
          <p:nvPicPr>
            <p:cNvPr id="192" name="Picture 191" descr="http://winaero.com/blog/wp-content/uploads/2015/01/cortana-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8369856" y="1753262"/>
            <a:ext cx="2095429" cy="985928"/>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bg1"/>
              </a:solidFill>
              <a:ln>
                <a:solidFill>
                  <a:schemeClr val="bg1"/>
                </a:solidFill>
              </a:ln>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bg1"/>
              </a:solidFill>
              <a:ln>
                <a:solidFill>
                  <a:schemeClr val="bg1"/>
                </a:solidFill>
              </a:ln>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bg1"/>
              </a:solidFill>
              <a:ln>
                <a:solidFill>
                  <a:schemeClr val="bg1"/>
                </a:solidFill>
              </a:ln>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bg1"/>
              </a:solidFill>
              <a:ln>
                <a:solidFill>
                  <a:schemeClr val="bg1"/>
                </a:solidFill>
              </a:ln>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bg1"/>
              </a:solidFill>
              <a:ln>
                <a:solidFill>
                  <a:schemeClr val="bg1"/>
                </a:solidFill>
              </a:ln>
            </p:spPr>
            <p:txBody>
              <a:bodyPr vert="horz" wrap="square" lIns="89630" tIns="44815" rIns="89630" bIns="44815" numCol="1" anchor="t" anchorCtr="0" compatLnSpc="1">
                <a:prstTxWarp prst="textNoShape">
                  <a:avLst/>
                </a:prstTxWarp>
              </a:bodyPr>
              <a:lstStyle/>
              <a:p>
                <a:pPr defTabSz="914307"/>
                <a:endParaRPr lang="en-US" sz="1766">
                  <a:solidFill>
                    <a:schemeClr val="bg1"/>
                  </a:solidFill>
                </a:endParaRPr>
              </a:p>
            </p:txBody>
          </p:sp>
        </p:grpSp>
        <p:sp>
          <p:nvSpPr>
            <p:cNvPr id="86" name="Rectangle 85"/>
            <p:cNvSpPr/>
            <p:nvPr/>
          </p:nvSpPr>
          <p:spPr>
            <a:xfrm>
              <a:off x="9204620" y="2421303"/>
              <a:ext cx="821303" cy="307692"/>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Power BI</a:t>
              </a:r>
            </a:p>
          </p:txBody>
        </p:sp>
      </p:grpSp>
      <p:grpSp>
        <p:nvGrpSpPr>
          <p:cNvPr id="24" name="Group 23"/>
          <p:cNvGrpSpPr/>
          <p:nvPr/>
        </p:nvGrpSpPr>
        <p:grpSpPr>
          <a:xfrm>
            <a:off x="6154500" y="1755925"/>
            <a:ext cx="2323225" cy="4234574"/>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Machine Learning </a:t>
              </a:r>
              <a:br>
                <a:rPr lang="en-US" sz="1567" b="1" spc="-29" dirty="0">
                  <a:solidFill>
                    <a:schemeClr val="bg1"/>
                  </a:solidFill>
                  <a:latin typeface="Segoe UI Semilight" panose="020B0402040204020203" pitchFamily="34" charset="0"/>
                  <a:cs typeface="Segoe UI Semilight" panose="020B0402040204020203" pitchFamily="34" charset="0"/>
                </a:rPr>
              </a:br>
              <a:r>
                <a:rPr lang="en-US" sz="1567" b="1" spc="-29" dirty="0">
                  <a:solidFill>
                    <a:schemeClr val="bg1"/>
                  </a:solidFill>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0490" y="3574838"/>
              <a:ext cx="428269" cy="310126"/>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51467" y="5121031"/>
              <a:ext cx="474530" cy="367761"/>
            </a:xfrm>
            <a:prstGeom prst="rect">
              <a:avLst/>
            </a:prstGeom>
          </p:spPr>
        </p:pic>
        <p:sp>
          <p:nvSpPr>
            <p:cNvPr id="83" name="Rectangle 82"/>
            <p:cNvSpPr/>
            <p:nvPr/>
          </p:nvSpPr>
          <p:spPr>
            <a:xfrm>
              <a:off x="6767968" y="2860458"/>
              <a:ext cx="1496776"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Machine Learning</a:t>
              </a:r>
            </a:p>
          </p:txBody>
        </p:sp>
        <p:sp>
          <p:nvSpPr>
            <p:cNvPr id="84" name="Rectangle 83"/>
            <p:cNvSpPr/>
            <p:nvPr/>
          </p:nvSpPr>
          <p:spPr>
            <a:xfrm>
              <a:off x="6808759" y="3483414"/>
              <a:ext cx="1523121" cy="922948"/>
            </a:xfrm>
            <a:prstGeom prst="rect">
              <a:avLst/>
            </a:prstGeom>
          </p:spPr>
          <p:txBody>
            <a:bodyPr wrap="squar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Hadoop, Spark, Storm, </a:t>
              </a:r>
              <a:r>
                <a:rPr lang="en-US" sz="1371" spc="-29" dirty="0" err="1">
                  <a:solidFill>
                    <a:schemeClr val="bg1"/>
                  </a:solidFill>
                  <a:latin typeface="Segoe UI Semilight" panose="020B0402040204020203" pitchFamily="34" charset="0"/>
                  <a:cs typeface="Segoe UI Semilight" panose="020B0402040204020203" pitchFamily="34" charset="0"/>
                </a:rPr>
                <a:t>Hbase</a:t>
              </a:r>
              <a:r>
                <a:rPr lang="en-US" sz="1371" spc="-29" dirty="0">
                  <a:solidFill>
                    <a:schemeClr val="bg1"/>
                  </a:solidFill>
                  <a:latin typeface="Segoe UI Semilight" panose="020B0402040204020203" pitchFamily="34" charset="0"/>
                  <a:cs typeface="Segoe UI Semilight" panose="020B0402040204020203" pitchFamily="34" charset="0"/>
                </a:rPr>
                <a:t> Managed Clusters </a:t>
              </a:r>
              <a:r>
                <a:rPr lang="en-US" sz="1175" spc="-29" dirty="0">
                  <a:solidFill>
                    <a:schemeClr val="bg1"/>
                  </a:solidFill>
                  <a:latin typeface="Segoe UI Semilight" panose="020B0402040204020203" pitchFamily="34" charset="0"/>
                  <a:cs typeface="Segoe UI Semilight" panose="020B0402040204020203" pitchFamily="34" charset="0"/>
                </a:rPr>
                <a:t>(Azure Data Lake)</a:t>
              </a:r>
              <a:endParaRPr lang="en-US" sz="1371" spc="-29" dirty="0">
                <a:solidFill>
                  <a:schemeClr val="bg1"/>
                </a:solidFill>
                <a:latin typeface="Segoe UI Semilight" panose="020B0402040204020203" pitchFamily="34" charset="0"/>
                <a:cs typeface="Segoe UI Semilight" panose="020B0402040204020203" pitchFamily="34" charset="0"/>
              </a:endParaRPr>
            </a:p>
          </p:txBody>
        </p:sp>
        <p:sp>
          <p:nvSpPr>
            <p:cNvPr id="85" name="Rectangle 84"/>
            <p:cNvSpPr/>
            <p:nvPr/>
          </p:nvSpPr>
          <p:spPr>
            <a:xfrm>
              <a:off x="6808759" y="5049307"/>
              <a:ext cx="1168499"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Stream</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sp>
        <p:nvSpPr>
          <p:cNvPr id="183" name="Freeform 389"/>
          <p:cNvSpPr>
            <a:spLocks noEditPoints="1"/>
          </p:cNvSpPr>
          <p:nvPr/>
        </p:nvSpPr>
        <p:spPr bwMode="auto">
          <a:xfrm>
            <a:off x="8886079" y="338353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291"/>
            <a:endParaRPr lang="en-US" sz="1667">
              <a:solidFill>
                <a:schemeClr val="bg1"/>
              </a:solidFill>
            </a:endParaRPr>
          </a:p>
        </p:txBody>
      </p:sp>
      <p:sp>
        <p:nvSpPr>
          <p:cNvPr id="5" name="Title 1"/>
          <p:cNvSpPr>
            <a:spLocks noGrp="1"/>
          </p:cNvSpPr>
          <p:nvPr>
            <p:ph type="title"/>
          </p:nvPr>
        </p:nvSpPr>
        <p:spPr>
          <a:xfrm>
            <a:off x="797132" y="435306"/>
            <a:ext cx="10515600" cy="1325563"/>
          </a:xfrm>
          <a:prstGeom prst="rect">
            <a:avLst/>
          </a:prstGeom>
        </p:spPr>
        <p:txBody>
          <a:bodyPr/>
          <a:lstStyle/>
          <a:p>
            <a:r>
              <a:rPr lang="en-US" dirty="0">
                <a:solidFill>
                  <a:schemeClr val="bg1"/>
                </a:solidFill>
              </a:rPr>
              <a:t>Cortana Intelligence</a:t>
            </a:r>
            <a:br>
              <a:rPr lang="en-US" dirty="0">
                <a:solidFill>
                  <a:schemeClr val="bg1"/>
                </a:solidFill>
              </a:rPr>
            </a:br>
            <a:r>
              <a:rPr lang="en-US" sz="3527" dirty="0">
                <a:solidFill>
                  <a:schemeClr val="bg1"/>
                </a:solidFill>
              </a:rPr>
              <a:t>Transform data into intelligent action</a:t>
            </a:r>
          </a:p>
        </p:txBody>
      </p:sp>
      <p:sp>
        <p:nvSpPr>
          <p:cNvPr id="20" name="Rectangle 19"/>
          <p:cNvSpPr/>
          <p:nvPr/>
        </p:nvSpPr>
        <p:spPr>
          <a:xfrm>
            <a:off x="369740" y="6078330"/>
            <a:ext cx="691582" cy="362197"/>
          </a:xfrm>
          <a:prstGeom prst="rect">
            <a:avLst/>
          </a:prstGeom>
        </p:spPr>
        <p:txBody>
          <a:bodyPr wrap="none">
            <a:spAutoFit/>
          </a:bodyPr>
          <a:lstStyle/>
          <a:p>
            <a:pPr algn="ctr" defTabSz="710682">
              <a:spcBef>
                <a:spcPct val="0"/>
              </a:spcBef>
              <a:spcAft>
                <a:spcPct val="35000"/>
              </a:spcAft>
            </a:pPr>
            <a:r>
              <a:rPr lang="en-US" sz="1766" b="1" spc="-29" dirty="0">
                <a:solidFill>
                  <a:schemeClr val="bg1"/>
                </a:solidFill>
                <a:latin typeface="Segoe UI Semilight" panose="020B0402040204020203" pitchFamily="34" charset="0"/>
                <a:cs typeface="Segoe UI Semilight" panose="020B0402040204020203" pitchFamily="34" charset="0"/>
              </a:rPr>
              <a:t>DATA</a:t>
            </a:r>
          </a:p>
        </p:txBody>
      </p:sp>
      <p:grpSp>
        <p:nvGrpSpPr>
          <p:cNvPr id="6" name="Group 5"/>
          <p:cNvGrpSpPr/>
          <p:nvPr/>
        </p:nvGrpSpPr>
        <p:grpSpPr>
          <a:xfrm>
            <a:off x="271628" y="2091453"/>
            <a:ext cx="1520438" cy="3806322"/>
            <a:chOff x="276231" y="2132701"/>
            <a:chExt cx="1551146" cy="3883197"/>
          </a:xfrm>
        </p:grpSpPr>
        <p:cxnSp>
          <p:nvCxnSpPr>
            <p:cNvPr id="87" name="Straight Connector 86"/>
            <p:cNvCxnSpPr/>
            <p:nvPr/>
          </p:nvCxnSpPr>
          <p:spPr>
            <a:xfrm>
              <a:off x="1399592" y="2407298"/>
              <a:ext cx="7864" cy="2729556"/>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sp>
          <p:nvSpPr>
            <p:cNvPr id="3" name="TextBox 2"/>
            <p:cNvSpPr txBox="1"/>
            <p:nvPr/>
          </p:nvSpPr>
          <p:spPr>
            <a:xfrm>
              <a:off x="290952" y="2519818"/>
              <a:ext cx="1239880" cy="683022"/>
            </a:xfrm>
            <a:prstGeom prst="rect">
              <a:avLst/>
            </a:prstGeom>
            <a:noFill/>
          </p:spPr>
          <p:txBody>
            <a:bodyPr wrap="square" lIns="179235" tIns="143388" rIns="179235" bIns="143388" rtlCol="0">
              <a:spAutoFit/>
            </a:bodyPr>
            <a:lstStyle/>
            <a:p>
              <a:pPr defTabSz="914132">
                <a:lnSpc>
                  <a:spcPct val="90000"/>
                </a:lnSpc>
                <a:spcBef>
                  <a:spcPct val="0"/>
                </a:spcBef>
                <a:spcAft>
                  <a:spcPts val="588"/>
                </a:spcAft>
              </a:pPr>
              <a:r>
                <a:rPr lang="en-US" sz="1371" spc="-29" dirty="0">
                  <a:solidFill>
                    <a:schemeClr val="bg1"/>
                  </a:solidFill>
                  <a:latin typeface="Segoe UI Semilight" panose="020B0402040204020203" pitchFamily="34" charset="0"/>
                  <a:cs typeface="Segoe UI Semilight" panose="020B0402040204020203" pitchFamily="34" charset="0"/>
                </a:rPr>
                <a:t>Business </a:t>
              </a:r>
              <a:br>
                <a:rPr lang="en-US" sz="1371" spc="-29" dirty="0">
                  <a:solidFill>
                    <a:schemeClr val="bg1"/>
                  </a:solidFill>
                  <a:latin typeface="Segoe UI Semilight" panose="020B0402040204020203" pitchFamily="34" charset="0"/>
                  <a:cs typeface="Segoe UI Semilight" panose="020B0402040204020203" pitchFamily="34" charset="0"/>
                </a:rPr>
              </a:br>
              <a:r>
                <a:rPr lang="en-US" sz="1371" spc="-29" dirty="0">
                  <a:solidFill>
                    <a:schemeClr val="bg1"/>
                  </a:solidFill>
                  <a:latin typeface="Segoe UI Semilight" panose="020B0402040204020203" pitchFamily="34" charset="0"/>
                  <a:cs typeface="Segoe UI Semilight" panose="020B0402040204020203" pitchFamily="34" charset="0"/>
                </a:rPr>
                <a:t>apps</a:t>
              </a:r>
            </a:p>
          </p:txBody>
        </p:sp>
        <p:sp>
          <p:nvSpPr>
            <p:cNvPr id="106" name="TextBox 105"/>
            <p:cNvSpPr txBox="1"/>
            <p:nvPr/>
          </p:nvSpPr>
          <p:spPr>
            <a:xfrm>
              <a:off x="286638" y="4033285"/>
              <a:ext cx="1239880" cy="683022"/>
            </a:xfrm>
            <a:prstGeom prst="rect">
              <a:avLst/>
            </a:prstGeom>
            <a:noFill/>
          </p:spPr>
          <p:txBody>
            <a:bodyPr wrap="square" lIns="179235" tIns="143388" rIns="179235" bIns="143388" rtlCol="0">
              <a:spAutoFit/>
            </a:bodyPr>
            <a:lstStyle/>
            <a:p>
              <a:pPr defTabSz="914132">
                <a:lnSpc>
                  <a:spcPct val="90000"/>
                </a:lnSpc>
                <a:spcBef>
                  <a:spcPct val="0"/>
                </a:spcBef>
                <a:spcAft>
                  <a:spcPts val="588"/>
                </a:spcAft>
              </a:pPr>
              <a:r>
                <a:rPr lang="en-US" sz="1371" spc="-29" dirty="0">
                  <a:solidFill>
                    <a:schemeClr val="bg1"/>
                  </a:solidFill>
                  <a:latin typeface="Segoe UI Semilight" panose="020B0402040204020203" pitchFamily="34" charset="0"/>
                  <a:cs typeface="Segoe UI Semilight" panose="020B0402040204020203" pitchFamily="34" charset="0"/>
                </a:rPr>
                <a:t>Custom </a:t>
              </a:r>
              <a:br>
                <a:rPr lang="en-US" sz="1371" spc="-29" dirty="0">
                  <a:solidFill>
                    <a:schemeClr val="bg1"/>
                  </a:solidFill>
                  <a:latin typeface="Segoe UI Semilight" panose="020B0402040204020203" pitchFamily="34" charset="0"/>
                  <a:cs typeface="Segoe UI Semilight" panose="020B0402040204020203" pitchFamily="34" charset="0"/>
                </a:rPr>
              </a:br>
              <a:r>
                <a:rPr lang="en-US" sz="1371" spc="-29" dirty="0">
                  <a:solidFill>
                    <a:schemeClr val="bg1"/>
                  </a:solidFill>
                  <a:latin typeface="Segoe UI Semilight" panose="020B0402040204020203" pitchFamily="34" charset="0"/>
                  <a:cs typeface="Segoe UI Semilight" panose="020B0402040204020203" pitchFamily="34" charset="0"/>
                </a:rPr>
                <a:t>apps</a:t>
              </a:r>
            </a:p>
          </p:txBody>
        </p:sp>
        <p:sp>
          <p:nvSpPr>
            <p:cNvPr id="107"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sp>
          <p:nvSpPr>
            <p:cNvPr id="110" name="TextBox 109"/>
            <p:cNvSpPr txBox="1"/>
            <p:nvPr/>
          </p:nvSpPr>
          <p:spPr>
            <a:xfrm>
              <a:off x="276231" y="5332876"/>
              <a:ext cx="1551146" cy="683022"/>
            </a:xfrm>
            <a:prstGeom prst="rect">
              <a:avLst/>
            </a:prstGeom>
            <a:noFill/>
          </p:spPr>
          <p:txBody>
            <a:bodyPr wrap="square" lIns="179235" tIns="143388" rIns="179235" bIns="143388" rtlCol="0">
              <a:spAutoFit/>
            </a:bodyPr>
            <a:lstStyle/>
            <a:p>
              <a:pPr defTabSz="914132">
                <a:lnSpc>
                  <a:spcPct val="90000"/>
                </a:lnSpc>
                <a:spcBef>
                  <a:spcPct val="0"/>
                </a:spcBef>
                <a:spcAft>
                  <a:spcPts val="588"/>
                </a:spcAft>
              </a:pPr>
              <a:r>
                <a:rPr lang="en-US" sz="1371" spc="-29" dirty="0">
                  <a:solidFill>
                    <a:schemeClr val="bg1"/>
                  </a:solidFill>
                  <a:latin typeface="Segoe UI Semilight" panose="020B0402040204020203" pitchFamily="34" charset="0"/>
                  <a:cs typeface="Segoe UI Semilight" panose="020B0402040204020203" pitchFamily="34" charset="0"/>
                </a:rPr>
                <a:t>Sensors </a:t>
              </a:r>
              <a:br>
                <a:rPr lang="en-US" sz="1371" spc="-29" dirty="0">
                  <a:solidFill>
                    <a:schemeClr val="bg1"/>
                  </a:solidFill>
                  <a:latin typeface="Segoe UI Semilight" panose="020B0402040204020203" pitchFamily="34" charset="0"/>
                  <a:cs typeface="Segoe UI Semilight" panose="020B0402040204020203" pitchFamily="34" charset="0"/>
                </a:rPr>
              </a:br>
              <a:r>
                <a:rPr lang="en-US" sz="1371" spc="-29" dirty="0">
                  <a:solidFill>
                    <a:schemeClr val="bg1"/>
                  </a:solidFill>
                  <a:latin typeface="Segoe UI Semilight" panose="020B0402040204020203" pitchFamily="34" charset="0"/>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grpSp>
      <p:sp>
        <p:nvSpPr>
          <p:cNvPr id="21" name="Rectangle 20"/>
          <p:cNvSpPr/>
          <p:nvPr/>
        </p:nvSpPr>
        <p:spPr>
          <a:xfrm>
            <a:off x="5079574" y="6078330"/>
            <a:ext cx="1545404" cy="362197"/>
          </a:xfrm>
          <a:prstGeom prst="rect">
            <a:avLst/>
          </a:prstGeom>
        </p:spPr>
        <p:txBody>
          <a:bodyPr wrap="none">
            <a:spAutoFit/>
          </a:bodyPr>
          <a:lstStyle/>
          <a:p>
            <a:pPr algn="ctr" defTabSz="710682">
              <a:spcBef>
                <a:spcPct val="0"/>
              </a:spcBef>
              <a:spcAft>
                <a:spcPct val="35000"/>
              </a:spcAft>
            </a:pPr>
            <a:r>
              <a:rPr lang="en-US" sz="1766" b="1" spc="-29" dirty="0">
                <a:solidFill>
                  <a:schemeClr val="bg1"/>
                </a:solidFill>
                <a:latin typeface="Segoe UI Semilight" panose="020B0402040204020203" pitchFamily="34" charset="0"/>
                <a:cs typeface="Segoe UI Semilight" panose="020B0402040204020203" pitchFamily="34" charset="0"/>
              </a:rPr>
              <a:t>INTELLIGENCE</a:t>
            </a:r>
          </a:p>
        </p:txBody>
      </p:sp>
      <p:sp>
        <p:nvSpPr>
          <p:cNvPr id="2" name="Right Arrow 1"/>
          <p:cNvSpPr/>
          <p:nvPr/>
        </p:nvSpPr>
        <p:spPr bwMode="auto">
          <a:xfrm>
            <a:off x="1721385" y="6116993"/>
            <a:ext cx="3415991" cy="254476"/>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22" name="Rectangle 21"/>
          <p:cNvSpPr/>
          <p:nvPr/>
        </p:nvSpPr>
        <p:spPr>
          <a:xfrm>
            <a:off x="10877844" y="6078330"/>
            <a:ext cx="950627" cy="362197"/>
          </a:xfrm>
          <a:prstGeom prst="rect">
            <a:avLst/>
          </a:prstGeom>
        </p:spPr>
        <p:txBody>
          <a:bodyPr wrap="none">
            <a:spAutoFit/>
          </a:bodyPr>
          <a:lstStyle/>
          <a:p>
            <a:pPr algn="ctr" defTabSz="710682">
              <a:spcBef>
                <a:spcPct val="0"/>
              </a:spcBef>
              <a:spcAft>
                <a:spcPct val="35000"/>
              </a:spcAft>
            </a:pPr>
            <a:r>
              <a:rPr lang="en-US" sz="1766" b="1" spc="-29" dirty="0">
                <a:solidFill>
                  <a:schemeClr val="bg1"/>
                </a:solidFill>
                <a:latin typeface="Segoe UI Semilight" panose="020B0402040204020203" pitchFamily="34" charset="0"/>
                <a:cs typeface="Segoe UI Semilight" panose="020B0402040204020203" pitchFamily="34" charset="0"/>
              </a:rPr>
              <a:t>ACTION</a:t>
            </a:r>
          </a:p>
        </p:txBody>
      </p:sp>
      <p:grpSp>
        <p:nvGrpSpPr>
          <p:cNvPr id="18" name="Group 17"/>
          <p:cNvGrpSpPr/>
          <p:nvPr/>
        </p:nvGrpSpPr>
        <p:grpSpPr>
          <a:xfrm>
            <a:off x="10705064" y="3016251"/>
            <a:ext cx="1215336" cy="1067386"/>
            <a:chOff x="10920388" y="2780901"/>
            <a:chExt cx="1239881" cy="1088943"/>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grpSp>
        <p:sp>
          <p:nvSpPr>
            <p:cNvPr id="119" name="TextBox 118"/>
            <p:cNvSpPr txBox="1"/>
            <p:nvPr/>
          </p:nvSpPr>
          <p:spPr>
            <a:xfrm>
              <a:off x="10920388" y="3380621"/>
              <a:ext cx="1239881" cy="489223"/>
            </a:xfrm>
            <a:prstGeom prst="rect">
              <a:avLst/>
            </a:prstGeom>
            <a:noFill/>
          </p:spPr>
          <p:txBody>
            <a:bodyPr wrap="square" lIns="179235" tIns="143388" rIns="179235" bIns="143388" rtlCol="0">
              <a:spAutoFit/>
            </a:bodyPr>
            <a:lstStyle/>
            <a:p>
              <a:pPr algn="ctr" defTabSz="914132">
                <a:lnSpc>
                  <a:spcPct val="90000"/>
                </a:lnSpc>
                <a:spcBef>
                  <a:spcPct val="0"/>
                </a:spcBef>
                <a:spcAft>
                  <a:spcPts val="588"/>
                </a:spcAft>
              </a:pPr>
              <a:r>
                <a:rPr lang="en-US" sz="1371" spc="-29" dirty="0">
                  <a:solidFill>
                    <a:schemeClr val="bg1"/>
                  </a:solidFill>
                  <a:latin typeface="Segoe UI Semilight" panose="020B0402040204020203" pitchFamily="34" charset="0"/>
                  <a:cs typeface="Segoe UI Semilight" panose="020B0402040204020203" pitchFamily="34" charset="0"/>
                </a:rPr>
                <a:t>People</a:t>
              </a:r>
            </a:p>
          </p:txBody>
        </p:sp>
      </p:grpSp>
      <p:grpSp>
        <p:nvGrpSpPr>
          <p:cNvPr id="19" name="Group 18"/>
          <p:cNvGrpSpPr/>
          <p:nvPr/>
        </p:nvGrpSpPr>
        <p:grpSpPr>
          <a:xfrm>
            <a:off x="10866213" y="4667435"/>
            <a:ext cx="1280102" cy="1350433"/>
            <a:chOff x="11084791" y="4760710"/>
            <a:chExt cx="1305957" cy="1377707"/>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132"/>
                <a:endParaRPr lang="en-US" sz="2353">
                  <a:solidFill>
                    <a:schemeClr val="bg1"/>
                  </a:solidFill>
                </a:endParaRPr>
              </a:p>
            </p:txBody>
          </p:sp>
        </p:grpSp>
        <p:sp>
          <p:nvSpPr>
            <p:cNvPr id="124" name="TextBox 123"/>
            <p:cNvSpPr txBox="1"/>
            <p:nvPr/>
          </p:nvSpPr>
          <p:spPr>
            <a:xfrm>
              <a:off x="11084791" y="5455395"/>
              <a:ext cx="1305957" cy="683022"/>
            </a:xfrm>
            <a:prstGeom prst="rect">
              <a:avLst/>
            </a:prstGeom>
            <a:noFill/>
          </p:spPr>
          <p:txBody>
            <a:bodyPr wrap="square" lIns="179235" tIns="143388" rIns="179235" bIns="143388" rtlCol="0">
              <a:spAutoFit/>
            </a:bodyPr>
            <a:lstStyle/>
            <a:p>
              <a:pPr defTabSz="914132">
                <a:lnSpc>
                  <a:spcPct val="90000"/>
                </a:lnSpc>
                <a:spcBef>
                  <a:spcPct val="0"/>
                </a:spcBef>
                <a:spcAft>
                  <a:spcPts val="588"/>
                </a:spcAft>
              </a:pPr>
              <a:r>
                <a:rPr lang="en-US" sz="1371" spc="-29" dirty="0">
                  <a:solidFill>
                    <a:schemeClr val="bg1"/>
                  </a:solidFill>
                  <a:latin typeface="Segoe UI Semilight" panose="020B0402040204020203" pitchFamily="34" charset="0"/>
                  <a:cs typeface="Segoe UI Semilight" panose="020B0402040204020203" pitchFamily="34" charset="0"/>
                </a:rPr>
                <a:t>Automated </a:t>
              </a:r>
              <a:br>
                <a:rPr lang="en-US" sz="1371" spc="-29" dirty="0">
                  <a:solidFill>
                    <a:schemeClr val="bg1"/>
                  </a:solidFill>
                  <a:latin typeface="Segoe UI Semilight" panose="020B0402040204020203" pitchFamily="34" charset="0"/>
                  <a:cs typeface="Segoe UI Semilight" panose="020B0402040204020203" pitchFamily="34" charset="0"/>
                </a:rPr>
              </a:br>
              <a:r>
                <a:rPr lang="en-US" sz="1371" spc="-29" dirty="0">
                  <a:solidFill>
                    <a:schemeClr val="bg1"/>
                  </a:solidFill>
                  <a:latin typeface="Segoe UI Semilight" panose="020B0402040204020203" pitchFamily="34" charset="0"/>
                  <a:cs typeface="Segoe UI Semilight" panose="020B0402040204020203" pitchFamily="34" charset="0"/>
                </a:rPr>
                <a:t>Systems</a:t>
              </a:r>
            </a:p>
          </p:txBody>
        </p:sp>
      </p:grpSp>
      <p:sp>
        <p:nvSpPr>
          <p:cNvPr id="37" name="Right Arrow 36"/>
          <p:cNvSpPr/>
          <p:nvPr/>
        </p:nvSpPr>
        <p:spPr bwMode="auto">
          <a:xfrm>
            <a:off x="6651263" y="6116993"/>
            <a:ext cx="3750321" cy="254476"/>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nvGrpSpPr>
          <p:cNvPr id="8" name="Group 7"/>
          <p:cNvGrpSpPr/>
          <p:nvPr/>
        </p:nvGrpSpPr>
        <p:grpSpPr>
          <a:xfrm>
            <a:off x="3936742" y="1755925"/>
            <a:ext cx="2327736" cy="4234574"/>
            <a:chOff x="4015367" y="1790395"/>
            <a:chExt cx="2374749" cy="4320099"/>
          </a:xfrm>
        </p:grpSpPr>
        <p:sp>
          <p:nvSpPr>
            <p:cNvPr id="42" name="Rectangle 41"/>
            <p:cNvSpPr/>
            <p:nvPr/>
          </p:nvSpPr>
          <p:spPr bwMode="auto">
            <a:xfrm>
              <a:off x="4015367" y="1790395"/>
              <a:ext cx="2079506" cy="4320099"/>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Big Data Stores</a:t>
              </a:r>
            </a:p>
          </p:txBody>
        </p:sp>
        <p:pic>
          <p:nvPicPr>
            <p:cNvPr id="36" name="Picture 13"/>
            <p:cNvPicPr>
              <a:picLocks noChangeAspect="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47" name="Rectangle 46"/>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48" name="Oval 47"/>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49" name="Oval 48"/>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0" name="Rectangle 49"/>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1" name="Rectangle 50"/>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2" name="Oval 51"/>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3" name="Oval 52"/>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4" name="Rectangle 53"/>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5" name="Rectangle 54"/>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6" name="Oval 55"/>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7" name="Oval 56"/>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8" name="Rectangle 57"/>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9" name="Rectangle 58"/>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60" name="Oval 59"/>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61" name="Oval 60"/>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81" name="Rectangle 80"/>
            <p:cNvSpPr/>
            <p:nvPr/>
          </p:nvSpPr>
          <p:spPr>
            <a:xfrm>
              <a:off x="4515037" y="3361745"/>
              <a:ext cx="1329079"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Data Lake Store</a:t>
              </a:r>
              <a:endParaRPr lang="en-US" sz="1371" dirty="0">
                <a:solidFill>
                  <a:schemeClr val="bg1"/>
                </a:solidFill>
              </a:endParaRPr>
            </a:p>
          </p:txBody>
        </p:sp>
        <p:sp>
          <p:nvSpPr>
            <p:cNvPr id="82" name="Rectangle 81"/>
            <p:cNvSpPr/>
            <p:nvPr/>
          </p:nvSpPr>
          <p:spPr>
            <a:xfrm>
              <a:off x="4513770" y="4369425"/>
              <a:ext cx="1348509"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SQL Data</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Warehouse</a:t>
              </a:r>
              <a:endParaRPr lang="en-US" sz="1371" dirty="0">
                <a:solidFill>
                  <a:schemeClr val="bg1"/>
                </a:solidFill>
              </a:endParaRPr>
            </a:p>
          </p:txBody>
        </p:sp>
        <p:grpSp>
          <p:nvGrpSpPr>
            <p:cNvPr id="145" name="Group 144"/>
            <p:cNvGrpSpPr/>
            <p:nvPr/>
          </p:nvGrpSpPr>
          <p:grpSpPr>
            <a:xfrm>
              <a:off x="6094873" y="5254390"/>
              <a:ext cx="295243" cy="853675"/>
              <a:chOff x="3832324" y="5254390"/>
              <a:chExt cx="295243" cy="853675"/>
            </a:xfrm>
          </p:grpSpPr>
          <p:sp>
            <p:nvSpPr>
              <p:cNvPr id="146" name="Isosceles Triangle 145"/>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47" name="Isosceles Triangle 146"/>
              <p:cNvSpPr/>
              <p:nvPr/>
            </p:nvSpPr>
            <p:spPr bwMode="auto">
              <a:xfrm rot="5400000">
                <a:off x="3529509" y="5557205"/>
                <a:ext cx="853675" cy="248045"/>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grpSp>
        <p:nvGrpSpPr>
          <p:cNvPr id="7" name="Group 6"/>
          <p:cNvGrpSpPr/>
          <p:nvPr/>
        </p:nvGrpSpPr>
        <p:grpSpPr>
          <a:xfrm>
            <a:off x="1722823" y="1754899"/>
            <a:ext cx="2324386" cy="4234574"/>
            <a:chOff x="1756236" y="1789629"/>
            <a:chExt cx="2371331" cy="4320099"/>
          </a:xfrm>
        </p:grpSpPr>
        <p:sp>
          <p:nvSpPr>
            <p:cNvPr id="41" name="Rectangle 40"/>
            <p:cNvSpPr/>
            <p:nvPr/>
          </p:nvSpPr>
          <p:spPr bwMode="auto">
            <a:xfrm>
              <a:off x="1756236" y="1789629"/>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19" tIns="44808" rIns="17919" bIns="89592" numCol="1" spcCol="1270" anchor="t" anchorCtr="0">
              <a:noAutofit/>
            </a:bodyPr>
            <a:lstStyle/>
            <a:p>
              <a:pPr algn="ctr" defTabSz="710682">
                <a:spcBef>
                  <a:spcPct val="0"/>
                </a:spcBef>
                <a:spcAft>
                  <a:spcPct val="35000"/>
                </a:spcAft>
              </a:pPr>
              <a:r>
                <a:rPr lang="en-US" sz="1567" b="1" spc="-29" dirty="0">
                  <a:solidFill>
                    <a:schemeClr val="bg1"/>
                  </a:solidFill>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sp>
          <p:nvSpPr>
            <p:cNvPr id="77" name="Freeform 30"/>
            <p:cNvSpPr>
              <a:spLocks noEditPoints="1"/>
            </p:cNvSpPr>
            <p:nvPr/>
          </p:nvSpPr>
          <p:spPr bwMode="auto">
            <a:xfrm>
              <a:off x="1943680" y="3996178"/>
              <a:ext cx="273043" cy="347423"/>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89617" tIns="44808" rIns="89617" bIns="44808" numCol="1" anchor="t" anchorCtr="0" compatLnSpc="1">
              <a:prstTxWarp prst="textNoShape">
                <a:avLst/>
              </a:prstTxWarp>
            </a:bodyPr>
            <a:lstStyle/>
            <a:p>
              <a:pPr defTabSz="877946" fontAlgn="base">
                <a:spcBef>
                  <a:spcPct val="0"/>
                </a:spcBef>
                <a:spcAft>
                  <a:spcPct val="0"/>
                </a:spcAft>
                <a:defRPr/>
              </a:pPr>
              <a:endParaRPr lang="en-US" sz="1632" kern="0" dirty="0">
                <a:solidFill>
                  <a:schemeClr val="bg1"/>
                </a:solidFill>
                <a:ea typeface="MS PGothic" charset="0"/>
              </a:endParaRPr>
            </a:p>
          </p:txBody>
        </p:sp>
        <p:pic>
          <p:nvPicPr>
            <p:cNvPr id="78" name="Picture 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1155032"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Data Factory </a:t>
              </a:r>
              <a:endParaRPr lang="en-US" sz="1371" dirty="0">
                <a:solidFill>
                  <a:schemeClr val="bg1"/>
                </a:solidFill>
              </a:endParaRPr>
            </a:p>
          </p:txBody>
        </p:sp>
        <p:sp>
          <p:nvSpPr>
            <p:cNvPr id="79" name="Rectangle 78"/>
            <p:cNvSpPr/>
            <p:nvPr/>
          </p:nvSpPr>
          <p:spPr>
            <a:xfrm>
              <a:off x="2295424" y="3922284"/>
              <a:ext cx="1142141"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Data Catalog</a:t>
              </a:r>
              <a:endParaRPr lang="en-US" sz="1371" dirty="0">
                <a:solidFill>
                  <a:schemeClr val="bg1"/>
                </a:solidFill>
              </a:endParaRPr>
            </a:p>
          </p:txBody>
        </p:sp>
        <p:sp>
          <p:nvSpPr>
            <p:cNvPr id="80" name="Rectangle 79"/>
            <p:cNvSpPr/>
            <p:nvPr/>
          </p:nvSpPr>
          <p:spPr>
            <a:xfrm>
              <a:off x="2295424" y="4954772"/>
              <a:ext cx="947445" cy="523038"/>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Event Hub</a:t>
              </a:r>
              <a:endParaRPr lang="en-US" sz="1371" dirty="0">
                <a:solidFill>
                  <a:schemeClr val="bg1"/>
                </a:solidFill>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grpSp>
      <p:pic>
        <p:nvPicPr>
          <p:cNvPr id="13" name="Picture 12"/>
          <p:cNvPicPr>
            <a:picLocks noChangeAspect="1"/>
          </p:cNvPicPr>
          <p:nvPr/>
        </p:nvPicPr>
        <p:blipFill>
          <a:blip r:embed="rId10">
            <a:clrChange>
              <a:clrFrom>
                <a:srgbClr val="FFFFFF"/>
              </a:clrFrom>
              <a:clrTo>
                <a:srgbClr val="FFFFFF">
                  <a:alpha val="0"/>
                </a:srgbClr>
              </a:clrTo>
            </a:clrChange>
            <a:biLevel thresh="25000"/>
          </a:blip>
          <a:stretch>
            <a:fillRect/>
          </a:stretch>
        </p:blipFill>
        <p:spPr>
          <a:xfrm>
            <a:off x="4014212" y="3379909"/>
            <a:ext cx="414442" cy="332636"/>
          </a:xfrm>
          <a:prstGeom prst="rect">
            <a:avLst/>
          </a:prstGeom>
        </p:spPr>
      </p:pic>
      <p:sp>
        <p:nvSpPr>
          <p:cNvPr id="163" name="Rectangle 162"/>
          <p:cNvSpPr/>
          <p:nvPr/>
        </p:nvSpPr>
        <p:spPr>
          <a:xfrm>
            <a:off x="6665747" y="4373630"/>
            <a:ext cx="1395610" cy="512684"/>
          </a:xfrm>
          <a:prstGeom prst="rect">
            <a:avLst/>
          </a:prstGeom>
        </p:spPr>
        <p:txBody>
          <a:bodyPr wrap="none">
            <a:spAutoFit/>
          </a:bodyPr>
          <a:lstStyle/>
          <a:p>
            <a:pPr defTabSz="914307"/>
            <a:r>
              <a:rPr lang="en-US" sz="1371" spc="-29" dirty="0">
                <a:solidFill>
                  <a:schemeClr val="bg1"/>
                </a:solidFill>
                <a:latin typeface="Segoe UI Semilight" panose="020B0402040204020203" pitchFamily="34" charset="0"/>
                <a:cs typeface="Segoe UI Semilight" panose="020B0402040204020203" pitchFamily="34" charset="0"/>
              </a:rPr>
              <a:t>Azure Data Lake </a:t>
            </a:r>
          </a:p>
          <a:p>
            <a:pPr defTabSz="914307"/>
            <a:r>
              <a:rPr lang="en-US" sz="1371" spc="-29" dirty="0">
                <a:solidFill>
                  <a:schemeClr val="bg1"/>
                </a:solidFill>
                <a:latin typeface="Segoe UI Semilight" panose="020B0402040204020203" pitchFamily="34" charset="0"/>
                <a:cs typeface="Segoe UI Semilight" panose="020B0402040204020203" pitchFamily="34" charset="0"/>
              </a:rPr>
              <a:t>Analytics</a:t>
            </a:r>
          </a:p>
        </p:txBody>
      </p:sp>
      <p:pic>
        <p:nvPicPr>
          <p:cNvPr id="23" name="Picture 22"/>
          <p:cNvPicPr>
            <a:picLocks noChangeAspect="1"/>
          </p:cNvPicPr>
          <p:nvPr/>
        </p:nvPicPr>
        <p:blipFill>
          <a:blip r:embed="rId11">
            <a:clrChange>
              <a:clrFrom>
                <a:srgbClr val="FFFFFF"/>
              </a:clrFrom>
              <a:clrTo>
                <a:srgbClr val="FFFFFF">
                  <a:alpha val="0"/>
                </a:srgbClr>
              </a:clrTo>
            </a:clrChange>
            <a:biLevel thresh="25000"/>
          </a:blip>
          <a:stretch>
            <a:fillRect/>
          </a:stretch>
        </p:blipFill>
        <p:spPr>
          <a:xfrm>
            <a:off x="6242881" y="4411038"/>
            <a:ext cx="413021" cy="405615"/>
          </a:xfrm>
          <a:prstGeom prst="rect">
            <a:avLst/>
          </a:prstGeom>
        </p:spPr>
      </p:pic>
      <p:sp>
        <p:nvSpPr>
          <p:cNvPr id="26" name="Rectangle 25"/>
          <p:cNvSpPr/>
          <p:nvPr/>
        </p:nvSpPr>
        <p:spPr>
          <a:xfrm>
            <a:off x="1782573" y="3806913"/>
            <a:ext cx="1883464" cy="602188"/>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6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Technical Metadata</a:t>
            </a:r>
          </a:p>
        </p:txBody>
      </p:sp>
      <p:sp>
        <p:nvSpPr>
          <p:cNvPr id="3" name="Content Placeholder 2"/>
          <p:cNvSpPr>
            <a:spLocks noGrp="1"/>
          </p:cNvSpPr>
          <p:nvPr>
            <p:ph sz="quarter" idx="10"/>
          </p:nvPr>
        </p:nvSpPr>
        <p:spPr>
          <a:xfrm>
            <a:off x="269239" y="1663938"/>
            <a:ext cx="5830936" cy="4902995"/>
          </a:xfrm>
        </p:spPr>
        <p:txBody>
          <a:bodyPr/>
          <a:lstStyle/>
          <a:p>
            <a:r>
              <a:rPr lang="en-US" dirty="0">
                <a:solidFill>
                  <a:schemeClr val="tx1"/>
                </a:solidFill>
              </a:rPr>
              <a:t>Technical metadata </a:t>
            </a:r>
          </a:p>
          <a:p>
            <a:pPr lvl="1"/>
            <a:r>
              <a:rPr lang="en-US" dirty="0"/>
              <a:t>Automatically extracted from data sources during registration</a:t>
            </a:r>
          </a:p>
          <a:p>
            <a:pPr lvl="1"/>
            <a:r>
              <a:rPr lang="en-US" dirty="0"/>
              <a:t>Manually entered in Data Catalog portal</a:t>
            </a:r>
          </a:p>
          <a:p>
            <a:r>
              <a:rPr lang="en-US" dirty="0">
                <a:solidFill>
                  <a:schemeClr val="tx1"/>
                </a:solidFill>
              </a:rPr>
              <a:t>Data source location – information needed to connect</a:t>
            </a:r>
          </a:p>
          <a:p>
            <a:r>
              <a:rPr lang="en-US" dirty="0">
                <a:solidFill>
                  <a:schemeClr val="tx1"/>
                </a:solidFill>
              </a:rPr>
              <a:t>Object names and types</a:t>
            </a:r>
          </a:p>
          <a:p>
            <a:r>
              <a:rPr lang="en-US" dirty="0">
                <a:solidFill>
                  <a:schemeClr val="tx1"/>
                </a:solidFill>
              </a:rPr>
              <a:t>Attribute names and types</a:t>
            </a:r>
          </a:p>
          <a:p>
            <a:r>
              <a:rPr lang="en-US" dirty="0">
                <a:solidFill>
                  <a:schemeClr val="tx1"/>
                </a:solidFill>
              </a:rPr>
              <a:t>Data types and related details</a:t>
            </a:r>
          </a:p>
        </p:txBody>
      </p:sp>
      <p:pic>
        <p:nvPicPr>
          <p:cNvPr id="5" name="Picture 4"/>
          <p:cNvPicPr>
            <a:picLocks noChangeAspect="1"/>
          </p:cNvPicPr>
          <p:nvPr/>
        </p:nvPicPr>
        <p:blipFill>
          <a:blip r:embed="rId2"/>
          <a:stretch>
            <a:fillRect/>
          </a:stretch>
        </p:blipFill>
        <p:spPr>
          <a:xfrm>
            <a:off x="6256401" y="1418272"/>
            <a:ext cx="2924175" cy="3291739"/>
          </a:xfrm>
          <a:prstGeom prst="rect">
            <a:avLst/>
          </a:prstGeom>
        </p:spPr>
      </p:pic>
      <p:pic>
        <p:nvPicPr>
          <p:cNvPr id="6" name="Picture 5"/>
          <p:cNvPicPr>
            <a:picLocks noChangeAspect="1"/>
          </p:cNvPicPr>
          <p:nvPr/>
        </p:nvPicPr>
        <p:blipFill>
          <a:blip r:embed="rId3"/>
          <a:stretch>
            <a:fillRect/>
          </a:stretch>
        </p:blipFill>
        <p:spPr>
          <a:xfrm>
            <a:off x="9822577" y="1418272"/>
            <a:ext cx="1609725" cy="571500"/>
          </a:xfrm>
          <a:prstGeom prst="rect">
            <a:avLst/>
          </a:prstGeom>
        </p:spPr>
      </p:pic>
      <p:pic>
        <p:nvPicPr>
          <p:cNvPr id="8" name="Picture 7"/>
          <p:cNvPicPr>
            <a:picLocks noChangeAspect="1"/>
          </p:cNvPicPr>
          <p:nvPr/>
        </p:nvPicPr>
        <p:blipFill>
          <a:blip r:embed="rId4"/>
          <a:stretch>
            <a:fillRect/>
          </a:stretch>
        </p:blipFill>
        <p:spPr>
          <a:xfrm>
            <a:off x="6268700" y="4794358"/>
            <a:ext cx="5823751" cy="1917338"/>
          </a:xfrm>
          <a:prstGeom prst="rect">
            <a:avLst/>
          </a:prstGeom>
        </p:spPr>
      </p:pic>
      <p:sp>
        <p:nvSpPr>
          <p:cNvPr id="9" name="Oval 8"/>
          <p:cNvSpPr/>
          <p:nvPr/>
        </p:nvSpPr>
        <p:spPr>
          <a:xfrm>
            <a:off x="6256401" y="1335024"/>
            <a:ext cx="1186815" cy="368998"/>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22577" y="1418272"/>
            <a:ext cx="729418" cy="308375"/>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725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Business Metadata</a:t>
            </a:r>
          </a:p>
        </p:txBody>
      </p:sp>
      <p:sp>
        <p:nvSpPr>
          <p:cNvPr id="3" name="Content Placeholder 2"/>
          <p:cNvSpPr>
            <a:spLocks noGrp="1"/>
          </p:cNvSpPr>
          <p:nvPr>
            <p:ph sz="quarter" idx="10"/>
          </p:nvPr>
        </p:nvSpPr>
        <p:spPr>
          <a:xfrm>
            <a:off x="269239" y="1663938"/>
            <a:ext cx="5881040" cy="4902995"/>
          </a:xfrm>
        </p:spPr>
        <p:txBody>
          <a:bodyPr/>
          <a:lstStyle/>
          <a:p>
            <a:r>
              <a:rPr lang="en-US" dirty="0">
                <a:solidFill>
                  <a:schemeClr val="tx1"/>
                </a:solidFill>
              </a:rPr>
              <a:t>Business metadata </a:t>
            </a:r>
          </a:p>
          <a:p>
            <a:pPr lvl="1"/>
            <a:r>
              <a:rPr lang="en-US" dirty="0"/>
              <a:t>Supplement automatically extracted metadata with business knowledge</a:t>
            </a:r>
          </a:p>
          <a:p>
            <a:pPr lvl="1"/>
            <a:r>
              <a:rPr lang="en-US" dirty="0"/>
              <a:t>Manually entered in Data Catalog portal</a:t>
            </a:r>
          </a:p>
          <a:p>
            <a:r>
              <a:rPr lang="en-US" dirty="0">
                <a:solidFill>
                  <a:schemeClr val="tx1"/>
                </a:solidFill>
              </a:rPr>
              <a:t>Friendly name</a:t>
            </a:r>
          </a:p>
          <a:p>
            <a:r>
              <a:rPr lang="en-US" dirty="0">
                <a:solidFill>
                  <a:schemeClr val="tx1"/>
                </a:solidFill>
              </a:rPr>
              <a:t>Descriptions</a:t>
            </a:r>
          </a:p>
          <a:p>
            <a:r>
              <a:rPr lang="en-US" dirty="0">
                <a:solidFill>
                  <a:schemeClr val="tx1"/>
                </a:solidFill>
              </a:rPr>
              <a:t>Tags</a:t>
            </a:r>
          </a:p>
          <a:p>
            <a:r>
              <a:rPr lang="en-US" dirty="0">
                <a:solidFill>
                  <a:schemeClr val="tx1"/>
                </a:solidFill>
              </a:rPr>
              <a:t>Experts</a:t>
            </a:r>
          </a:p>
          <a:p>
            <a:r>
              <a:rPr lang="en-US" dirty="0">
                <a:solidFill>
                  <a:schemeClr val="tx1"/>
                </a:solidFill>
              </a:rPr>
              <a:t>Object-level and attribute-level information</a:t>
            </a:r>
          </a:p>
        </p:txBody>
      </p:sp>
      <p:pic>
        <p:nvPicPr>
          <p:cNvPr id="6" name="Picture 5"/>
          <p:cNvPicPr>
            <a:picLocks noChangeAspect="1"/>
          </p:cNvPicPr>
          <p:nvPr/>
        </p:nvPicPr>
        <p:blipFill>
          <a:blip r:embed="rId2"/>
          <a:stretch>
            <a:fillRect/>
          </a:stretch>
        </p:blipFill>
        <p:spPr>
          <a:xfrm>
            <a:off x="6150279" y="1299675"/>
            <a:ext cx="3389214" cy="5267258"/>
          </a:xfrm>
          <a:prstGeom prst="rect">
            <a:avLst/>
          </a:prstGeom>
        </p:spPr>
      </p:pic>
      <p:pic>
        <p:nvPicPr>
          <p:cNvPr id="7" name="Picture 6"/>
          <p:cNvPicPr>
            <a:picLocks noChangeAspect="1"/>
          </p:cNvPicPr>
          <p:nvPr/>
        </p:nvPicPr>
        <p:blipFill>
          <a:blip r:embed="rId3"/>
          <a:stretch>
            <a:fillRect/>
          </a:stretch>
        </p:blipFill>
        <p:spPr>
          <a:xfrm>
            <a:off x="9097619" y="1482588"/>
            <a:ext cx="2914650" cy="1514475"/>
          </a:xfrm>
          <a:prstGeom prst="rect">
            <a:avLst/>
          </a:prstGeom>
          <a:ln>
            <a:solidFill>
              <a:srgbClr val="2BAAE1"/>
            </a:solidFill>
          </a:ln>
        </p:spPr>
      </p:pic>
      <p:pic>
        <p:nvPicPr>
          <p:cNvPr id="8" name="Picture 7"/>
          <p:cNvPicPr>
            <a:picLocks noChangeAspect="1"/>
          </p:cNvPicPr>
          <p:nvPr/>
        </p:nvPicPr>
        <p:blipFill>
          <a:blip r:embed="rId4"/>
          <a:stretch>
            <a:fillRect/>
          </a:stretch>
        </p:blipFill>
        <p:spPr>
          <a:xfrm>
            <a:off x="9097619" y="3109117"/>
            <a:ext cx="2933700" cy="1866900"/>
          </a:xfrm>
          <a:prstGeom prst="rect">
            <a:avLst/>
          </a:prstGeom>
          <a:ln>
            <a:solidFill>
              <a:srgbClr val="2BAAE1"/>
            </a:solidFill>
          </a:ln>
        </p:spPr>
      </p:pic>
    </p:spTree>
    <p:extLst>
      <p:ext uri="{BB962C8B-B14F-4D97-AF65-F5344CB8AC3E}">
        <p14:creationId xmlns:p14="http://schemas.microsoft.com/office/powerpoint/2010/main" val="714080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Profiling</a:t>
            </a:r>
          </a:p>
        </p:txBody>
      </p:sp>
      <p:sp>
        <p:nvSpPr>
          <p:cNvPr id="3" name="Content Placeholder 2"/>
          <p:cNvSpPr>
            <a:spLocks noGrp="1"/>
          </p:cNvSpPr>
          <p:nvPr>
            <p:ph sz="quarter" idx="10"/>
          </p:nvPr>
        </p:nvSpPr>
        <p:spPr>
          <a:xfrm>
            <a:off x="269239" y="1663938"/>
            <a:ext cx="4828854" cy="4902995"/>
          </a:xfrm>
        </p:spPr>
        <p:txBody>
          <a:bodyPr>
            <a:normAutofit fontScale="85000" lnSpcReduction="20000"/>
          </a:bodyPr>
          <a:lstStyle/>
          <a:p>
            <a:r>
              <a:rPr lang="en-US" dirty="0">
                <a:solidFill>
                  <a:schemeClr val="tx1"/>
                </a:solidFill>
              </a:rPr>
              <a:t>Data profile statistics for supported data sources</a:t>
            </a:r>
          </a:p>
          <a:p>
            <a:pPr lvl="1"/>
            <a:r>
              <a:rPr lang="en-US" dirty="0"/>
              <a:t>SQL Server, including Azure SQL DB and SQL DW</a:t>
            </a:r>
          </a:p>
          <a:p>
            <a:pPr lvl="1"/>
            <a:r>
              <a:rPr lang="en-US" dirty="0"/>
              <a:t>Oracle</a:t>
            </a:r>
          </a:p>
          <a:p>
            <a:pPr lvl="1"/>
            <a:r>
              <a:rPr lang="en-US" dirty="0"/>
              <a:t>Teradata</a:t>
            </a:r>
          </a:p>
          <a:p>
            <a:pPr lvl="1"/>
            <a:r>
              <a:rPr lang="en-US" dirty="0"/>
              <a:t>Hive</a:t>
            </a:r>
          </a:p>
          <a:p>
            <a:r>
              <a:rPr lang="en-US" dirty="0">
                <a:solidFill>
                  <a:schemeClr val="tx1"/>
                </a:solidFill>
              </a:rPr>
              <a:t>Selected during data source registration</a:t>
            </a:r>
          </a:p>
          <a:p>
            <a:r>
              <a:rPr lang="en-US" dirty="0">
                <a:solidFill>
                  <a:schemeClr val="tx1"/>
                </a:solidFill>
              </a:rPr>
              <a:t>Object-level profile</a:t>
            </a:r>
          </a:p>
          <a:p>
            <a:pPr lvl="1"/>
            <a:r>
              <a:rPr lang="en-US" dirty="0"/>
              <a:t>Size</a:t>
            </a:r>
          </a:p>
          <a:p>
            <a:pPr lvl="1"/>
            <a:r>
              <a:rPr lang="en-US" dirty="0"/>
              <a:t>Row count</a:t>
            </a:r>
          </a:p>
          <a:p>
            <a:r>
              <a:rPr lang="en-US" dirty="0">
                <a:solidFill>
                  <a:schemeClr val="tx1"/>
                </a:solidFill>
              </a:rPr>
              <a:t>Attribute-level profile </a:t>
            </a:r>
          </a:p>
          <a:p>
            <a:pPr lvl="1"/>
            <a:r>
              <a:rPr lang="en-US" dirty="0"/>
              <a:t>Min, max, average, and standard deviation</a:t>
            </a:r>
          </a:p>
          <a:p>
            <a:pPr lvl="1"/>
            <a:r>
              <a:rPr lang="en-US" dirty="0"/>
              <a:t>Null count and distinct value count</a:t>
            </a:r>
          </a:p>
        </p:txBody>
      </p:sp>
      <p:pic>
        <p:nvPicPr>
          <p:cNvPr id="5" name="Picture 4"/>
          <p:cNvPicPr>
            <a:picLocks noChangeAspect="1"/>
          </p:cNvPicPr>
          <p:nvPr/>
        </p:nvPicPr>
        <p:blipFill>
          <a:blip r:embed="rId2"/>
          <a:stretch>
            <a:fillRect/>
          </a:stretch>
        </p:blipFill>
        <p:spPr>
          <a:xfrm>
            <a:off x="5065589" y="1663938"/>
            <a:ext cx="6857173" cy="3465018"/>
          </a:xfrm>
          <a:prstGeom prst="rect">
            <a:avLst/>
          </a:prstGeom>
        </p:spPr>
      </p:pic>
    </p:spTree>
    <p:extLst>
      <p:ext uri="{BB962C8B-B14F-4D97-AF65-F5344CB8AC3E}">
        <p14:creationId xmlns:p14="http://schemas.microsoft.com/office/powerpoint/2010/main" val="2016461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Asset Documentation</a:t>
            </a:r>
          </a:p>
        </p:txBody>
      </p:sp>
      <p:sp>
        <p:nvSpPr>
          <p:cNvPr id="3" name="Content Placeholder 2"/>
          <p:cNvSpPr>
            <a:spLocks noGrp="1"/>
          </p:cNvSpPr>
          <p:nvPr>
            <p:ph sz="quarter" idx="10"/>
          </p:nvPr>
        </p:nvSpPr>
        <p:spPr>
          <a:xfrm>
            <a:off x="268928" y="1398467"/>
            <a:ext cx="9631845" cy="4902995"/>
          </a:xfrm>
        </p:spPr>
        <p:txBody>
          <a:bodyPr/>
          <a:lstStyle/>
          <a:p>
            <a:r>
              <a:rPr lang="en-US" dirty="0">
                <a:solidFill>
                  <a:schemeClr val="tx1"/>
                </a:solidFill>
              </a:rPr>
              <a:t>Rich text documentation for data assets and containers</a:t>
            </a:r>
          </a:p>
          <a:p>
            <a:r>
              <a:rPr lang="en-US" dirty="0">
                <a:solidFill>
                  <a:schemeClr val="tx1"/>
                </a:solidFill>
              </a:rPr>
              <a:t>Entered via Data Catalog portal</a:t>
            </a:r>
          </a:p>
          <a:p>
            <a:r>
              <a:rPr lang="en-US" dirty="0">
                <a:solidFill>
                  <a:schemeClr val="tx1"/>
                </a:solidFill>
              </a:rPr>
              <a:t>Complements descriptions, tags, and other descriptive metadata</a:t>
            </a:r>
          </a:p>
          <a:p>
            <a:endParaRPr lang="en-US" dirty="0">
              <a:solidFill>
                <a:schemeClr val="tx1"/>
              </a:solidFill>
            </a:endParaRPr>
          </a:p>
        </p:txBody>
      </p:sp>
      <p:pic>
        <p:nvPicPr>
          <p:cNvPr id="5" name="Picture 4"/>
          <p:cNvPicPr>
            <a:picLocks noChangeAspect="1"/>
          </p:cNvPicPr>
          <p:nvPr/>
        </p:nvPicPr>
        <p:blipFill>
          <a:blip r:embed="rId2"/>
          <a:stretch>
            <a:fillRect/>
          </a:stretch>
        </p:blipFill>
        <p:spPr>
          <a:xfrm>
            <a:off x="2222317" y="3131405"/>
            <a:ext cx="9409244" cy="3435528"/>
          </a:xfrm>
          <a:prstGeom prst="rect">
            <a:avLst/>
          </a:prstGeom>
        </p:spPr>
      </p:pic>
    </p:spTree>
    <p:extLst>
      <p:ext uri="{BB962C8B-B14F-4D97-AF65-F5344CB8AC3E}">
        <p14:creationId xmlns:p14="http://schemas.microsoft.com/office/powerpoint/2010/main" val="2271975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Request Access</a:t>
            </a:r>
          </a:p>
        </p:txBody>
      </p:sp>
      <p:sp>
        <p:nvSpPr>
          <p:cNvPr id="3" name="Content Placeholder 2"/>
          <p:cNvSpPr>
            <a:spLocks noGrp="1"/>
          </p:cNvSpPr>
          <p:nvPr>
            <p:ph sz="quarter" idx="10"/>
          </p:nvPr>
        </p:nvSpPr>
        <p:spPr>
          <a:xfrm>
            <a:off x="268928" y="1418132"/>
            <a:ext cx="10556077" cy="4902995"/>
          </a:xfrm>
        </p:spPr>
        <p:txBody>
          <a:bodyPr>
            <a:normAutofit/>
          </a:bodyPr>
          <a:lstStyle/>
          <a:p>
            <a:r>
              <a:rPr lang="en-US" dirty="0">
                <a:solidFill>
                  <a:schemeClr val="tx1"/>
                </a:solidFill>
              </a:rPr>
              <a:t>Unblock users who discover data assets</a:t>
            </a:r>
          </a:p>
          <a:p>
            <a:r>
              <a:rPr lang="en-US" dirty="0">
                <a:solidFill>
                  <a:schemeClr val="tx1"/>
                </a:solidFill>
              </a:rPr>
              <a:t>Integrate in with existing tools and processes</a:t>
            </a:r>
          </a:p>
          <a:p>
            <a:r>
              <a:rPr lang="en-US" dirty="0">
                <a:solidFill>
                  <a:schemeClr val="tx1"/>
                </a:solidFill>
              </a:rPr>
              <a:t>Include instructions inline with connection info</a:t>
            </a:r>
          </a:p>
          <a:p>
            <a:r>
              <a:rPr lang="en-US" dirty="0">
                <a:solidFill>
                  <a:schemeClr val="tx1"/>
                </a:solidFill>
              </a:rPr>
              <a:t>Link to individuals or teams who manage data source access</a:t>
            </a:r>
          </a:p>
          <a:p>
            <a:r>
              <a:rPr lang="en-US" dirty="0">
                <a:solidFill>
                  <a:schemeClr val="tx1"/>
                </a:solidFill>
              </a:rPr>
              <a:t>Link to existing process documentation</a:t>
            </a:r>
          </a:p>
          <a:p>
            <a:r>
              <a:rPr lang="en-US" dirty="0">
                <a:solidFill>
                  <a:schemeClr val="tx1"/>
                </a:solidFill>
              </a:rPr>
              <a:t>Link to self-service identity management tools like Forefront Identity Manager</a:t>
            </a: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208456" y="4650658"/>
            <a:ext cx="5393355" cy="1813283"/>
          </a:xfrm>
          <a:prstGeom prst="rect">
            <a:avLst/>
          </a:prstGeom>
        </p:spPr>
      </p:pic>
    </p:spTree>
    <p:extLst>
      <p:ext uri="{BB962C8B-B14F-4D97-AF65-F5344CB8AC3E}">
        <p14:creationId xmlns:p14="http://schemas.microsoft.com/office/powerpoint/2010/main" val="2995065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Contextual Asset Consumption</a:t>
            </a:r>
          </a:p>
        </p:txBody>
      </p:sp>
      <p:sp>
        <p:nvSpPr>
          <p:cNvPr id="3" name="Content Placeholder 2"/>
          <p:cNvSpPr>
            <a:spLocks noGrp="1"/>
          </p:cNvSpPr>
          <p:nvPr>
            <p:ph sz="quarter" idx="10"/>
          </p:nvPr>
        </p:nvSpPr>
        <p:spPr>
          <a:xfrm>
            <a:off x="269239" y="1663938"/>
            <a:ext cx="5179242" cy="4902995"/>
          </a:xfrm>
        </p:spPr>
        <p:txBody>
          <a:bodyPr/>
          <a:lstStyle/>
          <a:p>
            <a:r>
              <a:rPr lang="en-US" dirty="0">
                <a:solidFill>
                  <a:schemeClr val="tx1"/>
                </a:solidFill>
              </a:rPr>
              <a:t>Users can open selected data assets in supported client applications</a:t>
            </a:r>
          </a:p>
          <a:p>
            <a:r>
              <a:rPr lang="en-US" dirty="0">
                <a:solidFill>
                  <a:schemeClr val="tx1"/>
                </a:solidFill>
              </a:rPr>
              <a:t>Data asset properties include complete connection information for use in any client application</a:t>
            </a:r>
          </a:p>
          <a:p>
            <a:r>
              <a:rPr lang="en-US" dirty="0">
                <a:solidFill>
                  <a:schemeClr val="tx1"/>
                </a:solidFill>
              </a:rPr>
              <a:t>Pre-built connection strings are available for data developers </a:t>
            </a:r>
          </a:p>
        </p:txBody>
      </p:sp>
      <p:pic>
        <p:nvPicPr>
          <p:cNvPr id="5" name="Picture 4"/>
          <p:cNvPicPr>
            <a:picLocks noChangeAspect="1"/>
          </p:cNvPicPr>
          <p:nvPr/>
        </p:nvPicPr>
        <p:blipFill>
          <a:blip r:embed="rId2"/>
          <a:stretch>
            <a:fillRect/>
          </a:stretch>
        </p:blipFill>
        <p:spPr>
          <a:xfrm>
            <a:off x="5448481" y="1187621"/>
            <a:ext cx="2895238" cy="4171429"/>
          </a:xfrm>
          <a:prstGeom prst="rect">
            <a:avLst/>
          </a:prstGeom>
        </p:spPr>
      </p:pic>
      <p:sp>
        <p:nvSpPr>
          <p:cNvPr id="8" name="Oval 7"/>
          <p:cNvSpPr/>
          <p:nvPr/>
        </p:nvSpPr>
        <p:spPr>
          <a:xfrm>
            <a:off x="7738074" y="1231763"/>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448481" y="1187621"/>
            <a:ext cx="6171429" cy="3419048"/>
          </a:xfrm>
          <a:prstGeom prst="rect">
            <a:avLst/>
          </a:prstGeom>
        </p:spPr>
      </p:pic>
      <p:sp>
        <p:nvSpPr>
          <p:cNvPr id="9" name="Oval 8"/>
          <p:cNvSpPr/>
          <p:nvPr/>
        </p:nvSpPr>
        <p:spPr>
          <a:xfrm>
            <a:off x="10254200" y="3815235"/>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6896100" y="2759531"/>
            <a:ext cx="4228667" cy="3694275"/>
          </a:xfrm>
          <a:prstGeom prst="rect">
            <a:avLst/>
          </a:prstGeom>
        </p:spPr>
      </p:pic>
    </p:spTree>
    <p:extLst>
      <p:ext uri="{BB962C8B-B14F-4D97-AF65-F5344CB8AC3E}">
        <p14:creationId xmlns:p14="http://schemas.microsoft.com/office/powerpoint/2010/main" val="1966955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xit" presetSubtype="0" fill="hold" grpId="1" nodeType="after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Free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dirty="0">
                <a:solidFill>
                  <a:srgbClr val="17489E"/>
                </a:solidFill>
              </a:rPr>
              <a:t>Enjoy a full end-to-end experience of using the Azure Data Catalog service</a:t>
            </a:r>
          </a:p>
          <a:p>
            <a:pPr marL="457200" indent="-457200"/>
            <a:r>
              <a:rPr lang="en-US" dirty="0">
                <a:solidFill>
                  <a:srgbClr val="17489E"/>
                </a:solidFill>
              </a:rPr>
              <a:t>Allow any user to register, enrich, understand, discover, and consume data from sources registered with the Data Catalog</a:t>
            </a:r>
          </a:p>
          <a:p>
            <a:pPr marL="0" indent="0">
              <a:buNone/>
            </a:pPr>
            <a:endParaRPr lang="en-US" dirty="0">
              <a:solidFill>
                <a:srgbClr val="17489E"/>
              </a:solidFill>
              <a:sym typeface="Wingdings" panose="05000000000000000000" pitchFamily="2" charset="2"/>
            </a:endParaRPr>
          </a:p>
          <a:p>
            <a:pPr marL="457200" indent="-457200">
              <a:buNone/>
            </a:pPr>
            <a:r>
              <a:rPr lang="en-US" sz="2800" dirty="0">
                <a:solidFill>
                  <a:srgbClr val="17489E"/>
                </a:solidFill>
                <a:sym typeface="Wingdings" panose="05000000000000000000" pitchFamily="2" charset="2"/>
              </a:rPr>
              <a:t> </a:t>
            </a:r>
            <a:r>
              <a:rPr lang="en-US" sz="2800" dirty="0">
                <a:solidFill>
                  <a:srgbClr val="17489E"/>
                </a:solidFill>
              </a:rPr>
              <a:t>The Free Edition is an open system, where any asset registered is visible to every authenticated user</a:t>
            </a:r>
          </a:p>
          <a:p>
            <a:endParaRPr lang="en-US"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Enroll any number of users in your organization and get started using the free edition</a:t>
            </a: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9531626" y="3458814"/>
              <a:ext cx="1649896" cy="2207015"/>
            </a:xfrm>
            <a:prstGeom prst="line">
              <a:avLst/>
            </a:prstGeom>
            <a:ln w="203200">
              <a:solidFill>
                <a:srgbClr val="17489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2179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Paid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sz="2550" dirty="0">
                <a:solidFill>
                  <a:srgbClr val="17489E"/>
                </a:solidFill>
              </a:rPr>
              <a:t>Allow users to take ownership of registered assets for greater control</a:t>
            </a:r>
          </a:p>
          <a:p>
            <a:pPr marL="457200" indent="-457200"/>
            <a:r>
              <a:rPr lang="en-US" sz="2550" dirty="0">
                <a:solidFill>
                  <a:srgbClr val="17489E"/>
                </a:solidFill>
              </a:rPr>
              <a:t>Enable asset-level authorization restricting visibility and ability to annotate registered assets to a limited number of users as needed</a:t>
            </a:r>
            <a:endParaRPr lang="en-US" sz="2550" i="1" dirty="0">
              <a:solidFill>
                <a:srgbClr val="17489E"/>
              </a:solidFill>
            </a:endParaRPr>
          </a:p>
          <a:p>
            <a:pPr marL="0" indent="0">
              <a:buNone/>
            </a:pPr>
            <a:endParaRPr lang="en-US" sz="2550" dirty="0">
              <a:solidFill>
                <a:srgbClr val="17489E"/>
              </a:solidFill>
              <a:sym typeface="Wingdings" panose="05000000000000000000" pitchFamily="2" charset="2"/>
            </a:endParaRPr>
          </a:p>
          <a:p>
            <a:pPr marL="457200" lvl="1" indent="-457200">
              <a:buFont typeface="Wingdings" panose="05000000000000000000" pitchFamily="2" charset="2"/>
              <a:buChar char="à"/>
            </a:pPr>
            <a:r>
              <a:rPr lang="en-US" sz="2550" dirty="0">
                <a:solidFill>
                  <a:srgbClr val="17489E"/>
                </a:solidFill>
              </a:rPr>
              <a:t>The Paid Edition is a governed system, providing central control and IT oversight</a:t>
            </a:r>
          </a:p>
          <a:p>
            <a:pPr>
              <a:buFont typeface="Wingdings" panose="05000000000000000000" pitchFamily="2" charset="2"/>
              <a:buChar char="à"/>
            </a:pPr>
            <a:endParaRPr lang="en-US" sz="2550" dirty="0">
              <a:solidFill>
                <a:srgbClr val="17489E"/>
              </a:solidFill>
            </a:endParaRPr>
          </a:p>
          <a:p>
            <a:endParaRPr lang="en-US" sz="2550"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Scale the Enterprise with Increased Data Governance using Paid Edition </a:t>
            </a:r>
            <a:endParaRPr lang="en-US" sz="1000" b="1" i="1" dirty="0">
              <a:solidFill>
                <a:srgbClr val="92D050"/>
              </a:solidFill>
            </a:endParaRP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048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API</a:t>
            </a:r>
          </a:p>
        </p:txBody>
      </p:sp>
      <p:sp>
        <p:nvSpPr>
          <p:cNvPr id="3" name="Content Placeholder 2"/>
          <p:cNvSpPr>
            <a:spLocks noGrp="1"/>
          </p:cNvSpPr>
          <p:nvPr>
            <p:ph sz="quarter" idx="10"/>
          </p:nvPr>
        </p:nvSpPr>
        <p:spPr/>
        <p:txBody>
          <a:bodyPr/>
          <a:lstStyle/>
          <a:p>
            <a:r>
              <a:rPr lang="en-US" sz="2550" dirty="0">
                <a:solidFill>
                  <a:srgbClr val="17489E"/>
                </a:solidFill>
              </a:rPr>
              <a:t>REST based API using JSON payload</a:t>
            </a:r>
          </a:p>
          <a:p>
            <a:endParaRPr lang="en-US" sz="2550" dirty="0">
              <a:solidFill>
                <a:srgbClr val="17489E"/>
              </a:solidFill>
            </a:endParaRPr>
          </a:p>
          <a:p>
            <a:r>
              <a:rPr lang="en-US" sz="2550" dirty="0">
                <a:solidFill>
                  <a:srgbClr val="17489E"/>
                </a:solidFill>
              </a:rPr>
              <a:t>Allows Registration, Update, and Delete of assets</a:t>
            </a:r>
          </a:p>
          <a:p>
            <a:r>
              <a:rPr lang="en-US" sz="2550" dirty="0">
                <a:solidFill>
                  <a:srgbClr val="17489E"/>
                </a:solidFill>
              </a:rPr>
              <a:t>Allows Create, Update, Delete of annotations</a:t>
            </a:r>
          </a:p>
          <a:p>
            <a:r>
              <a:rPr lang="en-US" sz="2550" dirty="0">
                <a:solidFill>
                  <a:srgbClr val="17489E"/>
                </a:solidFill>
              </a:rPr>
              <a:t>Allows Rich search syntax</a:t>
            </a:r>
          </a:p>
          <a:p>
            <a:pPr lvl="1"/>
            <a:r>
              <a:rPr lang="en-US" sz="2354" dirty="0">
                <a:solidFill>
                  <a:srgbClr val="17489E"/>
                </a:solidFill>
              </a:rPr>
              <a:t>Full-text search and exact match</a:t>
            </a:r>
          </a:p>
          <a:p>
            <a:pPr lvl="1"/>
            <a:r>
              <a:rPr lang="en-US" sz="2354" dirty="0">
                <a:solidFill>
                  <a:srgbClr val="17489E"/>
                </a:solidFill>
              </a:rPr>
              <a:t>cross asset or scoped to a property</a:t>
            </a:r>
          </a:p>
        </p:txBody>
      </p:sp>
    </p:spTree>
    <p:extLst>
      <p:ext uri="{BB962C8B-B14F-4D97-AF65-F5344CB8AC3E}">
        <p14:creationId xmlns:p14="http://schemas.microsoft.com/office/powerpoint/2010/main" val="2508383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156631" y="4138428"/>
            <a:ext cx="10757098" cy="769452"/>
          </a:xfrm>
        </p:spPr>
        <p:txBody>
          <a:bodyPr>
            <a:noAutofit/>
          </a:bodyPr>
          <a:lstStyle/>
          <a:p>
            <a:pPr marL="0" indent="0">
              <a:buNone/>
            </a:pPr>
            <a:r>
              <a:rPr lang="en-US" sz="7200" b="1" dirty="0">
                <a:solidFill>
                  <a:schemeClr val="bg1"/>
                </a:solidFill>
                <a:latin typeface="+mj-lt"/>
              </a:rPr>
              <a:t>Q&amp;A</a:t>
            </a:r>
          </a:p>
        </p:txBody>
      </p:sp>
    </p:spTree>
    <p:extLst>
      <p:ext uri="{BB962C8B-B14F-4D97-AF65-F5344CB8AC3E}">
        <p14:creationId xmlns:p14="http://schemas.microsoft.com/office/powerpoint/2010/main" val="213244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48575" y="4676775"/>
            <a:ext cx="4543425" cy="2181225"/>
          </a:xfrm>
          <a:prstGeom prst="rect">
            <a:avLst/>
          </a:prstGeom>
        </p:spPr>
      </p:pic>
      <p:sp>
        <p:nvSpPr>
          <p:cNvPr id="66" name="Freeform 12"/>
          <p:cNvSpPr>
            <a:spLocks/>
          </p:cNvSpPr>
          <p:nvPr/>
        </p:nvSpPr>
        <p:spPr bwMode="auto">
          <a:xfrm>
            <a:off x="11356264" y="5012790"/>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7" name="Freeform 13"/>
          <p:cNvSpPr>
            <a:spLocks/>
          </p:cNvSpPr>
          <p:nvPr/>
        </p:nvSpPr>
        <p:spPr bwMode="auto">
          <a:xfrm>
            <a:off x="11522470" y="4970476"/>
            <a:ext cx="477661" cy="314028"/>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13"/>
          <p:cNvSpPr>
            <a:spLocks/>
          </p:cNvSpPr>
          <p:nvPr/>
        </p:nvSpPr>
        <p:spPr bwMode="auto">
          <a:xfrm>
            <a:off x="10623196" y="4195069"/>
            <a:ext cx="772546" cy="481706"/>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12"/>
          <p:cNvSpPr>
            <a:spLocks/>
          </p:cNvSpPr>
          <p:nvPr/>
        </p:nvSpPr>
        <p:spPr bwMode="auto">
          <a:xfrm>
            <a:off x="10857737" y="4479599"/>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3" name="Freeform 8"/>
          <p:cNvSpPr>
            <a:spLocks noEditPoints="1"/>
          </p:cNvSpPr>
          <p:nvPr/>
        </p:nvSpPr>
        <p:spPr bwMode="black">
          <a:xfrm rot="21435845">
            <a:off x="8481327" y="4814345"/>
            <a:ext cx="738703" cy="73777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E69B2"/>
          </a:solidFill>
          <a:ln>
            <a:noFill/>
          </a:ln>
        </p:spPr>
        <p:txBody>
          <a:bodyPr vert="horz" wrap="square" lIns="61720" tIns="30860" rIns="61720" bIns="30860" numCol="1" anchor="t" anchorCtr="0" compatLnSpc="1">
            <a:prstTxWarp prst="textNoShape">
              <a:avLst/>
            </a:prstTxWarp>
          </a:bodyPr>
          <a:lstStyle/>
          <a:p>
            <a:endParaRPr lang="en-US" sz="1050"/>
          </a:p>
        </p:txBody>
      </p:sp>
      <p:sp>
        <p:nvSpPr>
          <p:cNvPr id="74" name="TextBox 73"/>
          <p:cNvSpPr txBox="1"/>
          <p:nvPr/>
        </p:nvSpPr>
        <p:spPr>
          <a:xfrm>
            <a:off x="985232" y="1677422"/>
            <a:ext cx="6676008" cy="892552"/>
          </a:xfrm>
          <a:prstGeom prst="rect">
            <a:avLst/>
          </a:prstGeom>
          <a:noFill/>
        </p:spPr>
        <p:txBody>
          <a:bodyPr wrap="square" rtlCol="0">
            <a:spAutoFit/>
          </a:bodyPr>
          <a:lstStyle/>
          <a:p>
            <a:r>
              <a:rPr lang="en-US" sz="2000" dirty="0">
                <a:solidFill>
                  <a:srgbClr val="17489E"/>
                </a:solidFill>
              </a:rPr>
              <a:t>Users spend more time </a:t>
            </a:r>
            <a:r>
              <a:rPr lang="en-US" sz="3200" dirty="0">
                <a:solidFill>
                  <a:srgbClr val="17489E"/>
                </a:solidFill>
              </a:rPr>
              <a:t>looking</a:t>
            </a:r>
            <a:r>
              <a:rPr lang="en-US" sz="2800" dirty="0">
                <a:solidFill>
                  <a:srgbClr val="17489E"/>
                </a:solidFill>
              </a:rPr>
              <a:t> </a:t>
            </a:r>
            <a:r>
              <a:rPr lang="en-US" sz="2000" dirty="0">
                <a:solidFill>
                  <a:srgbClr val="17489E"/>
                </a:solidFill>
              </a:rPr>
              <a:t>for data, </a:t>
            </a:r>
          </a:p>
          <a:p>
            <a:r>
              <a:rPr lang="en-US" sz="2000" dirty="0">
                <a:solidFill>
                  <a:srgbClr val="17489E"/>
                </a:solidFill>
              </a:rPr>
              <a:t>than they do analyzing it</a:t>
            </a:r>
          </a:p>
        </p:txBody>
      </p:sp>
      <p:sp>
        <p:nvSpPr>
          <p:cNvPr id="75" name="TextBox 74"/>
          <p:cNvSpPr txBox="1"/>
          <p:nvPr/>
        </p:nvSpPr>
        <p:spPr>
          <a:xfrm>
            <a:off x="6640499" y="1672345"/>
            <a:ext cx="5193437" cy="892552"/>
          </a:xfrm>
          <a:prstGeom prst="rect">
            <a:avLst/>
          </a:prstGeom>
          <a:noFill/>
        </p:spPr>
        <p:txBody>
          <a:bodyPr wrap="square" rtlCol="0">
            <a:spAutoFit/>
          </a:bodyPr>
          <a:lstStyle/>
          <a:p>
            <a:r>
              <a:rPr lang="en-US" sz="2000" dirty="0">
                <a:solidFill>
                  <a:srgbClr val="17489E"/>
                </a:solidFill>
              </a:rPr>
              <a:t>Data is sitting in </a:t>
            </a:r>
            <a:r>
              <a:rPr lang="en-US" sz="3200" dirty="0">
                <a:solidFill>
                  <a:srgbClr val="17489E"/>
                </a:solidFill>
              </a:rPr>
              <a:t>multiple sources</a:t>
            </a:r>
            <a:r>
              <a:rPr lang="en-US" sz="2000" dirty="0">
                <a:solidFill>
                  <a:srgbClr val="17489E"/>
                </a:solidFill>
              </a:rPr>
              <a:t>, but no insight into which data sits where</a:t>
            </a:r>
          </a:p>
        </p:txBody>
      </p:sp>
      <p:sp>
        <p:nvSpPr>
          <p:cNvPr id="76" name="TextBox 75"/>
          <p:cNvSpPr txBox="1"/>
          <p:nvPr/>
        </p:nvSpPr>
        <p:spPr>
          <a:xfrm>
            <a:off x="2281029" y="3801445"/>
            <a:ext cx="7990042" cy="892552"/>
          </a:xfrm>
          <a:prstGeom prst="rect">
            <a:avLst/>
          </a:prstGeom>
          <a:noFill/>
        </p:spPr>
        <p:txBody>
          <a:bodyPr wrap="square" rtlCol="0">
            <a:spAutoFit/>
          </a:bodyPr>
          <a:lstStyle/>
          <a:p>
            <a:r>
              <a:rPr lang="en-US" sz="2000" dirty="0">
                <a:solidFill>
                  <a:srgbClr val="17489E"/>
                </a:solidFill>
              </a:rPr>
              <a:t>Need data consumption in multiple </a:t>
            </a:r>
            <a:r>
              <a:rPr lang="en-US" sz="3200" dirty="0">
                <a:solidFill>
                  <a:srgbClr val="17489E"/>
                </a:solidFill>
              </a:rPr>
              <a:t>different tools</a:t>
            </a:r>
            <a:r>
              <a:rPr lang="en-US" sz="2000" dirty="0">
                <a:solidFill>
                  <a:srgbClr val="17489E"/>
                </a:solidFill>
              </a:rPr>
              <a:t>, but no common way of enabling discovery and access to data sources across them </a:t>
            </a:r>
          </a:p>
        </p:txBody>
      </p:sp>
      <p:sp>
        <p:nvSpPr>
          <p:cNvPr id="77" name="TextBox 76"/>
          <p:cNvSpPr txBox="1"/>
          <p:nvPr/>
        </p:nvSpPr>
        <p:spPr>
          <a:xfrm>
            <a:off x="337352" y="2863505"/>
            <a:ext cx="11684543" cy="584775"/>
          </a:xfrm>
          <a:prstGeom prst="rect">
            <a:avLst/>
          </a:prstGeom>
          <a:noFill/>
        </p:spPr>
        <p:txBody>
          <a:bodyPr wrap="square" rtlCol="0">
            <a:spAutoFit/>
          </a:bodyPr>
          <a:lstStyle/>
          <a:p>
            <a:r>
              <a:rPr lang="en-US" sz="2000" dirty="0">
                <a:solidFill>
                  <a:srgbClr val="17489E"/>
                </a:solidFill>
              </a:rPr>
              <a:t>Many different </a:t>
            </a:r>
            <a:r>
              <a:rPr lang="en-US" sz="3200" dirty="0">
                <a:solidFill>
                  <a:srgbClr val="17489E"/>
                </a:solidFill>
              </a:rPr>
              <a:t>data ecosystems </a:t>
            </a:r>
            <a:r>
              <a:rPr lang="en-US" sz="2000" dirty="0">
                <a:solidFill>
                  <a:srgbClr val="17489E"/>
                </a:solidFill>
              </a:rPr>
              <a:t>across the enterprise, but no way to share data artifacts across them</a:t>
            </a:r>
          </a:p>
        </p:txBody>
      </p:sp>
      <p:sp>
        <p:nvSpPr>
          <p:cNvPr id="14" name="TextBox 13"/>
          <p:cNvSpPr txBox="1"/>
          <p:nvPr/>
        </p:nvSpPr>
        <p:spPr>
          <a:xfrm>
            <a:off x="589211" y="5089097"/>
            <a:ext cx="8908135" cy="553998"/>
          </a:xfrm>
          <a:prstGeom prst="rect">
            <a:avLst/>
          </a:prstGeom>
          <a:noFill/>
        </p:spPr>
        <p:txBody>
          <a:bodyPr wrap="square" rtlCol="0">
            <a:spAutoFit/>
          </a:bodyPr>
          <a:lstStyle/>
          <a:p>
            <a:r>
              <a:rPr lang="en-US" sz="2000" dirty="0">
                <a:solidFill>
                  <a:srgbClr val="17489E"/>
                </a:solidFill>
              </a:rPr>
              <a:t>Users are busy </a:t>
            </a:r>
            <a:r>
              <a:rPr lang="en-US" sz="3000" dirty="0">
                <a:solidFill>
                  <a:srgbClr val="17489E"/>
                </a:solidFill>
              </a:rPr>
              <a:t>re-producing </a:t>
            </a:r>
            <a:r>
              <a:rPr lang="en-US" sz="2000" dirty="0">
                <a:solidFill>
                  <a:srgbClr val="17489E"/>
                </a:solidFill>
              </a:rPr>
              <a:t>data assets that already exist</a:t>
            </a:r>
          </a:p>
        </p:txBody>
      </p:sp>
      <p:sp>
        <p:nvSpPr>
          <p:cNvPr id="17" name="TextBox 16"/>
          <p:cNvSpPr txBox="1"/>
          <p:nvPr/>
        </p:nvSpPr>
        <p:spPr>
          <a:xfrm>
            <a:off x="362374" y="6012494"/>
            <a:ext cx="7374481" cy="553998"/>
          </a:xfrm>
          <a:prstGeom prst="rect">
            <a:avLst/>
          </a:prstGeom>
          <a:noFill/>
        </p:spPr>
        <p:txBody>
          <a:bodyPr wrap="square" rtlCol="0">
            <a:spAutoFit/>
          </a:bodyPr>
          <a:lstStyle/>
          <a:p>
            <a:r>
              <a:rPr lang="en-US" sz="2000" dirty="0">
                <a:solidFill>
                  <a:srgbClr val="17489E"/>
                </a:solidFill>
              </a:rPr>
              <a:t>No way of </a:t>
            </a:r>
            <a:r>
              <a:rPr lang="en-US" sz="3000" dirty="0">
                <a:solidFill>
                  <a:srgbClr val="17489E"/>
                </a:solidFill>
              </a:rPr>
              <a:t>tracking usage </a:t>
            </a:r>
            <a:r>
              <a:rPr lang="en-US" sz="2000" dirty="0">
                <a:solidFill>
                  <a:srgbClr val="17489E"/>
                </a:solidFill>
              </a:rPr>
              <a:t>of our BI and Analytics assets </a:t>
            </a:r>
          </a:p>
        </p:txBody>
      </p:sp>
      <p:sp>
        <p:nvSpPr>
          <p:cNvPr id="18" name="Title 1"/>
          <p:cNvSpPr txBox="1">
            <a:spLocks/>
          </p:cNvSpPr>
          <p:nvPr/>
        </p:nvSpPr>
        <p:spPr>
          <a:xfrm>
            <a:off x="303406" y="291549"/>
            <a:ext cx="11653834" cy="896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17489E"/>
                </a:solidFill>
              </a:rPr>
              <a:t>Recognize Any of These Challenges?</a:t>
            </a:r>
          </a:p>
        </p:txBody>
      </p:sp>
    </p:spTree>
    <p:extLst>
      <p:ext uri="{BB962C8B-B14F-4D97-AF65-F5344CB8AC3E}">
        <p14:creationId xmlns:p14="http://schemas.microsoft.com/office/powerpoint/2010/main" val="13625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fill="hold"/>
                                        <p:tgtEl>
                                          <p:spTgt spid="75"/>
                                        </p:tgtEl>
                                        <p:attrNameLst>
                                          <p:attrName>ppt_x</p:attrName>
                                        </p:attrNameLst>
                                      </p:cBhvr>
                                      <p:tavLst>
                                        <p:tav tm="0">
                                          <p:val>
                                            <p:strVal val="#ppt_x"/>
                                          </p:val>
                                        </p:tav>
                                        <p:tav tm="100000">
                                          <p:val>
                                            <p:strVal val="#ppt_x"/>
                                          </p:val>
                                        </p:tav>
                                      </p:tavLst>
                                    </p:anim>
                                    <p:anim calcmode="lin" valueType="num">
                                      <p:cBhvr additive="base">
                                        <p:cTn id="13" dur="500" fill="hold"/>
                                        <p:tgtEl>
                                          <p:spTgt spid="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37973" y="6338656"/>
            <a:ext cx="3549073" cy="501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1293" y="3728025"/>
            <a:ext cx="2622167" cy="646331"/>
          </a:xfrm>
          <a:prstGeom prst="rect">
            <a:avLst/>
          </a:prstGeom>
          <a:noFill/>
        </p:spPr>
        <p:txBody>
          <a:bodyPr wrap="square" rtlCol="0">
            <a:spAutoFit/>
          </a:bodyPr>
          <a:lstStyle/>
          <a:p>
            <a:r>
              <a:rPr lang="en-US" sz="3600" i="1" dirty="0">
                <a:solidFill>
                  <a:schemeClr val="tx1">
                    <a:lumMod val="50000"/>
                    <a:lumOff val="50000"/>
                  </a:schemeClr>
                </a:solidFill>
              </a:rPr>
              <a:t>Between </a:t>
            </a:r>
            <a:r>
              <a:rPr lang="en-US" sz="3600" dirty="0">
                <a:solidFill>
                  <a:srgbClr val="17489E"/>
                </a:solidFill>
              </a:rPr>
              <a:t>IT</a:t>
            </a:r>
            <a:endParaRPr lang="en-US" sz="800" dirty="0">
              <a:solidFill>
                <a:srgbClr val="17489E"/>
              </a:solidFill>
            </a:endParaRPr>
          </a:p>
        </p:txBody>
      </p:sp>
      <p:sp>
        <p:nvSpPr>
          <p:cNvPr id="20" name="TextBox 19"/>
          <p:cNvSpPr txBox="1"/>
          <p:nvPr/>
        </p:nvSpPr>
        <p:spPr>
          <a:xfrm>
            <a:off x="8200973" y="3705772"/>
            <a:ext cx="3986073" cy="646331"/>
          </a:xfrm>
          <a:prstGeom prst="rect">
            <a:avLst/>
          </a:prstGeom>
          <a:noFill/>
        </p:spPr>
        <p:txBody>
          <a:bodyPr wrap="square" rtlCol="0">
            <a:spAutoFit/>
          </a:bodyPr>
          <a:lstStyle/>
          <a:p>
            <a:r>
              <a:rPr lang="en-US" sz="3600" i="1" dirty="0">
                <a:solidFill>
                  <a:schemeClr val="tx1">
                    <a:lumMod val="50000"/>
                    <a:lumOff val="50000"/>
                  </a:schemeClr>
                </a:solidFill>
              </a:rPr>
              <a:t>and</a:t>
            </a:r>
            <a:r>
              <a:rPr lang="en-US" sz="3600" dirty="0">
                <a:solidFill>
                  <a:srgbClr val="0070C0"/>
                </a:solidFill>
              </a:rPr>
              <a:t> </a:t>
            </a:r>
            <a:r>
              <a:rPr lang="en-US" sz="3600" dirty="0">
                <a:solidFill>
                  <a:srgbClr val="17489E"/>
                </a:solidFill>
              </a:rPr>
              <a:t>the Business</a:t>
            </a:r>
            <a:endParaRPr lang="en-US" sz="800" dirty="0">
              <a:solidFill>
                <a:srgbClr val="17489E"/>
              </a:solidFill>
            </a:endParaRPr>
          </a:p>
        </p:txBody>
      </p:sp>
      <p:grpSp>
        <p:nvGrpSpPr>
          <p:cNvPr id="39" name="Group 38"/>
          <p:cNvGrpSpPr/>
          <p:nvPr/>
        </p:nvGrpSpPr>
        <p:grpSpPr>
          <a:xfrm>
            <a:off x="-518889" y="-109073"/>
            <a:ext cx="12920494" cy="6710898"/>
            <a:chOff x="-518889" y="-109073"/>
            <a:chExt cx="12920494" cy="6710898"/>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5091" y="2263805"/>
              <a:ext cx="4338221" cy="3253666"/>
            </a:xfrm>
            <a:prstGeom prst="rect">
              <a:avLst/>
            </a:prstGeom>
          </p:spPr>
        </p:pic>
        <p:pic>
          <p:nvPicPr>
            <p:cNvPr id="8" name="Picture 7"/>
            <p:cNvPicPr>
              <a:picLocks noChangeAspect="1"/>
            </p:cNvPicPr>
            <p:nvPr/>
          </p:nvPicPr>
          <p:blipFill>
            <a:blip r:embed="rId4"/>
            <a:stretch>
              <a:fillRect/>
            </a:stretch>
          </p:blipFill>
          <p:spPr>
            <a:xfrm rot="1399151">
              <a:off x="6934214" y="5283430"/>
              <a:ext cx="5467391" cy="1318395"/>
            </a:xfrm>
            <a:prstGeom prst="rect">
              <a:avLst/>
            </a:prstGeom>
          </p:spPr>
        </p:pic>
        <p:pic>
          <p:nvPicPr>
            <p:cNvPr id="25" name="Picture 24"/>
            <p:cNvPicPr>
              <a:picLocks noChangeAspect="1"/>
            </p:cNvPicPr>
            <p:nvPr/>
          </p:nvPicPr>
          <p:blipFill>
            <a:blip r:embed="rId5"/>
            <a:stretch>
              <a:fillRect/>
            </a:stretch>
          </p:blipFill>
          <p:spPr>
            <a:xfrm>
              <a:off x="6767373" y="-98395"/>
              <a:ext cx="590550" cy="2362200"/>
            </a:xfrm>
            <a:prstGeom prst="rect">
              <a:avLst/>
            </a:prstGeom>
          </p:spPr>
        </p:pic>
        <p:pic>
          <p:nvPicPr>
            <p:cNvPr id="27" name="Picture 26"/>
            <p:cNvPicPr>
              <a:picLocks noChangeAspect="1"/>
            </p:cNvPicPr>
            <p:nvPr/>
          </p:nvPicPr>
          <p:blipFill>
            <a:blip r:embed="rId6"/>
            <a:stretch>
              <a:fillRect/>
            </a:stretch>
          </p:blipFill>
          <p:spPr>
            <a:xfrm>
              <a:off x="5762038" y="-109073"/>
              <a:ext cx="438150" cy="2628900"/>
            </a:xfrm>
            <a:prstGeom prst="rect">
              <a:avLst/>
            </a:prstGeom>
          </p:spPr>
        </p:pic>
        <p:pic>
          <p:nvPicPr>
            <p:cNvPr id="36" name="Picture 35"/>
            <p:cNvPicPr>
              <a:picLocks noChangeAspect="1"/>
            </p:cNvPicPr>
            <p:nvPr/>
          </p:nvPicPr>
          <p:blipFill>
            <a:blip r:embed="rId7"/>
            <a:stretch>
              <a:fillRect/>
            </a:stretch>
          </p:blipFill>
          <p:spPr>
            <a:xfrm>
              <a:off x="5279640" y="-91912"/>
              <a:ext cx="238125" cy="2581275"/>
            </a:xfrm>
            <a:prstGeom prst="rect">
              <a:avLst/>
            </a:prstGeom>
          </p:spPr>
        </p:pic>
        <p:pic>
          <p:nvPicPr>
            <p:cNvPr id="38" name="Picture 37"/>
            <p:cNvPicPr>
              <a:picLocks noChangeAspect="1"/>
            </p:cNvPicPr>
            <p:nvPr/>
          </p:nvPicPr>
          <p:blipFill>
            <a:blip r:embed="rId8"/>
            <a:stretch>
              <a:fillRect/>
            </a:stretch>
          </p:blipFill>
          <p:spPr>
            <a:xfrm>
              <a:off x="3841031" y="-73561"/>
              <a:ext cx="581025" cy="2466975"/>
            </a:xfrm>
            <a:prstGeom prst="rect">
              <a:avLst/>
            </a:prstGeom>
          </p:spPr>
        </p:pic>
        <p:pic>
          <p:nvPicPr>
            <p:cNvPr id="7" name="Picture 6"/>
            <p:cNvPicPr>
              <a:picLocks noChangeAspect="1"/>
            </p:cNvPicPr>
            <p:nvPr/>
          </p:nvPicPr>
          <p:blipFill>
            <a:blip r:embed="rId9"/>
            <a:stretch>
              <a:fillRect/>
            </a:stretch>
          </p:blipFill>
          <p:spPr>
            <a:xfrm rot="1532523">
              <a:off x="-518889" y="1763973"/>
              <a:ext cx="4404553" cy="1198595"/>
            </a:xfrm>
            <a:prstGeom prst="rect">
              <a:avLst/>
            </a:prstGeom>
          </p:spPr>
        </p:pic>
      </p:grpSp>
      <p:sp>
        <p:nvSpPr>
          <p:cNvPr id="2" name="Title 1"/>
          <p:cNvSpPr>
            <a:spLocks noGrp="1"/>
          </p:cNvSpPr>
          <p:nvPr>
            <p:ph type="title"/>
          </p:nvPr>
        </p:nvSpPr>
        <p:spPr>
          <a:xfrm>
            <a:off x="268928" y="291103"/>
            <a:ext cx="5075429" cy="809728"/>
          </a:xfrm>
          <a:solidFill>
            <a:schemeClr val="bg1"/>
          </a:solidFill>
        </p:spPr>
        <p:txBody>
          <a:bodyPr>
            <a:normAutofit fontScale="90000"/>
          </a:bodyPr>
          <a:lstStyle/>
          <a:p>
            <a:r>
              <a:rPr lang="en-US" dirty="0">
                <a:solidFill>
                  <a:srgbClr val="17489E"/>
                </a:solidFill>
              </a:rPr>
              <a:t>Bridging the Gap</a:t>
            </a:r>
          </a:p>
        </p:txBody>
      </p:sp>
      <p:sp>
        <p:nvSpPr>
          <p:cNvPr id="15" name="Title 1"/>
          <p:cNvSpPr txBox="1">
            <a:spLocks/>
          </p:cNvSpPr>
          <p:nvPr/>
        </p:nvSpPr>
        <p:spPr>
          <a:xfrm>
            <a:off x="6509253" y="1909693"/>
            <a:ext cx="5717042" cy="809728"/>
          </a:xfrm>
          <a:prstGeom prst="rect">
            <a:avLst/>
          </a:prstGeom>
          <a:solidFill>
            <a:schemeClr val="bg1"/>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dirty="0">
                <a:solidFill>
                  <a:schemeClr val="accent6"/>
                </a:solidFill>
              </a:rPr>
              <a:t>Faster time to value</a:t>
            </a:r>
          </a:p>
        </p:txBody>
      </p:sp>
    </p:spTree>
    <p:extLst>
      <p:ext uri="{BB962C8B-B14F-4D97-AF65-F5344CB8AC3E}">
        <p14:creationId xmlns:p14="http://schemas.microsoft.com/office/powerpoint/2010/main" val="382156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6" y="291549"/>
            <a:ext cx="11653834" cy="896391"/>
          </a:xfrm>
        </p:spPr>
        <p:txBody>
          <a:bodyPr>
            <a:normAutofit/>
          </a:bodyPr>
          <a:lstStyle/>
          <a:p>
            <a:r>
              <a:rPr lang="en-US" sz="5400" dirty="0">
                <a:solidFill>
                  <a:srgbClr val="17489E"/>
                </a:solidFill>
              </a:rPr>
              <a:t>What is Azure Data Catalog?</a:t>
            </a:r>
          </a:p>
        </p:txBody>
      </p:sp>
      <p:sp>
        <p:nvSpPr>
          <p:cNvPr id="6" name="Rectangle 5"/>
          <p:cNvSpPr/>
          <p:nvPr/>
        </p:nvSpPr>
        <p:spPr>
          <a:xfrm>
            <a:off x="1643731" y="1207087"/>
            <a:ext cx="10749586" cy="1254760"/>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1643731" y="2593657"/>
            <a:ext cx="10749586" cy="1323965"/>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Text Placeholder 2"/>
          <p:cNvSpPr txBox="1">
            <a:spLocks/>
          </p:cNvSpPr>
          <p:nvPr/>
        </p:nvSpPr>
        <p:spPr>
          <a:xfrm>
            <a:off x="2086144" y="2794963"/>
            <a:ext cx="9109223" cy="92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 metadata repository that allow users to </a:t>
            </a:r>
            <a:r>
              <a:rPr lang="en-US" sz="2800" dirty="0">
                <a:solidFill>
                  <a:srgbClr val="92D050"/>
                </a:solidFill>
              </a:rPr>
              <a:t>register</a:t>
            </a:r>
            <a:r>
              <a:rPr lang="en-US" sz="2800" dirty="0">
                <a:solidFill>
                  <a:schemeClr val="bg1"/>
                </a:solidFill>
              </a:rPr>
              <a:t>,</a:t>
            </a:r>
            <a:r>
              <a:rPr lang="en-US" sz="2800" dirty="0">
                <a:solidFill>
                  <a:schemeClr val="tx1"/>
                </a:solidFill>
              </a:rPr>
              <a:t> </a:t>
            </a:r>
            <a:r>
              <a:rPr lang="en-US" sz="2800" dirty="0">
                <a:solidFill>
                  <a:srgbClr val="92D050"/>
                </a:solidFill>
              </a:rPr>
              <a:t>enrich</a:t>
            </a:r>
            <a:r>
              <a:rPr lang="en-US" sz="2800" dirty="0">
                <a:solidFill>
                  <a:schemeClr val="bg1"/>
                </a:solidFill>
              </a:rPr>
              <a:t>,</a:t>
            </a:r>
            <a:r>
              <a:rPr lang="en-US" sz="2800" dirty="0">
                <a:solidFill>
                  <a:schemeClr val="tx1"/>
                </a:solidFill>
              </a:rPr>
              <a:t> </a:t>
            </a:r>
            <a:r>
              <a:rPr lang="en-US" sz="2800" dirty="0">
                <a:solidFill>
                  <a:srgbClr val="92D050"/>
                </a:solidFill>
              </a:rPr>
              <a:t>understand</a:t>
            </a:r>
            <a:r>
              <a:rPr lang="en-US" sz="2800" dirty="0">
                <a:solidFill>
                  <a:schemeClr val="bg1"/>
                </a:solidFill>
              </a:rPr>
              <a:t>,</a:t>
            </a:r>
            <a:r>
              <a:rPr lang="en-US" sz="2800" dirty="0">
                <a:solidFill>
                  <a:schemeClr val="tx1"/>
                </a:solidFill>
              </a:rPr>
              <a:t> </a:t>
            </a:r>
            <a:r>
              <a:rPr lang="en-US" sz="2800" dirty="0">
                <a:solidFill>
                  <a:srgbClr val="92D050"/>
                </a:solidFill>
              </a:rPr>
              <a:t>discover</a:t>
            </a:r>
            <a:r>
              <a:rPr lang="en-US" sz="2800" dirty="0">
                <a:solidFill>
                  <a:schemeClr val="bg1"/>
                </a:solidFill>
              </a:rPr>
              <a:t>, and </a:t>
            </a:r>
            <a:r>
              <a:rPr lang="en-US" sz="2800" dirty="0">
                <a:solidFill>
                  <a:srgbClr val="92D050"/>
                </a:solidFill>
              </a:rPr>
              <a:t>consume</a:t>
            </a:r>
            <a:r>
              <a:rPr lang="en-US" sz="2800" dirty="0">
                <a:solidFill>
                  <a:schemeClr val="accent4">
                    <a:lumMod val="60000"/>
                    <a:lumOff val="40000"/>
                  </a:schemeClr>
                </a:solidFill>
              </a:rPr>
              <a:t> </a:t>
            </a:r>
            <a:r>
              <a:rPr lang="en-US" sz="2800" dirty="0">
                <a:solidFill>
                  <a:schemeClr val="bg1"/>
                </a:solidFill>
              </a:rPr>
              <a:t>data sources</a:t>
            </a:r>
          </a:p>
        </p:txBody>
      </p:sp>
      <p:sp>
        <p:nvSpPr>
          <p:cNvPr id="7" name="Text Placeholder 2"/>
          <p:cNvSpPr txBox="1">
            <a:spLocks/>
          </p:cNvSpPr>
          <p:nvPr/>
        </p:nvSpPr>
        <p:spPr>
          <a:xfrm>
            <a:off x="2140970" y="1405128"/>
            <a:ext cx="9054397" cy="1075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An </a:t>
            </a:r>
            <a:r>
              <a:rPr lang="en-US" sz="2800" dirty="0">
                <a:solidFill>
                  <a:srgbClr val="92D050"/>
                </a:solidFill>
              </a:rPr>
              <a:t>enterprise-wide</a:t>
            </a:r>
            <a:r>
              <a:rPr lang="en-US" sz="2800" dirty="0">
                <a:solidFill>
                  <a:schemeClr val="accent4">
                    <a:lumMod val="60000"/>
                    <a:lumOff val="40000"/>
                  </a:schemeClr>
                </a:solidFill>
              </a:rPr>
              <a:t> </a:t>
            </a:r>
            <a:r>
              <a:rPr lang="en-US" sz="2800" dirty="0">
                <a:solidFill>
                  <a:schemeClr val="bg1"/>
                </a:solidFill>
              </a:rPr>
              <a:t>catalog in Azure that enables self-service discovery of data from </a:t>
            </a:r>
            <a:r>
              <a:rPr lang="en-US" sz="2800" i="1" dirty="0">
                <a:solidFill>
                  <a:srgbClr val="92D050"/>
                </a:solidFill>
              </a:rPr>
              <a:t>any source</a:t>
            </a:r>
          </a:p>
        </p:txBody>
      </p:sp>
      <p:graphicFrame>
        <p:nvGraphicFramePr>
          <p:cNvPr id="12" name="Diagram 11"/>
          <p:cNvGraphicFramePr/>
          <p:nvPr>
            <p:extLst>
              <p:ext uri="{D42A27DB-BD31-4B8C-83A1-F6EECF244321}">
                <p14:modId xmlns:p14="http://schemas.microsoft.com/office/powerpoint/2010/main" val="2344211579"/>
              </p:ext>
            </p:extLst>
          </p:nvPr>
        </p:nvGraphicFramePr>
        <p:xfrm>
          <a:off x="2588801" y="4118928"/>
          <a:ext cx="5486400" cy="223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877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156631" y="4138428"/>
            <a:ext cx="10757098" cy="769452"/>
          </a:xfrm>
        </p:spPr>
        <p:txBody>
          <a:bodyPr>
            <a:noAutofit/>
          </a:bodyPr>
          <a:lstStyle/>
          <a:p>
            <a:pPr marL="0" indent="0">
              <a:buNone/>
            </a:pPr>
            <a:r>
              <a:rPr lang="en-US" sz="7200" b="1" dirty="0">
                <a:solidFill>
                  <a:srgbClr val="17489E"/>
                </a:solidFill>
                <a:latin typeface="+mj-lt"/>
              </a:rPr>
              <a:t>Demo</a:t>
            </a:r>
          </a:p>
          <a:p>
            <a:pPr marL="0" indent="0">
              <a:buNone/>
            </a:pPr>
            <a:endParaRPr lang="en-US" sz="7200" b="1" dirty="0">
              <a:solidFill>
                <a:srgbClr val="17489E"/>
              </a:solidFill>
              <a:latin typeface="+mj-lt"/>
            </a:endParaRPr>
          </a:p>
        </p:txBody>
      </p:sp>
    </p:spTree>
    <p:extLst>
      <p:ext uri="{BB962C8B-B14F-4D97-AF65-F5344CB8AC3E}">
        <p14:creationId xmlns:p14="http://schemas.microsoft.com/office/powerpoint/2010/main" val="2325243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6" y="291549"/>
            <a:ext cx="11653834" cy="896391"/>
          </a:xfrm>
        </p:spPr>
        <p:txBody>
          <a:bodyPr>
            <a:noAutofit/>
          </a:bodyPr>
          <a:lstStyle/>
          <a:p>
            <a:r>
              <a:rPr lang="en-US" sz="5400" dirty="0">
                <a:solidFill>
                  <a:srgbClr val="17489E"/>
                </a:solidFill>
              </a:rPr>
              <a:t>How is it Different?</a:t>
            </a:r>
          </a:p>
        </p:txBody>
      </p:sp>
      <p:sp>
        <p:nvSpPr>
          <p:cNvPr id="5" name="Rectangle 4"/>
          <p:cNvSpPr/>
          <p:nvPr/>
        </p:nvSpPr>
        <p:spPr>
          <a:xfrm>
            <a:off x="896643" y="1802165"/>
            <a:ext cx="5067670" cy="2148396"/>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33605" y="1802165"/>
            <a:ext cx="5067670" cy="2148396"/>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96643" y="4147349"/>
            <a:ext cx="5067670" cy="2148396"/>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ectangle 7"/>
          <p:cNvSpPr/>
          <p:nvPr/>
        </p:nvSpPr>
        <p:spPr>
          <a:xfrm>
            <a:off x="6233605" y="4147349"/>
            <a:ext cx="5067670" cy="2148396"/>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42229" y="4307147"/>
            <a:ext cx="4743633" cy="830997"/>
          </a:xfrm>
          <a:prstGeom prst="rect">
            <a:avLst/>
          </a:prstGeom>
          <a:noFill/>
        </p:spPr>
        <p:txBody>
          <a:bodyPr wrap="square" rtlCol="0">
            <a:spAutoFit/>
          </a:bodyPr>
          <a:lstStyle/>
          <a:p>
            <a:r>
              <a:rPr lang="en-US" sz="2400" dirty="0">
                <a:solidFill>
                  <a:schemeClr val="bg1"/>
                </a:solidFill>
              </a:rPr>
              <a:t>Powered by annotation </a:t>
            </a:r>
            <a:r>
              <a:rPr lang="en-US" sz="2400" b="1" i="1" u="sng" dirty="0">
                <a:solidFill>
                  <a:schemeClr val="bg1"/>
                </a:solidFill>
              </a:rPr>
              <a:t>crowdsourcing</a:t>
            </a:r>
            <a:endParaRPr lang="en-US" b="1" i="1" u="sng" dirty="0">
              <a:solidFill>
                <a:schemeClr val="bg1"/>
              </a:solidFill>
            </a:endParaRPr>
          </a:p>
        </p:txBody>
      </p:sp>
      <p:sp>
        <p:nvSpPr>
          <p:cNvPr id="18" name="TextBox 17"/>
          <p:cNvSpPr txBox="1"/>
          <p:nvPr/>
        </p:nvSpPr>
        <p:spPr>
          <a:xfrm>
            <a:off x="6442230" y="5498546"/>
            <a:ext cx="4287914" cy="646331"/>
          </a:xfrm>
          <a:prstGeom prst="rect">
            <a:avLst/>
          </a:prstGeom>
          <a:noFill/>
        </p:spPr>
        <p:txBody>
          <a:bodyPr wrap="square" rtlCol="0">
            <a:spAutoFit/>
          </a:bodyPr>
          <a:lstStyle/>
          <a:p>
            <a:r>
              <a:rPr lang="en-US" dirty="0">
                <a:solidFill>
                  <a:schemeClr val="bg1"/>
                </a:solidFill>
              </a:rPr>
              <a:t>Empowering any user to capture and share their knowledge about registered sources</a:t>
            </a:r>
          </a:p>
        </p:txBody>
      </p:sp>
      <p:sp>
        <p:nvSpPr>
          <p:cNvPr id="21" name="TextBox 20"/>
          <p:cNvSpPr txBox="1"/>
          <p:nvPr/>
        </p:nvSpPr>
        <p:spPr>
          <a:xfrm>
            <a:off x="1087513" y="1908697"/>
            <a:ext cx="4474346" cy="461665"/>
          </a:xfrm>
          <a:prstGeom prst="rect">
            <a:avLst/>
          </a:prstGeom>
          <a:noFill/>
        </p:spPr>
        <p:txBody>
          <a:bodyPr wrap="square" rtlCol="0">
            <a:spAutoFit/>
          </a:bodyPr>
          <a:lstStyle/>
          <a:p>
            <a:r>
              <a:rPr lang="en-US" sz="2400" dirty="0">
                <a:solidFill>
                  <a:schemeClr val="bg1"/>
                </a:solidFill>
              </a:rPr>
              <a:t>Data </a:t>
            </a:r>
            <a:r>
              <a:rPr lang="en-US" sz="2400" b="1" i="1" u="sng" dirty="0">
                <a:solidFill>
                  <a:schemeClr val="bg1"/>
                </a:solidFill>
              </a:rPr>
              <a:t>source</a:t>
            </a:r>
            <a:r>
              <a:rPr lang="en-US" sz="2400" dirty="0">
                <a:solidFill>
                  <a:schemeClr val="bg1"/>
                </a:solidFill>
              </a:rPr>
              <a:t> discovery</a:t>
            </a:r>
            <a:r>
              <a:rPr lang="en-US" dirty="0">
                <a:solidFill>
                  <a:schemeClr val="bg1"/>
                </a:solidFill>
              </a:rPr>
              <a:t> </a:t>
            </a:r>
            <a:endParaRPr lang="en-US" sz="2400" dirty="0">
              <a:solidFill>
                <a:schemeClr val="bg1"/>
              </a:solidFill>
            </a:endParaRPr>
          </a:p>
        </p:txBody>
      </p:sp>
      <p:sp>
        <p:nvSpPr>
          <p:cNvPr id="22" name="TextBox 21"/>
          <p:cNvSpPr txBox="1"/>
          <p:nvPr/>
        </p:nvSpPr>
        <p:spPr>
          <a:xfrm>
            <a:off x="1071466" y="3079459"/>
            <a:ext cx="4421080" cy="646331"/>
          </a:xfrm>
          <a:prstGeom prst="rect">
            <a:avLst/>
          </a:prstGeom>
          <a:noFill/>
        </p:spPr>
        <p:txBody>
          <a:bodyPr wrap="square" rtlCol="0">
            <a:spAutoFit/>
          </a:bodyPr>
          <a:lstStyle/>
          <a:p>
            <a:r>
              <a:rPr lang="en-US" dirty="0">
                <a:solidFill>
                  <a:schemeClr val="bg1"/>
                </a:solidFill>
              </a:rPr>
              <a:t>Metadata only – Data resides where it lives </a:t>
            </a:r>
          </a:p>
          <a:p>
            <a:r>
              <a:rPr lang="en-US" dirty="0">
                <a:solidFill>
                  <a:schemeClr val="bg1"/>
                </a:solidFill>
              </a:rPr>
              <a:t>No need for data movement, No latency</a:t>
            </a:r>
            <a:endParaRPr lang="en-US" dirty="0"/>
          </a:p>
        </p:txBody>
      </p:sp>
      <p:sp>
        <p:nvSpPr>
          <p:cNvPr id="27" name="TextBox 26"/>
          <p:cNvSpPr txBox="1"/>
          <p:nvPr/>
        </p:nvSpPr>
        <p:spPr>
          <a:xfrm>
            <a:off x="1087513" y="4307147"/>
            <a:ext cx="4474346" cy="461665"/>
          </a:xfrm>
          <a:prstGeom prst="rect">
            <a:avLst/>
          </a:prstGeom>
          <a:noFill/>
        </p:spPr>
        <p:txBody>
          <a:bodyPr wrap="square" rtlCol="0">
            <a:spAutoFit/>
          </a:bodyPr>
          <a:lstStyle/>
          <a:p>
            <a:r>
              <a:rPr lang="en-US" sz="2400" dirty="0">
                <a:solidFill>
                  <a:schemeClr val="bg1"/>
                </a:solidFill>
              </a:rPr>
              <a:t>Consumption through </a:t>
            </a:r>
            <a:r>
              <a:rPr lang="en-US" sz="2400" b="1" i="1" u="sng" dirty="0">
                <a:solidFill>
                  <a:schemeClr val="bg1"/>
                </a:solidFill>
              </a:rPr>
              <a:t>any</a:t>
            </a:r>
            <a:r>
              <a:rPr lang="en-US" sz="2400" dirty="0">
                <a:solidFill>
                  <a:schemeClr val="bg1"/>
                </a:solidFill>
              </a:rPr>
              <a:t> tool  </a:t>
            </a:r>
          </a:p>
        </p:txBody>
      </p:sp>
      <p:sp>
        <p:nvSpPr>
          <p:cNvPr id="28" name="TextBox 27"/>
          <p:cNvSpPr txBox="1"/>
          <p:nvPr/>
        </p:nvSpPr>
        <p:spPr>
          <a:xfrm>
            <a:off x="1087513" y="5555900"/>
            <a:ext cx="4793944" cy="646331"/>
          </a:xfrm>
          <a:prstGeom prst="rect">
            <a:avLst/>
          </a:prstGeom>
          <a:noFill/>
        </p:spPr>
        <p:txBody>
          <a:bodyPr wrap="square" rtlCol="0">
            <a:spAutoFit/>
          </a:bodyPr>
          <a:lstStyle/>
          <a:p>
            <a:r>
              <a:rPr lang="en-US" dirty="0">
                <a:solidFill>
                  <a:schemeClr val="bg1"/>
                </a:solidFill>
              </a:rPr>
              <a:t>Enabling publishing, discovery and consumption of data sources through your tool of choice</a:t>
            </a:r>
            <a:endParaRPr lang="en-US" sz="2400" dirty="0">
              <a:solidFill>
                <a:schemeClr val="bg1"/>
              </a:solidFill>
            </a:endParaRPr>
          </a:p>
        </p:txBody>
      </p:sp>
      <p:sp>
        <p:nvSpPr>
          <p:cNvPr id="29" name="TextBox 28"/>
          <p:cNvSpPr txBox="1"/>
          <p:nvPr/>
        </p:nvSpPr>
        <p:spPr>
          <a:xfrm>
            <a:off x="6442229" y="1908697"/>
            <a:ext cx="4474346" cy="461665"/>
          </a:xfrm>
          <a:prstGeom prst="rect">
            <a:avLst/>
          </a:prstGeom>
          <a:noFill/>
        </p:spPr>
        <p:txBody>
          <a:bodyPr wrap="square" rtlCol="0">
            <a:spAutoFit/>
          </a:bodyPr>
          <a:lstStyle/>
          <a:p>
            <a:r>
              <a:rPr lang="en-US" sz="2400" dirty="0">
                <a:solidFill>
                  <a:schemeClr val="bg1"/>
                </a:solidFill>
              </a:rPr>
              <a:t>Data from </a:t>
            </a:r>
            <a:r>
              <a:rPr lang="en-US" sz="2400" b="1" i="1" u="sng" dirty="0">
                <a:solidFill>
                  <a:schemeClr val="bg1"/>
                </a:solidFill>
              </a:rPr>
              <a:t>any</a:t>
            </a:r>
            <a:r>
              <a:rPr lang="en-US" sz="2400" dirty="0">
                <a:solidFill>
                  <a:schemeClr val="bg1"/>
                </a:solidFill>
              </a:rPr>
              <a:t> source</a:t>
            </a:r>
          </a:p>
        </p:txBody>
      </p:sp>
      <p:sp>
        <p:nvSpPr>
          <p:cNvPr id="30" name="TextBox 29"/>
          <p:cNvSpPr txBox="1"/>
          <p:nvPr/>
        </p:nvSpPr>
        <p:spPr>
          <a:xfrm>
            <a:off x="6442229" y="3079458"/>
            <a:ext cx="4474346" cy="646331"/>
          </a:xfrm>
          <a:prstGeom prst="rect">
            <a:avLst/>
          </a:prstGeom>
          <a:noFill/>
        </p:spPr>
        <p:txBody>
          <a:bodyPr wrap="square" rtlCol="0">
            <a:spAutoFit/>
          </a:bodyPr>
          <a:lstStyle/>
          <a:p>
            <a:r>
              <a:rPr lang="en-US" dirty="0">
                <a:solidFill>
                  <a:schemeClr val="bg1"/>
                </a:solidFill>
              </a:rPr>
              <a:t>Structured and unstructured </a:t>
            </a:r>
          </a:p>
          <a:p>
            <a:r>
              <a:rPr lang="en-US" dirty="0">
                <a:solidFill>
                  <a:schemeClr val="bg1"/>
                </a:solidFill>
              </a:rPr>
              <a:t>on premises and in the cloud</a:t>
            </a:r>
          </a:p>
        </p:txBody>
      </p:sp>
      <p:sp>
        <p:nvSpPr>
          <p:cNvPr id="31" name="Freeform 48"/>
          <p:cNvSpPr>
            <a:spLocks/>
          </p:cNvSpPr>
          <p:nvPr/>
        </p:nvSpPr>
        <p:spPr bwMode="black">
          <a:xfrm>
            <a:off x="10702543" y="4431380"/>
            <a:ext cx="428064" cy="417220"/>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bg1"/>
          </a:solidFill>
          <a:ln>
            <a:noFill/>
          </a:ln>
          <a:extLst/>
        </p:spPr>
        <p:txBody>
          <a:bodyPr vert="horz" wrap="square" lIns="67222" tIns="33611" rIns="67222" bIns="33611" numCol="1" anchor="t" anchorCtr="0" compatLnSpc="1">
            <a:prstTxWarp prst="textNoShape">
              <a:avLst/>
            </a:prstTxWarp>
          </a:bodyPr>
          <a:lstStyle/>
          <a:p>
            <a:endParaRPr lang="en-US" sz="1323"/>
          </a:p>
        </p:txBody>
      </p:sp>
      <p:grpSp>
        <p:nvGrpSpPr>
          <p:cNvPr id="3" name="Group 2"/>
          <p:cNvGrpSpPr/>
          <p:nvPr/>
        </p:nvGrpSpPr>
        <p:grpSpPr>
          <a:xfrm>
            <a:off x="10730144" y="2308391"/>
            <a:ext cx="331437" cy="374577"/>
            <a:chOff x="10765565" y="1953269"/>
            <a:chExt cx="331437" cy="374577"/>
          </a:xfrm>
        </p:grpSpPr>
        <p:sp>
          <p:nvSpPr>
            <p:cNvPr id="32" name="Freeform 31"/>
            <p:cNvSpPr>
              <a:spLocks/>
            </p:cNvSpPr>
            <p:nvPr/>
          </p:nvSpPr>
          <p:spPr bwMode="auto">
            <a:xfrm>
              <a:off x="10777332" y="1953269"/>
              <a:ext cx="305942" cy="174541"/>
            </a:xfrm>
            <a:custGeom>
              <a:avLst/>
              <a:gdLst>
                <a:gd name="T0" fmla="*/ 312 w 312"/>
                <a:gd name="T1" fmla="*/ 87 h 178"/>
                <a:gd name="T2" fmla="*/ 155 w 312"/>
                <a:gd name="T3" fmla="*/ 0 h 178"/>
                <a:gd name="T4" fmla="*/ 0 w 312"/>
                <a:gd name="T5" fmla="*/ 87 h 178"/>
                <a:gd name="T6" fmla="*/ 155 w 312"/>
                <a:gd name="T7" fmla="*/ 178 h 178"/>
                <a:gd name="T8" fmla="*/ 312 w 312"/>
                <a:gd name="T9" fmla="*/ 87 h 178"/>
              </a:gdLst>
              <a:ahLst/>
              <a:cxnLst>
                <a:cxn ang="0">
                  <a:pos x="T0" y="T1"/>
                </a:cxn>
                <a:cxn ang="0">
                  <a:pos x="T2" y="T3"/>
                </a:cxn>
                <a:cxn ang="0">
                  <a:pos x="T4" y="T5"/>
                </a:cxn>
                <a:cxn ang="0">
                  <a:pos x="T6" y="T7"/>
                </a:cxn>
                <a:cxn ang="0">
                  <a:pos x="T8" y="T9"/>
                </a:cxn>
              </a:cxnLst>
              <a:rect l="0" t="0" r="r" b="b"/>
              <a:pathLst>
                <a:path w="312" h="178">
                  <a:moveTo>
                    <a:pt x="312" y="87"/>
                  </a:moveTo>
                  <a:lnTo>
                    <a:pt x="155" y="0"/>
                  </a:lnTo>
                  <a:lnTo>
                    <a:pt x="0" y="87"/>
                  </a:lnTo>
                  <a:lnTo>
                    <a:pt x="155" y="178"/>
                  </a:lnTo>
                  <a:lnTo>
                    <a:pt x="312"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404" rtl="0" eaLnBrk="1" latinLnBrk="0" hangingPunct="1">
                <a:defRPr sz="1800" kern="1200">
                  <a:solidFill>
                    <a:schemeClr val="tx1"/>
                  </a:solidFill>
                  <a:latin typeface="+mn-lt"/>
                  <a:ea typeface="+mn-ea"/>
                  <a:cs typeface="+mn-cs"/>
                </a:defRPr>
              </a:lvl1pPr>
              <a:lvl2pPr marL="466203" algn="l" defTabSz="932404" rtl="0" eaLnBrk="1" latinLnBrk="0" hangingPunct="1">
                <a:defRPr sz="1800" kern="1200">
                  <a:solidFill>
                    <a:schemeClr val="tx1"/>
                  </a:solidFill>
                  <a:latin typeface="+mn-lt"/>
                  <a:ea typeface="+mn-ea"/>
                  <a:cs typeface="+mn-cs"/>
                </a:defRPr>
              </a:lvl2pPr>
              <a:lvl3pPr marL="932404" algn="l" defTabSz="932404" rtl="0" eaLnBrk="1" latinLnBrk="0" hangingPunct="1">
                <a:defRPr sz="1800" kern="1200">
                  <a:solidFill>
                    <a:schemeClr val="tx1"/>
                  </a:solidFill>
                  <a:latin typeface="+mn-lt"/>
                  <a:ea typeface="+mn-ea"/>
                  <a:cs typeface="+mn-cs"/>
                </a:defRPr>
              </a:lvl3pPr>
              <a:lvl4pPr marL="1398607" algn="l" defTabSz="932404" rtl="0" eaLnBrk="1" latinLnBrk="0" hangingPunct="1">
                <a:defRPr sz="1800" kern="1200">
                  <a:solidFill>
                    <a:schemeClr val="tx1"/>
                  </a:solidFill>
                  <a:latin typeface="+mn-lt"/>
                  <a:ea typeface="+mn-ea"/>
                  <a:cs typeface="+mn-cs"/>
                </a:defRPr>
              </a:lvl4pPr>
              <a:lvl5pPr marL="1864807" algn="l" defTabSz="932404" rtl="0" eaLnBrk="1" latinLnBrk="0" hangingPunct="1">
                <a:defRPr sz="1800" kern="1200">
                  <a:solidFill>
                    <a:schemeClr val="tx1"/>
                  </a:solidFill>
                  <a:latin typeface="+mn-lt"/>
                  <a:ea typeface="+mn-ea"/>
                  <a:cs typeface="+mn-cs"/>
                </a:defRPr>
              </a:lvl5pPr>
              <a:lvl6pPr marL="2331011" algn="l" defTabSz="932404" rtl="0" eaLnBrk="1" latinLnBrk="0" hangingPunct="1">
                <a:defRPr sz="1800" kern="1200">
                  <a:solidFill>
                    <a:schemeClr val="tx1"/>
                  </a:solidFill>
                  <a:latin typeface="+mn-lt"/>
                  <a:ea typeface="+mn-ea"/>
                  <a:cs typeface="+mn-cs"/>
                </a:defRPr>
              </a:lvl6pPr>
              <a:lvl7pPr marL="2797212" algn="l" defTabSz="932404" rtl="0" eaLnBrk="1" latinLnBrk="0" hangingPunct="1">
                <a:defRPr sz="1800" kern="1200">
                  <a:solidFill>
                    <a:schemeClr val="tx1"/>
                  </a:solidFill>
                  <a:latin typeface="+mn-lt"/>
                  <a:ea typeface="+mn-ea"/>
                  <a:cs typeface="+mn-cs"/>
                </a:defRPr>
              </a:lvl7pPr>
              <a:lvl8pPr marL="3263415" algn="l" defTabSz="932404" rtl="0" eaLnBrk="1" latinLnBrk="0" hangingPunct="1">
                <a:defRPr sz="1800" kern="1200">
                  <a:solidFill>
                    <a:schemeClr val="tx1"/>
                  </a:solidFill>
                  <a:latin typeface="+mn-lt"/>
                  <a:ea typeface="+mn-ea"/>
                  <a:cs typeface="+mn-cs"/>
                </a:defRPr>
              </a:lvl8pPr>
              <a:lvl9pPr marL="3729618" algn="l" defTabSz="932404" rtl="0" eaLnBrk="1" latinLnBrk="0" hangingPunct="1">
                <a:defRPr sz="1800" kern="1200">
                  <a:solidFill>
                    <a:schemeClr val="tx1"/>
                  </a:solidFill>
                  <a:latin typeface="+mn-lt"/>
                  <a:ea typeface="+mn-ea"/>
                  <a:cs typeface="+mn-cs"/>
                </a:defRPr>
              </a:lvl9pPr>
            </a:lstStyle>
            <a:p>
              <a:endParaRPr lang="en-US" sz="1200">
                <a:solidFill>
                  <a:srgbClr val="000000"/>
                </a:solidFill>
              </a:endParaRPr>
            </a:p>
          </p:txBody>
        </p:sp>
        <p:sp>
          <p:nvSpPr>
            <p:cNvPr id="33" name="Freeform 32"/>
            <p:cNvSpPr>
              <a:spLocks/>
            </p:cNvSpPr>
            <p:nvPr/>
          </p:nvSpPr>
          <p:spPr bwMode="auto">
            <a:xfrm>
              <a:off x="10947953" y="2064073"/>
              <a:ext cx="149049" cy="263773"/>
            </a:xfrm>
            <a:custGeom>
              <a:avLst/>
              <a:gdLst>
                <a:gd name="T0" fmla="*/ 152 w 152"/>
                <a:gd name="T1" fmla="*/ 0 h 269"/>
                <a:gd name="T2" fmla="*/ 0 w 152"/>
                <a:gd name="T3" fmla="*/ 91 h 269"/>
                <a:gd name="T4" fmla="*/ 0 w 152"/>
                <a:gd name="T5" fmla="*/ 269 h 269"/>
                <a:gd name="T6" fmla="*/ 152 w 152"/>
                <a:gd name="T7" fmla="*/ 180 h 269"/>
                <a:gd name="T8" fmla="*/ 152 w 152"/>
                <a:gd name="T9" fmla="*/ 0 h 269"/>
              </a:gdLst>
              <a:ahLst/>
              <a:cxnLst>
                <a:cxn ang="0">
                  <a:pos x="T0" y="T1"/>
                </a:cxn>
                <a:cxn ang="0">
                  <a:pos x="T2" y="T3"/>
                </a:cxn>
                <a:cxn ang="0">
                  <a:pos x="T4" y="T5"/>
                </a:cxn>
                <a:cxn ang="0">
                  <a:pos x="T6" y="T7"/>
                </a:cxn>
                <a:cxn ang="0">
                  <a:pos x="T8" y="T9"/>
                </a:cxn>
              </a:cxnLst>
              <a:rect l="0" t="0" r="r" b="b"/>
              <a:pathLst>
                <a:path w="152" h="269">
                  <a:moveTo>
                    <a:pt x="152" y="0"/>
                  </a:moveTo>
                  <a:lnTo>
                    <a:pt x="0" y="91"/>
                  </a:lnTo>
                  <a:lnTo>
                    <a:pt x="0" y="269"/>
                  </a:lnTo>
                  <a:lnTo>
                    <a:pt x="152" y="180"/>
                  </a:lnTo>
                  <a:lnTo>
                    <a:pt x="15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404" rtl="0" eaLnBrk="1" latinLnBrk="0" hangingPunct="1">
                <a:defRPr sz="1800" kern="1200">
                  <a:solidFill>
                    <a:schemeClr val="tx1"/>
                  </a:solidFill>
                  <a:latin typeface="+mn-lt"/>
                  <a:ea typeface="+mn-ea"/>
                  <a:cs typeface="+mn-cs"/>
                </a:defRPr>
              </a:lvl1pPr>
              <a:lvl2pPr marL="466203" algn="l" defTabSz="932404" rtl="0" eaLnBrk="1" latinLnBrk="0" hangingPunct="1">
                <a:defRPr sz="1800" kern="1200">
                  <a:solidFill>
                    <a:schemeClr val="tx1"/>
                  </a:solidFill>
                  <a:latin typeface="+mn-lt"/>
                  <a:ea typeface="+mn-ea"/>
                  <a:cs typeface="+mn-cs"/>
                </a:defRPr>
              </a:lvl2pPr>
              <a:lvl3pPr marL="932404" algn="l" defTabSz="932404" rtl="0" eaLnBrk="1" latinLnBrk="0" hangingPunct="1">
                <a:defRPr sz="1800" kern="1200">
                  <a:solidFill>
                    <a:schemeClr val="tx1"/>
                  </a:solidFill>
                  <a:latin typeface="+mn-lt"/>
                  <a:ea typeface="+mn-ea"/>
                  <a:cs typeface="+mn-cs"/>
                </a:defRPr>
              </a:lvl3pPr>
              <a:lvl4pPr marL="1398607" algn="l" defTabSz="932404" rtl="0" eaLnBrk="1" latinLnBrk="0" hangingPunct="1">
                <a:defRPr sz="1800" kern="1200">
                  <a:solidFill>
                    <a:schemeClr val="tx1"/>
                  </a:solidFill>
                  <a:latin typeface="+mn-lt"/>
                  <a:ea typeface="+mn-ea"/>
                  <a:cs typeface="+mn-cs"/>
                </a:defRPr>
              </a:lvl4pPr>
              <a:lvl5pPr marL="1864807" algn="l" defTabSz="932404" rtl="0" eaLnBrk="1" latinLnBrk="0" hangingPunct="1">
                <a:defRPr sz="1800" kern="1200">
                  <a:solidFill>
                    <a:schemeClr val="tx1"/>
                  </a:solidFill>
                  <a:latin typeface="+mn-lt"/>
                  <a:ea typeface="+mn-ea"/>
                  <a:cs typeface="+mn-cs"/>
                </a:defRPr>
              </a:lvl5pPr>
              <a:lvl6pPr marL="2331011" algn="l" defTabSz="932404" rtl="0" eaLnBrk="1" latinLnBrk="0" hangingPunct="1">
                <a:defRPr sz="1800" kern="1200">
                  <a:solidFill>
                    <a:schemeClr val="tx1"/>
                  </a:solidFill>
                  <a:latin typeface="+mn-lt"/>
                  <a:ea typeface="+mn-ea"/>
                  <a:cs typeface="+mn-cs"/>
                </a:defRPr>
              </a:lvl6pPr>
              <a:lvl7pPr marL="2797212" algn="l" defTabSz="932404" rtl="0" eaLnBrk="1" latinLnBrk="0" hangingPunct="1">
                <a:defRPr sz="1800" kern="1200">
                  <a:solidFill>
                    <a:schemeClr val="tx1"/>
                  </a:solidFill>
                  <a:latin typeface="+mn-lt"/>
                  <a:ea typeface="+mn-ea"/>
                  <a:cs typeface="+mn-cs"/>
                </a:defRPr>
              </a:lvl7pPr>
              <a:lvl8pPr marL="3263415" algn="l" defTabSz="932404" rtl="0" eaLnBrk="1" latinLnBrk="0" hangingPunct="1">
                <a:defRPr sz="1800" kern="1200">
                  <a:solidFill>
                    <a:schemeClr val="tx1"/>
                  </a:solidFill>
                  <a:latin typeface="+mn-lt"/>
                  <a:ea typeface="+mn-ea"/>
                  <a:cs typeface="+mn-cs"/>
                </a:defRPr>
              </a:lvl8pPr>
              <a:lvl9pPr marL="3729618" algn="l" defTabSz="932404" rtl="0" eaLnBrk="1" latinLnBrk="0" hangingPunct="1">
                <a:defRPr sz="1800" kern="1200">
                  <a:solidFill>
                    <a:schemeClr val="tx1"/>
                  </a:solidFill>
                  <a:latin typeface="+mn-lt"/>
                  <a:ea typeface="+mn-ea"/>
                  <a:cs typeface="+mn-cs"/>
                </a:defRPr>
              </a:lvl9pPr>
            </a:lstStyle>
            <a:p>
              <a:endParaRPr lang="en-US" sz="1200">
                <a:solidFill>
                  <a:srgbClr val="000000"/>
                </a:solidFill>
              </a:endParaRPr>
            </a:p>
          </p:txBody>
        </p:sp>
        <p:sp>
          <p:nvSpPr>
            <p:cNvPr id="34" name="Freeform 33"/>
            <p:cNvSpPr>
              <a:spLocks/>
            </p:cNvSpPr>
            <p:nvPr/>
          </p:nvSpPr>
          <p:spPr bwMode="auto">
            <a:xfrm>
              <a:off x="10765565" y="2064073"/>
              <a:ext cx="151010" cy="263773"/>
            </a:xfrm>
            <a:custGeom>
              <a:avLst/>
              <a:gdLst>
                <a:gd name="T0" fmla="*/ 0 w 154"/>
                <a:gd name="T1" fmla="*/ 0 h 269"/>
                <a:gd name="T2" fmla="*/ 154 w 154"/>
                <a:gd name="T3" fmla="*/ 91 h 269"/>
                <a:gd name="T4" fmla="*/ 154 w 154"/>
                <a:gd name="T5" fmla="*/ 269 h 269"/>
                <a:gd name="T6" fmla="*/ 0 w 154"/>
                <a:gd name="T7" fmla="*/ 180 h 269"/>
                <a:gd name="T8" fmla="*/ 0 w 154"/>
                <a:gd name="T9" fmla="*/ 0 h 269"/>
              </a:gdLst>
              <a:ahLst/>
              <a:cxnLst>
                <a:cxn ang="0">
                  <a:pos x="T0" y="T1"/>
                </a:cxn>
                <a:cxn ang="0">
                  <a:pos x="T2" y="T3"/>
                </a:cxn>
                <a:cxn ang="0">
                  <a:pos x="T4" y="T5"/>
                </a:cxn>
                <a:cxn ang="0">
                  <a:pos x="T6" y="T7"/>
                </a:cxn>
                <a:cxn ang="0">
                  <a:pos x="T8" y="T9"/>
                </a:cxn>
              </a:cxnLst>
              <a:rect l="0" t="0" r="r" b="b"/>
              <a:pathLst>
                <a:path w="154" h="269">
                  <a:moveTo>
                    <a:pt x="0" y="0"/>
                  </a:moveTo>
                  <a:lnTo>
                    <a:pt x="154" y="91"/>
                  </a:lnTo>
                  <a:lnTo>
                    <a:pt x="154" y="269"/>
                  </a:lnTo>
                  <a:lnTo>
                    <a:pt x="0" y="18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404" rtl="0" eaLnBrk="1" latinLnBrk="0" hangingPunct="1">
                <a:defRPr sz="1800" kern="1200">
                  <a:solidFill>
                    <a:schemeClr val="tx1"/>
                  </a:solidFill>
                  <a:latin typeface="+mn-lt"/>
                  <a:ea typeface="+mn-ea"/>
                  <a:cs typeface="+mn-cs"/>
                </a:defRPr>
              </a:lvl1pPr>
              <a:lvl2pPr marL="466203" algn="l" defTabSz="932404" rtl="0" eaLnBrk="1" latinLnBrk="0" hangingPunct="1">
                <a:defRPr sz="1800" kern="1200">
                  <a:solidFill>
                    <a:schemeClr val="tx1"/>
                  </a:solidFill>
                  <a:latin typeface="+mn-lt"/>
                  <a:ea typeface="+mn-ea"/>
                  <a:cs typeface="+mn-cs"/>
                </a:defRPr>
              </a:lvl2pPr>
              <a:lvl3pPr marL="932404" algn="l" defTabSz="932404" rtl="0" eaLnBrk="1" latinLnBrk="0" hangingPunct="1">
                <a:defRPr sz="1800" kern="1200">
                  <a:solidFill>
                    <a:schemeClr val="tx1"/>
                  </a:solidFill>
                  <a:latin typeface="+mn-lt"/>
                  <a:ea typeface="+mn-ea"/>
                  <a:cs typeface="+mn-cs"/>
                </a:defRPr>
              </a:lvl3pPr>
              <a:lvl4pPr marL="1398607" algn="l" defTabSz="932404" rtl="0" eaLnBrk="1" latinLnBrk="0" hangingPunct="1">
                <a:defRPr sz="1800" kern="1200">
                  <a:solidFill>
                    <a:schemeClr val="tx1"/>
                  </a:solidFill>
                  <a:latin typeface="+mn-lt"/>
                  <a:ea typeface="+mn-ea"/>
                  <a:cs typeface="+mn-cs"/>
                </a:defRPr>
              </a:lvl4pPr>
              <a:lvl5pPr marL="1864807" algn="l" defTabSz="932404" rtl="0" eaLnBrk="1" latinLnBrk="0" hangingPunct="1">
                <a:defRPr sz="1800" kern="1200">
                  <a:solidFill>
                    <a:schemeClr val="tx1"/>
                  </a:solidFill>
                  <a:latin typeface="+mn-lt"/>
                  <a:ea typeface="+mn-ea"/>
                  <a:cs typeface="+mn-cs"/>
                </a:defRPr>
              </a:lvl5pPr>
              <a:lvl6pPr marL="2331011" algn="l" defTabSz="932404" rtl="0" eaLnBrk="1" latinLnBrk="0" hangingPunct="1">
                <a:defRPr sz="1800" kern="1200">
                  <a:solidFill>
                    <a:schemeClr val="tx1"/>
                  </a:solidFill>
                  <a:latin typeface="+mn-lt"/>
                  <a:ea typeface="+mn-ea"/>
                  <a:cs typeface="+mn-cs"/>
                </a:defRPr>
              </a:lvl6pPr>
              <a:lvl7pPr marL="2797212" algn="l" defTabSz="932404" rtl="0" eaLnBrk="1" latinLnBrk="0" hangingPunct="1">
                <a:defRPr sz="1800" kern="1200">
                  <a:solidFill>
                    <a:schemeClr val="tx1"/>
                  </a:solidFill>
                  <a:latin typeface="+mn-lt"/>
                  <a:ea typeface="+mn-ea"/>
                  <a:cs typeface="+mn-cs"/>
                </a:defRPr>
              </a:lvl7pPr>
              <a:lvl8pPr marL="3263415" algn="l" defTabSz="932404" rtl="0" eaLnBrk="1" latinLnBrk="0" hangingPunct="1">
                <a:defRPr sz="1800" kern="1200">
                  <a:solidFill>
                    <a:schemeClr val="tx1"/>
                  </a:solidFill>
                  <a:latin typeface="+mn-lt"/>
                  <a:ea typeface="+mn-ea"/>
                  <a:cs typeface="+mn-cs"/>
                </a:defRPr>
              </a:lvl8pPr>
              <a:lvl9pPr marL="3729618" algn="l" defTabSz="932404" rtl="0" eaLnBrk="1" latinLnBrk="0" hangingPunct="1">
                <a:defRPr sz="1800" kern="1200">
                  <a:solidFill>
                    <a:schemeClr val="tx1"/>
                  </a:solidFill>
                  <a:latin typeface="+mn-lt"/>
                  <a:ea typeface="+mn-ea"/>
                  <a:cs typeface="+mn-cs"/>
                </a:defRPr>
              </a:lvl9pPr>
            </a:lstStyle>
            <a:p>
              <a:endParaRPr lang="en-US" sz="1200">
                <a:solidFill>
                  <a:srgbClr val="000000"/>
                </a:solidFill>
              </a:endParaRPr>
            </a:p>
          </p:txBody>
        </p:sp>
      </p:grpSp>
      <p:sp>
        <p:nvSpPr>
          <p:cNvPr id="35" name="Freeform 7"/>
          <p:cNvSpPr>
            <a:spLocks noEditPoints="1"/>
          </p:cNvSpPr>
          <p:nvPr/>
        </p:nvSpPr>
        <p:spPr bwMode="auto">
          <a:xfrm>
            <a:off x="10587159" y="1967950"/>
            <a:ext cx="395055" cy="322843"/>
          </a:xfrm>
          <a:custGeom>
            <a:avLst/>
            <a:gdLst>
              <a:gd name="T0" fmla="*/ 491 w 506"/>
              <a:gd name="T1" fmla="*/ 87 h 426"/>
              <a:gd name="T2" fmla="*/ 434 w 506"/>
              <a:gd name="T3" fmla="*/ 118 h 426"/>
              <a:gd name="T4" fmla="*/ 429 w 506"/>
              <a:gd name="T5" fmla="*/ 152 h 426"/>
              <a:gd name="T6" fmla="*/ 412 w 506"/>
              <a:gd name="T7" fmla="*/ 143 h 426"/>
              <a:gd name="T8" fmla="*/ 416 w 506"/>
              <a:gd name="T9" fmla="*/ 130 h 426"/>
              <a:gd name="T10" fmla="*/ 408 w 506"/>
              <a:gd name="T11" fmla="*/ 127 h 426"/>
              <a:gd name="T12" fmla="*/ 427 w 506"/>
              <a:gd name="T13" fmla="*/ 128 h 426"/>
              <a:gd name="T14" fmla="*/ 405 w 506"/>
              <a:gd name="T15" fmla="*/ 117 h 426"/>
              <a:gd name="T16" fmla="*/ 402 w 506"/>
              <a:gd name="T17" fmla="*/ 107 h 426"/>
              <a:gd name="T18" fmla="*/ 394 w 506"/>
              <a:gd name="T19" fmla="*/ 102 h 426"/>
              <a:gd name="T20" fmla="*/ 417 w 506"/>
              <a:gd name="T21" fmla="*/ 95 h 426"/>
              <a:gd name="T22" fmla="*/ 414 w 506"/>
              <a:gd name="T23" fmla="*/ 76 h 426"/>
              <a:gd name="T24" fmla="*/ 377 w 506"/>
              <a:gd name="T25" fmla="*/ 59 h 426"/>
              <a:gd name="T26" fmla="*/ 240 w 506"/>
              <a:gd name="T27" fmla="*/ 23 h 426"/>
              <a:gd name="T28" fmla="*/ 239 w 506"/>
              <a:gd name="T29" fmla="*/ 55 h 426"/>
              <a:gd name="T30" fmla="*/ 115 w 506"/>
              <a:gd name="T31" fmla="*/ 136 h 426"/>
              <a:gd name="T32" fmla="*/ 113 w 506"/>
              <a:gd name="T33" fmla="*/ 228 h 426"/>
              <a:gd name="T34" fmla="*/ 112 w 506"/>
              <a:gd name="T35" fmla="*/ 259 h 426"/>
              <a:gd name="T36" fmla="*/ 227 w 506"/>
              <a:gd name="T37" fmla="*/ 249 h 426"/>
              <a:gd name="T38" fmla="*/ 240 w 506"/>
              <a:gd name="T39" fmla="*/ 174 h 426"/>
              <a:gd name="T40" fmla="*/ 134 w 506"/>
              <a:gd name="T41" fmla="*/ 287 h 426"/>
              <a:gd name="T42" fmla="*/ 87 w 506"/>
              <a:gd name="T43" fmla="*/ 206 h 426"/>
              <a:gd name="T44" fmla="*/ 134 w 506"/>
              <a:gd name="T45" fmla="*/ 98 h 426"/>
              <a:gd name="T46" fmla="*/ 3 w 506"/>
              <a:gd name="T47" fmla="*/ 252 h 426"/>
              <a:gd name="T48" fmla="*/ 57 w 506"/>
              <a:gd name="T49" fmla="*/ 407 h 426"/>
              <a:gd name="T50" fmla="*/ 111 w 506"/>
              <a:gd name="T51" fmla="*/ 370 h 426"/>
              <a:gd name="T52" fmla="*/ 120 w 506"/>
              <a:gd name="T53" fmla="*/ 339 h 426"/>
              <a:gd name="T54" fmla="*/ 193 w 506"/>
              <a:gd name="T55" fmla="*/ 317 h 426"/>
              <a:gd name="T56" fmla="*/ 193 w 506"/>
              <a:gd name="T57" fmla="*/ 356 h 426"/>
              <a:gd name="T58" fmla="*/ 169 w 506"/>
              <a:gd name="T59" fmla="*/ 394 h 426"/>
              <a:gd name="T60" fmla="*/ 254 w 506"/>
              <a:gd name="T61" fmla="*/ 374 h 426"/>
              <a:gd name="T62" fmla="*/ 269 w 506"/>
              <a:gd name="T63" fmla="*/ 249 h 426"/>
              <a:gd name="T64" fmla="*/ 353 w 506"/>
              <a:gd name="T65" fmla="*/ 299 h 426"/>
              <a:gd name="T66" fmla="*/ 381 w 506"/>
              <a:gd name="T67" fmla="*/ 261 h 426"/>
              <a:gd name="T68" fmla="*/ 345 w 506"/>
              <a:gd name="T69" fmla="*/ 283 h 426"/>
              <a:gd name="T70" fmla="*/ 350 w 506"/>
              <a:gd name="T71" fmla="*/ 293 h 426"/>
              <a:gd name="T72" fmla="*/ 361 w 506"/>
              <a:gd name="T73" fmla="*/ 246 h 426"/>
              <a:gd name="T74" fmla="*/ 454 w 506"/>
              <a:gd name="T75" fmla="*/ 108 h 426"/>
              <a:gd name="T76" fmla="*/ 435 w 506"/>
              <a:gd name="T77" fmla="*/ 109 h 426"/>
              <a:gd name="T78" fmla="*/ 195 w 506"/>
              <a:gd name="T79" fmla="*/ 89 h 426"/>
              <a:gd name="T80" fmla="*/ 185 w 506"/>
              <a:gd name="T81" fmla="*/ 87 h 426"/>
              <a:gd name="T82" fmla="*/ 207 w 506"/>
              <a:gd name="T83" fmla="*/ 86 h 426"/>
              <a:gd name="T84" fmla="*/ 285 w 506"/>
              <a:gd name="T85" fmla="*/ 111 h 426"/>
              <a:gd name="T86" fmla="*/ 315 w 506"/>
              <a:gd name="T87" fmla="*/ 140 h 426"/>
              <a:gd name="T88" fmla="*/ 322 w 506"/>
              <a:gd name="T89" fmla="*/ 116 h 426"/>
              <a:gd name="T90" fmla="*/ 348 w 506"/>
              <a:gd name="T91" fmla="*/ 124 h 426"/>
              <a:gd name="T92" fmla="*/ 317 w 506"/>
              <a:gd name="T93" fmla="*/ 159 h 426"/>
              <a:gd name="T94" fmla="*/ 327 w 506"/>
              <a:gd name="T95" fmla="*/ 251 h 426"/>
              <a:gd name="T96" fmla="*/ 352 w 506"/>
              <a:gd name="T97" fmla="*/ 22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6" h="426">
                <a:moveTo>
                  <a:pt x="462" y="250"/>
                </a:moveTo>
                <a:cubicBezTo>
                  <a:pt x="487" y="236"/>
                  <a:pt x="500" y="205"/>
                  <a:pt x="503" y="176"/>
                </a:cubicBezTo>
                <a:cubicBezTo>
                  <a:pt x="506" y="151"/>
                  <a:pt x="501" y="112"/>
                  <a:pt x="491" y="87"/>
                </a:cubicBezTo>
                <a:cubicBezTo>
                  <a:pt x="489" y="81"/>
                  <a:pt x="479" y="72"/>
                  <a:pt x="473" y="78"/>
                </a:cubicBezTo>
                <a:cubicBezTo>
                  <a:pt x="467" y="84"/>
                  <a:pt x="462" y="92"/>
                  <a:pt x="456" y="98"/>
                </a:cubicBezTo>
                <a:cubicBezTo>
                  <a:pt x="447" y="105"/>
                  <a:pt x="431" y="102"/>
                  <a:pt x="434" y="118"/>
                </a:cubicBezTo>
                <a:cubicBezTo>
                  <a:pt x="436" y="129"/>
                  <a:pt x="436" y="141"/>
                  <a:pt x="434" y="151"/>
                </a:cubicBezTo>
                <a:cubicBezTo>
                  <a:pt x="432" y="161"/>
                  <a:pt x="429" y="175"/>
                  <a:pt x="424" y="182"/>
                </a:cubicBezTo>
                <a:cubicBezTo>
                  <a:pt x="426" y="176"/>
                  <a:pt x="428" y="162"/>
                  <a:pt x="429" y="152"/>
                </a:cubicBezTo>
                <a:cubicBezTo>
                  <a:pt x="429" y="146"/>
                  <a:pt x="429" y="140"/>
                  <a:pt x="428" y="133"/>
                </a:cubicBezTo>
                <a:cubicBezTo>
                  <a:pt x="427" y="133"/>
                  <a:pt x="426" y="133"/>
                  <a:pt x="424" y="133"/>
                </a:cubicBezTo>
                <a:cubicBezTo>
                  <a:pt x="420" y="133"/>
                  <a:pt x="413" y="139"/>
                  <a:pt x="412" y="143"/>
                </a:cubicBezTo>
                <a:cubicBezTo>
                  <a:pt x="407" y="153"/>
                  <a:pt x="406" y="163"/>
                  <a:pt x="400" y="173"/>
                </a:cubicBezTo>
                <a:cubicBezTo>
                  <a:pt x="405" y="162"/>
                  <a:pt x="402" y="152"/>
                  <a:pt x="407" y="140"/>
                </a:cubicBezTo>
                <a:cubicBezTo>
                  <a:pt x="408" y="136"/>
                  <a:pt x="412" y="132"/>
                  <a:pt x="416" y="130"/>
                </a:cubicBezTo>
                <a:cubicBezTo>
                  <a:pt x="414" y="130"/>
                  <a:pt x="411" y="131"/>
                  <a:pt x="408" y="132"/>
                </a:cubicBezTo>
                <a:cubicBezTo>
                  <a:pt x="393" y="135"/>
                  <a:pt x="393" y="147"/>
                  <a:pt x="384" y="159"/>
                </a:cubicBezTo>
                <a:cubicBezTo>
                  <a:pt x="393" y="142"/>
                  <a:pt x="388" y="131"/>
                  <a:pt x="408" y="127"/>
                </a:cubicBezTo>
                <a:cubicBezTo>
                  <a:pt x="414" y="125"/>
                  <a:pt x="419" y="125"/>
                  <a:pt x="423" y="128"/>
                </a:cubicBezTo>
                <a:cubicBezTo>
                  <a:pt x="423" y="128"/>
                  <a:pt x="424" y="128"/>
                  <a:pt x="424" y="128"/>
                </a:cubicBezTo>
                <a:cubicBezTo>
                  <a:pt x="425" y="128"/>
                  <a:pt x="426" y="128"/>
                  <a:pt x="427" y="128"/>
                </a:cubicBezTo>
                <a:cubicBezTo>
                  <a:pt x="426" y="125"/>
                  <a:pt x="426" y="122"/>
                  <a:pt x="425" y="119"/>
                </a:cubicBezTo>
                <a:cubicBezTo>
                  <a:pt x="416" y="118"/>
                  <a:pt x="408" y="118"/>
                  <a:pt x="399" y="119"/>
                </a:cubicBezTo>
                <a:cubicBezTo>
                  <a:pt x="401" y="118"/>
                  <a:pt x="403" y="118"/>
                  <a:pt x="405" y="117"/>
                </a:cubicBezTo>
                <a:cubicBezTo>
                  <a:pt x="404" y="116"/>
                  <a:pt x="404" y="116"/>
                  <a:pt x="403" y="115"/>
                </a:cubicBezTo>
                <a:cubicBezTo>
                  <a:pt x="403" y="115"/>
                  <a:pt x="403" y="115"/>
                  <a:pt x="403" y="115"/>
                </a:cubicBezTo>
                <a:cubicBezTo>
                  <a:pt x="402" y="112"/>
                  <a:pt x="401" y="110"/>
                  <a:pt x="402" y="107"/>
                </a:cubicBezTo>
                <a:cubicBezTo>
                  <a:pt x="402" y="105"/>
                  <a:pt x="403" y="103"/>
                  <a:pt x="403" y="101"/>
                </a:cubicBezTo>
                <a:cubicBezTo>
                  <a:pt x="403" y="101"/>
                  <a:pt x="403" y="102"/>
                  <a:pt x="403" y="102"/>
                </a:cubicBezTo>
                <a:cubicBezTo>
                  <a:pt x="400" y="103"/>
                  <a:pt x="396" y="102"/>
                  <a:pt x="394" y="102"/>
                </a:cubicBezTo>
                <a:cubicBezTo>
                  <a:pt x="398" y="101"/>
                  <a:pt x="404" y="99"/>
                  <a:pt x="408" y="97"/>
                </a:cubicBezTo>
                <a:cubicBezTo>
                  <a:pt x="408" y="97"/>
                  <a:pt x="408" y="97"/>
                  <a:pt x="408" y="97"/>
                </a:cubicBezTo>
                <a:cubicBezTo>
                  <a:pt x="411" y="95"/>
                  <a:pt x="414" y="94"/>
                  <a:pt x="417" y="95"/>
                </a:cubicBezTo>
                <a:cubicBezTo>
                  <a:pt x="418" y="95"/>
                  <a:pt x="420" y="95"/>
                  <a:pt x="421" y="96"/>
                </a:cubicBezTo>
                <a:cubicBezTo>
                  <a:pt x="423" y="96"/>
                  <a:pt x="425" y="97"/>
                  <a:pt x="428" y="98"/>
                </a:cubicBezTo>
                <a:cubicBezTo>
                  <a:pt x="424" y="90"/>
                  <a:pt x="419" y="83"/>
                  <a:pt x="414" y="76"/>
                </a:cubicBezTo>
                <a:cubicBezTo>
                  <a:pt x="410" y="69"/>
                  <a:pt x="405" y="67"/>
                  <a:pt x="398" y="63"/>
                </a:cubicBezTo>
                <a:cubicBezTo>
                  <a:pt x="397" y="62"/>
                  <a:pt x="395" y="61"/>
                  <a:pt x="394" y="60"/>
                </a:cubicBezTo>
                <a:cubicBezTo>
                  <a:pt x="388" y="59"/>
                  <a:pt x="382" y="58"/>
                  <a:pt x="377" y="59"/>
                </a:cubicBezTo>
                <a:cubicBezTo>
                  <a:pt x="382" y="57"/>
                  <a:pt x="385" y="56"/>
                  <a:pt x="388" y="56"/>
                </a:cubicBezTo>
                <a:cubicBezTo>
                  <a:pt x="378" y="49"/>
                  <a:pt x="369" y="41"/>
                  <a:pt x="359" y="32"/>
                </a:cubicBezTo>
                <a:cubicBezTo>
                  <a:pt x="321" y="0"/>
                  <a:pt x="290" y="2"/>
                  <a:pt x="240" y="23"/>
                </a:cubicBezTo>
                <a:cubicBezTo>
                  <a:pt x="220" y="32"/>
                  <a:pt x="213" y="41"/>
                  <a:pt x="201" y="57"/>
                </a:cubicBezTo>
                <a:cubicBezTo>
                  <a:pt x="201" y="57"/>
                  <a:pt x="201" y="57"/>
                  <a:pt x="201" y="57"/>
                </a:cubicBezTo>
                <a:cubicBezTo>
                  <a:pt x="214" y="56"/>
                  <a:pt x="226" y="56"/>
                  <a:pt x="239" y="55"/>
                </a:cubicBezTo>
                <a:cubicBezTo>
                  <a:pt x="226" y="58"/>
                  <a:pt x="213" y="60"/>
                  <a:pt x="200" y="62"/>
                </a:cubicBezTo>
                <a:cubicBezTo>
                  <a:pt x="186" y="64"/>
                  <a:pt x="181" y="64"/>
                  <a:pt x="170" y="75"/>
                </a:cubicBezTo>
                <a:cubicBezTo>
                  <a:pt x="150" y="94"/>
                  <a:pt x="133" y="116"/>
                  <a:pt x="115" y="136"/>
                </a:cubicBezTo>
                <a:cubicBezTo>
                  <a:pt x="105" y="147"/>
                  <a:pt x="99" y="159"/>
                  <a:pt x="93" y="172"/>
                </a:cubicBezTo>
                <a:cubicBezTo>
                  <a:pt x="87" y="185"/>
                  <a:pt x="88" y="190"/>
                  <a:pt x="96" y="201"/>
                </a:cubicBezTo>
                <a:cubicBezTo>
                  <a:pt x="104" y="212"/>
                  <a:pt x="110" y="218"/>
                  <a:pt x="113" y="228"/>
                </a:cubicBezTo>
                <a:cubicBezTo>
                  <a:pt x="123" y="213"/>
                  <a:pt x="134" y="201"/>
                  <a:pt x="146" y="187"/>
                </a:cubicBezTo>
                <a:cubicBezTo>
                  <a:pt x="136" y="202"/>
                  <a:pt x="127" y="217"/>
                  <a:pt x="119" y="233"/>
                </a:cubicBezTo>
                <a:cubicBezTo>
                  <a:pt x="114" y="243"/>
                  <a:pt x="112" y="248"/>
                  <a:pt x="112" y="259"/>
                </a:cubicBezTo>
                <a:cubicBezTo>
                  <a:pt x="121" y="270"/>
                  <a:pt x="127" y="275"/>
                  <a:pt x="136" y="278"/>
                </a:cubicBezTo>
                <a:cubicBezTo>
                  <a:pt x="145" y="280"/>
                  <a:pt x="154" y="280"/>
                  <a:pt x="162" y="276"/>
                </a:cubicBezTo>
                <a:cubicBezTo>
                  <a:pt x="184" y="265"/>
                  <a:pt x="204" y="250"/>
                  <a:pt x="227" y="249"/>
                </a:cubicBezTo>
                <a:cubicBezTo>
                  <a:pt x="239" y="227"/>
                  <a:pt x="236" y="200"/>
                  <a:pt x="231" y="175"/>
                </a:cubicBezTo>
                <a:cubicBezTo>
                  <a:pt x="228" y="155"/>
                  <a:pt x="229" y="137"/>
                  <a:pt x="234" y="117"/>
                </a:cubicBezTo>
                <a:cubicBezTo>
                  <a:pt x="235" y="136"/>
                  <a:pt x="236" y="155"/>
                  <a:pt x="240" y="174"/>
                </a:cubicBezTo>
                <a:cubicBezTo>
                  <a:pt x="246" y="203"/>
                  <a:pt x="247" y="227"/>
                  <a:pt x="235" y="257"/>
                </a:cubicBezTo>
                <a:cubicBezTo>
                  <a:pt x="209" y="258"/>
                  <a:pt x="188" y="273"/>
                  <a:pt x="165" y="284"/>
                </a:cubicBezTo>
                <a:cubicBezTo>
                  <a:pt x="155" y="290"/>
                  <a:pt x="145" y="290"/>
                  <a:pt x="134" y="287"/>
                </a:cubicBezTo>
                <a:cubicBezTo>
                  <a:pt x="122" y="285"/>
                  <a:pt x="113" y="276"/>
                  <a:pt x="101" y="262"/>
                </a:cubicBezTo>
                <a:cubicBezTo>
                  <a:pt x="102" y="252"/>
                  <a:pt x="103" y="246"/>
                  <a:pt x="107" y="239"/>
                </a:cubicBezTo>
                <a:cubicBezTo>
                  <a:pt x="102" y="226"/>
                  <a:pt x="97" y="220"/>
                  <a:pt x="87" y="206"/>
                </a:cubicBezTo>
                <a:cubicBezTo>
                  <a:pt x="76" y="191"/>
                  <a:pt x="76" y="184"/>
                  <a:pt x="84" y="167"/>
                </a:cubicBezTo>
                <a:cubicBezTo>
                  <a:pt x="91" y="154"/>
                  <a:pt x="96" y="142"/>
                  <a:pt x="106" y="131"/>
                </a:cubicBezTo>
                <a:cubicBezTo>
                  <a:pt x="116" y="119"/>
                  <a:pt x="125" y="108"/>
                  <a:pt x="134" y="98"/>
                </a:cubicBezTo>
                <a:cubicBezTo>
                  <a:pt x="96" y="104"/>
                  <a:pt x="72" y="113"/>
                  <a:pt x="47" y="136"/>
                </a:cubicBezTo>
                <a:cubicBezTo>
                  <a:pt x="28" y="152"/>
                  <a:pt x="16" y="173"/>
                  <a:pt x="7" y="197"/>
                </a:cubicBezTo>
                <a:cubicBezTo>
                  <a:pt x="2" y="212"/>
                  <a:pt x="0" y="228"/>
                  <a:pt x="3" y="252"/>
                </a:cubicBezTo>
                <a:cubicBezTo>
                  <a:pt x="6" y="284"/>
                  <a:pt x="23" y="320"/>
                  <a:pt x="41" y="347"/>
                </a:cubicBezTo>
                <a:cubicBezTo>
                  <a:pt x="39" y="363"/>
                  <a:pt x="36" y="375"/>
                  <a:pt x="32" y="387"/>
                </a:cubicBezTo>
                <a:cubicBezTo>
                  <a:pt x="26" y="400"/>
                  <a:pt x="47" y="404"/>
                  <a:pt x="57" y="407"/>
                </a:cubicBezTo>
                <a:cubicBezTo>
                  <a:pt x="65" y="409"/>
                  <a:pt x="96" y="418"/>
                  <a:pt x="99" y="407"/>
                </a:cubicBezTo>
                <a:cubicBezTo>
                  <a:pt x="101" y="400"/>
                  <a:pt x="101" y="396"/>
                  <a:pt x="100" y="389"/>
                </a:cubicBezTo>
                <a:cubicBezTo>
                  <a:pt x="106" y="378"/>
                  <a:pt x="107" y="376"/>
                  <a:pt x="111" y="370"/>
                </a:cubicBezTo>
                <a:cubicBezTo>
                  <a:pt x="115" y="363"/>
                  <a:pt x="116" y="360"/>
                  <a:pt x="116" y="352"/>
                </a:cubicBezTo>
                <a:cubicBezTo>
                  <a:pt x="116" y="342"/>
                  <a:pt x="115" y="323"/>
                  <a:pt x="116" y="316"/>
                </a:cubicBezTo>
                <a:cubicBezTo>
                  <a:pt x="117" y="322"/>
                  <a:pt x="119" y="331"/>
                  <a:pt x="120" y="339"/>
                </a:cubicBezTo>
                <a:cubicBezTo>
                  <a:pt x="142" y="343"/>
                  <a:pt x="164" y="342"/>
                  <a:pt x="186" y="338"/>
                </a:cubicBezTo>
                <a:cubicBezTo>
                  <a:pt x="186" y="336"/>
                  <a:pt x="186" y="335"/>
                  <a:pt x="187" y="333"/>
                </a:cubicBezTo>
                <a:cubicBezTo>
                  <a:pt x="188" y="328"/>
                  <a:pt x="191" y="323"/>
                  <a:pt x="193" y="317"/>
                </a:cubicBezTo>
                <a:cubicBezTo>
                  <a:pt x="192" y="323"/>
                  <a:pt x="192" y="328"/>
                  <a:pt x="192" y="333"/>
                </a:cubicBezTo>
                <a:cubicBezTo>
                  <a:pt x="191" y="338"/>
                  <a:pt x="191" y="342"/>
                  <a:pt x="192" y="347"/>
                </a:cubicBezTo>
                <a:cubicBezTo>
                  <a:pt x="192" y="350"/>
                  <a:pt x="193" y="353"/>
                  <a:pt x="193" y="356"/>
                </a:cubicBezTo>
                <a:cubicBezTo>
                  <a:pt x="191" y="353"/>
                  <a:pt x="189" y="350"/>
                  <a:pt x="187" y="348"/>
                </a:cubicBezTo>
                <a:cubicBezTo>
                  <a:pt x="178" y="354"/>
                  <a:pt x="172" y="358"/>
                  <a:pt x="163" y="363"/>
                </a:cubicBezTo>
                <a:cubicBezTo>
                  <a:pt x="153" y="368"/>
                  <a:pt x="164" y="387"/>
                  <a:pt x="169" y="394"/>
                </a:cubicBezTo>
                <a:cubicBezTo>
                  <a:pt x="178" y="408"/>
                  <a:pt x="189" y="426"/>
                  <a:pt x="206" y="417"/>
                </a:cubicBezTo>
                <a:cubicBezTo>
                  <a:pt x="211" y="414"/>
                  <a:pt x="214" y="407"/>
                  <a:pt x="218" y="402"/>
                </a:cubicBezTo>
                <a:cubicBezTo>
                  <a:pt x="223" y="399"/>
                  <a:pt x="250" y="377"/>
                  <a:pt x="254" y="374"/>
                </a:cubicBezTo>
                <a:cubicBezTo>
                  <a:pt x="260" y="371"/>
                  <a:pt x="281" y="336"/>
                  <a:pt x="284" y="327"/>
                </a:cubicBezTo>
                <a:cubicBezTo>
                  <a:pt x="290" y="308"/>
                  <a:pt x="297" y="293"/>
                  <a:pt x="299" y="273"/>
                </a:cubicBezTo>
                <a:cubicBezTo>
                  <a:pt x="285" y="267"/>
                  <a:pt x="279" y="261"/>
                  <a:pt x="269" y="249"/>
                </a:cubicBezTo>
                <a:cubicBezTo>
                  <a:pt x="282" y="260"/>
                  <a:pt x="294" y="265"/>
                  <a:pt x="309" y="270"/>
                </a:cubicBezTo>
                <a:cubicBezTo>
                  <a:pt x="314" y="274"/>
                  <a:pt x="320" y="279"/>
                  <a:pt x="326" y="284"/>
                </a:cubicBezTo>
                <a:cubicBezTo>
                  <a:pt x="334" y="292"/>
                  <a:pt x="341" y="299"/>
                  <a:pt x="353" y="299"/>
                </a:cubicBezTo>
                <a:cubicBezTo>
                  <a:pt x="366" y="299"/>
                  <a:pt x="381" y="290"/>
                  <a:pt x="384" y="277"/>
                </a:cubicBezTo>
                <a:cubicBezTo>
                  <a:pt x="386" y="273"/>
                  <a:pt x="387" y="268"/>
                  <a:pt x="389" y="263"/>
                </a:cubicBezTo>
                <a:cubicBezTo>
                  <a:pt x="386" y="263"/>
                  <a:pt x="384" y="262"/>
                  <a:pt x="381" y="261"/>
                </a:cubicBezTo>
                <a:cubicBezTo>
                  <a:pt x="378" y="268"/>
                  <a:pt x="379" y="270"/>
                  <a:pt x="377" y="275"/>
                </a:cubicBezTo>
                <a:cubicBezTo>
                  <a:pt x="375" y="283"/>
                  <a:pt x="364" y="289"/>
                  <a:pt x="353" y="286"/>
                </a:cubicBezTo>
                <a:cubicBezTo>
                  <a:pt x="348" y="285"/>
                  <a:pt x="346" y="284"/>
                  <a:pt x="345" y="283"/>
                </a:cubicBezTo>
                <a:cubicBezTo>
                  <a:pt x="346" y="286"/>
                  <a:pt x="348" y="289"/>
                  <a:pt x="352" y="290"/>
                </a:cubicBezTo>
                <a:cubicBezTo>
                  <a:pt x="357" y="291"/>
                  <a:pt x="360" y="291"/>
                  <a:pt x="367" y="289"/>
                </a:cubicBezTo>
                <a:cubicBezTo>
                  <a:pt x="359" y="294"/>
                  <a:pt x="356" y="294"/>
                  <a:pt x="350" y="293"/>
                </a:cubicBezTo>
                <a:cubicBezTo>
                  <a:pt x="334" y="289"/>
                  <a:pt x="340" y="270"/>
                  <a:pt x="343" y="259"/>
                </a:cubicBezTo>
                <a:cubicBezTo>
                  <a:pt x="346" y="251"/>
                  <a:pt x="345" y="244"/>
                  <a:pt x="343" y="236"/>
                </a:cubicBezTo>
                <a:cubicBezTo>
                  <a:pt x="349" y="240"/>
                  <a:pt x="354" y="244"/>
                  <a:pt x="361" y="246"/>
                </a:cubicBezTo>
                <a:cubicBezTo>
                  <a:pt x="392" y="256"/>
                  <a:pt x="430" y="267"/>
                  <a:pt x="462" y="250"/>
                </a:cubicBezTo>
                <a:close/>
                <a:moveTo>
                  <a:pt x="435" y="109"/>
                </a:moveTo>
                <a:cubicBezTo>
                  <a:pt x="443" y="110"/>
                  <a:pt x="447" y="111"/>
                  <a:pt x="454" y="108"/>
                </a:cubicBezTo>
                <a:cubicBezTo>
                  <a:pt x="467" y="101"/>
                  <a:pt x="477" y="91"/>
                  <a:pt x="483" y="78"/>
                </a:cubicBezTo>
                <a:cubicBezTo>
                  <a:pt x="479" y="93"/>
                  <a:pt x="472" y="106"/>
                  <a:pt x="456" y="112"/>
                </a:cubicBezTo>
                <a:cubicBezTo>
                  <a:pt x="448" y="114"/>
                  <a:pt x="443" y="112"/>
                  <a:pt x="435" y="109"/>
                </a:cubicBezTo>
                <a:close/>
                <a:moveTo>
                  <a:pt x="207" y="86"/>
                </a:moveTo>
                <a:cubicBezTo>
                  <a:pt x="198" y="97"/>
                  <a:pt x="193" y="103"/>
                  <a:pt x="191" y="118"/>
                </a:cubicBezTo>
                <a:cubicBezTo>
                  <a:pt x="189" y="103"/>
                  <a:pt x="188" y="100"/>
                  <a:pt x="195" y="89"/>
                </a:cubicBezTo>
                <a:cubicBezTo>
                  <a:pt x="193" y="90"/>
                  <a:pt x="191" y="92"/>
                  <a:pt x="189" y="94"/>
                </a:cubicBezTo>
                <a:cubicBezTo>
                  <a:pt x="179" y="102"/>
                  <a:pt x="167" y="133"/>
                  <a:pt x="162" y="144"/>
                </a:cubicBezTo>
                <a:cubicBezTo>
                  <a:pt x="166" y="130"/>
                  <a:pt x="175" y="97"/>
                  <a:pt x="185" y="87"/>
                </a:cubicBezTo>
                <a:cubicBezTo>
                  <a:pt x="191" y="81"/>
                  <a:pt x="193" y="81"/>
                  <a:pt x="202" y="80"/>
                </a:cubicBezTo>
                <a:cubicBezTo>
                  <a:pt x="213" y="79"/>
                  <a:pt x="224" y="78"/>
                  <a:pt x="234" y="77"/>
                </a:cubicBezTo>
                <a:cubicBezTo>
                  <a:pt x="225" y="81"/>
                  <a:pt x="216" y="83"/>
                  <a:pt x="207" y="86"/>
                </a:cubicBezTo>
                <a:close/>
                <a:moveTo>
                  <a:pt x="285" y="111"/>
                </a:moveTo>
                <a:cubicBezTo>
                  <a:pt x="282" y="93"/>
                  <a:pt x="287" y="82"/>
                  <a:pt x="314" y="75"/>
                </a:cubicBezTo>
                <a:cubicBezTo>
                  <a:pt x="294" y="85"/>
                  <a:pt x="288" y="98"/>
                  <a:pt x="285" y="111"/>
                </a:cubicBezTo>
                <a:close/>
                <a:moveTo>
                  <a:pt x="317" y="159"/>
                </a:moveTo>
                <a:cubicBezTo>
                  <a:pt x="319" y="155"/>
                  <a:pt x="321" y="151"/>
                  <a:pt x="323" y="148"/>
                </a:cubicBezTo>
                <a:cubicBezTo>
                  <a:pt x="320" y="146"/>
                  <a:pt x="317" y="144"/>
                  <a:pt x="315" y="140"/>
                </a:cubicBezTo>
                <a:cubicBezTo>
                  <a:pt x="314" y="137"/>
                  <a:pt x="313" y="135"/>
                  <a:pt x="313" y="132"/>
                </a:cubicBezTo>
                <a:cubicBezTo>
                  <a:pt x="309" y="136"/>
                  <a:pt x="304" y="139"/>
                  <a:pt x="300" y="141"/>
                </a:cubicBezTo>
                <a:cubicBezTo>
                  <a:pt x="306" y="135"/>
                  <a:pt x="315" y="121"/>
                  <a:pt x="322" y="116"/>
                </a:cubicBezTo>
                <a:cubicBezTo>
                  <a:pt x="330" y="111"/>
                  <a:pt x="340" y="112"/>
                  <a:pt x="348" y="108"/>
                </a:cubicBezTo>
                <a:cubicBezTo>
                  <a:pt x="345" y="111"/>
                  <a:pt x="342" y="113"/>
                  <a:pt x="338" y="115"/>
                </a:cubicBezTo>
                <a:cubicBezTo>
                  <a:pt x="342" y="117"/>
                  <a:pt x="346" y="120"/>
                  <a:pt x="348" y="124"/>
                </a:cubicBezTo>
                <a:cubicBezTo>
                  <a:pt x="349" y="126"/>
                  <a:pt x="349" y="128"/>
                  <a:pt x="349" y="130"/>
                </a:cubicBezTo>
                <a:cubicBezTo>
                  <a:pt x="355" y="128"/>
                  <a:pt x="361" y="127"/>
                  <a:pt x="366" y="127"/>
                </a:cubicBezTo>
                <a:cubicBezTo>
                  <a:pt x="349" y="132"/>
                  <a:pt x="330" y="144"/>
                  <a:pt x="317" y="159"/>
                </a:cubicBezTo>
                <a:close/>
                <a:moveTo>
                  <a:pt x="340" y="230"/>
                </a:moveTo>
                <a:cubicBezTo>
                  <a:pt x="336" y="233"/>
                  <a:pt x="335" y="233"/>
                  <a:pt x="333" y="238"/>
                </a:cubicBezTo>
                <a:cubicBezTo>
                  <a:pt x="331" y="242"/>
                  <a:pt x="329" y="247"/>
                  <a:pt x="327" y="251"/>
                </a:cubicBezTo>
                <a:cubicBezTo>
                  <a:pt x="328" y="248"/>
                  <a:pt x="329" y="243"/>
                  <a:pt x="329" y="239"/>
                </a:cubicBezTo>
                <a:cubicBezTo>
                  <a:pt x="331" y="230"/>
                  <a:pt x="332" y="228"/>
                  <a:pt x="340" y="227"/>
                </a:cubicBezTo>
                <a:cubicBezTo>
                  <a:pt x="343" y="226"/>
                  <a:pt x="349" y="225"/>
                  <a:pt x="352" y="225"/>
                </a:cubicBezTo>
                <a:cubicBezTo>
                  <a:pt x="349" y="226"/>
                  <a:pt x="344" y="229"/>
                  <a:pt x="340" y="23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p:cNvSpPr>
            <a:spLocks noEditPoints="1"/>
          </p:cNvSpPr>
          <p:nvPr/>
        </p:nvSpPr>
        <p:spPr bwMode="auto">
          <a:xfrm>
            <a:off x="10379943" y="2342747"/>
            <a:ext cx="273274" cy="319305"/>
          </a:xfrm>
          <a:custGeom>
            <a:avLst/>
            <a:gdLst>
              <a:gd name="T0" fmla="*/ 2502 w 2604"/>
              <a:gd name="T1" fmla="*/ 314 h 3084"/>
              <a:gd name="T2" fmla="*/ 2222 w 2604"/>
              <a:gd name="T3" fmla="*/ 150 h 3084"/>
              <a:gd name="T4" fmla="*/ 1807 w 2604"/>
              <a:gd name="T5" fmla="*/ 40 h 3084"/>
              <a:gd name="T6" fmla="*/ 1305 w 2604"/>
              <a:gd name="T7" fmla="*/ 0 h 3084"/>
              <a:gd name="T8" fmla="*/ 1305 w 2604"/>
              <a:gd name="T9" fmla="*/ 0 h 3084"/>
              <a:gd name="T10" fmla="*/ 1305 w 2604"/>
              <a:gd name="T11" fmla="*/ 0 h 3084"/>
              <a:gd name="T12" fmla="*/ 1302 w 2604"/>
              <a:gd name="T13" fmla="*/ 0 h 3084"/>
              <a:gd name="T14" fmla="*/ 1299 w 2604"/>
              <a:gd name="T15" fmla="*/ 0 h 3084"/>
              <a:gd name="T16" fmla="*/ 1299 w 2604"/>
              <a:gd name="T17" fmla="*/ 0 h 3084"/>
              <a:gd name="T18" fmla="*/ 1299 w 2604"/>
              <a:gd name="T19" fmla="*/ 0 h 3084"/>
              <a:gd name="T20" fmla="*/ 797 w 2604"/>
              <a:gd name="T21" fmla="*/ 40 h 3084"/>
              <a:gd name="T22" fmla="*/ 382 w 2604"/>
              <a:gd name="T23" fmla="*/ 150 h 3084"/>
              <a:gd name="T24" fmla="*/ 102 w 2604"/>
              <a:gd name="T25" fmla="*/ 314 h 3084"/>
              <a:gd name="T26" fmla="*/ 0 w 2604"/>
              <a:gd name="T27" fmla="*/ 514 h 3084"/>
              <a:gd name="T28" fmla="*/ 0 w 2604"/>
              <a:gd name="T29" fmla="*/ 2570 h 3084"/>
              <a:gd name="T30" fmla="*/ 26 w 2604"/>
              <a:gd name="T31" fmla="*/ 2673 h 3084"/>
              <a:gd name="T32" fmla="*/ 102 w 2604"/>
              <a:gd name="T33" fmla="*/ 2770 h 3084"/>
              <a:gd name="T34" fmla="*/ 382 w 2604"/>
              <a:gd name="T35" fmla="*/ 2933 h 3084"/>
              <a:gd name="T36" fmla="*/ 1299 w 2604"/>
              <a:gd name="T37" fmla="*/ 3084 h 3084"/>
              <a:gd name="T38" fmla="*/ 1299 w 2604"/>
              <a:gd name="T39" fmla="*/ 3084 h 3084"/>
              <a:gd name="T40" fmla="*/ 1299 w 2604"/>
              <a:gd name="T41" fmla="*/ 3084 h 3084"/>
              <a:gd name="T42" fmla="*/ 1302 w 2604"/>
              <a:gd name="T43" fmla="*/ 3084 h 3084"/>
              <a:gd name="T44" fmla="*/ 1305 w 2604"/>
              <a:gd name="T45" fmla="*/ 3084 h 3084"/>
              <a:gd name="T46" fmla="*/ 1305 w 2604"/>
              <a:gd name="T47" fmla="*/ 3084 h 3084"/>
              <a:gd name="T48" fmla="*/ 1305 w 2604"/>
              <a:gd name="T49" fmla="*/ 3084 h 3084"/>
              <a:gd name="T50" fmla="*/ 2222 w 2604"/>
              <a:gd name="T51" fmla="*/ 2933 h 3084"/>
              <a:gd name="T52" fmla="*/ 2502 w 2604"/>
              <a:gd name="T53" fmla="*/ 2770 h 3084"/>
              <a:gd name="T54" fmla="*/ 2578 w 2604"/>
              <a:gd name="T55" fmla="*/ 2673 h 3084"/>
              <a:gd name="T56" fmla="*/ 2604 w 2604"/>
              <a:gd name="T57" fmla="*/ 2570 h 3084"/>
              <a:gd name="T58" fmla="*/ 2604 w 2604"/>
              <a:gd name="T59" fmla="*/ 514 h 3084"/>
              <a:gd name="T60" fmla="*/ 2502 w 2604"/>
              <a:gd name="T61" fmla="*/ 314 h 3084"/>
              <a:gd name="T62" fmla="*/ 1302 w 2604"/>
              <a:gd name="T63" fmla="*/ 770 h 3084"/>
              <a:gd name="T64" fmla="*/ 229 w 2604"/>
              <a:gd name="T65" fmla="*/ 462 h 3084"/>
              <a:gd name="T66" fmla="*/ 1302 w 2604"/>
              <a:gd name="T67" fmla="*/ 154 h 3084"/>
              <a:gd name="T68" fmla="*/ 2375 w 2604"/>
              <a:gd name="T69" fmla="*/ 462 h 3084"/>
              <a:gd name="T70" fmla="*/ 1302 w 2604"/>
              <a:gd name="T71" fmla="*/ 770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4" h="3084">
                <a:moveTo>
                  <a:pt x="2502" y="314"/>
                </a:moveTo>
                <a:cubicBezTo>
                  <a:pt x="2436" y="252"/>
                  <a:pt x="2340" y="197"/>
                  <a:pt x="2222" y="150"/>
                </a:cubicBezTo>
                <a:cubicBezTo>
                  <a:pt x="2104" y="104"/>
                  <a:pt x="1963" y="66"/>
                  <a:pt x="1807" y="40"/>
                </a:cubicBezTo>
                <a:cubicBezTo>
                  <a:pt x="1652" y="14"/>
                  <a:pt x="1483" y="0"/>
                  <a:pt x="1305" y="0"/>
                </a:cubicBezTo>
                <a:cubicBezTo>
                  <a:pt x="1305" y="0"/>
                  <a:pt x="1305" y="0"/>
                  <a:pt x="1305" y="0"/>
                </a:cubicBezTo>
                <a:cubicBezTo>
                  <a:pt x="1305" y="0"/>
                  <a:pt x="1305" y="0"/>
                  <a:pt x="1305" y="0"/>
                </a:cubicBezTo>
                <a:cubicBezTo>
                  <a:pt x="1304" y="0"/>
                  <a:pt x="1303" y="0"/>
                  <a:pt x="1302" y="0"/>
                </a:cubicBezTo>
                <a:cubicBezTo>
                  <a:pt x="1301" y="0"/>
                  <a:pt x="1300" y="0"/>
                  <a:pt x="1299" y="0"/>
                </a:cubicBezTo>
                <a:cubicBezTo>
                  <a:pt x="1299" y="0"/>
                  <a:pt x="1299" y="0"/>
                  <a:pt x="1299" y="0"/>
                </a:cubicBezTo>
                <a:cubicBezTo>
                  <a:pt x="1299" y="0"/>
                  <a:pt x="1299" y="0"/>
                  <a:pt x="1299" y="0"/>
                </a:cubicBezTo>
                <a:cubicBezTo>
                  <a:pt x="1121" y="0"/>
                  <a:pt x="951" y="14"/>
                  <a:pt x="797" y="40"/>
                </a:cubicBezTo>
                <a:cubicBezTo>
                  <a:pt x="641" y="66"/>
                  <a:pt x="500" y="104"/>
                  <a:pt x="382" y="150"/>
                </a:cubicBezTo>
                <a:cubicBezTo>
                  <a:pt x="264" y="197"/>
                  <a:pt x="168" y="252"/>
                  <a:pt x="102" y="314"/>
                </a:cubicBezTo>
                <a:cubicBezTo>
                  <a:pt x="36" y="375"/>
                  <a:pt x="0" y="443"/>
                  <a:pt x="0" y="514"/>
                </a:cubicBezTo>
                <a:cubicBezTo>
                  <a:pt x="0" y="2570"/>
                  <a:pt x="0" y="2570"/>
                  <a:pt x="0" y="2570"/>
                </a:cubicBezTo>
                <a:cubicBezTo>
                  <a:pt x="0" y="2605"/>
                  <a:pt x="9" y="2640"/>
                  <a:pt x="26" y="2673"/>
                </a:cubicBezTo>
                <a:cubicBezTo>
                  <a:pt x="44" y="2707"/>
                  <a:pt x="69" y="2739"/>
                  <a:pt x="102" y="2770"/>
                </a:cubicBezTo>
                <a:cubicBezTo>
                  <a:pt x="168" y="2831"/>
                  <a:pt x="264" y="2887"/>
                  <a:pt x="382" y="2933"/>
                </a:cubicBezTo>
                <a:cubicBezTo>
                  <a:pt x="617" y="3026"/>
                  <a:pt x="941" y="3083"/>
                  <a:pt x="1299" y="3084"/>
                </a:cubicBezTo>
                <a:cubicBezTo>
                  <a:pt x="1299" y="3084"/>
                  <a:pt x="1299" y="3084"/>
                  <a:pt x="1299" y="3084"/>
                </a:cubicBezTo>
                <a:cubicBezTo>
                  <a:pt x="1299" y="3084"/>
                  <a:pt x="1299" y="3084"/>
                  <a:pt x="1299" y="3084"/>
                </a:cubicBezTo>
                <a:cubicBezTo>
                  <a:pt x="1300" y="3084"/>
                  <a:pt x="1301" y="3084"/>
                  <a:pt x="1302" y="3084"/>
                </a:cubicBezTo>
                <a:cubicBezTo>
                  <a:pt x="1303" y="3084"/>
                  <a:pt x="1304" y="3084"/>
                  <a:pt x="1305" y="3084"/>
                </a:cubicBezTo>
                <a:cubicBezTo>
                  <a:pt x="1305" y="3084"/>
                  <a:pt x="1305" y="3084"/>
                  <a:pt x="1305" y="3084"/>
                </a:cubicBezTo>
                <a:cubicBezTo>
                  <a:pt x="1305" y="3084"/>
                  <a:pt x="1305" y="3084"/>
                  <a:pt x="1305" y="3084"/>
                </a:cubicBezTo>
                <a:cubicBezTo>
                  <a:pt x="1663" y="3083"/>
                  <a:pt x="1987" y="3026"/>
                  <a:pt x="2222" y="2933"/>
                </a:cubicBezTo>
                <a:cubicBezTo>
                  <a:pt x="2340" y="2887"/>
                  <a:pt x="2436" y="2831"/>
                  <a:pt x="2502" y="2770"/>
                </a:cubicBezTo>
                <a:cubicBezTo>
                  <a:pt x="2535" y="2739"/>
                  <a:pt x="2560" y="2707"/>
                  <a:pt x="2578" y="2673"/>
                </a:cubicBezTo>
                <a:cubicBezTo>
                  <a:pt x="2595" y="2640"/>
                  <a:pt x="2604" y="2605"/>
                  <a:pt x="2604" y="2570"/>
                </a:cubicBezTo>
                <a:cubicBezTo>
                  <a:pt x="2604" y="514"/>
                  <a:pt x="2604" y="514"/>
                  <a:pt x="2604" y="514"/>
                </a:cubicBezTo>
                <a:cubicBezTo>
                  <a:pt x="2604" y="443"/>
                  <a:pt x="2568" y="375"/>
                  <a:pt x="2502" y="314"/>
                </a:cubicBezTo>
                <a:close/>
                <a:moveTo>
                  <a:pt x="1302" y="770"/>
                </a:moveTo>
                <a:cubicBezTo>
                  <a:pt x="708" y="769"/>
                  <a:pt x="229" y="631"/>
                  <a:pt x="229" y="462"/>
                </a:cubicBezTo>
                <a:cubicBezTo>
                  <a:pt x="229" y="293"/>
                  <a:pt x="708" y="155"/>
                  <a:pt x="1302" y="154"/>
                </a:cubicBezTo>
                <a:cubicBezTo>
                  <a:pt x="1896" y="155"/>
                  <a:pt x="2375" y="293"/>
                  <a:pt x="2375" y="462"/>
                </a:cubicBezTo>
                <a:cubicBezTo>
                  <a:pt x="2375" y="631"/>
                  <a:pt x="1896" y="769"/>
                  <a:pt x="1302" y="7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5625605" y="4618116"/>
            <a:ext cx="109826" cy="232325"/>
          </a:xfrm>
          <a:custGeom>
            <a:avLst/>
            <a:gdLst>
              <a:gd name="T0" fmla="*/ 0 w 312"/>
              <a:gd name="T1" fmla="*/ 0 h 660"/>
              <a:gd name="T2" fmla="*/ 0 w 312"/>
              <a:gd name="T3" fmla="*/ 132 h 660"/>
              <a:gd name="T4" fmla="*/ 0 w 312"/>
              <a:gd name="T5" fmla="*/ 660 h 660"/>
              <a:gd name="T6" fmla="*/ 312 w 312"/>
              <a:gd name="T7" fmla="*/ 660 h 660"/>
              <a:gd name="T8" fmla="*/ 312 w 312"/>
              <a:gd name="T9" fmla="*/ 28 h 660"/>
              <a:gd name="T10" fmla="*/ 312 w 312"/>
              <a:gd name="T11" fmla="*/ 0 h 660"/>
              <a:gd name="T12" fmla="*/ 0 w 312"/>
              <a:gd name="T13" fmla="*/ 0 h 660"/>
            </a:gdLst>
            <a:ahLst/>
            <a:cxnLst>
              <a:cxn ang="0">
                <a:pos x="T0" y="T1"/>
              </a:cxn>
              <a:cxn ang="0">
                <a:pos x="T2" y="T3"/>
              </a:cxn>
              <a:cxn ang="0">
                <a:pos x="T4" y="T5"/>
              </a:cxn>
              <a:cxn ang="0">
                <a:pos x="T6" y="T7"/>
              </a:cxn>
              <a:cxn ang="0">
                <a:pos x="T8" y="T9"/>
              </a:cxn>
              <a:cxn ang="0">
                <a:pos x="T10" y="T11"/>
              </a:cxn>
              <a:cxn ang="0">
                <a:pos x="T12" y="T13"/>
              </a:cxn>
            </a:cxnLst>
            <a:rect l="0" t="0" r="r" b="b"/>
            <a:pathLst>
              <a:path w="312" h="660">
                <a:moveTo>
                  <a:pt x="0" y="0"/>
                </a:moveTo>
                <a:lnTo>
                  <a:pt x="0" y="132"/>
                </a:lnTo>
                <a:lnTo>
                  <a:pt x="0" y="660"/>
                </a:lnTo>
                <a:lnTo>
                  <a:pt x="312" y="660"/>
                </a:lnTo>
                <a:lnTo>
                  <a:pt x="312" y="28"/>
                </a:lnTo>
                <a:lnTo>
                  <a:pt x="312" y="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p:cNvSpPr>
            <a:spLocks/>
          </p:cNvSpPr>
          <p:nvPr/>
        </p:nvSpPr>
        <p:spPr bwMode="auto">
          <a:xfrm>
            <a:off x="5360191" y="4680537"/>
            <a:ext cx="109826" cy="223173"/>
          </a:xfrm>
          <a:custGeom>
            <a:avLst/>
            <a:gdLst>
              <a:gd name="T0" fmla="*/ 0 w 312"/>
              <a:gd name="T1" fmla="*/ 0 h 634"/>
              <a:gd name="T2" fmla="*/ 0 w 312"/>
              <a:gd name="T3" fmla="*/ 353 h 634"/>
              <a:gd name="T4" fmla="*/ 0 w 312"/>
              <a:gd name="T5" fmla="*/ 634 h 634"/>
              <a:gd name="T6" fmla="*/ 312 w 312"/>
              <a:gd name="T7" fmla="*/ 634 h 634"/>
              <a:gd name="T8" fmla="*/ 312 w 312"/>
              <a:gd name="T9" fmla="*/ 251 h 634"/>
              <a:gd name="T10" fmla="*/ 312 w 312"/>
              <a:gd name="T11" fmla="*/ 0 h 634"/>
              <a:gd name="T12" fmla="*/ 0 w 312"/>
              <a:gd name="T13" fmla="*/ 0 h 634"/>
            </a:gdLst>
            <a:ahLst/>
            <a:cxnLst>
              <a:cxn ang="0">
                <a:pos x="T0" y="T1"/>
              </a:cxn>
              <a:cxn ang="0">
                <a:pos x="T2" y="T3"/>
              </a:cxn>
              <a:cxn ang="0">
                <a:pos x="T4" y="T5"/>
              </a:cxn>
              <a:cxn ang="0">
                <a:pos x="T6" y="T7"/>
              </a:cxn>
              <a:cxn ang="0">
                <a:pos x="T8" y="T9"/>
              </a:cxn>
              <a:cxn ang="0">
                <a:pos x="T10" y="T11"/>
              </a:cxn>
              <a:cxn ang="0">
                <a:pos x="T12" y="T13"/>
              </a:cxn>
            </a:cxnLst>
            <a:rect l="0" t="0" r="r" b="b"/>
            <a:pathLst>
              <a:path w="312" h="634">
                <a:moveTo>
                  <a:pt x="0" y="0"/>
                </a:moveTo>
                <a:lnTo>
                  <a:pt x="0" y="353"/>
                </a:lnTo>
                <a:lnTo>
                  <a:pt x="0" y="634"/>
                </a:lnTo>
                <a:lnTo>
                  <a:pt x="312" y="634"/>
                </a:lnTo>
                <a:lnTo>
                  <a:pt x="312" y="251"/>
                </a:lnTo>
                <a:lnTo>
                  <a:pt x="312" y="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p:cNvSpPr>
            <a:spLocks/>
          </p:cNvSpPr>
          <p:nvPr/>
        </p:nvSpPr>
        <p:spPr bwMode="auto">
          <a:xfrm>
            <a:off x="5492546" y="4465145"/>
            <a:ext cx="110530" cy="482955"/>
          </a:xfrm>
          <a:custGeom>
            <a:avLst/>
            <a:gdLst>
              <a:gd name="T0" fmla="*/ 0 w 314"/>
              <a:gd name="T1" fmla="*/ 0 h 1372"/>
              <a:gd name="T2" fmla="*/ 0 w 314"/>
              <a:gd name="T3" fmla="*/ 1038 h 1372"/>
              <a:gd name="T4" fmla="*/ 0 w 314"/>
              <a:gd name="T5" fmla="*/ 1372 h 1372"/>
              <a:gd name="T6" fmla="*/ 314 w 314"/>
              <a:gd name="T7" fmla="*/ 1372 h 1372"/>
              <a:gd name="T8" fmla="*/ 314 w 314"/>
              <a:gd name="T9" fmla="*/ 956 h 1372"/>
              <a:gd name="T10" fmla="*/ 314 w 314"/>
              <a:gd name="T11" fmla="*/ 0 h 1372"/>
              <a:gd name="T12" fmla="*/ 0 w 314"/>
              <a:gd name="T13" fmla="*/ 0 h 1372"/>
            </a:gdLst>
            <a:ahLst/>
            <a:cxnLst>
              <a:cxn ang="0">
                <a:pos x="T0" y="T1"/>
              </a:cxn>
              <a:cxn ang="0">
                <a:pos x="T2" y="T3"/>
              </a:cxn>
              <a:cxn ang="0">
                <a:pos x="T4" y="T5"/>
              </a:cxn>
              <a:cxn ang="0">
                <a:pos x="T6" y="T7"/>
              </a:cxn>
              <a:cxn ang="0">
                <a:pos x="T8" y="T9"/>
              </a:cxn>
              <a:cxn ang="0">
                <a:pos x="T10" y="T11"/>
              </a:cxn>
              <a:cxn ang="0">
                <a:pos x="T12" y="T13"/>
              </a:cxn>
            </a:cxnLst>
            <a:rect l="0" t="0" r="r" b="b"/>
            <a:pathLst>
              <a:path w="314" h="1372">
                <a:moveTo>
                  <a:pt x="0" y="0"/>
                </a:moveTo>
                <a:lnTo>
                  <a:pt x="0" y="1038"/>
                </a:lnTo>
                <a:lnTo>
                  <a:pt x="0" y="1372"/>
                </a:lnTo>
                <a:lnTo>
                  <a:pt x="314" y="1372"/>
                </a:lnTo>
                <a:lnTo>
                  <a:pt x="314" y="956"/>
                </a:lnTo>
                <a:lnTo>
                  <a:pt x="314" y="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rot="5400000">
            <a:off x="5239898" y="4352796"/>
            <a:ext cx="202399" cy="193252"/>
            <a:chOff x="4670457" y="5078866"/>
            <a:chExt cx="202399" cy="193252"/>
          </a:xfrm>
        </p:grpSpPr>
        <p:sp>
          <p:nvSpPr>
            <p:cNvPr id="50" name="Freeform 25"/>
            <p:cNvSpPr>
              <a:spLocks/>
            </p:cNvSpPr>
            <p:nvPr/>
          </p:nvSpPr>
          <p:spPr bwMode="auto">
            <a:xfrm>
              <a:off x="4670457" y="5078866"/>
              <a:ext cx="202052" cy="193252"/>
            </a:xfrm>
            <a:custGeom>
              <a:avLst/>
              <a:gdLst>
                <a:gd name="T0" fmla="*/ 122 w 243"/>
                <a:gd name="T1" fmla="*/ 110 h 232"/>
                <a:gd name="T2" fmla="*/ 70 w 243"/>
                <a:gd name="T3" fmla="*/ 0 h 232"/>
                <a:gd name="T4" fmla="*/ 0 w 243"/>
                <a:gd name="T5" fmla="*/ 110 h 232"/>
                <a:gd name="T6" fmla="*/ 35 w 243"/>
                <a:gd name="T7" fmla="*/ 195 h 232"/>
                <a:gd name="T8" fmla="*/ 67 w 243"/>
                <a:gd name="T9" fmla="*/ 218 h 232"/>
                <a:gd name="T10" fmla="*/ 122 w 243"/>
                <a:gd name="T11" fmla="*/ 232 h 232"/>
                <a:gd name="T12" fmla="*/ 243 w 243"/>
                <a:gd name="T13" fmla="*/ 110 h 232"/>
                <a:gd name="T14" fmla="*/ 122 w 243"/>
                <a:gd name="T15" fmla="*/ 110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32">
                  <a:moveTo>
                    <a:pt x="122" y="110"/>
                  </a:moveTo>
                  <a:cubicBezTo>
                    <a:pt x="70" y="0"/>
                    <a:pt x="70" y="0"/>
                    <a:pt x="70" y="0"/>
                  </a:cubicBezTo>
                  <a:cubicBezTo>
                    <a:pt x="29" y="20"/>
                    <a:pt x="0" y="62"/>
                    <a:pt x="0" y="110"/>
                  </a:cubicBezTo>
                  <a:cubicBezTo>
                    <a:pt x="0" y="143"/>
                    <a:pt x="14" y="173"/>
                    <a:pt x="35" y="195"/>
                  </a:cubicBezTo>
                  <a:cubicBezTo>
                    <a:pt x="44" y="205"/>
                    <a:pt x="55" y="212"/>
                    <a:pt x="67" y="218"/>
                  </a:cubicBezTo>
                  <a:cubicBezTo>
                    <a:pt x="83" y="227"/>
                    <a:pt x="102" y="232"/>
                    <a:pt x="122" y="232"/>
                  </a:cubicBezTo>
                  <a:cubicBezTo>
                    <a:pt x="189" y="232"/>
                    <a:pt x="243" y="177"/>
                    <a:pt x="243" y="110"/>
                  </a:cubicBezTo>
                  <a:lnTo>
                    <a:pt x="122" y="110"/>
                  </a:lnTo>
                  <a:close/>
                </a:path>
              </a:pathLst>
            </a:custGeom>
            <a:solidFill>
              <a:schemeClr val="bg1"/>
            </a:solidFill>
            <a:ln w="19050">
              <a:solidFill>
                <a:srgbClr val="17489E"/>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3"/>
            <p:cNvSpPr>
              <a:spLocks/>
            </p:cNvSpPr>
            <p:nvPr/>
          </p:nvSpPr>
          <p:spPr bwMode="auto">
            <a:xfrm>
              <a:off x="4726329" y="5081859"/>
              <a:ext cx="110882" cy="100675"/>
            </a:xfrm>
            <a:custGeom>
              <a:avLst/>
              <a:gdLst>
                <a:gd name="T0" fmla="*/ 133 w 133"/>
                <a:gd name="T1" fmla="*/ 31 h 121"/>
                <a:gd name="T2" fmla="*/ 52 w 133"/>
                <a:gd name="T3" fmla="*/ 0 h 121"/>
                <a:gd name="T4" fmla="*/ 0 w 133"/>
                <a:gd name="T5" fmla="*/ 11 h 121"/>
                <a:gd name="T6" fmla="*/ 52 w 133"/>
                <a:gd name="T7" fmla="*/ 121 h 121"/>
                <a:gd name="T8" fmla="*/ 133 w 133"/>
                <a:gd name="T9" fmla="*/ 31 h 121"/>
              </a:gdLst>
              <a:ahLst/>
              <a:cxnLst>
                <a:cxn ang="0">
                  <a:pos x="T0" y="T1"/>
                </a:cxn>
                <a:cxn ang="0">
                  <a:pos x="T2" y="T3"/>
                </a:cxn>
                <a:cxn ang="0">
                  <a:pos x="T4" y="T5"/>
                </a:cxn>
                <a:cxn ang="0">
                  <a:pos x="T6" y="T7"/>
                </a:cxn>
                <a:cxn ang="0">
                  <a:pos x="T8" y="T9"/>
                </a:cxn>
              </a:cxnLst>
              <a:rect l="0" t="0" r="r" b="b"/>
              <a:pathLst>
                <a:path w="133" h="121">
                  <a:moveTo>
                    <a:pt x="133" y="31"/>
                  </a:moveTo>
                  <a:cubicBezTo>
                    <a:pt x="112" y="12"/>
                    <a:pt x="83" y="0"/>
                    <a:pt x="52" y="0"/>
                  </a:cubicBezTo>
                  <a:cubicBezTo>
                    <a:pt x="33" y="0"/>
                    <a:pt x="16" y="4"/>
                    <a:pt x="0" y="11"/>
                  </a:cubicBezTo>
                  <a:cubicBezTo>
                    <a:pt x="52" y="121"/>
                    <a:pt x="52" y="121"/>
                    <a:pt x="52" y="121"/>
                  </a:cubicBezTo>
                  <a:lnTo>
                    <a:pt x="133" y="31"/>
                  </a:lnTo>
                  <a:close/>
                </a:path>
              </a:pathLst>
            </a:custGeom>
            <a:solidFill>
              <a:schemeClr val="bg1"/>
            </a:solidFill>
            <a:ln w="19050">
              <a:solidFill>
                <a:srgbClr val="17489E"/>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4"/>
            <p:cNvSpPr>
              <a:spLocks/>
            </p:cNvSpPr>
            <p:nvPr/>
          </p:nvSpPr>
          <p:spPr bwMode="auto">
            <a:xfrm>
              <a:off x="4769967" y="5104520"/>
              <a:ext cx="102889" cy="77262"/>
            </a:xfrm>
            <a:custGeom>
              <a:avLst/>
              <a:gdLst>
                <a:gd name="T0" fmla="*/ 112 w 121"/>
                <a:gd name="T1" fmla="*/ 44 h 90"/>
                <a:gd name="T2" fmla="*/ 81 w 121"/>
                <a:gd name="T3" fmla="*/ 0 h 90"/>
                <a:gd name="T4" fmla="*/ 0 w 121"/>
                <a:gd name="T5" fmla="*/ 90 h 90"/>
                <a:gd name="T6" fmla="*/ 121 w 121"/>
                <a:gd name="T7" fmla="*/ 90 h 90"/>
                <a:gd name="T8" fmla="*/ 112 w 121"/>
                <a:gd name="T9" fmla="*/ 44 h 90"/>
              </a:gdLst>
              <a:ahLst/>
              <a:cxnLst>
                <a:cxn ang="0">
                  <a:pos x="T0" y="T1"/>
                </a:cxn>
                <a:cxn ang="0">
                  <a:pos x="T2" y="T3"/>
                </a:cxn>
                <a:cxn ang="0">
                  <a:pos x="T4" y="T5"/>
                </a:cxn>
                <a:cxn ang="0">
                  <a:pos x="T6" y="T7"/>
                </a:cxn>
                <a:cxn ang="0">
                  <a:pos x="T8" y="T9"/>
                </a:cxn>
              </a:cxnLst>
              <a:rect l="0" t="0" r="r" b="b"/>
              <a:pathLst>
                <a:path w="121" h="90">
                  <a:moveTo>
                    <a:pt x="112" y="44"/>
                  </a:moveTo>
                  <a:cubicBezTo>
                    <a:pt x="105" y="27"/>
                    <a:pt x="95" y="12"/>
                    <a:pt x="81" y="0"/>
                  </a:cubicBezTo>
                  <a:cubicBezTo>
                    <a:pt x="0" y="90"/>
                    <a:pt x="0" y="90"/>
                    <a:pt x="0" y="90"/>
                  </a:cubicBezTo>
                  <a:cubicBezTo>
                    <a:pt x="121" y="90"/>
                    <a:pt x="121" y="90"/>
                    <a:pt x="121" y="90"/>
                  </a:cubicBezTo>
                  <a:cubicBezTo>
                    <a:pt x="121" y="74"/>
                    <a:pt x="118" y="58"/>
                    <a:pt x="112" y="44"/>
                  </a:cubicBezTo>
                  <a:close/>
                </a:path>
              </a:pathLst>
            </a:custGeom>
            <a:solidFill>
              <a:schemeClr val="bg1"/>
            </a:solidFill>
            <a:ln w="19050">
              <a:solidFill>
                <a:srgbClr val="17489E"/>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p:nvGrpSpPr>
        <p:grpSpPr>
          <a:xfrm>
            <a:off x="5513764" y="4209432"/>
            <a:ext cx="202399" cy="193252"/>
            <a:chOff x="4670457" y="5078866"/>
            <a:chExt cx="202399" cy="193252"/>
          </a:xfrm>
        </p:grpSpPr>
        <p:sp>
          <p:nvSpPr>
            <p:cNvPr id="54" name="Freeform 25"/>
            <p:cNvSpPr>
              <a:spLocks/>
            </p:cNvSpPr>
            <p:nvPr/>
          </p:nvSpPr>
          <p:spPr bwMode="auto">
            <a:xfrm>
              <a:off x="4670457" y="5078866"/>
              <a:ext cx="202052" cy="193252"/>
            </a:xfrm>
            <a:custGeom>
              <a:avLst/>
              <a:gdLst>
                <a:gd name="T0" fmla="*/ 122 w 243"/>
                <a:gd name="T1" fmla="*/ 110 h 232"/>
                <a:gd name="T2" fmla="*/ 70 w 243"/>
                <a:gd name="T3" fmla="*/ 0 h 232"/>
                <a:gd name="T4" fmla="*/ 0 w 243"/>
                <a:gd name="T5" fmla="*/ 110 h 232"/>
                <a:gd name="T6" fmla="*/ 35 w 243"/>
                <a:gd name="T7" fmla="*/ 195 h 232"/>
                <a:gd name="T8" fmla="*/ 67 w 243"/>
                <a:gd name="T9" fmla="*/ 218 h 232"/>
                <a:gd name="T10" fmla="*/ 122 w 243"/>
                <a:gd name="T11" fmla="*/ 232 h 232"/>
                <a:gd name="T12" fmla="*/ 243 w 243"/>
                <a:gd name="T13" fmla="*/ 110 h 232"/>
                <a:gd name="T14" fmla="*/ 122 w 243"/>
                <a:gd name="T15" fmla="*/ 110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32">
                  <a:moveTo>
                    <a:pt x="122" y="110"/>
                  </a:moveTo>
                  <a:cubicBezTo>
                    <a:pt x="70" y="0"/>
                    <a:pt x="70" y="0"/>
                    <a:pt x="70" y="0"/>
                  </a:cubicBezTo>
                  <a:cubicBezTo>
                    <a:pt x="29" y="20"/>
                    <a:pt x="0" y="62"/>
                    <a:pt x="0" y="110"/>
                  </a:cubicBezTo>
                  <a:cubicBezTo>
                    <a:pt x="0" y="143"/>
                    <a:pt x="14" y="173"/>
                    <a:pt x="35" y="195"/>
                  </a:cubicBezTo>
                  <a:cubicBezTo>
                    <a:pt x="44" y="205"/>
                    <a:pt x="55" y="212"/>
                    <a:pt x="67" y="218"/>
                  </a:cubicBezTo>
                  <a:cubicBezTo>
                    <a:pt x="83" y="227"/>
                    <a:pt x="102" y="232"/>
                    <a:pt x="122" y="232"/>
                  </a:cubicBezTo>
                  <a:cubicBezTo>
                    <a:pt x="189" y="232"/>
                    <a:pt x="243" y="177"/>
                    <a:pt x="243" y="110"/>
                  </a:cubicBezTo>
                  <a:lnTo>
                    <a:pt x="122" y="110"/>
                  </a:lnTo>
                  <a:close/>
                </a:path>
              </a:pathLst>
            </a:custGeom>
            <a:solidFill>
              <a:schemeClr val="bg1"/>
            </a:solidFill>
            <a:ln w="19050">
              <a:solidFill>
                <a:srgbClr val="17489E"/>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3"/>
            <p:cNvSpPr>
              <a:spLocks/>
            </p:cNvSpPr>
            <p:nvPr/>
          </p:nvSpPr>
          <p:spPr bwMode="auto">
            <a:xfrm>
              <a:off x="4726329" y="5081859"/>
              <a:ext cx="110882" cy="100675"/>
            </a:xfrm>
            <a:custGeom>
              <a:avLst/>
              <a:gdLst>
                <a:gd name="T0" fmla="*/ 133 w 133"/>
                <a:gd name="T1" fmla="*/ 31 h 121"/>
                <a:gd name="T2" fmla="*/ 52 w 133"/>
                <a:gd name="T3" fmla="*/ 0 h 121"/>
                <a:gd name="T4" fmla="*/ 0 w 133"/>
                <a:gd name="T5" fmla="*/ 11 h 121"/>
                <a:gd name="T6" fmla="*/ 52 w 133"/>
                <a:gd name="T7" fmla="*/ 121 h 121"/>
                <a:gd name="T8" fmla="*/ 133 w 133"/>
                <a:gd name="T9" fmla="*/ 31 h 121"/>
              </a:gdLst>
              <a:ahLst/>
              <a:cxnLst>
                <a:cxn ang="0">
                  <a:pos x="T0" y="T1"/>
                </a:cxn>
                <a:cxn ang="0">
                  <a:pos x="T2" y="T3"/>
                </a:cxn>
                <a:cxn ang="0">
                  <a:pos x="T4" y="T5"/>
                </a:cxn>
                <a:cxn ang="0">
                  <a:pos x="T6" y="T7"/>
                </a:cxn>
                <a:cxn ang="0">
                  <a:pos x="T8" y="T9"/>
                </a:cxn>
              </a:cxnLst>
              <a:rect l="0" t="0" r="r" b="b"/>
              <a:pathLst>
                <a:path w="133" h="121">
                  <a:moveTo>
                    <a:pt x="133" y="31"/>
                  </a:moveTo>
                  <a:cubicBezTo>
                    <a:pt x="112" y="12"/>
                    <a:pt x="83" y="0"/>
                    <a:pt x="52" y="0"/>
                  </a:cubicBezTo>
                  <a:cubicBezTo>
                    <a:pt x="33" y="0"/>
                    <a:pt x="16" y="4"/>
                    <a:pt x="0" y="11"/>
                  </a:cubicBezTo>
                  <a:cubicBezTo>
                    <a:pt x="52" y="121"/>
                    <a:pt x="52" y="121"/>
                    <a:pt x="52" y="121"/>
                  </a:cubicBezTo>
                  <a:lnTo>
                    <a:pt x="133" y="31"/>
                  </a:lnTo>
                  <a:close/>
                </a:path>
              </a:pathLst>
            </a:custGeom>
            <a:solidFill>
              <a:schemeClr val="bg1"/>
            </a:solidFill>
            <a:ln w="19050">
              <a:solidFill>
                <a:srgbClr val="17489E"/>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4"/>
            <p:cNvSpPr>
              <a:spLocks/>
            </p:cNvSpPr>
            <p:nvPr/>
          </p:nvSpPr>
          <p:spPr bwMode="auto">
            <a:xfrm>
              <a:off x="4769967" y="5104520"/>
              <a:ext cx="102889" cy="77262"/>
            </a:xfrm>
            <a:custGeom>
              <a:avLst/>
              <a:gdLst>
                <a:gd name="T0" fmla="*/ 112 w 121"/>
                <a:gd name="T1" fmla="*/ 44 h 90"/>
                <a:gd name="T2" fmla="*/ 81 w 121"/>
                <a:gd name="T3" fmla="*/ 0 h 90"/>
                <a:gd name="T4" fmla="*/ 0 w 121"/>
                <a:gd name="T5" fmla="*/ 90 h 90"/>
                <a:gd name="T6" fmla="*/ 121 w 121"/>
                <a:gd name="T7" fmla="*/ 90 h 90"/>
                <a:gd name="T8" fmla="*/ 112 w 121"/>
                <a:gd name="T9" fmla="*/ 44 h 90"/>
              </a:gdLst>
              <a:ahLst/>
              <a:cxnLst>
                <a:cxn ang="0">
                  <a:pos x="T0" y="T1"/>
                </a:cxn>
                <a:cxn ang="0">
                  <a:pos x="T2" y="T3"/>
                </a:cxn>
                <a:cxn ang="0">
                  <a:pos x="T4" y="T5"/>
                </a:cxn>
                <a:cxn ang="0">
                  <a:pos x="T6" y="T7"/>
                </a:cxn>
                <a:cxn ang="0">
                  <a:pos x="T8" y="T9"/>
                </a:cxn>
              </a:cxnLst>
              <a:rect l="0" t="0" r="r" b="b"/>
              <a:pathLst>
                <a:path w="121" h="90">
                  <a:moveTo>
                    <a:pt x="112" y="44"/>
                  </a:moveTo>
                  <a:cubicBezTo>
                    <a:pt x="105" y="27"/>
                    <a:pt x="95" y="12"/>
                    <a:pt x="81" y="0"/>
                  </a:cubicBezTo>
                  <a:cubicBezTo>
                    <a:pt x="0" y="90"/>
                    <a:pt x="0" y="90"/>
                    <a:pt x="0" y="90"/>
                  </a:cubicBezTo>
                  <a:cubicBezTo>
                    <a:pt x="121" y="90"/>
                    <a:pt x="121" y="90"/>
                    <a:pt x="121" y="90"/>
                  </a:cubicBezTo>
                  <a:cubicBezTo>
                    <a:pt x="121" y="74"/>
                    <a:pt x="118" y="58"/>
                    <a:pt x="112" y="44"/>
                  </a:cubicBezTo>
                  <a:close/>
                </a:path>
              </a:pathLst>
            </a:custGeom>
            <a:solidFill>
              <a:schemeClr val="bg1"/>
            </a:solidFill>
            <a:ln w="19050">
              <a:solidFill>
                <a:srgbClr val="17489E"/>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a:xfrm>
            <a:off x="4918229" y="4804210"/>
            <a:ext cx="963228" cy="206274"/>
          </a:xfrm>
          <a:prstGeom prst="rect">
            <a:avLst/>
          </a:prstGeom>
          <a:solidFill>
            <a:srgbClr val="17489E"/>
          </a:solidFill>
          <a:ln>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5178910" y="2030996"/>
            <a:ext cx="582403" cy="508859"/>
            <a:chOff x="12923838" y="-3173413"/>
            <a:chExt cx="2962275" cy="2963863"/>
          </a:xfrm>
        </p:grpSpPr>
        <p:sp>
          <p:nvSpPr>
            <p:cNvPr id="38" name="Freeform 5"/>
            <p:cNvSpPr>
              <a:spLocks/>
            </p:cNvSpPr>
            <p:nvPr/>
          </p:nvSpPr>
          <p:spPr bwMode="auto">
            <a:xfrm>
              <a:off x="14673263" y="-1425575"/>
              <a:ext cx="1212850" cy="1216025"/>
            </a:xfrm>
            <a:custGeom>
              <a:avLst/>
              <a:gdLst>
                <a:gd name="T0" fmla="*/ 297 w 322"/>
                <a:gd name="T1" fmla="*/ 297 h 323"/>
                <a:gd name="T2" fmla="*/ 296 w 322"/>
                <a:gd name="T3" fmla="*/ 298 h 323"/>
                <a:gd name="T4" fmla="*/ 206 w 322"/>
                <a:gd name="T5" fmla="*/ 298 h 323"/>
                <a:gd name="T6" fmla="*/ 0 w 322"/>
                <a:gd name="T7" fmla="*/ 91 h 323"/>
                <a:gd name="T8" fmla="*/ 90 w 322"/>
                <a:gd name="T9" fmla="*/ 0 h 323"/>
                <a:gd name="T10" fmla="*/ 297 w 322"/>
                <a:gd name="T11" fmla="*/ 207 h 323"/>
                <a:gd name="T12" fmla="*/ 297 w 322"/>
                <a:gd name="T13" fmla="*/ 297 h 323"/>
              </a:gdLst>
              <a:ahLst/>
              <a:cxnLst>
                <a:cxn ang="0">
                  <a:pos x="T0" y="T1"/>
                </a:cxn>
                <a:cxn ang="0">
                  <a:pos x="T2" y="T3"/>
                </a:cxn>
                <a:cxn ang="0">
                  <a:pos x="T4" y="T5"/>
                </a:cxn>
                <a:cxn ang="0">
                  <a:pos x="T6" y="T7"/>
                </a:cxn>
                <a:cxn ang="0">
                  <a:pos x="T8" y="T9"/>
                </a:cxn>
                <a:cxn ang="0">
                  <a:pos x="T10" y="T11"/>
                </a:cxn>
                <a:cxn ang="0">
                  <a:pos x="T12" y="T13"/>
                </a:cxn>
              </a:cxnLst>
              <a:rect l="0" t="0" r="r" b="b"/>
              <a:pathLst>
                <a:path w="322" h="323">
                  <a:moveTo>
                    <a:pt x="297" y="297"/>
                  </a:moveTo>
                  <a:cubicBezTo>
                    <a:pt x="296" y="298"/>
                    <a:pt x="296" y="298"/>
                    <a:pt x="296" y="298"/>
                  </a:cubicBezTo>
                  <a:cubicBezTo>
                    <a:pt x="271" y="323"/>
                    <a:pt x="231" y="323"/>
                    <a:pt x="206" y="298"/>
                  </a:cubicBezTo>
                  <a:cubicBezTo>
                    <a:pt x="0" y="91"/>
                    <a:pt x="0" y="91"/>
                    <a:pt x="0" y="91"/>
                  </a:cubicBezTo>
                  <a:cubicBezTo>
                    <a:pt x="90" y="0"/>
                    <a:pt x="90" y="0"/>
                    <a:pt x="90" y="0"/>
                  </a:cubicBezTo>
                  <a:cubicBezTo>
                    <a:pt x="297" y="207"/>
                    <a:pt x="297" y="207"/>
                    <a:pt x="297" y="207"/>
                  </a:cubicBezTo>
                  <a:cubicBezTo>
                    <a:pt x="322" y="232"/>
                    <a:pt x="322" y="272"/>
                    <a:pt x="297" y="29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p:nvSpPr>
          <p:spPr bwMode="auto">
            <a:xfrm>
              <a:off x="12923838" y="-3173413"/>
              <a:ext cx="2435223" cy="2432049"/>
            </a:xfrm>
            <a:custGeom>
              <a:avLst/>
              <a:gdLst>
                <a:gd name="T0" fmla="*/ 532 w 647"/>
                <a:gd name="T1" fmla="*/ 115 h 646"/>
                <a:gd name="T2" fmla="*/ 532 w 647"/>
                <a:gd name="T3" fmla="*/ 531 h 646"/>
                <a:gd name="T4" fmla="*/ 115 w 647"/>
                <a:gd name="T5" fmla="*/ 531 h 646"/>
                <a:gd name="T6" fmla="*/ 115 w 647"/>
                <a:gd name="T7" fmla="*/ 115 h 646"/>
                <a:gd name="T8" fmla="*/ 532 w 647"/>
                <a:gd name="T9" fmla="*/ 115 h 646"/>
              </a:gdLst>
              <a:ahLst/>
              <a:cxnLst>
                <a:cxn ang="0">
                  <a:pos x="T0" y="T1"/>
                </a:cxn>
                <a:cxn ang="0">
                  <a:pos x="T2" y="T3"/>
                </a:cxn>
                <a:cxn ang="0">
                  <a:pos x="T4" y="T5"/>
                </a:cxn>
                <a:cxn ang="0">
                  <a:pos x="T6" y="T7"/>
                </a:cxn>
                <a:cxn ang="0">
                  <a:pos x="T8" y="T9"/>
                </a:cxn>
              </a:cxnLst>
              <a:rect l="0" t="0" r="r" b="b"/>
              <a:pathLst>
                <a:path w="647" h="646">
                  <a:moveTo>
                    <a:pt x="532" y="115"/>
                  </a:moveTo>
                  <a:cubicBezTo>
                    <a:pt x="647" y="230"/>
                    <a:pt x="647" y="416"/>
                    <a:pt x="532" y="531"/>
                  </a:cubicBezTo>
                  <a:cubicBezTo>
                    <a:pt x="417" y="646"/>
                    <a:pt x="230" y="646"/>
                    <a:pt x="115" y="531"/>
                  </a:cubicBezTo>
                  <a:cubicBezTo>
                    <a:pt x="0" y="416"/>
                    <a:pt x="0" y="230"/>
                    <a:pt x="115" y="115"/>
                  </a:cubicBezTo>
                  <a:cubicBezTo>
                    <a:pt x="230" y="0"/>
                    <a:pt x="417" y="0"/>
                    <a:pt x="532" y="1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p:cNvSpPr>
            <p:nvPr/>
          </p:nvSpPr>
          <p:spPr bwMode="auto">
            <a:xfrm>
              <a:off x="14128750" y="-1738313"/>
              <a:ext cx="101600" cy="376238"/>
            </a:xfrm>
            <a:custGeom>
              <a:avLst/>
              <a:gdLst>
                <a:gd name="T0" fmla="*/ 0 w 64"/>
                <a:gd name="T1" fmla="*/ 0 h 237"/>
                <a:gd name="T2" fmla="*/ 64 w 64"/>
                <a:gd name="T3" fmla="*/ 0 h 237"/>
                <a:gd name="T4" fmla="*/ 64 w 64"/>
                <a:gd name="T5" fmla="*/ 237 h 237"/>
                <a:gd name="T6" fmla="*/ 0 w 64"/>
                <a:gd name="T7" fmla="*/ 237 h 237"/>
                <a:gd name="T8" fmla="*/ 0 w 64"/>
                <a:gd name="T9" fmla="*/ 0 h 237"/>
                <a:gd name="T10" fmla="*/ 0 w 64"/>
                <a:gd name="T11" fmla="*/ 0 h 237"/>
              </a:gdLst>
              <a:ahLst/>
              <a:cxnLst>
                <a:cxn ang="0">
                  <a:pos x="T0" y="T1"/>
                </a:cxn>
                <a:cxn ang="0">
                  <a:pos x="T2" y="T3"/>
                </a:cxn>
                <a:cxn ang="0">
                  <a:pos x="T4" y="T5"/>
                </a:cxn>
                <a:cxn ang="0">
                  <a:pos x="T6" y="T7"/>
                </a:cxn>
                <a:cxn ang="0">
                  <a:pos x="T8" y="T9"/>
                </a:cxn>
                <a:cxn ang="0">
                  <a:pos x="T10" y="T11"/>
                </a:cxn>
              </a:cxnLst>
              <a:rect l="0" t="0" r="r" b="b"/>
              <a:pathLst>
                <a:path w="64" h="237">
                  <a:moveTo>
                    <a:pt x="0" y="0"/>
                  </a:moveTo>
                  <a:lnTo>
                    <a:pt x="64" y="0"/>
                  </a:lnTo>
                  <a:lnTo>
                    <a:pt x="64" y="237"/>
                  </a:lnTo>
                  <a:lnTo>
                    <a:pt x="0" y="237"/>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13981113" y="-1617663"/>
              <a:ext cx="101600" cy="255588"/>
            </a:xfrm>
            <a:custGeom>
              <a:avLst/>
              <a:gdLst>
                <a:gd name="T0" fmla="*/ 0 w 64"/>
                <a:gd name="T1" fmla="*/ 0 h 161"/>
                <a:gd name="T2" fmla="*/ 64 w 64"/>
                <a:gd name="T3" fmla="*/ 0 h 161"/>
                <a:gd name="T4" fmla="*/ 64 w 64"/>
                <a:gd name="T5" fmla="*/ 161 h 161"/>
                <a:gd name="T6" fmla="*/ 0 w 64"/>
                <a:gd name="T7" fmla="*/ 161 h 161"/>
                <a:gd name="T8" fmla="*/ 0 w 64"/>
                <a:gd name="T9" fmla="*/ 0 h 161"/>
                <a:gd name="T10" fmla="*/ 0 w 64"/>
                <a:gd name="T11" fmla="*/ 0 h 161"/>
              </a:gdLst>
              <a:ahLst/>
              <a:cxnLst>
                <a:cxn ang="0">
                  <a:pos x="T0" y="T1"/>
                </a:cxn>
                <a:cxn ang="0">
                  <a:pos x="T2" y="T3"/>
                </a:cxn>
                <a:cxn ang="0">
                  <a:pos x="T4" y="T5"/>
                </a:cxn>
                <a:cxn ang="0">
                  <a:pos x="T6" y="T7"/>
                </a:cxn>
                <a:cxn ang="0">
                  <a:pos x="T8" y="T9"/>
                </a:cxn>
                <a:cxn ang="0">
                  <a:pos x="T10" y="T11"/>
                </a:cxn>
              </a:cxnLst>
              <a:rect l="0" t="0" r="r" b="b"/>
              <a:pathLst>
                <a:path w="64" h="161">
                  <a:moveTo>
                    <a:pt x="0" y="0"/>
                  </a:moveTo>
                  <a:lnTo>
                    <a:pt x="64" y="0"/>
                  </a:lnTo>
                  <a:lnTo>
                    <a:pt x="64" y="161"/>
                  </a:lnTo>
                  <a:lnTo>
                    <a:pt x="0" y="161"/>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a:off x="13835063" y="-2051050"/>
              <a:ext cx="101600" cy="688975"/>
            </a:xfrm>
            <a:custGeom>
              <a:avLst/>
              <a:gdLst>
                <a:gd name="T0" fmla="*/ 0 w 64"/>
                <a:gd name="T1" fmla="*/ 0 h 434"/>
                <a:gd name="T2" fmla="*/ 64 w 64"/>
                <a:gd name="T3" fmla="*/ 0 h 434"/>
                <a:gd name="T4" fmla="*/ 64 w 64"/>
                <a:gd name="T5" fmla="*/ 434 h 434"/>
                <a:gd name="T6" fmla="*/ 0 w 64"/>
                <a:gd name="T7" fmla="*/ 434 h 434"/>
                <a:gd name="T8" fmla="*/ 0 w 64"/>
                <a:gd name="T9" fmla="*/ 0 h 434"/>
                <a:gd name="T10" fmla="*/ 0 w 64"/>
                <a:gd name="T11" fmla="*/ 0 h 434"/>
              </a:gdLst>
              <a:ahLst/>
              <a:cxnLst>
                <a:cxn ang="0">
                  <a:pos x="T0" y="T1"/>
                </a:cxn>
                <a:cxn ang="0">
                  <a:pos x="T2" y="T3"/>
                </a:cxn>
                <a:cxn ang="0">
                  <a:pos x="T4" y="T5"/>
                </a:cxn>
                <a:cxn ang="0">
                  <a:pos x="T6" y="T7"/>
                </a:cxn>
                <a:cxn ang="0">
                  <a:pos x="T8" y="T9"/>
                </a:cxn>
                <a:cxn ang="0">
                  <a:pos x="T10" y="T11"/>
                </a:cxn>
              </a:cxnLst>
              <a:rect l="0" t="0" r="r" b="b"/>
              <a:pathLst>
                <a:path w="64" h="434">
                  <a:moveTo>
                    <a:pt x="0" y="0"/>
                  </a:moveTo>
                  <a:lnTo>
                    <a:pt x="64" y="0"/>
                  </a:lnTo>
                  <a:lnTo>
                    <a:pt x="64" y="434"/>
                  </a:lnTo>
                  <a:lnTo>
                    <a:pt x="0" y="434"/>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p:nvSpPr>
          <p:spPr bwMode="auto">
            <a:xfrm>
              <a:off x="13684250" y="-2232025"/>
              <a:ext cx="101600" cy="869950"/>
            </a:xfrm>
            <a:custGeom>
              <a:avLst/>
              <a:gdLst>
                <a:gd name="T0" fmla="*/ 0 w 64"/>
                <a:gd name="T1" fmla="*/ 0 h 548"/>
                <a:gd name="T2" fmla="*/ 64 w 64"/>
                <a:gd name="T3" fmla="*/ 0 h 548"/>
                <a:gd name="T4" fmla="*/ 64 w 64"/>
                <a:gd name="T5" fmla="*/ 548 h 548"/>
                <a:gd name="T6" fmla="*/ 0 w 64"/>
                <a:gd name="T7" fmla="*/ 548 h 548"/>
                <a:gd name="T8" fmla="*/ 0 w 64"/>
                <a:gd name="T9" fmla="*/ 0 h 548"/>
                <a:gd name="T10" fmla="*/ 0 w 64"/>
                <a:gd name="T11" fmla="*/ 0 h 548"/>
              </a:gdLst>
              <a:ahLst/>
              <a:cxnLst>
                <a:cxn ang="0">
                  <a:pos x="T0" y="T1"/>
                </a:cxn>
                <a:cxn ang="0">
                  <a:pos x="T2" y="T3"/>
                </a:cxn>
                <a:cxn ang="0">
                  <a:pos x="T4" y="T5"/>
                </a:cxn>
                <a:cxn ang="0">
                  <a:pos x="T6" y="T7"/>
                </a:cxn>
                <a:cxn ang="0">
                  <a:pos x="T8" y="T9"/>
                </a:cxn>
                <a:cxn ang="0">
                  <a:pos x="T10" y="T11"/>
                </a:cxn>
              </a:cxnLst>
              <a:rect l="0" t="0" r="r" b="b"/>
              <a:pathLst>
                <a:path w="64" h="548">
                  <a:moveTo>
                    <a:pt x="0" y="0"/>
                  </a:moveTo>
                  <a:lnTo>
                    <a:pt x="64" y="0"/>
                  </a:lnTo>
                  <a:lnTo>
                    <a:pt x="64" y="548"/>
                  </a:lnTo>
                  <a:lnTo>
                    <a:pt x="0" y="548"/>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
            <p:cNvSpPr>
              <a:spLocks/>
            </p:cNvSpPr>
            <p:nvPr/>
          </p:nvSpPr>
          <p:spPr bwMode="auto">
            <a:xfrm>
              <a:off x="13536613" y="-1900238"/>
              <a:ext cx="101600" cy="538163"/>
            </a:xfrm>
            <a:custGeom>
              <a:avLst/>
              <a:gdLst>
                <a:gd name="T0" fmla="*/ 0 w 64"/>
                <a:gd name="T1" fmla="*/ 0 h 339"/>
                <a:gd name="T2" fmla="*/ 64 w 64"/>
                <a:gd name="T3" fmla="*/ 0 h 339"/>
                <a:gd name="T4" fmla="*/ 64 w 64"/>
                <a:gd name="T5" fmla="*/ 339 h 339"/>
                <a:gd name="T6" fmla="*/ 0 w 64"/>
                <a:gd name="T7" fmla="*/ 339 h 339"/>
                <a:gd name="T8" fmla="*/ 0 w 64"/>
                <a:gd name="T9" fmla="*/ 0 h 339"/>
                <a:gd name="T10" fmla="*/ 0 w 64"/>
                <a:gd name="T11" fmla="*/ 0 h 339"/>
              </a:gdLst>
              <a:ahLst/>
              <a:cxnLst>
                <a:cxn ang="0">
                  <a:pos x="T0" y="T1"/>
                </a:cxn>
                <a:cxn ang="0">
                  <a:pos x="T2" y="T3"/>
                </a:cxn>
                <a:cxn ang="0">
                  <a:pos x="T4" y="T5"/>
                </a:cxn>
                <a:cxn ang="0">
                  <a:pos x="T6" y="T7"/>
                </a:cxn>
                <a:cxn ang="0">
                  <a:pos x="T8" y="T9"/>
                </a:cxn>
                <a:cxn ang="0">
                  <a:pos x="T10" y="T11"/>
                </a:cxn>
              </a:cxnLst>
              <a:rect l="0" t="0" r="r" b="b"/>
              <a:pathLst>
                <a:path w="64" h="339">
                  <a:moveTo>
                    <a:pt x="0" y="0"/>
                  </a:moveTo>
                  <a:lnTo>
                    <a:pt x="64" y="0"/>
                  </a:lnTo>
                  <a:lnTo>
                    <a:pt x="64" y="339"/>
                  </a:lnTo>
                  <a:lnTo>
                    <a:pt x="0" y="339"/>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3"/>
            <p:cNvSpPr>
              <a:spLocks/>
            </p:cNvSpPr>
            <p:nvPr/>
          </p:nvSpPr>
          <p:spPr bwMode="auto">
            <a:xfrm>
              <a:off x="14082713" y="-2570163"/>
              <a:ext cx="669925" cy="669925"/>
            </a:xfrm>
            <a:custGeom>
              <a:avLst/>
              <a:gdLst>
                <a:gd name="T0" fmla="*/ 89 w 178"/>
                <a:gd name="T1" fmla="*/ 0 h 178"/>
                <a:gd name="T2" fmla="*/ 0 w 178"/>
                <a:gd name="T3" fmla="*/ 89 h 178"/>
                <a:gd name="T4" fmla="*/ 89 w 178"/>
                <a:gd name="T5" fmla="*/ 178 h 178"/>
                <a:gd name="T6" fmla="*/ 178 w 178"/>
                <a:gd name="T7" fmla="*/ 89 h 178"/>
                <a:gd name="T8" fmla="*/ 89 w 178"/>
                <a:gd name="T9" fmla="*/ 89 h 178"/>
                <a:gd name="T10" fmla="*/ 89 w 178"/>
                <a:gd name="T11" fmla="*/ 0 h 178"/>
              </a:gdLst>
              <a:ahLst/>
              <a:cxnLst>
                <a:cxn ang="0">
                  <a:pos x="T0" y="T1"/>
                </a:cxn>
                <a:cxn ang="0">
                  <a:pos x="T2" y="T3"/>
                </a:cxn>
                <a:cxn ang="0">
                  <a:pos x="T4" y="T5"/>
                </a:cxn>
                <a:cxn ang="0">
                  <a:pos x="T6" y="T7"/>
                </a:cxn>
                <a:cxn ang="0">
                  <a:pos x="T8" y="T9"/>
                </a:cxn>
                <a:cxn ang="0">
                  <a:pos x="T10" y="T11"/>
                </a:cxn>
              </a:cxnLst>
              <a:rect l="0" t="0" r="r" b="b"/>
              <a:pathLst>
                <a:path w="178" h="178">
                  <a:moveTo>
                    <a:pt x="89" y="0"/>
                  </a:moveTo>
                  <a:cubicBezTo>
                    <a:pt x="40" y="0"/>
                    <a:pt x="0" y="39"/>
                    <a:pt x="0" y="89"/>
                  </a:cubicBezTo>
                  <a:cubicBezTo>
                    <a:pt x="0" y="138"/>
                    <a:pt x="40" y="178"/>
                    <a:pt x="89" y="178"/>
                  </a:cubicBezTo>
                  <a:cubicBezTo>
                    <a:pt x="138" y="178"/>
                    <a:pt x="178" y="138"/>
                    <a:pt x="178" y="89"/>
                  </a:cubicBezTo>
                  <a:cubicBezTo>
                    <a:pt x="89" y="89"/>
                    <a:pt x="89" y="89"/>
                    <a:pt x="89" y="89"/>
                  </a:cubicBezTo>
                  <a:lnTo>
                    <a:pt x="8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4"/>
            <p:cNvSpPr>
              <a:spLocks/>
            </p:cNvSpPr>
            <p:nvPr/>
          </p:nvSpPr>
          <p:spPr bwMode="auto">
            <a:xfrm>
              <a:off x="14474825" y="-2627313"/>
              <a:ext cx="334963" cy="334963"/>
            </a:xfrm>
            <a:custGeom>
              <a:avLst/>
              <a:gdLst>
                <a:gd name="T0" fmla="*/ 0 w 89"/>
                <a:gd name="T1" fmla="*/ 0 h 89"/>
                <a:gd name="T2" fmla="*/ 0 w 89"/>
                <a:gd name="T3" fmla="*/ 89 h 89"/>
                <a:gd name="T4" fmla="*/ 89 w 89"/>
                <a:gd name="T5" fmla="*/ 89 h 89"/>
                <a:gd name="T6" fmla="*/ 0 w 89"/>
                <a:gd name="T7" fmla="*/ 0 h 89"/>
              </a:gdLst>
              <a:ahLst/>
              <a:cxnLst>
                <a:cxn ang="0">
                  <a:pos x="T0" y="T1"/>
                </a:cxn>
                <a:cxn ang="0">
                  <a:pos x="T2" y="T3"/>
                </a:cxn>
                <a:cxn ang="0">
                  <a:pos x="T4" y="T5"/>
                </a:cxn>
                <a:cxn ang="0">
                  <a:pos x="T6" y="T7"/>
                </a:cxn>
              </a:cxnLst>
              <a:rect l="0" t="0" r="r" b="b"/>
              <a:pathLst>
                <a:path w="89" h="89">
                  <a:moveTo>
                    <a:pt x="0" y="0"/>
                  </a:moveTo>
                  <a:cubicBezTo>
                    <a:pt x="0" y="89"/>
                    <a:pt x="0" y="89"/>
                    <a:pt x="0" y="89"/>
                  </a:cubicBezTo>
                  <a:cubicBezTo>
                    <a:pt x="89" y="89"/>
                    <a:pt x="89" y="89"/>
                    <a:pt x="89" y="89"/>
                  </a:cubicBezTo>
                  <a:cubicBezTo>
                    <a:pt x="89" y="39"/>
                    <a:pt x="49"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Oval 8"/>
          <p:cNvSpPr/>
          <p:nvPr/>
        </p:nvSpPr>
        <p:spPr>
          <a:xfrm>
            <a:off x="5262803" y="2094733"/>
            <a:ext cx="305369" cy="275047"/>
          </a:xfrm>
          <a:prstGeom prst="ellipse">
            <a:avLst/>
          </a:prstGeom>
          <a:solidFill>
            <a:srgbClr val="17489E"/>
          </a:solidFill>
          <a:ln>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27"/>
          <p:cNvSpPr>
            <a:spLocks noEditPoints="1"/>
          </p:cNvSpPr>
          <p:nvPr/>
        </p:nvSpPr>
        <p:spPr bwMode="auto">
          <a:xfrm>
            <a:off x="5340458" y="2164001"/>
            <a:ext cx="143223" cy="152695"/>
          </a:xfrm>
          <a:custGeom>
            <a:avLst/>
            <a:gdLst>
              <a:gd name="T0" fmla="*/ 2502 w 2604"/>
              <a:gd name="T1" fmla="*/ 314 h 3084"/>
              <a:gd name="T2" fmla="*/ 2222 w 2604"/>
              <a:gd name="T3" fmla="*/ 150 h 3084"/>
              <a:gd name="T4" fmla="*/ 1807 w 2604"/>
              <a:gd name="T5" fmla="*/ 40 h 3084"/>
              <a:gd name="T6" fmla="*/ 1305 w 2604"/>
              <a:gd name="T7" fmla="*/ 0 h 3084"/>
              <a:gd name="T8" fmla="*/ 1305 w 2604"/>
              <a:gd name="T9" fmla="*/ 0 h 3084"/>
              <a:gd name="T10" fmla="*/ 1305 w 2604"/>
              <a:gd name="T11" fmla="*/ 0 h 3084"/>
              <a:gd name="T12" fmla="*/ 1302 w 2604"/>
              <a:gd name="T13" fmla="*/ 0 h 3084"/>
              <a:gd name="T14" fmla="*/ 1299 w 2604"/>
              <a:gd name="T15" fmla="*/ 0 h 3084"/>
              <a:gd name="T16" fmla="*/ 1299 w 2604"/>
              <a:gd name="T17" fmla="*/ 0 h 3084"/>
              <a:gd name="T18" fmla="*/ 1299 w 2604"/>
              <a:gd name="T19" fmla="*/ 0 h 3084"/>
              <a:gd name="T20" fmla="*/ 797 w 2604"/>
              <a:gd name="T21" fmla="*/ 40 h 3084"/>
              <a:gd name="T22" fmla="*/ 382 w 2604"/>
              <a:gd name="T23" fmla="*/ 150 h 3084"/>
              <a:gd name="T24" fmla="*/ 102 w 2604"/>
              <a:gd name="T25" fmla="*/ 314 h 3084"/>
              <a:gd name="T26" fmla="*/ 0 w 2604"/>
              <a:gd name="T27" fmla="*/ 514 h 3084"/>
              <a:gd name="T28" fmla="*/ 0 w 2604"/>
              <a:gd name="T29" fmla="*/ 2570 h 3084"/>
              <a:gd name="T30" fmla="*/ 26 w 2604"/>
              <a:gd name="T31" fmla="*/ 2673 h 3084"/>
              <a:gd name="T32" fmla="*/ 102 w 2604"/>
              <a:gd name="T33" fmla="*/ 2770 h 3084"/>
              <a:gd name="T34" fmla="*/ 382 w 2604"/>
              <a:gd name="T35" fmla="*/ 2933 h 3084"/>
              <a:gd name="T36" fmla="*/ 1299 w 2604"/>
              <a:gd name="T37" fmla="*/ 3084 h 3084"/>
              <a:gd name="T38" fmla="*/ 1299 w 2604"/>
              <a:gd name="T39" fmla="*/ 3084 h 3084"/>
              <a:gd name="T40" fmla="*/ 1299 w 2604"/>
              <a:gd name="T41" fmla="*/ 3084 h 3084"/>
              <a:gd name="T42" fmla="*/ 1302 w 2604"/>
              <a:gd name="T43" fmla="*/ 3084 h 3084"/>
              <a:gd name="T44" fmla="*/ 1305 w 2604"/>
              <a:gd name="T45" fmla="*/ 3084 h 3084"/>
              <a:gd name="T46" fmla="*/ 1305 w 2604"/>
              <a:gd name="T47" fmla="*/ 3084 h 3084"/>
              <a:gd name="T48" fmla="*/ 1305 w 2604"/>
              <a:gd name="T49" fmla="*/ 3084 h 3084"/>
              <a:gd name="T50" fmla="*/ 2222 w 2604"/>
              <a:gd name="T51" fmla="*/ 2933 h 3084"/>
              <a:gd name="T52" fmla="*/ 2502 w 2604"/>
              <a:gd name="T53" fmla="*/ 2770 h 3084"/>
              <a:gd name="T54" fmla="*/ 2578 w 2604"/>
              <a:gd name="T55" fmla="*/ 2673 h 3084"/>
              <a:gd name="T56" fmla="*/ 2604 w 2604"/>
              <a:gd name="T57" fmla="*/ 2570 h 3084"/>
              <a:gd name="T58" fmla="*/ 2604 w 2604"/>
              <a:gd name="T59" fmla="*/ 514 h 3084"/>
              <a:gd name="T60" fmla="*/ 2502 w 2604"/>
              <a:gd name="T61" fmla="*/ 314 h 3084"/>
              <a:gd name="T62" fmla="*/ 1302 w 2604"/>
              <a:gd name="T63" fmla="*/ 770 h 3084"/>
              <a:gd name="T64" fmla="*/ 229 w 2604"/>
              <a:gd name="T65" fmla="*/ 462 h 3084"/>
              <a:gd name="T66" fmla="*/ 1302 w 2604"/>
              <a:gd name="T67" fmla="*/ 154 h 3084"/>
              <a:gd name="T68" fmla="*/ 2375 w 2604"/>
              <a:gd name="T69" fmla="*/ 462 h 3084"/>
              <a:gd name="T70" fmla="*/ 1302 w 2604"/>
              <a:gd name="T71" fmla="*/ 770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4" h="3084">
                <a:moveTo>
                  <a:pt x="2502" y="314"/>
                </a:moveTo>
                <a:cubicBezTo>
                  <a:pt x="2436" y="252"/>
                  <a:pt x="2340" y="197"/>
                  <a:pt x="2222" y="150"/>
                </a:cubicBezTo>
                <a:cubicBezTo>
                  <a:pt x="2104" y="104"/>
                  <a:pt x="1963" y="66"/>
                  <a:pt x="1807" y="40"/>
                </a:cubicBezTo>
                <a:cubicBezTo>
                  <a:pt x="1652" y="14"/>
                  <a:pt x="1483" y="0"/>
                  <a:pt x="1305" y="0"/>
                </a:cubicBezTo>
                <a:cubicBezTo>
                  <a:pt x="1305" y="0"/>
                  <a:pt x="1305" y="0"/>
                  <a:pt x="1305" y="0"/>
                </a:cubicBezTo>
                <a:cubicBezTo>
                  <a:pt x="1305" y="0"/>
                  <a:pt x="1305" y="0"/>
                  <a:pt x="1305" y="0"/>
                </a:cubicBezTo>
                <a:cubicBezTo>
                  <a:pt x="1304" y="0"/>
                  <a:pt x="1303" y="0"/>
                  <a:pt x="1302" y="0"/>
                </a:cubicBezTo>
                <a:cubicBezTo>
                  <a:pt x="1301" y="0"/>
                  <a:pt x="1300" y="0"/>
                  <a:pt x="1299" y="0"/>
                </a:cubicBezTo>
                <a:cubicBezTo>
                  <a:pt x="1299" y="0"/>
                  <a:pt x="1299" y="0"/>
                  <a:pt x="1299" y="0"/>
                </a:cubicBezTo>
                <a:cubicBezTo>
                  <a:pt x="1299" y="0"/>
                  <a:pt x="1299" y="0"/>
                  <a:pt x="1299" y="0"/>
                </a:cubicBezTo>
                <a:cubicBezTo>
                  <a:pt x="1121" y="0"/>
                  <a:pt x="951" y="14"/>
                  <a:pt x="797" y="40"/>
                </a:cubicBezTo>
                <a:cubicBezTo>
                  <a:pt x="641" y="66"/>
                  <a:pt x="500" y="104"/>
                  <a:pt x="382" y="150"/>
                </a:cubicBezTo>
                <a:cubicBezTo>
                  <a:pt x="264" y="197"/>
                  <a:pt x="168" y="252"/>
                  <a:pt x="102" y="314"/>
                </a:cubicBezTo>
                <a:cubicBezTo>
                  <a:pt x="36" y="375"/>
                  <a:pt x="0" y="443"/>
                  <a:pt x="0" y="514"/>
                </a:cubicBezTo>
                <a:cubicBezTo>
                  <a:pt x="0" y="2570"/>
                  <a:pt x="0" y="2570"/>
                  <a:pt x="0" y="2570"/>
                </a:cubicBezTo>
                <a:cubicBezTo>
                  <a:pt x="0" y="2605"/>
                  <a:pt x="9" y="2640"/>
                  <a:pt x="26" y="2673"/>
                </a:cubicBezTo>
                <a:cubicBezTo>
                  <a:pt x="44" y="2707"/>
                  <a:pt x="69" y="2739"/>
                  <a:pt x="102" y="2770"/>
                </a:cubicBezTo>
                <a:cubicBezTo>
                  <a:pt x="168" y="2831"/>
                  <a:pt x="264" y="2887"/>
                  <a:pt x="382" y="2933"/>
                </a:cubicBezTo>
                <a:cubicBezTo>
                  <a:pt x="617" y="3026"/>
                  <a:pt x="941" y="3083"/>
                  <a:pt x="1299" y="3084"/>
                </a:cubicBezTo>
                <a:cubicBezTo>
                  <a:pt x="1299" y="3084"/>
                  <a:pt x="1299" y="3084"/>
                  <a:pt x="1299" y="3084"/>
                </a:cubicBezTo>
                <a:cubicBezTo>
                  <a:pt x="1299" y="3084"/>
                  <a:pt x="1299" y="3084"/>
                  <a:pt x="1299" y="3084"/>
                </a:cubicBezTo>
                <a:cubicBezTo>
                  <a:pt x="1300" y="3084"/>
                  <a:pt x="1301" y="3084"/>
                  <a:pt x="1302" y="3084"/>
                </a:cubicBezTo>
                <a:cubicBezTo>
                  <a:pt x="1303" y="3084"/>
                  <a:pt x="1304" y="3084"/>
                  <a:pt x="1305" y="3084"/>
                </a:cubicBezTo>
                <a:cubicBezTo>
                  <a:pt x="1305" y="3084"/>
                  <a:pt x="1305" y="3084"/>
                  <a:pt x="1305" y="3084"/>
                </a:cubicBezTo>
                <a:cubicBezTo>
                  <a:pt x="1305" y="3084"/>
                  <a:pt x="1305" y="3084"/>
                  <a:pt x="1305" y="3084"/>
                </a:cubicBezTo>
                <a:cubicBezTo>
                  <a:pt x="1663" y="3083"/>
                  <a:pt x="1987" y="3026"/>
                  <a:pt x="2222" y="2933"/>
                </a:cubicBezTo>
                <a:cubicBezTo>
                  <a:pt x="2340" y="2887"/>
                  <a:pt x="2436" y="2831"/>
                  <a:pt x="2502" y="2770"/>
                </a:cubicBezTo>
                <a:cubicBezTo>
                  <a:pt x="2535" y="2739"/>
                  <a:pt x="2560" y="2707"/>
                  <a:pt x="2578" y="2673"/>
                </a:cubicBezTo>
                <a:cubicBezTo>
                  <a:pt x="2595" y="2640"/>
                  <a:pt x="2604" y="2605"/>
                  <a:pt x="2604" y="2570"/>
                </a:cubicBezTo>
                <a:cubicBezTo>
                  <a:pt x="2604" y="514"/>
                  <a:pt x="2604" y="514"/>
                  <a:pt x="2604" y="514"/>
                </a:cubicBezTo>
                <a:cubicBezTo>
                  <a:pt x="2604" y="443"/>
                  <a:pt x="2568" y="375"/>
                  <a:pt x="2502" y="314"/>
                </a:cubicBezTo>
                <a:close/>
                <a:moveTo>
                  <a:pt x="1302" y="770"/>
                </a:moveTo>
                <a:cubicBezTo>
                  <a:pt x="708" y="769"/>
                  <a:pt x="229" y="631"/>
                  <a:pt x="229" y="462"/>
                </a:cubicBezTo>
                <a:cubicBezTo>
                  <a:pt x="229" y="293"/>
                  <a:pt x="708" y="155"/>
                  <a:pt x="1302" y="154"/>
                </a:cubicBezTo>
                <a:cubicBezTo>
                  <a:pt x="1896" y="155"/>
                  <a:pt x="2375" y="293"/>
                  <a:pt x="2375" y="462"/>
                </a:cubicBezTo>
                <a:cubicBezTo>
                  <a:pt x="2375" y="631"/>
                  <a:pt x="1896" y="769"/>
                  <a:pt x="1302" y="770"/>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56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802" y="3285845"/>
            <a:ext cx="1852388" cy="813821"/>
          </a:xfrm>
        </p:spPr>
        <p:txBody>
          <a:bodyPr>
            <a:normAutofit/>
          </a:bodyPr>
          <a:lstStyle/>
          <a:p>
            <a:pPr algn="ctr"/>
            <a:r>
              <a:rPr lang="en-US" dirty="0">
                <a:solidFill>
                  <a:srgbClr val="17489E"/>
                </a:solidFill>
              </a:rPr>
              <a:t>Publish</a:t>
            </a:r>
            <a:endParaRPr lang="en-US" sz="1400" dirty="0">
              <a:solidFill>
                <a:srgbClr val="17489E"/>
              </a:solidFill>
            </a:endParaRPr>
          </a:p>
        </p:txBody>
      </p:sp>
      <p:sp>
        <p:nvSpPr>
          <p:cNvPr id="4" name="Title 1"/>
          <p:cNvSpPr txBox="1">
            <a:spLocks/>
          </p:cNvSpPr>
          <p:nvPr/>
        </p:nvSpPr>
        <p:spPr>
          <a:xfrm>
            <a:off x="4393867" y="4671906"/>
            <a:ext cx="2830974"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4400" dirty="0">
                <a:solidFill>
                  <a:srgbClr val="17489E"/>
                </a:solidFill>
              </a:rPr>
              <a:t>Understand</a:t>
            </a:r>
            <a:endParaRPr lang="en-US" sz="1600" dirty="0">
              <a:solidFill>
                <a:srgbClr val="17489E"/>
              </a:solidFill>
            </a:endParaRPr>
          </a:p>
        </p:txBody>
      </p:sp>
      <p:sp>
        <p:nvSpPr>
          <p:cNvPr id="5" name="Title 1"/>
          <p:cNvSpPr txBox="1">
            <a:spLocks/>
          </p:cNvSpPr>
          <p:nvPr/>
        </p:nvSpPr>
        <p:spPr>
          <a:xfrm>
            <a:off x="4748971" y="3215710"/>
            <a:ext cx="212076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Discover</a:t>
            </a:r>
            <a:endParaRPr lang="en-US" sz="1600" dirty="0">
              <a:solidFill>
                <a:srgbClr val="17489E"/>
              </a:solidFill>
            </a:endParaRPr>
          </a:p>
        </p:txBody>
      </p:sp>
      <p:sp>
        <p:nvSpPr>
          <p:cNvPr id="6" name="Title 1"/>
          <p:cNvSpPr txBox="1">
            <a:spLocks/>
          </p:cNvSpPr>
          <p:nvPr/>
        </p:nvSpPr>
        <p:spPr>
          <a:xfrm>
            <a:off x="1344527" y="4667878"/>
            <a:ext cx="1647247"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Enrich</a:t>
            </a:r>
          </a:p>
        </p:txBody>
      </p:sp>
      <p:sp>
        <p:nvSpPr>
          <p:cNvPr id="7" name="Title 1"/>
          <p:cNvSpPr txBox="1">
            <a:spLocks/>
          </p:cNvSpPr>
          <p:nvPr/>
        </p:nvSpPr>
        <p:spPr>
          <a:xfrm>
            <a:off x="8465542" y="4667877"/>
            <a:ext cx="2043468"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Analyze</a:t>
            </a:r>
            <a:endParaRPr lang="en-US" sz="1600" dirty="0">
              <a:solidFill>
                <a:srgbClr val="17489E"/>
              </a:solidFill>
            </a:endParaRPr>
          </a:p>
        </p:txBody>
      </p:sp>
      <p:sp>
        <p:nvSpPr>
          <p:cNvPr id="8" name="Title 1"/>
          <p:cNvSpPr txBox="1">
            <a:spLocks/>
          </p:cNvSpPr>
          <p:nvPr/>
        </p:nvSpPr>
        <p:spPr>
          <a:xfrm>
            <a:off x="7859118" y="3215709"/>
            <a:ext cx="328198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Govern</a:t>
            </a:r>
            <a:endParaRPr lang="en-US" sz="1600" dirty="0">
              <a:solidFill>
                <a:srgbClr val="17489E"/>
              </a:solidFill>
            </a:endParaRPr>
          </a:p>
        </p:txBody>
      </p:sp>
      <p:sp>
        <p:nvSpPr>
          <p:cNvPr id="9" name="Title 1"/>
          <p:cNvSpPr txBox="1">
            <a:spLocks/>
          </p:cNvSpPr>
          <p:nvPr/>
        </p:nvSpPr>
        <p:spPr>
          <a:xfrm>
            <a:off x="268928" y="349011"/>
            <a:ext cx="11653834" cy="89639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5294" dirty="0">
                <a:solidFill>
                  <a:srgbClr val="17489E"/>
                </a:solidFill>
              </a:rPr>
              <a:t>What Can I Do With It?</a:t>
            </a:r>
          </a:p>
        </p:txBody>
      </p:sp>
      <p:sp>
        <p:nvSpPr>
          <p:cNvPr id="12" name="Title 1"/>
          <p:cNvSpPr txBox="1">
            <a:spLocks/>
          </p:cNvSpPr>
          <p:nvPr/>
        </p:nvSpPr>
        <p:spPr>
          <a:xfrm>
            <a:off x="1005456" y="4029531"/>
            <a:ext cx="2351080" cy="4069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17489E"/>
                </a:solidFill>
              </a:rPr>
              <a:t>Register Data Sources</a:t>
            </a:r>
          </a:p>
        </p:txBody>
      </p:sp>
      <p:sp>
        <p:nvSpPr>
          <p:cNvPr id="13" name="Title 1"/>
          <p:cNvSpPr txBox="1">
            <a:spLocks/>
          </p:cNvSpPr>
          <p:nvPr/>
        </p:nvSpPr>
        <p:spPr>
          <a:xfrm>
            <a:off x="4775620" y="4032596"/>
            <a:ext cx="2067465" cy="474688"/>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Browse - Search</a:t>
            </a:r>
          </a:p>
        </p:txBody>
      </p:sp>
      <p:sp>
        <p:nvSpPr>
          <p:cNvPr id="14" name="Title 1"/>
          <p:cNvSpPr txBox="1">
            <a:spLocks/>
          </p:cNvSpPr>
          <p:nvPr/>
        </p:nvSpPr>
        <p:spPr>
          <a:xfrm>
            <a:off x="7846285" y="4030193"/>
            <a:ext cx="3281981" cy="42318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Apply Policies - Control Access</a:t>
            </a:r>
          </a:p>
        </p:txBody>
      </p:sp>
      <p:sp>
        <p:nvSpPr>
          <p:cNvPr id="15" name="Title 1"/>
          <p:cNvSpPr txBox="1">
            <a:spLocks/>
          </p:cNvSpPr>
          <p:nvPr/>
        </p:nvSpPr>
        <p:spPr>
          <a:xfrm>
            <a:off x="1242665" y="5334107"/>
            <a:ext cx="1850969" cy="319155"/>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Categorize – Annotate</a:t>
            </a:r>
            <a:endParaRPr lang="en-US" sz="4400" dirty="0">
              <a:solidFill>
                <a:srgbClr val="17489E"/>
              </a:solidFill>
            </a:endParaRPr>
          </a:p>
        </p:txBody>
      </p:sp>
      <p:sp>
        <p:nvSpPr>
          <p:cNvPr id="16" name="Title 1"/>
          <p:cNvSpPr txBox="1">
            <a:spLocks/>
          </p:cNvSpPr>
          <p:nvPr/>
        </p:nvSpPr>
        <p:spPr>
          <a:xfrm>
            <a:off x="4633102" y="5338456"/>
            <a:ext cx="2334749"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Get context – Identify Intent </a:t>
            </a:r>
          </a:p>
        </p:txBody>
      </p:sp>
      <p:sp>
        <p:nvSpPr>
          <p:cNvPr id="17" name="Title 1"/>
          <p:cNvSpPr txBox="1">
            <a:spLocks/>
          </p:cNvSpPr>
          <p:nvPr/>
        </p:nvSpPr>
        <p:spPr>
          <a:xfrm>
            <a:off x="8001434" y="5334107"/>
            <a:ext cx="2971681" cy="45205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Track and monitor usage</a:t>
            </a:r>
          </a:p>
        </p:txBody>
      </p:sp>
      <p:grpSp>
        <p:nvGrpSpPr>
          <p:cNvPr id="3" name="Group 2"/>
          <p:cNvGrpSpPr/>
          <p:nvPr/>
        </p:nvGrpSpPr>
        <p:grpSpPr>
          <a:xfrm>
            <a:off x="0" y="2126128"/>
            <a:ext cx="12192000" cy="831679"/>
            <a:chOff x="0" y="1755892"/>
            <a:chExt cx="12192000" cy="1017280"/>
          </a:xfrm>
        </p:grpSpPr>
        <p:sp>
          <p:nvSpPr>
            <p:cNvPr id="21" name="Rectangle 20"/>
            <p:cNvSpPr/>
            <p:nvPr/>
          </p:nvSpPr>
          <p:spPr>
            <a:xfrm>
              <a:off x="0" y="1755892"/>
              <a:ext cx="12192000" cy="1017280"/>
            </a:xfrm>
            <a:prstGeom prst="rect">
              <a:avLst/>
            </a:prstGeom>
            <a:solidFill>
              <a:srgbClr val="17489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7489E"/>
                </a:solidFill>
              </a:endParaRPr>
            </a:p>
          </p:txBody>
        </p:sp>
        <p:sp>
          <p:nvSpPr>
            <p:cNvPr id="18" name="Title 1"/>
            <p:cNvSpPr txBox="1">
              <a:spLocks/>
            </p:cNvSpPr>
            <p:nvPr/>
          </p:nvSpPr>
          <p:spPr>
            <a:xfrm>
              <a:off x="819791" y="1949186"/>
              <a:ext cx="2756949" cy="81382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Publisher</a:t>
              </a:r>
              <a:endParaRPr lang="en-US" sz="1961" dirty="0">
                <a:solidFill>
                  <a:schemeClr val="bg1"/>
                </a:solidFill>
              </a:endParaRPr>
            </a:p>
          </p:txBody>
        </p:sp>
        <p:sp>
          <p:nvSpPr>
            <p:cNvPr id="19" name="Title 1"/>
            <p:cNvSpPr txBox="1">
              <a:spLocks/>
            </p:cNvSpPr>
            <p:nvPr/>
          </p:nvSpPr>
          <p:spPr>
            <a:xfrm>
              <a:off x="4421036" y="1898122"/>
              <a:ext cx="2950909" cy="81382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Consumer</a:t>
              </a:r>
              <a:endParaRPr lang="en-US" sz="1961" dirty="0">
                <a:solidFill>
                  <a:schemeClr val="bg1"/>
                </a:solidFill>
              </a:endParaRPr>
            </a:p>
          </p:txBody>
        </p:sp>
        <p:sp>
          <p:nvSpPr>
            <p:cNvPr id="20" name="Title 1"/>
            <p:cNvSpPr txBox="1">
              <a:spLocks/>
            </p:cNvSpPr>
            <p:nvPr/>
          </p:nvSpPr>
          <p:spPr>
            <a:xfrm>
              <a:off x="8216241" y="1912119"/>
              <a:ext cx="2567736" cy="81382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IT Admin</a:t>
              </a:r>
              <a:endParaRPr lang="en-US" sz="1961" dirty="0">
                <a:solidFill>
                  <a:schemeClr val="bg1"/>
                </a:solidFill>
              </a:endParaRPr>
            </a:p>
          </p:txBody>
        </p:sp>
      </p:grpSp>
      <p:sp>
        <p:nvSpPr>
          <p:cNvPr id="22" name="Title 1"/>
          <p:cNvSpPr txBox="1">
            <a:spLocks/>
          </p:cNvSpPr>
          <p:nvPr/>
        </p:nvSpPr>
        <p:spPr>
          <a:xfrm>
            <a:off x="4874282" y="5928265"/>
            <a:ext cx="1852388" cy="813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solidFill>
                  <a:srgbClr val="17489E"/>
                </a:solidFill>
              </a:rPr>
              <a:t>Extend</a:t>
            </a:r>
            <a:endParaRPr lang="en-US" sz="1000" i="1" dirty="0">
              <a:solidFill>
                <a:srgbClr val="17489E"/>
              </a:solidFill>
            </a:endParaRPr>
          </a:p>
        </p:txBody>
      </p:sp>
      <p:cxnSp>
        <p:nvCxnSpPr>
          <p:cNvPr id="10" name="Straight Arrow Connector 9"/>
          <p:cNvCxnSpPr/>
          <p:nvPr/>
        </p:nvCxnSpPr>
        <p:spPr>
          <a:xfrm flipV="1">
            <a:off x="6525086" y="6290608"/>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86950" y="6286163"/>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4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9755" y="331863"/>
            <a:ext cx="11652181" cy="896264"/>
          </a:xfrm>
          <a:prstGeom prst="rect">
            <a:avLst/>
          </a:prstGeom>
        </p:spPr>
        <p:txBody>
          <a:bodyPr vert="horz" wrap="square" lIns="143407" tIns="89630" rIns="143407" bIns="89630"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5293" dirty="0">
                <a:solidFill>
                  <a:srgbClr val="17489E"/>
                </a:solidFill>
              </a:rPr>
              <a:t>New Capabilities</a:t>
            </a:r>
          </a:p>
          <a:p>
            <a:r>
              <a:rPr lang="en-US" sz="3000" i="1" dirty="0">
                <a:solidFill>
                  <a:srgbClr val="17489E"/>
                </a:solidFill>
              </a:rPr>
              <a:t>Added since the service went into Public Preview</a:t>
            </a:r>
          </a:p>
        </p:txBody>
      </p:sp>
      <p:sp>
        <p:nvSpPr>
          <p:cNvPr id="2" name="Rectangle 1"/>
          <p:cNvSpPr/>
          <p:nvPr/>
        </p:nvSpPr>
        <p:spPr>
          <a:xfrm>
            <a:off x="693194" y="1824302"/>
            <a:ext cx="4425599" cy="4702826"/>
          </a:xfrm>
          <a:prstGeom prst="rect">
            <a:avLst/>
          </a:prstGeom>
        </p:spPr>
        <p:txBody>
          <a:bodyPr wrap="square">
            <a:spAutoFit/>
          </a:bodyPr>
          <a:lstStyle/>
          <a:p>
            <a:pPr marL="342834" indent="-342834">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New Data sources</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SQL DW</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Reporting Services</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Oracle Database</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Teradata</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Azure Blobs</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HDFS</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Hive</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Azure Data Lake</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SAP HANA</a:t>
            </a:r>
          </a:p>
          <a:p>
            <a:pPr marL="742808" lvl="1" indent="-285695">
              <a:lnSpc>
                <a:spcPct val="107000"/>
              </a:lnSpc>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MYSQL</a:t>
            </a:r>
          </a:p>
          <a:p>
            <a:pPr marL="342834" indent="-342834">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Manual Entry of Data Sources &amp; Schema </a:t>
            </a:r>
          </a:p>
          <a:p>
            <a:pPr marL="342834" indent="-342834">
              <a:lnSpc>
                <a:spcPct val="107000"/>
              </a:lnSpc>
              <a:buFont typeface="Symbol" panose="05050102010706020507" pitchFamily="18"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118792" y="1824302"/>
            <a:ext cx="6489331" cy="5032147"/>
          </a:xfrm>
          <a:prstGeom prst="rect">
            <a:avLst/>
          </a:prstGeom>
        </p:spPr>
        <p:txBody>
          <a:bodyPr wrap="square">
            <a:spAutoFit/>
          </a:bodyPr>
          <a:lstStyle/>
          <a:p>
            <a:pPr marL="342834" indent="-342834">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Profiling</a:t>
            </a:r>
          </a:p>
          <a:p>
            <a:pPr marL="342834" lvl="0" indent="-342834">
              <a:lnSpc>
                <a:spcPct val="107000"/>
              </a:lnSpc>
              <a:buFont typeface="Symbol" panose="05050102010706020507" pitchFamily="18" charset="2"/>
              <a:buChar char=""/>
            </a:pPr>
            <a:r>
              <a:rPr lang="en-US" sz="2000" dirty="0"/>
              <a:t>Provisioning in the Azure portal</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Request access to data asset</a:t>
            </a:r>
          </a:p>
          <a:p>
            <a:pPr marL="342834" indent="-342834">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Support for Container </a:t>
            </a:r>
          </a:p>
          <a:p>
            <a:pPr marL="342834" indent="-342834">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Rich text editor for asset documentation</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Open in Power BI </a:t>
            </a:r>
            <a:r>
              <a:rPr lang="en-US" sz="2000" dirty="0">
                <a:latin typeface="Calibri" panose="020F0502020204030204" pitchFamily="34" charset="0"/>
                <a:ea typeface="Calibri" panose="020F0502020204030204" pitchFamily="34" charset="0"/>
                <a:cs typeface="Times New Roman" panose="02020603050405020304" pitchFamily="18" charset="0"/>
              </a:rPr>
              <a:t>and SQL Server Data Tools</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Copy</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Connection strings</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Saved Searches</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Ability to pin assets</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New Landing page optimized for recurring users surfacing basic analytics and one click access to top content</a:t>
            </a:r>
          </a:p>
          <a:p>
            <a:pPr marL="342834" indent="-342834">
              <a:lnSpc>
                <a:spcPct val="107000"/>
              </a:lnSpc>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User Profile (supporting recent search terms)</a:t>
            </a:r>
          </a:p>
          <a:p>
            <a:pPr marL="342834" indent="-342834">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Support for </a:t>
            </a:r>
            <a:r>
              <a:rPr lang="en-US" sz="2000" b="1" dirty="0">
                <a:latin typeface="Calibri" panose="020F0502020204030204" pitchFamily="34" charset="0"/>
                <a:ea typeface="Calibri" panose="020F0502020204030204" pitchFamily="34" charset="0"/>
                <a:cs typeface="Times New Roman" panose="02020603050405020304" pitchFamily="18" charset="0"/>
              </a:rPr>
              <a:t>Security Groups</a:t>
            </a:r>
          </a:p>
          <a:p>
            <a:pPr marL="342834" indent="-342834">
              <a:lnSpc>
                <a:spcPct val="107000"/>
              </a:lnSpc>
              <a:spcAft>
                <a:spcPts val="80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Enriched Query Language</a:t>
            </a:r>
          </a:p>
        </p:txBody>
      </p:sp>
    </p:spTree>
    <p:extLst>
      <p:ext uri="{BB962C8B-B14F-4D97-AF65-F5344CB8AC3E}">
        <p14:creationId xmlns:p14="http://schemas.microsoft.com/office/powerpoint/2010/main" val="631569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3.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6" ma:contentTypeDescription="A document content type used by Infopedia." ma:contentTypeScope="" ma:versionID="3850232f711ecbe80864655132b6b9b7">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dc677d1368a8e5b50b0ea4be09a90bbe"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G01KC-99682991-10208</_dlc_DocId>
    <_dlc_DocIdUrl xmlns="230e9df3-be65-4c73-a93b-d1236ebd677e">
      <Url>https://microsoft.sharepoint.com/sites/Infopedia_G01KC/_layouts/15/DocIdRedir.aspx?ID=G01KC-99682991-10208</Url>
      <Description>G01KC-99682991-10208</Description>
    </_dlc_DocIdUrl>
    <DocumentDescription xmlns="230e9df3-be65-4c73-a93b-d1236ebd677e">200-Level customer facing deck for the MSFT field to help support customer conversations covering the core capabilities, the value and be benefits of the Azure Data Catalog, an enterprise-wide metadata catalog enabling self-service data source discovery</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product information</TermName>
          <TermId xmlns="http://schemas.microsoft.com/office/infopath/2007/PartnerControls">a62e948d-5e4b-4b97-9627-6d1d79eb3f6c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1a64daf20d4502b2796a1c6b8ce6c8 xmlns="230e9df3-be65-4c73-a93b-d1236ebd677e">
      <Terms xmlns="http://schemas.microsoft.com/office/infopath/2007/PartnerControls">
        <TermInfo xmlns="http://schemas.microsoft.com/office/infopath/2007/PartnerControls">
          <TermName xmlns="http://schemas.microsoft.com/office/infopath/2007/PartnerControls">telecommunications industry</TermName>
          <TermId xmlns="http://schemas.microsoft.com/office/infopath/2007/PartnerControls">a3c8e82b-7663-445f-a09f-a59105ac1d80</TermId>
        </TermInfo>
        <TermInfo xmlns="http://schemas.microsoft.com/office/infopath/2007/PartnerControls">
          <TermName xmlns="http://schemas.microsoft.com/office/infopath/2007/PartnerControls">industries</TermName>
          <TermId xmlns="http://schemas.microsoft.com/office/infopath/2007/PartnerControls">3e19349d-0f97-4bdd-98f7-34f9b5ced943</TermId>
        </TermInfo>
      </Terms>
    </k21a64daf20d4502b2796a1c6b8ce6c8>
    <Coowner xmlns="230e9df3-be65-4c73-a93b-d1236ebd677e">
      <UserInfo>
        <DisplayName>i:0#.f|membership|meeryan@microsoft.com</DisplayName>
        <AccountId>37</AccountId>
        <AccountType/>
      </UserInfo>
      <UserInfo>
        <DisplayName>i:0#.f|membership|v-pebouc@microsoft.com</DisplayName>
        <AccountId>124</AccountId>
        <AccountType/>
      </UserInfo>
      <UserInfo>
        <DisplayName>i:0#.f|membership|v-anmarv@microsoft.com</DisplayName>
        <AccountId>45</AccountId>
        <AccountType/>
      </UserInfo>
      <UserInfo>
        <DisplayName>i:0#.f|membership|v-danaja@microsoft.com</DisplayName>
        <AccountId>176</AccountId>
        <AccountType/>
      </UserInfo>
      <UserInfo>
        <DisplayName>i:0#.f|membership|jstrauss@microsoft.com</DisplayName>
        <AccountId>11717</AccountId>
        <AccountType/>
      </UserInfo>
    </Coowner>
    <Thumbnail1 xmlns="230e9df3-be65-4c73-a93b-d1236ebd677e">
      <Url>https://microsoft.sharepoint.com/sites/Infopedia_G01KC/Media/Thumbnails/KC02-23-68682/AAProductIntro.JPG</Url>
      <Description>https://microsoft.sharepoint.com/sites/Infopedia_G01KC/Media/Thumbnails/KC02-23-68682/AAProductIntro.JPG</Description>
    </Thumbnail1>
    <TaxKeywordTaxHTField xmlns="230e9df3-be65-4c73-a93b-d1236ebd677e">
      <Terms xmlns="http://schemas.microsoft.com/office/infopath/2007/PartnerControls"/>
    </TaxKeywordTaxHTField>
    <ContentID xmlns="230e9df3-be65-4c73-a93b-d1236ebd677e">KC02-23-75332</ContentID>
    <PublishDate xmlns="230E9DF3-BE65-4C73-A93B-D1236EBD677E" xsi:nil="true"/>
    <b4224c12c78d42ea9b214de0badf8358 xmlns="230e9df3-be65-4c73-a93b-d1236ebd677e">
      <Terms xmlns="http://schemas.microsoft.com/office/infopath/2007/PartnerControls"/>
    </b4224c12c78d42ea9b214de0badf8358>
    <GenericText2 xmlns="230e9df3-be65-4c73-a93b-d1236ebd677e">G01KC-1-5843</GenericText2>
    <Owner xmlns="230e9df3-be65-4c73-a93b-d1236ebd677e">
      <UserInfo>
        <DisplayName>Ann Bachrach</DisplayName>
        <AccountId>125</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Info xmlns="http://schemas.microsoft.com/office/infopath/2007/PartnerControls">
          <TermName xmlns="http://schemas.microsoft.com/office/infopath/2007/PartnerControls">Demonstrations Domain</TermName>
          <TermId xmlns="http://schemas.microsoft.com/office/infopath/2007/PartnerControls">ace27c3b-cb70-4e97-b22d-11bf78e968cd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GenericHTML1 xmlns="230e9df3-be65-4c73-a93b-d1236ebd677e" xsi:nil="true"/>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36</Value>
      <Value>216</Value>
      <Value>31</Value>
      <Value>29</Value>
      <Value>324</Value>
      <Value>26</Value>
      <Value>14</Value>
      <Value>61</Value>
      <Value>21</Value>
      <Value>20</Value>
      <Value>351</Value>
      <Value>128</Value>
      <Value>88</Value>
      <Value>231</Value>
      <Value>747</Value>
      <Value>374</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TermName>
          <TermId xmlns="http://schemas.microsoft.com/office/infopath/2007/PartnerControls">855c9113-a119-44e7-b3de-bccffe25ed46</TermId>
        </TermInfo>
      </Terms>
    </m6d26e40ac264097a006193f92232ece>
    <Blog_x0020_Name xmlns="230e9df3-be65-4c73-a93b-d1236ebd677e" xsi:nil="tru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RatingCount xmlns="http://schemas.microsoft.com/sharepoint/v3" xsi:nil="true"/>
    <RoutingRuleDescription xmlns="http://schemas.microsoft.com/sharepoint/v3" xsi:nil="true"/>
    <AverageRating xmlns="http://schemas.microsoft.com/sharepoint/v3" xsi:nil="true"/>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556691-3246-4178-B49E-6AED78309FE5}">
  <ds:schemaRefs>
    <ds:schemaRef ds:uri="http://schemas.microsoft.com/sharepoint/events"/>
  </ds:schemaRefs>
</ds:datastoreItem>
</file>

<file path=customXml/itemProps2.xml><?xml version="1.0" encoding="utf-8"?>
<ds:datastoreItem xmlns:ds="http://schemas.openxmlformats.org/officeDocument/2006/customXml" ds:itemID="{5EFA9455-7754-48C0-AFB4-05F6947FC70C}">
  <ds:schemaRefs>
    <ds:schemaRef ds:uri="Microsoft.SharePoint.Taxonomy.ContentTypeSync"/>
  </ds:schemaRefs>
</ds:datastoreItem>
</file>

<file path=customXml/itemProps3.xml><?xml version="1.0" encoding="utf-8"?>
<ds:datastoreItem xmlns:ds="http://schemas.openxmlformats.org/officeDocument/2006/customXml" ds:itemID="{BE7673E8-7251-4475-913D-870ECF347B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4A66DE7-A69D-432C-BB29-032CCB19F76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sharepoint/v3"/>
    <ds:schemaRef ds:uri="230e9df3-be65-4c73-a93b-d1236ebd677e"/>
    <ds:schemaRef ds:uri="http://purl.org/dc/terms/"/>
    <ds:schemaRef ds:uri="b3bc04a5-d503-43b1-b98c-a8cf663329d9"/>
    <ds:schemaRef ds:uri="230E9DF3-BE65-4C73-A93B-D1236EBD677E"/>
    <ds:schemaRef ds:uri="http://www.w3.org/XML/1998/namespace"/>
    <ds:schemaRef ds:uri="http://purl.org/dc/dcmitype/"/>
  </ds:schemaRefs>
</ds:datastoreItem>
</file>

<file path=customXml/itemProps5.xml><?xml version="1.0" encoding="utf-8"?>
<ds:datastoreItem xmlns:ds="http://schemas.openxmlformats.org/officeDocument/2006/customXml" ds:itemID="{9BBAABFE-C010-4D26-AF7C-4B797E4E37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25465</TotalTime>
  <Words>2083</Words>
  <Application>Microsoft Office PowerPoint</Application>
  <PresentationFormat>Widescreen</PresentationFormat>
  <Paragraphs>329</Paragraphs>
  <Slides>29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ＭＳ Ｐゴシック</vt:lpstr>
      <vt:lpstr>ＭＳ Ｐゴシック</vt:lpstr>
      <vt:lpstr>Arial</vt:lpstr>
      <vt:lpstr>Calibri</vt:lpstr>
      <vt:lpstr>Calibri Light</vt:lpstr>
      <vt:lpstr>Courier New</vt:lpstr>
      <vt:lpstr>Segoe UI</vt:lpstr>
      <vt:lpstr>Segoe UI Semilight</vt:lpstr>
      <vt:lpstr>Symbol</vt:lpstr>
      <vt:lpstr>Times New Roman</vt:lpstr>
      <vt:lpstr>Wingdings</vt:lpstr>
      <vt:lpstr>Office Theme</vt:lpstr>
      <vt:lpstr>PowerPoint Presentation</vt:lpstr>
      <vt:lpstr>Cortana Intelligence Transform data into intelligent action</vt:lpstr>
      <vt:lpstr>PowerPoint Presentation</vt:lpstr>
      <vt:lpstr>Bridging the Gap</vt:lpstr>
      <vt:lpstr>What is Azure Data Catalog?</vt:lpstr>
      <vt:lpstr>PowerPoint Presentation</vt:lpstr>
      <vt:lpstr>How is it Different?</vt:lpstr>
      <vt:lpstr>Publish</vt:lpstr>
      <vt:lpstr>PowerPoint Presentation</vt:lpstr>
      <vt:lpstr>PowerPoint Presentation</vt:lpstr>
      <vt:lpstr>PowerPoint Presentation</vt:lpstr>
      <vt:lpstr>PowerPoint Presentation</vt:lpstr>
      <vt:lpstr>PowerPoint Presentation</vt:lpstr>
      <vt:lpstr>PowerPoint Presentation</vt:lpstr>
      <vt:lpstr>Home Page</vt:lpstr>
      <vt:lpstr>Saved Searches</vt:lpstr>
      <vt:lpstr>Pinned Assets</vt:lpstr>
      <vt:lpstr>Data Sources</vt:lpstr>
      <vt:lpstr>Supported Data Sources</vt:lpstr>
      <vt:lpstr>Annotations – Technical Metadata</vt:lpstr>
      <vt:lpstr>Annotations – Business Metadata</vt:lpstr>
      <vt:lpstr>Data Profiling</vt:lpstr>
      <vt:lpstr>Asset Documentation</vt:lpstr>
      <vt:lpstr>Request Access</vt:lpstr>
      <vt:lpstr>Contextual Asset Consumption</vt:lpstr>
      <vt:lpstr>Data Catalog Free Edition</vt:lpstr>
      <vt:lpstr>Data Catalog Paid Edition</vt:lpstr>
      <vt:lpstr>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Catalog Overview Deck</dc:title>
  <dc:creator>Julie Strauss</dc:creator>
  <cp:keywords/>
  <cp:lastModifiedBy>Priya Aswani</cp:lastModifiedBy>
  <cp:revision>274</cp:revision>
  <dcterms:created xsi:type="dcterms:W3CDTF">2014-10-23T14:18:24Z</dcterms:created>
  <dcterms:modified xsi:type="dcterms:W3CDTF">2017-04-28T19:06:22Z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1cd454bacc149bfbcfd764edd279de7">
    <vt:lpwstr/>
  </property>
  <property fmtid="{D5CDD505-2E9C-101B-9397-08002B2CF9AE}" pid="4" name="TaxKeyword">
    <vt:lpwstr/>
  </property>
  <property fmtid="{D5CDD505-2E9C-101B-9397-08002B2CF9AE}" pid="5" name="DocumentDescription">
    <vt:lpwstr>200-Level customer facing deck for the MSFT field to help support customer conversations covering the core capabilities, the value and be benefits of the Azure Data Catalog. Azure Data Catalog is an enterprise-wide metadata catalog enabling self-service d</vt:lpwstr>
  </property>
  <property fmtid="{D5CDD505-2E9C-101B-9397-08002B2CF9AE}" pid="6" name="ReportOwner">
    <vt:lpwstr/>
  </property>
  <property fmtid="{D5CDD505-2E9C-101B-9397-08002B2CF9AE}" pid="7" name="NewsType">
    <vt:lpwstr/>
  </property>
  <property fmtid="{D5CDD505-2E9C-101B-9397-08002B2CF9AE}" pid="8" name="hd9637eefc984b85b6097c6374e15725">
    <vt:lpwstr>product information|a62e948d-5e4b-4b97-9627-6d1d79eb3f6c</vt:lpwstr>
  </property>
  <property fmtid="{D5CDD505-2E9C-101B-9397-08002B2CF9AE}" pid="9" name="k21a64daf20d4502b2796a1c6b8ce6c8">
    <vt:lpwstr>telecommunications industry|a3c8e82b-7663-445f-a09f-a59105ac1d80;industries|3e19349d-0f97-4bdd-98f7-34f9b5ced943</vt:lpwstr>
  </property>
  <property fmtid="{D5CDD505-2E9C-101B-9397-08002B2CF9AE}" pid="10" name="Coowner">
    <vt:lpwstr>37;#i:0#.f|membership|meeryan@microsoft.com;#124;#i:0#.f|membership|v-pebouc@microsoft.com;#45;#i:0#.f|membership|v-anmarv@microsoft.com;#176;#i:0#.f|membership|v-danaja@microsoft.com</vt:lpwstr>
  </property>
  <property fmtid="{D5CDD505-2E9C-101B-9397-08002B2CF9AE}" pid="11" name="_dlc_policyId">
    <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128;#product information|a62e948d-5e4b-4b97-9627-6d1d79eb3f6c;#351;#feedback requests|00ce1828-98a3-430e-af54-eda270e1be04</vt:lpwstr>
  </property>
  <property fmtid="{D5CDD505-2E9C-101B-9397-08002B2CF9AE}" pid="15" name="bc28b5f076654a3b96073bbbebfeb8c9">
    <vt:lpwstr/>
  </property>
  <property fmtid="{D5CDD505-2E9C-101B-9397-08002B2CF9AE}" pid="16" name="Thumbnail1">
    <vt:lpwstr>https://microsoft.sharepoint.com/sites/Infopedia_G01KC/Media/Thumbnails/KC02-23-68682/AAProductIntro.JPG, https://microsoft.sharepoint.com/sites/Infopedia_G01KC/Media/Thumbnails/KC02-23-68682/AAProductIntro.JPG</vt:lpwstr>
  </property>
  <property fmtid="{D5CDD505-2E9C-101B-9397-08002B2CF9AE}" pid="17" name="ga0c0bf70a6644469c61b3efa7025301">
    <vt:lpwstr/>
  </property>
  <property fmtid="{D5CDD505-2E9C-101B-9397-08002B2CF9AE}" pid="18" name="Industries">
    <vt:lpwstr>61;#telecommunications industry|a3c8e82b-7663-445f-a09f-a59105ac1d80;#216;#industries|3e19349d-0f97-4bdd-98f7-34f9b5ced943</vt:lpwstr>
  </property>
  <property fmtid="{D5CDD505-2E9C-101B-9397-08002B2CF9AE}" pid="19" name="MSProducts">
    <vt:lpwstr/>
  </property>
  <property fmtid="{D5CDD505-2E9C-101B-9397-08002B2CF9AE}" pid="20" name="j4d667fb28274e85b2214f6e751c8d1f">
    <vt:lpwstr/>
  </property>
  <property fmtid="{D5CDD505-2E9C-101B-9397-08002B2CF9AE}" pid="21" name="Competitors">
    <vt:lpwstr/>
  </property>
  <property fmtid="{D5CDD505-2E9C-101B-9397-08002B2CF9AE}" pid="22" name="SMSGDomain">
    <vt:lpwstr>21;#Cloud and Enterprise|adc2fe87-c79a-4ded-a449-3f86b954069d;#20;#Microsoft Azure Domain|d600a391-d529-4311-892b-2c05c1ab2538;#88;#Enterprise and Partner Group|b6e10940-8c6c-40cf-9dc4-c224c7da837a;#324;#Demonstrations Domain|ace27c3b-cb70-4e97-b22d-11bf7</vt:lpwstr>
  </property>
  <property fmtid="{D5CDD505-2E9C-101B-9397-08002B2CF9AE}" pid="23" name="ContentID">
    <vt:lpwstr>KC02-23-75332</vt:lpwstr>
  </property>
  <property fmtid="{D5CDD505-2E9C-101B-9397-08002B2CF9AE}" pid="24" name="ExperienceContentType">
    <vt:lpwstr/>
  </property>
  <property fmtid="{D5CDD505-2E9C-101B-9397-08002B2CF9AE}" pid="25" name="BusinessArchitecture">
    <vt:lpwstr>374;#machine learning|912b89bd-3197-4d37-838b-dea3c299099a;#231;#business intelligence|e1f9659f-bde9-4479-81f9-2bc6e8ec0057</vt:lpwstr>
  </property>
  <property fmtid="{D5CDD505-2E9C-101B-9397-08002B2CF9AE}" pid="26" name="j031aa32f4154c8c9a646efae715ebde">
    <vt:lpwstr/>
  </property>
  <property fmtid="{D5CDD505-2E9C-101B-9397-08002B2CF9AE}" pid="27" name="Products">
    <vt:lpwstr>26;#Microsoft Azure|669a3112-5edf-444b-a003-630063601f07</vt:lpwstr>
  </property>
  <property fmtid="{D5CDD505-2E9C-101B-9397-08002B2CF9AE}" pid="28" name="GenericText2">
    <vt:lpwstr>G01KC-1-5843 KC02-23-68682</vt:lpwstr>
  </property>
  <property fmtid="{D5CDD505-2E9C-101B-9397-08002B2CF9AE}" pid="29" name="WorkflowChangePath">
    <vt:lpwstr>4c942473-d120-4286-a51a-b65ad3d92ffb,9;4c942473-d120-4286-a51a-b65ad3d92ffb,13;4c942473-d120-4286-a51a-b65ad3d92ffb,17;4c942473-d120-4286-a51a-b65ad3d92ffb,21;4c942473-d120-4286-a51a-b65ad3d92ffb,32;4c942473-d120-4286-a51a-b65ad3d92ffb,46;</vt:lpwstr>
  </property>
  <property fmtid="{D5CDD505-2E9C-101B-9397-08002B2CF9AE}" pid="30" name="Owner">
    <vt:lpwstr>125</vt:lpwstr>
  </property>
  <property fmtid="{D5CDD505-2E9C-101B-9397-08002B2CF9AE}" pid="31" name="ContentExtensions">
    <vt:lpwstr/>
  </property>
  <property fmtid="{D5CDD505-2E9C-101B-9397-08002B2CF9AE}" pid="32" name="ActivitiesAndPrograms">
    <vt:lpwstr/>
  </property>
  <property fmtid="{D5CDD505-2E9C-101B-9397-08002B2CF9AE}" pid="33" name="Segments">
    <vt:lpwstr/>
  </property>
  <property fmtid="{D5CDD505-2E9C-101B-9397-08002B2CF9AE}" pid="34" name="Partners">
    <vt:lpwstr/>
  </property>
  <property fmtid="{D5CDD505-2E9C-101B-9397-08002B2CF9AE}" pid="35" name="Topics">
    <vt:lpwstr>29;#features|94b87768-f145-4764-adbd-fec700e47348</vt:lpwstr>
  </property>
  <property fmtid="{D5CDD505-2E9C-101B-9397-08002B2CF9AE}" pid="36" name="Groups">
    <vt:lpwstr>31;#Microsoft Azure Marketing|0958c357-5252-473f-8b4e-42f27525a99d</vt:lpwstr>
  </property>
  <property fmtid="{D5CDD505-2E9C-101B-9397-08002B2CF9AE}" pid="37" name="ConfidentialityTaxHTField0">
    <vt:lpwstr>customer ready|8986c41d-21c5-4f8f-8a12-ea4625b46858</vt:lpwstr>
  </property>
  <property fmtid="{D5CDD505-2E9C-101B-9397-08002B2CF9AE}" pid="38" name="_docset_NoMedatataSyncRequired">
    <vt:lpwstr>False</vt:lpwstr>
  </property>
  <property fmtid="{D5CDD505-2E9C-101B-9397-08002B2CF9AE}" pid="39" name="MSLanguage">
    <vt:lpwstr/>
  </property>
  <property fmtid="{D5CDD505-2E9C-101B-9397-08002B2CF9AE}" pid="40" name="Languages">
    <vt:lpwstr/>
  </property>
  <property fmtid="{D5CDD505-2E9C-101B-9397-08002B2CF9AE}" pid="41" name="messageframeworktype">
    <vt:lpwstr/>
  </property>
  <property fmtid="{D5CDD505-2E9C-101B-9397-08002B2CF9AE}" pid="42" name="cb7870d3641f4a52807a63577a9c1b08">
    <vt:lpwstr/>
  </property>
  <property fmtid="{D5CDD505-2E9C-101B-9397-08002B2CF9AE}" pid="43" name="TechnicalLevel">
    <vt:lpwstr>747;#200|855c9113-a119-44e7-b3de-bccffe25ed46</vt:lpwstr>
  </property>
  <property fmtid="{D5CDD505-2E9C-101B-9397-08002B2CF9AE}" pid="44" name="eb54ac91059940029a3cc8a4ff5af673">
    <vt:lpwstr>Cloud and Enterprise|adc2fe87-c79a-4ded-a449-3f86b954069d;Microsoft Azure Domain|d600a391-d529-4311-892b-2c05c1ab2538;Enterprise and Partner Group|b6e10940-8c6c-40cf-9dc4-c224c7da837a;Demonstrations Domain|ace27c3b-cb70-4e97-b22d-11bf78e968cd;SMSG Readine</vt:lpwstr>
  </property>
  <property fmtid="{D5CDD505-2E9C-101B-9397-08002B2CF9AE}" pid="45" name="Audiences">
    <vt:lpwstr/>
  </property>
  <property fmtid="{D5CDD505-2E9C-101B-9397-08002B2CF9AE}" pid="46" name="LearningOrganization">
    <vt:lpwstr/>
  </property>
  <property fmtid="{D5CDD505-2E9C-101B-9397-08002B2CF9AE}" pid="47" name="l3c3ea61849e4288a8acc49bb5388e8c">
    <vt:lpwstr>Microsoft Azure Marketing|0958c357-5252-473f-8b4e-42f27525a99d</vt:lpwstr>
  </property>
  <property fmtid="{D5CDD505-2E9C-101B-9397-08002B2CF9AE}" pid="48" name="ldac8aee9d1f469e8cd8c3f8d6a615f2">
    <vt:lpwstr/>
  </property>
  <property fmtid="{D5CDD505-2E9C-101B-9397-08002B2CF9AE}" pid="49" name="EmployeeRole">
    <vt:lpwstr/>
  </property>
  <property fmtid="{D5CDD505-2E9C-101B-9397-08002B2CF9AE}" pid="50" name="NewsTopic">
    <vt:lpwstr/>
  </property>
  <property fmtid="{D5CDD505-2E9C-101B-9397-08002B2CF9AE}" pid="51" name="LearningDeliveryMethod">
    <vt:lpwstr/>
  </property>
  <property fmtid="{D5CDD505-2E9C-101B-9397-08002B2CF9AE}" pid="52" name="SalesGeography">
    <vt:lpwstr/>
  </property>
  <property fmtid="{D5CDD505-2E9C-101B-9397-08002B2CF9AE}" pid="53" name="ApplyWorkflowRules">
    <vt:lpwstr>Yes</vt:lpwstr>
  </property>
  <property fmtid="{D5CDD505-2E9C-101B-9397-08002B2CF9AE}" pid="54" name="bf80e81150e248c48aa8cffdf0021a1f">
    <vt:lpwstr>Microsoft Azure|669a3112-5edf-444b-a003-630063601f07</vt:lpwstr>
  </property>
  <property fmtid="{D5CDD505-2E9C-101B-9397-08002B2CF9AE}" pid="55" name="TaxCatchAll">
    <vt:lpwstr>36;#SMSG Readiness|c6595b84-b463-470a-bb46-2a47364645be;#216;#industries|3e19349d-0f97-4bdd-98f7-34f9b5ced943;#31;#Microsoft Azure Marketing|0958c357-5252-473f-8b4e-42f27525a99d;#29;#features|94b87768-f145-4764-adbd-fec700e47348;#324;#Demonstrations Domai</vt:lpwstr>
  </property>
  <property fmtid="{D5CDD505-2E9C-101B-9397-08002B2CF9AE}" pid="56" name="m6c7b4717b6346e6a075a59dd47eac69">
    <vt:lpwstr>features|94b87768-f145-4764-adbd-fec700e47348</vt:lpwstr>
  </property>
  <property fmtid="{D5CDD505-2E9C-101B-9397-08002B2CF9AE}" pid="57" name="Roles">
    <vt:lpwstr/>
  </property>
  <property fmtid="{D5CDD505-2E9C-101B-9397-08002B2CF9AE}" pid="58" name="ItemRetentionFormula">
    <vt:lpwstr/>
  </property>
  <property fmtid="{D5CDD505-2E9C-101B-9397-08002B2CF9AE}" pid="59" name="m6d26e40ac264097a006193f92232ece">
    <vt:lpwstr>200|855c9113-a119-44e7-b3de-bccffe25ed46</vt:lpwstr>
  </property>
  <property fmtid="{D5CDD505-2E9C-101B-9397-08002B2CF9AE}" pid="60" name="NewsSource">
    <vt:lpwstr/>
  </property>
  <property fmtid="{D5CDD505-2E9C-101B-9397-08002B2CF9AE}" pid="61" name="SMSGTags">
    <vt:lpwstr/>
  </property>
  <property fmtid="{D5CDD505-2E9C-101B-9397-08002B2CF9AE}" pid="62" name="i0d941ee1e744ffea7aeee9924c91cbb">
    <vt:lpwstr>machine learning|912b89bd-3197-4d37-838b-dea3c299099a;business intelligence|e1f9659f-bde9-4479-81f9-2bc6e8ec0057</vt:lpwstr>
  </property>
  <property fmtid="{D5CDD505-2E9C-101B-9397-08002B2CF9AE}" pid="63" name="_dlc_DocIdItemGuid">
    <vt:lpwstr>c23a51c7-8765-495b-8283-ca372ba2aa42</vt:lpwstr>
  </property>
  <property fmtid="{D5CDD505-2E9C-101B-9397-08002B2CF9AE}" pid="64" name="MSPhysicalGeography">
    <vt:lpwstr/>
  </property>
  <property fmtid="{D5CDD505-2E9C-101B-9397-08002B2CF9AE}" pid="65" name="l311460e3fdf46688abc31ddb7bdc05a">
    <vt:lpwstr/>
  </property>
  <property fmtid="{D5CDD505-2E9C-101B-9397-08002B2CF9AE}" pid="66" name="EnterpriseDomainTags">
    <vt:lpwstr/>
  </property>
  <property fmtid="{D5CDD505-2E9C-101B-9397-08002B2CF9AE}" pid="67" name="ef109fd36bcf4bcd9dd945731030600b">
    <vt:lpwstr/>
  </property>
  <property fmtid="{D5CDD505-2E9C-101B-9397-08002B2CF9AE}" pid="68" name="i1b478372f814787abd313030b81fcb2">
    <vt:lpwstr/>
  </property>
  <property fmtid="{D5CDD505-2E9C-101B-9397-08002B2CF9AE}" pid="69" name="TaxKeywordTaxHTField">
    <vt:lpwstr/>
  </property>
  <property fmtid="{D5CDD505-2E9C-101B-9397-08002B2CF9AE}" pid="70" name="b60f8d2dbb984f349d80d8196897f4d3">
    <vt:lpwstr/>
  </property>
  <property fmtid="{D5CDD505-2E9C-101B-9397-08002B2CF9AE}" pid="71" name="k20e0dfa74bf4e44818db03027b0ccd8">
    <vt:lpwstr/>
  </property>
  <property fmtid="{D5CDD505-2E9C-101B-9397-08002B2CF9AE}" pid="72" name="mb88723863e1404388ba3733387d48df">
    <vt:lpwstr/>
  </property>
  <property fmtid="{D5CDD505-2E9C-101B-9397-08002B2CF9AE}" pid="73" name="kf34bcdc8fc34e479d3f94c6210e8e27">
    <vt:lpwstr/>
  </property>
  <property fmtid="{D5CDD505-2E9C-101B-9397-08002B2CF9AE}" pid="74" name="ec5b2ad5c27b45fb8a00a1f27c7ce1ae">
    <vt:lpwstr/>
  </property>
  <property fmtid="{D5CDD505-2E9C-101B-9397-08002B2CF9AE}" pid="75" name="CreatedBy">
    <vt:lpwstr/>
  </property>
  <property fmtid="{D5CDD505-2E9C-101B-9397-08002B2CF9AE}" pid="76" name="Update Parent Child Relation">
    <vt:lpwstr>, </vt:lpwstr>
  </property>
  <property fmtid="{D5CDD505-2E9C-101B-9397-08002B2CF9AE}" pid="77" name="Blogallday">
    <vt:bool>false</vt:bool>
  </property>
  <property fmtid="{D5CDD505-2E9C-101B-9397-08002B2CF9AE}" pid="78" name="FeaturedNews">
    <vt:bool>false</vt:bool>
  </property>
  <property fmtid="{D5CDD505-2E9C-101B-9397-08002B2CF9AE}" pid="79" name="l6f004f21209409da86a713c0f24627d">
    <vt:lpwstr/>
  </property>
  <property fmtid="{D5CDD505-2E9C-101B-9397-08002B2CF9AE}" pid="80" name="MSProductsTaxHTField0">
    <vt:lpwstr/>
  </property>
  <property fmtid="{D5CDD505-2E9C-101B-9397-08002B2CF9AE}" pid="81" name="Private">
    <vt:bool>true</vt:bool>
  </property>
  <property fmtid="{D5CDD505-2E9C-101B-9397-08002B2CF9AE}" pid="82" name="e8080b0481964c759b2c36ae49591b31">
    <vt:lpwstr/>
  </property>
  <property fmtid="{D5CDD505-2E9C-101B-9397-08002B2CF9AE}" pid="83" name="OAWF">
    <vt:lpwstr>, </vt:lpwstr>
  </property>
  <property fmtid="{D5CDD505-2E9C-101B-9397-08002B2CF9AE}" pid="84" name="SharedWithUsers">
    <vt:lpwstr/>
  </property>
  <property fmtid="{D5CDD505-2E9C-101B-9397-08002B2CF9AE}" pid="85" name="Update Parent Child Relation(1)">
    <vt:lpwstr>, </vt:lpwstr>
  </property>
  <property fmtid="{D5CDD505-2E9C-101B-9397-08002B2CF9AE}" pid="86" name="KMWF">
    <vt:lpwstr>, </vt:lpwstr>
  </property>
  <property fmtid="{D5CDD505-2E9C-101B-9397-08002B2CF9AE}" pid="87" name="j3562c58ee414e028925bc902cfc01a1">
    <vt:lpwstr/>
  </property>
  <property fmtid="{D5CDD505-2E9C-101B-9397-08002B2CF9AE}" pid="88" name="Hide Page Title">
    <vt:bool>true</vt:bool>
  </property>
  <property fmtid="{D5CDD505-2E9C-101B-9397-08002B2CF9AE}" pid="89" name="la4444b61d19467597d63190b69ac227">
    <vt:lpwstr/>
  </property>
  <property fmtid="{D5CDD505-2E9C-101B-9397-08002B2CF9AE}" pid="90" name="Support">
    <vt:lpwstr/>
  </property>
  <property fmtid="{D5CDD505-2E9C-101B-9397-08002B2CF9AE}" pid="91" name="of67e5d4b76f4a9db8769983fda9cec0">
    <vt:lpwstr/>
  </property>
</Properties>
</file>