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36"/>
  </p:notesMasterIdLst>
  <p:handoutMasterIdLst>
    <p:handoutMasterId r:id="rId37"/>
  </p:handoutMasterIdLst>
  <p:sldIdLst>
    <p:sldId id="1486" r:id="rId6"/>
    <p:sldId id="1502" r:id="rId7"/>
    <p:sldId id="1518" r:id="rId8"/>
    <p:sldId id="1504" r:id="rId9"/>
    <p:sldId id="1525" r:id="rId10"/>
    <p:sldId id="1556" r:id="rId11"/>
    <p:sldId id="1526" r:id="rId12"/>
    <p:sldId id="1544" r:id="rId13"/>
    <p:sldId id="1545" r:id="rId14"/>
    <p:sldId id="1546" r:id="rId15"/>
    <p:sldId id="1547" r:id="rId16"/>
    <p:sldId id="1548" r:id="rId17"/>
    <p:sldId id="1549" r:id="rId18"/>
    <p:sldId id="1550" r:id="rId19"/>
    <p:sldId id="1551" r:id="rId20"/>
    <p:sldId id="1552" r:id="rId21"/>
    <p:sldId id="1553" r:id="rId22"/>
    <p:sldId id="1554" r:id="rId23"/>
    <p:sldId id="1538" r:id="rId24"/>
    <p:sldId id="1521" r:id="rId25"/>
    <p:sldId id="1535" r:id="rId26"/>
    <p:sldId id="1539" r:id="rId27"/>
    <p:sldId id="1523" r:id="rId28"/>
    <p:sldId id="1543" r:id="rId29"/>
    <p:sldId id="1534" r:id="rId30"/>
    <p:sldId id="1531" r:id="rId31"/>
    <p:sldId id="1555" r:id="rId32"/>
    <p:sldId id="1536" r:id="rId33"/>
    <p:sldId id="1519" r:id="rId34"/>
    <p:sldId id="1528" r:id="rId35"/>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nalytics &amp; Data Science Conference Template" id="{E1C8FB21-FF75-44A0-8090-B2FB240B014B}">
          <p14:sldIdLst>
            <p14:sldId id="1486"/>
            <p14:sldId id="1502"/>
            <p14:sldId id="1518"/>
            <p14:sldId id="1504"/>
            <p14:sldId id="1525"/>
            <p14:sldId id="1556"/>
            <p14:sldId id="1526"/>
            <p14:sldId id="1544"/>
            <p14:sldId id="1545"/>
            <p14:sldId id="1546"/>
            <p14:sldId id="1547"/>
            <p14:sldId id="1548"/>
            <p14:sldId id="1549"/>
            <p14:sldId id="1550"/>
            <p14:sldId id="1551"/>
            <p14:sldId id="1552"/>
            <p14:sldId id="1553"/>
            <p14:sldId id="1554"/>
            <p14:sldId id="1538"/>
            <p14:sldId id="1521"/>
            <p14:sldId id="1535"/>
            <p14:sldId id="1539"/>
            <p14:sldId id="1523"/>
            <p14:sldId id="1543"/>
            <p14:sldId id="1534"/>
            <p14:sldId id="1531"/>
            <p14:sldId id="1555"/>
            <p14:sldId id="1536"/>
            <p14:sldId id="1519"/>
            <p14:sldId id="15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74"/>
    <a:srgbClr val="FFFFFF"/>
    <a:srgbClr val="0078D7"/>
    <a:srgbClr val="000000"/>
    <a:srgbClr val="FF8C00"/>
    <a:srgbClr val="D83B01"/>
    <a:srgbClr val="FFB900"/>
    <a:srgbClr val="107C10"/>
    <a:srgbClr val="35353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1" autoAdjust="0"/>
    <p:restoredTop sz="60942" autoAdjust="0"/>
  </p:normalViewPr>
  <p:slideViewPr>
    <p:cSldViewPr>
      <p:cViewPr varScale="1">
        <p:scale>
          <a:sx n="35" d="100"/>
          <a:sy n="35" d="100"/>
        </p:scale>
        <p:origin x="2094" y="2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2333" y="3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1D0CB2F-F0BF-435A-A27A-2EC15087F634}" type="datetime8">
              <a:rPr lang="en-US" smtClean="0">
                <a:latin typeface="Segoe UI" pitchFamily="34" charset="0"/>
              </a:rPr>
              <a:t>7/12/2017 1:47 AM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D18B56EA-E28F-4F92-9F16-7A6F2501B303}" type="datetime8">
              <a:rPr lang="en-US" smtClean="0"/>
              <a:t>7/12/2017 1:04 AM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Udayan Kumar</a:t>
            </a:r>
          </a:p>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7989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B1A173-05CB-4027-B6C6-B82D5EDF96E5}" type="slidenum">
              <a:rPr lang="en-US" smtClean="0"/>
              <a:t>11</a:t>
            </a:fld>
            <a:endParaRPr lang="en-US"/>
          </a:p>
        </p:txBody>
      </p:sp>
    </p:spTree>
    <p:extLst>
      <p:ext uri="{BB962C8B-B14F-4D97-AF65-F5344CB8AC3E}">
        <p14:creationId xmlns:p14="http://schemas.microsoft.com/office/powerpoint/2010/main" val="381906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B1A173-05CB-4027-B6C6-B82D5EDF96E5}" type="slidenum">
              <a:rPr lang="en-US" smtClean="0"/>
              <a:t>12</a:t>
            </a:fld>
            <a:endParaRPr lang="en-US"/>
          </a:p>
        </p:txBody>
      </p:sp>
    </p:spTree>
    <p:extLst>
      <p:ext uri="{BB962C8B-B14F-4D97-AF65-F5344CB8AC3E}">
        <p14:creationId xmlns:p14="http://schemas.microsoft.com/office/powerpoint/2010/main" val="207638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69070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9072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B1A173-05CB-4027-B6C6-B82D5EDF96E5}" type="slidenum">
              <a:rPr lang="en-US" smtClean="0"/>
              <a:t>15</a:t>
            </a:fld>
            <a:endParaRPr lang="en-US"/>
          </a:p>
        </p:txBody>
      </p:sp>
    </p:spTree>
    <p:extLst>
      <p:ext uri="{BB962C8B-B14F-4D97-AF65-F5344CB8AC3E}">
        <p14:creationId xmlns:p14="http://schemas.microsoft.com/office/powerpoint/2010/main" val="1616512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B1A173-05CB-4027-B6C6-B82D5EDF96E5}" type="slidenum">
              <a:rPr lang="en-US" smtClean="0"/>
              <a:t>16</a:t>
            </a:fld>
            <a:endParaRPr lang="en-US"/>
          </a:p>
        </p:txBody>
      </p:sp>
    </p:spTree>
    <p:extLst>
      <p:ext uri="{BB962C8B-B14F-4D97-AF65-F5344CB8AC3E}">
        <p14:creationId xmlns:p14="http://schemas.microsoft.com/office/powerpoint/2010/main" val="805204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B1A173-05CB-4027-B6C6-B82D5EDF96E5}" type="slidenum">
              <a:rPr lang="en-US" smtClean="0"/>
              <a:t>17</a:t>
            </a:fld>
            <a:endParaRPr lang="en-US"/>
          </a:p>
        </p:txBody>
      </p:sp>
    </p:spTree>
    <p:extLst>
      <p:ext uri="{BB962C8B-B14F-4D97-AF65-F5344CB8AC3E}">
        <p14:creationId xmlns:p14="http://schemas.microsoft.com/office/powerpoint/2010/main" val="911561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B1A173-05CB-4027-B6C6-B82D5EDF96E5}" type="slidenum">
              <a:rPr lang="en-US" smtClean="0"/>
              <a:t>18</a:t>
            </a:fld>
            <a:endParaRPr lang="en-US"/>
          </a:p>
        </p:txBody>
      </p:sp>
    </p:spTree>
    <p:extLst>
      <p:ext uri="{BB962C8B-B14F-4D97-AF65-F5344CB8AC3E}">
        <p14:creationId xmlns:p14="http://schemas.microsoft.com/office/powerpoint/2010/main" val="1498468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err="1"/>
              <a:t>Barnam</a:t>
            </a:r>
            <a:r>
              <a:rPr lang="en-US" dirty="0"/>
              <a:t> Bora</a:t>
            </a:r>
          </a:p>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759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 Shealy - Senior Software Engineer</a:t>
            </a:r>
          </a:p>
          <a:p>
            <a:r>
              <a:rPr lang="en-US" dirty="0" err="1"/>
              <a:t>Barnam</a:t>
            </a:r>
            <a:r>
              <a:rPr lang="en-US" dirty="0"/>
              <a:t> Bora – Program Manager II</a:t>
            </a:r>
          </a:p>
          <a:p>
            <a:r>
              <a:rPr lang="en-US" dirty="0"/>
              <a:t>Udayan Kumar – Software Engineer II</a:t>
            </a:r>
          </a:p>
          <a:p>
            <a:endParaRPr lang="en-US" dirty="0"/>
          </a:p>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78476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8536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Paul Shealy</a:t>
            </a:r>
          </a:p>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99075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75129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39183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61389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59158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80781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3037840" cy="46482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7/12/2017 1:04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224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04581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pPr lvl="1"/>
            <a:r>
              <a:rPr lang="en-US" dirty="0"/>
              <a:t>Scenario walkthroughs:</a:t>
            </a:r>
          </a:p>
          <a:p>
            <a:pPr lvl="1"/>
            <a:r>
              <a:rPr lang="en-US" dirty="0"/>
              <a:t>1) SQL Server R services : Dev</a:t>
            </a:r>
            <a:r>
              <a:rPr lang="en-US" dirty="0">
                <a:sym typeface="Wingdings" panose="05000000000000000000" pitchFamily="2" charset="2"/>
              </a:rPr>
              <a:t> Train  Test  Deploy  Score</a:t>
            </a:r>
          </a:p>
          <a:p>
            <a:pPr lvl="1"/>
            <a:r>
              <a:rPr lang="en-US" dirty="0">
                <a:sym typeface="Wingdings" panose="05000000000000000000" pitchFamily="2" charset="2"/>
              </a:rPr>
              <a:t>2) Use local spark instance on the DSVM for Dev &amp; Test</a:t>
            </a:r>
          </a:p>
          <a:p>
            <a:pPr lvl="1"/>
            <a:r>
              <a:rPr lang="en-US" dirty="0">
                <a:sym typeface="Wingdings" panose="05000000000000000000" pitchFamily="2" charset="2"/>
              </a:rPr>
              <a:t>3) Training &amp; deploying Deep Learning Models using deep learning toolkit for DSVM on GPU based azure VMs</a:t>
            </a:r>
          </a:p>
          <a:p>
            <a:pPr lvl="1"/>
            <a:r>
              <a:rPr lang="en-US" dirty="0">
                <a:sym typeface="Wingdings" panose="05000000000000000000" pitchFamily="2" charset="2"/>
              </a:rPr>
              <a:t>4) Briefly querying &amp; wrangling across platforms</a:t>
            </a:r>
          </a:p>
          <a:p>
            <a:pPr lvl="1"/>
            <a:endParaRPr lang="en-US" dirty="0"/>
          </a:p>
        </p:txBody>
      </p:sp>
      <p:sp>
        <p:nvSpPr>
          <p:cNvPr id="4" name="Date Placeholder 3"/>
          <p:cNvSpPr>
            <a:spLocks noGrp="1"/>
          </p:cNvSpPr>
          <p:nvPr>
            <p:ph type="dt" idx="10"/>
          </p:nvPr>
        </p:nvSpPr>
        <p:spPr>
          <a:xfrm>
            <a:off x="3970938" y="0"/>
            <a:ext cx="3037840" cy="464820"/>
          </a:xfrm>
          <a:prstGeom prst="rect">
            <a:avLst/>
          </a:prstGeom>
        </p:spPr>
        <p:txBody>
          <a:bodyPr/>
          <a:lstStyle/>
          <a:p>
            <a:fld id="{EA2B2ED8-C573-45EF-BF68-CEC19505703A}" type="datetime8">
              <a:rPr lang="en-US" smtClean="0"/>
              <a:t>7/12/2017 1:04 AM</a:t>
            </a:fld>
            <a:endParaRPr lang="en-US" dirty="0"/>
          </a:p>
        </p:txBody>
      </p:sp>
      <p:sp>
        <p:nvSpPr>
          <p:cNvPr id="7" name="Slide Number Placeholder 6"/>
          <p:cNvSpPr>
            <a:spLocks noGrp="1"/>
          </p:cNvSpPr>
          <p:nvPr>
            <p:ph type="sldNum" sz="quarter" idx="12"/>
          </p:nvPr>
        </p:nvSpPr>
        <p:spPr>
          <a:xfrm>
            <a:off x="6309359" y="8829967"/>
            <a:ext cx="699418" cy="46482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enable many workflows. Also use it to experiment with new tools.</a:t>
            </a:r>
          </a:p>
          <a:p>
            <a:endParaRPr lang="en-US" dirty="0"/>
          </a:p>
          <a:p>
            <a:r>
              <a:rPr lang="en-US" dirty="0"/>
              <a:t>https://docs.microsoft.com/en-us/azure/machine-learning/machine-learning-data-science-virtual-machine-overview</a:t>
            </a:r>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98182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DSVM flavors</a:t>
            </a:r>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2104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DSVM? </a:t>
            </a:r>
          </a:p>
          <a:p>
            <a:r>
              <a:rPr lang="en-US" dirty="0"/>
              <a:t>It is a set of VMs available in Azure with a large set of Data Science tools preconfigured, ready to go out of the box. </a:t>
            </a:r>
          </a:p>
          <a:p>
            <a:endParaRPr lang="en-US" dirty="0"/>
          </a:p>
          <a:p>
            <a:r>
              <a:rPr lang="en-US" dirty="0"/>
              <a:t>We have 4 flavors:</a:t>
            </a:r>
          </a:p>
          <a:p>
            <a:pPr marL="171450" indent="-171450">
              <a:buFontTx/>
              <a:buChar char="-"/>
            </a:pPr>
            <a:r>
              <a:rPr lang="en-US" dirty="0"/>
              <a:t>Windows 2012 / 2016</a:t>
            </a:r>
          </a:p>
          <a:p>
            <a:pPr marL="171450" indent="-171450">
              <a:buFontTx/>
              <a:buChar char="-"/>
            </a:pPr>
            <a:r>
              <a:rPr lang="en-US" dirty="0"/>
              <a:t>Linux with </a:t>
            </a:r>
            <a:r>
              <a:rPr lang="en-US" dirty="0" err="1"/>
              <a:t>CentOs</a:t>
            </a:r>
            <a:r>
              <a:rPr lang="en-US" dirty="0"/>
              <a:t> or Ubuntu (primary dev efforts will be here)</a:t>
            </a:r>
          </a:p>
          <a:p>
            <a:endParaRPr lang="en-US" dirty="0"/>
          </a:p>
          <a:p>
            <a:r>
              <a:rPr lang="en-US" dirty="0"/>
              <a:t>Tools: </a:t>
            </a:r>
          </a:p>
          <a:p>
            <a:r>
              <a:rPr lang="en-US" dirty="0"/>
              <a:t>     - R/Python/Julia/etc. + PowerBI + Apache Drill</a:t>
            </a:r>
          </a:p>
          <a:p>
            <a:r>
              <a:rPr lang="en-US" dirty="0"/>
              <a:t>     - Data platforms (SQL Server 2016 on Windows, Azure Data Lake and HDInsight tools in VS 2015, Spark and Hadoop on Linux), plus tools like Squirrel SQL, ODBC/JDBC drivers</a:t>
            </a:r>
          </a:p>
          <a:p>
            <a:r>
              <a:rPr lang="en-US" dirty="0"/>
              <a:t>     - Data movement tools: these, plus Azure CLI</a:t>
            </a:r>
          </a:p>
          <a:p>
            <a:r>
              <a:rPr lang="en-US" dirty="0"/>
              <a:t>     - ML + AI: deep learning + GPU support on new images. </a:t>
            </a:r>
            <a:r>
              <a:rPr lang="en-US" dirty="0" err="1"/>
              <a:t>LightGBM</a:t>
            </a:r>
            <a:r>
              <a:rPr lang="en-US" dirty="0"/>
              <a:t> in Linux. </a:t>
            </a:r>
            <a:r>
              <a:rPr lang="en-US" dirty="0" err="1"/>
              <a:t>MicrosoftML</a:t>
            </a:r>
            <a:r>
              <a:rPr lang="en-US" dirty="0"/>
              <a:t>. MRS.  </a:t>
            </a:r>
          </a:p>
          <a:p>
            <a:endParaRPr lang="en-US" dirty="0"/>
          </a:p>
          <a:p>
            <a:r>
              <a:rPr lang="en-US" dirty="0" err="1"/>
              <a:t>Xgboost</a:t>
            </a:r>
            <a:r>
              <a:rPr lang="en-US" dirty="0"/>
              <a:t>, </a:t>
            </a:r>
            <a:r>
              <a:rPr lang="en-US" dirty="0" err="1"/>
              <a:t>tensorflow</a:t>
            </a:r>
            <a:r>
              <a:rPr lang="en-US" dirty="0"/>
              <a:t>, CNTK, </a:t>
            </a:r>
            <a:r>
              <a:rPr lang="en-US" dirty="0" err="1"/>
              <a:t>MXNet</a:t>
            </a:r>
            <a:r>
              <a:rPr lang="en-US" dirty="0"/>
              <a:t> (GPU versions), </a:t>
            </a:r>
            <a:r>
              <a:rPr lang="en-US" dirty="0" err="1"/>
              <a:t>cuda</a:t>
            </a:r>
            <a:r>
              <a:rPr lang="en-US" dirty="0"/>
              <a:t>, </a:t>
            </a:r>
            <a:r>
              <a:rPr lang="en-US" dirty="0" err="1"/>
              <a:t>cuDNN</a:t>
            </a:r>
            <a:r>
              <a:rPr lang="en-US" dirty="0"/>
              <a:t>, Nvidia driver installed –Windows GPU version</a:t>
            </a:r>
          </a:p>
          <a:p>
            <a:r>
              <a:rPr lang="en-US" dirty="0"/>
              <a:t>GPU versions </a:t>
            </a:r>
            <a:r>
              <a:rPr lang="en-US" dirty="0" err="1"/>
              <a:t>linux</a:t>
            </a:r>
            <a:r>
              <a:rPr lang="en-US" dirty="0"/>
              <a:t> – </a:t>
            </a:r>
            <a:r>
              <a:rPr lang="en-US" dirty="0" err="1"/>
              <a:t>toch</a:t>
            </a:r>
            <a:r>
              <a:rPr lang="en-US" dirty="0"/>
              <a:t>, café, cafe2, </a:t>
            </a:r>
            <a:r>
              <a:rPr lang="en-US" dirty="0" err="1"/>
              <a:t>keras</a:t>
            </a:r>
            <a:r>
              <a:rPr lang="en-US" dirty="0"/>
              <a:t>, </a:t>
            </a:r>
            <a:r>
              <a:rPr lang="en-US" dirty="0" err="1"/>
              <a:t>etc</a:t>
            </a:r>
            <a:endParaRPr lang="en-US" dirty="0"/>
          </a:p>
          <a:p>
            <a:r>
              <a:rPr lang="en-US" dirty="0"/>
              <a:t>VS + vs code</a:t>
            </a:r>
          </a:p>
          <a:p>
            <a:endParaRPr lang="en-US" dirty="0"/>
          </a:p>
          <a:p>
            <a:endParaRPr lang="en-US" dirty="0"/>
          </a:p>
          <a:p>
            <a:r>
              <a:rPr lang="en-US" dirty="0"/>
              <a:t>We enable many workflows. Also use it to experiment with new tools.</a:t>
            </a:r>
          </a:p>
          <a:p>
            <a:endParaRPr lang="en-US" dirty="0"/>
          </a:p>
          <a:p>
            <a:r>
              <a:rPr lang="en-US" dirty="0"/>
              <a:t>Discuss: Windows 2012 versus 2016, Ubuntu vs CentOS. Deep learning + GPU support on new images.</a:t>
            </a:r>
          </a:p>
          <a:p>
            <a:endParaRPr lang="en-US" dirty="0"/>
          </a:p>
          <a:p>
            <a:r>
              <a:rPr lang="en-US" dirty="0"/>
              <a:t>https://docs.microsoft.com/en-us/azure/machine-learning/machine-learning-data-science-virtual-machine-overview</a:t>
            </a:r>
          </a:p>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69386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81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22906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Desktop: consistent setup, Azure scale, little setup required</a:t>
            </a:r>
          </a:p>
          <a:p>
            <a:r>
              <a:rPr lang="en-US" dirty="0"/>
              <a:t>Training: Consistent environment, easy to set up and tear down, shared/dedicated infrastructure</a:t>
            </a:r>
          </a:p>
          <a:p>
            <a:r>
              <a:rPr lang="en-US" dirty="0"/>
              <a:t>Elastic capacity: Pay for what you use. E.g., hackathons, competitions</a:t>
            </a:r>
          </a:p>
          <a:p>
            <a:r>
              <a:rPr lang="en-US" dirty="0"/>
              <a:t>Experimentation and evaluation: Spend time evaluating instead of setup</a:t>
            </a:r>
          </a:p>
          <a:p>
            <a:r>
              <a:rPr lang="en-US" dirty="0"/>
              <a:t>Deep learning: CPU/GPU, </a:t>
            </a:r>
            <a:r>
              <a:rPr lang="en-US"/>
              <a:t>scale instance based on need</a:t>
            </a:r>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6148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Udayan Kumar</a:t>
            </a:r>
          </a:p>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7/12/2017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14169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9.png"/><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2136421"/>
            <a:ext cx="11887200" cy="1625060"/>
          </a:xfrm>
          <a:prstGeom prst="rect">
            <a:avLst/>
          </a:prstGeom>
          <a:noFill/>
        </p:spPr>
        <p:txBody>
          <a:bodyPr wrap="square" lIns="137160" tIns="146304" rIns="137160" bIns="146304" rtlCol="0">
            <a:spAutoFit/>
          </a:bodyPr>
          <a:lstStyle/>
          <a:p>
            <a:pPr>
              <a:lnSpc>
                <a:spcPct val="90000"/>
              </a:lnSpc>
              <a:spcAft>
                <a:spcPts val="600"/>
              </a:spcAft>
            </a:pPr>
            <a:r>
              <a:rPr lang="en-US" sz="4800" dirty="0">
                <a:gradFill>
                  <a:gsLst>
                    <a:gs pos="2917">
                      <a:srgbClr val="FFFFFF"/>
                    </a:gs>
                    <a:gs pos="30000">
                      <a:srgbClr val="FFFFFF"/>
                    </a:gs>
                  </a:gsLst>
                  <a:lin ang="5400000" scaled="0"/>
                </a:gradFill>
                <a:latin typeface="Segoe UI Light"/>
              </a:rPr>
              <a:t>Machine Learning,</a:t>
            </a:r>
            <a:r>
              <a:rPr lang="en-US" sz="4800" baseline="0" dirty="0">
                <a:gradFill>
                  <a:gsLst>
                    <a:gs pos="2917">
                      <a:srgbClr val="FFFFFF"/>
                    </a:gs>
                    <a:gs pos="30000">
                      <a:srgbClr val="FFFFFF"/>
                    </a:gs>
                  </a:gsLst>
                  <a:lin ang="5400000" scaled="0"/>
                </a:gradFill>
                <a:latin typeface="Segoe UI Light"/>
              </a:rPr>
              <a:t> Analytics,</a:t>
            </a:r>
            <a:br>
              <a:rPr lang="en-US" sz="4800" baseline="0" dirty="0">
                <a:gradFill>
                  <a:gsLst>
                    <a:gs pos="2917">
                      <a:srgbClr val="FFFFFF"/>
                    </a:gs>
                    <a:gs pos="30000">
                      <a:srgbClr val="FFFFFF"/>
                    </a:gs>
                  </a:gsLst>
                  <a:lin ang="5400000" scaled="0"/>
                </a:gradFill>
                <a:latin typeface="Segoe UI Light"/>
              </a:rPr>
            </a:br>
            <a:r>
              <a:rPr lang="en-US" sz="4800" baseline="0" dirty="0">
                <a:gradFill>
                  <a:gsLst>
                    <a:gs pos="2917">
                      <a:srgbClr val="FFFFFF"/>
                    </a:gs>
                    <a:gs pos="30000">
                      <a:srgbClr val="FFFFFF"/>
                    </a:gs>
                  </a:gsLst>
                  <a:lin ang="5400000" scaled="0"/>
                </a:gradFill>
                <a:latin typeface="Segoe UI Light"/>
              </a:rPr>
              <a:t>&amp; </a:t>
            </a:r>
            <a:r>
              <a:rPr lang="en-US" sz="4800" dirty="0">
                <a:gradFill>
                  <a:gsLst>
                    <a:gs pos="2917">
                      <a:srgbClr val="FFFFFF"/>
                    </a:gs>
                    <a:gs pos="30000">
                      <a:srgbClr val="FFFFFF"/>
                    </a:gs>
                  </a:gsLst>
                  <a:lin ang="5400000" scaled="0"/>
                </a:gradFill>
                <a:latin typeface="Segoe UI Light"/>
              </a:rPr>
              <a:t>Data Science Conference</a:t>
            </a:r>
            <a:endParaRPr lang="en-US" sz="6000" dirty="0">
              <a:gradFill>
                <a:gsLst>
                  <a:gs pos="2917">
                    <a:srgbClr val="FFFFFF"/>
                  </a:gs>
                  <a:gs pos="30000">
                    <a:srgbClr val="FFFFFF"/>
                  </a:gs>
                </a:gsLst>
                <a:lin ang="5400000" scaled="0"/>
              </a:gradFill>
              <a:latin typeface="Segoe UI Light"/>
            </a:endParaRP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3"/>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1464" cy="1323471"/>
          </a:xfrm>
          <a:prstGeom prst="rect">
            <a:avLst/>
          </a:prstGeom>
        </p:spPr>
      </p:pic>
    </p:spTree>
    <p:extLst>
      <p:ext uri="{BB962C8B-B14F-4D97-AF65-F5344CB8AC3E}">
        <p14:creationId xmlns:p14="http://schemas.microsoft.com/office/powerpoint/2010/main" val="95985709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661236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8016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1455731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07960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32011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413995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7271625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649924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539685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5247563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5879215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0614215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20649860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64545432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95501164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77715433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9924520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340802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494171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6465305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8496789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2944404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7707710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53296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3348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233536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gradFill>
                  <a:gsLst>
                    <a:gs pos="2920">
                      <a:schemeClr val="tx2"/>
                    </a:gs>
                    <a:gs pos="39000">
                      <a:schemeClr val="tx2"/>
                    </a:gs>
                  </a:gsLst>
                  <a:lin ang="5400000" scaled="0"/>
                </a:gradFill>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66412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7" name="Rectangle 6"/>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4" name="Rectangle 3"/>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569461834"/>
      </p:ext>
    </p:extLst>
  </p:cSld>
  <p:clrMap bg1="dk1" tx1="lt1" bg2="dk2" tx2="lt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 id="2147484508" r:id="rId13"/>
    <p:sldLayoutId id="2147484509" r:id="rId14"/>
    <p:sldLayoutId id="2147484510" r:id="rId15"/>
    <p:sldLayoutId id="2147484511" r:id="rId16"/>
    <p:sldLayoutId id="2147484512" r:id="rId17"/>
    <p:sldLayoutId id="2147484513" r:id="rId18"/>
    <p:sldLayoutId id="2147484514" r:id="rId19"/>
    <p:sldLayoutId id="2147484515" r:id="rId20"/>
    <p:sldLayoutId id="2147484516" r:id="rId21"/>
    <p:sldLayoutId id="2147484517" r:id="rId22"/>
    <p:sldLayoutId id="2147484518" r:id="rId23"/>
    <p:sldLayoutId id="2147484519" r:id="rId24"/>
    <p:sldLayoutId id="2147484520" r:id="rId25"/>
    <p:sldLayoutId id="2147484521" r:id="rId26"/>
    <p:sldLayoutId id="2147484522" r:id="rId27"/>
    <p:sldLayoutId id="2147484523" r:id="rId2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localhost:9999/"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dsvm/zip"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aka.ms/dsvm/springmlads2017/sqlr" TargetMode="External"/><Relationship Id="rId4" Type="http://schemas.openxmlformats.org/officeDocument/2006/relationships/hyperlink" Target="http://www.andresmh.com/nyctaxitrip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your-dsvm-ip:8000/"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aka.ms/dsvm/workshop" TargetMode="External"/><Relationship Id="rId3" Type="http://schemas.openxmlformats.org/officeDocument/2006/relationships/hyperlink" Target="http://aka.ms/dsvm/forum" TargetMode="External"/><Relationship Id="rId7" Type="http://schemas.openxmlformats.org/officeDocument/2006/relationships/hyperlink" Target="https://aka.ms/dsvm/testdrive"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aka.ms/dsvm/deeplearning" TargetMode="External"/><Relationship Id="rId5" Type="http://schemas.openxmlformats.org/officeDocument/2006/relationships/hyperlink" Target="http://aka.ms/dsvm/ubuntu" TargetMode="External"/><Relationship Id="rId10" Type="http://schemas.openxmlformats.org/officeDocument/2006/relationships/hyperlink" Target="http://learnanalytics.microsoft.com/" TargetMode="External"/><Relationship Id="rId4" Type="http://schemas.openxmlformats.org/officeDocument/2006/relationships/hyperlink" Target="http://aka.ms/dsvmdoc" TargetMode="External"/><Relationship Id="rId9" Type="http://schemas.openxmlformats.org/officeDocument/2006/relationships/hyperlink" Target="http://aka.ms/dsvm/handou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ka.ms/dsvm/over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1181862"/>
          </a:xfrm>
        </p:spPr>
        <p:txBody>
          <a:bodyPr/>
          <a:lstStyle/>
          <a:p>
            <a:r>
              <a:rPr lang="en-US" dirty="0"/>
              <a:t>Hands-on</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9837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2C44-C171-41C2-9DC1-A04A01A5BBA2}"/>
              </a:ext>
            </a:extLst>
          </p:cNvPr>
          <p:cNvSpPr>
            <a:spLocks noGrp="1"/>
          </p:cNvSpPr>
          <p:nvPr>
            <p:ph type="title"/>
          </p:nvPr>
        </p:nvSpPr>
        <p:spPr/>
        <p:txBody>
          <a:bodyPr/>
          <a:lstStyle/>
          <a:p>
            <a:r>
              <a:rPr lang="en-US" dirty="0"/>
              <a:t>Steps to start the </a:t>
            </a:r>
            <a:r>
              <a:rPr lang="en-US" dirty="0" err="1"/>
              <a:t>Jupyter</a:t>
            </a:r>
            <a:r>
              <a:rPr lang="en-US" dirty="0"/>
              <a:t> notebook</a:t>
            </a:r>
          </a:p>
        </p:txBody>
      </p:sp>
      <p:sp>
        <p:nvSpPr>
          <p:cNvPr id="3" name="Content Placeholder 2">
            <a:extLst>
              <a:ext uri="{FF2B5EF4-FFF2-40B4-BE49-F238E27FC236}">
                <a16:creationId xmlns:a16="http://schemas.microsoft.com/office/drawing/2014/main" id="{E406B266-C5D3-40A2-9207-D35DD96A97EF}"/>
              </a:ext>
            </a:extLst>
          </p:cNvPr>
          <p:cNvSpPr>
            <a:spLocks noGrp="1"/>
          </p:cNvSpPr>
          <p:nvPr>
            <p:ph idx="1"/>
          </p:nvPr>
        </p:nvSpPr>
        <p:spPr/>
        <p:txBody>
          <a:bodyPr/>
          <a:lstStyle/>
          <a:p>
            <a:pPr marL="524586" indent="-524586">
              <a:buFont typeface="+mj-lt"/>
              <a:buAutoNum type="arabicPeriod"/>
            </a:pPr>
            <a:endParaRPr lang="en-US" dirty="0"/>
          </a:p>
          <a:p>
            <a:pPr marL="524586" indent="-524586">
              <a:buFont typeface="+mj-lt"/>
              <a:buAutoNum type="arabicPeriod"/>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23DF33D-4F1C-45EA-A669-D86DD327CC9B}"/>
              </a:ext>
            </a:extLst>
          </p:cNvPr>
          <p:cNvSpPr txBox="1">
            <a:spLocks/>
          </p:cNvSpPr>
          <p:nvPr/>
        </p:nvSpPr>
        <p:spPr>
          <a:xfrm>
            <a:off x="503237" y="1439862"/>
            <a:ext cx="10515600" cy="4351338"/>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200000"/>
              </a:lnSpc>
              <a:buFont typeface="+mj-lt"/>
              <a:buAutoNum type="arabicPeriod"/>
            </a:pPr>
            <a:r>
              <a:rPr lang="en-US" sz="2400" dirty="0">
                <a:latin typeface="+mn-lt"/>
              </a:rPr>
              <a:t>On Win DSVM, click “</a:t>
            </a:r>
            <a:r>
              <a:rPr lang="en-US" sz="2400" dirty="0" err="1">
                <a:latin typeface="+mn-lt"/>
              </a:rPr>
              <a:t>Jupyter</a:t>
            </a:r>
            <a:r>
              <a:rPr lang="en-US" sz="2400" dirty="0">
                <a:latin typeface="+mn-lt"/>
              </a:rPr>
              <a:t> Set Password &amp; Start”</a:t>
            </a:r>
          </a:p>
          <a:p>
            <a:pPr marL="457200" indent="-457200">
              <a:lnSpc>
                <a:spcPct val="200000"/>
              </a:lnSpc>
              <a:buFont typeface="+mj-lt"/>
              <a:buAutoNum type="arabicPeriod"/>
            </a:pPr>
            <a:r>
              <a:rPr lang="en-US" sz="2400" dirty="0">
                <a:latin typeface="+mn-lt"/>
              </a:rPr>
              <a:t>Set the password and click any key to start the </a:t>
            </a:r>
            <a:r>
              <a:rPr lang="en-US" sz="2400" dirty="0" err="1">
                <a:latin typeface="+mn-lt"/>
              </a:rPr>
              <a:t>jupyter</a:t>
            </a:r>
            <a:r>
              <a:rPr lang="en-US" sz="2400" dirty="0">
                <a:latin typeface="+mn-lt"/>
              </a:rPr>
              <a:t> server </a:t>
            </a:r>
          </a:p>
          <a:p>
            <a:pPr marL="457200" indent="-457200">
              <a:lnSpc>
                <a:spcPct val="200000"/>
              </a:lnSpc>
              <a:buFont typeface="+mj-lt"/>
              <a:buAutoNum type="arabicPeriod"/>
            </a:pPr>
            <a:r>
              <a:rPr lang="en-US" sz="2400" dirty="0">
                <a:latin typeface="+mn-lt"/>
              </a:rPr>
              <a:t>Next open </a:t>
            </a:r>
            <a:r>
              <a:rPr lang="en-US" sz="2400" dirty="0">
                <a:latin typeface="+mn-lt"/>
                <a:hlinkClick r:id="rId3"/>
              </a:rPr>
              <a:t>https://localhost:9999/</a:t>
            </a:r>
            <a:r>
              <a:rPr lang="en-US" sz="2400" dirty="0">
                <a:latin typeface="+mn-lt"/>
              </a:rPr>
              <a:t> on a browser – IE or Firefox</a:t>
            </a:r>
          </a:p>
          <a:p>
            <a:pPr marL="457200" indent="-457200">
              <a:lnSpc>
                <a:spcPct val="200000"/>
              </a:lnSpc>
              <a:buFont typeface="+mj-lt"/>
              <a:buAutoNum type="arabicPeriod"/>
            </a:pPr>
            <a:r>
              <a:rPr lang="en-US" sz="2400" dirty="0">
                <a:latin typeface="+mn-lt"/>
              </a:rPr>
              <a:t>Confirm the security exception!</a:t>
            </a:r>
          </a:p>
          <a:p>
            <a:pPr marL="457200" indent="-457200">
              <a:lnSpc>
                <a:spcPct val="200000"/>
              </a:lnSpc>
              <a:buFont typeface="+mj-lt"/>
              <a:buAutoNum type="arabicPeriod"/>
            </a:pPr>
            <a:r>
              <a:rPr lang="en-US" sz="2400" dirty="0">
                <a:latin typeface="+mn-lt"/>
              </a:rPr>
              <a:t>Open notebook -</a:t>
            </a:r>
            <a:r>
              <a:rPr lang="en-US" sz="2400" i="1" dirty="0">
                <a:latin typeface="+mn-lt"/>
              </a:rPr>
              <a:t> Introduction to Azure ML R </a:t>
            </a:r>
            <a:r>
              <a:rPr lang="en-US" sz="2400" i="1" dirty="0" err="1">
                <a:latin typeface="+mn-lt"/>
              </a:rPr>
              <a:t>notebooks.ipynb</a:t>
            </a:r>
            <a:endParaRPr lang="en-US" sz="2400" i="1" dirty="0">
              <a:latin typeface="+mn-lt"/>
            </a:endParaRPr>
          </a:p>
        </p:txBody>
      </p:sp>
    </p:spTree>
    <p:extLst>
      <p:ext uri="{BB962C8B-B14F-4D97-AF65-F5344CB8AC3E}">
        <p14:creationId xmlns:p14="http://schemas.microsoft.com/office/powerpoint/2010/main" val="61262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2C44-C171-41C2-9DC1-A04A01A5BBA2}"/>
              </a:ext>
            </a:extLst>
          </p:cNvPr>
          <p:cNvSpPr>
            <a:spLocks noGrp="1"/>
          </p:cNvSpPr>
          <p:nvPr>
            <p:ph type="title"/>
          </p:nvPr>
        </p:nvSpPr>
        <p:spPr/>
        <p:txBody>
          <a:bodyPr/>
          <a:lstStyle/>
          <a:p>
            <a:r>
              <a:rPr lang="en-US" dirty="0"/>
              <a:t>Add zip to the path</a:t>
            </a:r>
          </a:p>
        </p:txBody>
      </p:sp>
      <p:sp>
        <p:nvSpPr>
          <p:cNvPr id="3" name="Content Placeholder 2">
            <a:extLst>
              <a:ext uri="{FF2B5EF4-FFF2-40B4-BE49-F238E27FC236}">
                <a16:creationId xmlns:a16="http://schemas.microsoft.com/office/drawing/2014/main" id="{E406B266-C5D3-40A2-9207-D35DD96A97EF}"/>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9780BC69-AFDC-489B-8E33-33146A405B0B}"/>
              </a:ext>
            </a:extLst>
          </p:cNvPr>
          <p:cNvSpPr txBox="1">
            <a:spLocks/>
          </p:cNvSpPr>
          <p:nvPr/>
        </p:nvSpPr>
        <p:spPr>
          <a:xfrm>
            <a:off x="838200" y="1825625"/>
            <a:ext cx="10515600" cy="4351338"/>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Open </a:t>
            </a:r>
            <a:r>
              <a:rPr lang="en-US" sz="2400">
                <a:latin typeface="+mn-lt"/>
              </a:rPr>
              <a:t>Firefox and go</a:t>
            </a:r>
            <a:r>
              <a:rPr lang="en-US" sz="2400" dirty="0">
                <a:latin typeface="+mn-lt"/>
              </a:rPr>
              <a:t> to </a:t>
            </a:r>
            <a:br>
              <a:rPr lang="en-US" sz="2400" dirty="0">
                <a:latin typeface="+mn-lt"/>
              </a:rPr>
            </a:br>
            <a:br>
              <a:rPr lang="en-US" sz="2400" dirty="0">
                <a:latin typeface="+mn-lt"/>
              </a:rPr>
            </a:br>
            <a:r>
              <a:rPr lang="en-US" dirty="0">
                <a:latin typeface="+mn-lt"/>
                <a:hlinkClick r:id="rId3"/>
              </a:rPr>
              <a:t>https://aka.ms/dsvm/zip</a:t>
            </a:r>
            <a:br>
              <a:rPr lang="en-US" dirty="0">
                <a:latin typeface="+mn-lt"/>
              </a:rPr>
            </a:br>
            <a:endParaRPr lang="en-US" sz="2400" dirty="0">
              <a:latin typeface="+mn-lt"/>
            </a:endParaRPr>
          </a:p>
          <a:p>
            <a:r>
              <a:rPr lang="en-US" sz="2400" dirty="0">
                <a:latin typeface="+mn-lt"/>
              </a:rPr>
              <a:t>Save the file </a:t>
            </a:r>
            <a:r>
              <a:rPr lang="en-US" sz="2400" dirty="0" err="1">
                <a:latin typeface="+mn-lt"/>
              </a:rPr>
              <a:t>Cntl</a:t>
            </a:r>
            <a:r>
              <a:rPr lang="en-US" sz="2400" dirty="0">
                <a:latin typeface="+mn-lt"/>
              </a:rPr>
              <a:t>-S with ps1 extension </a:t>
            </a:r>
            <a:br>
              <a:rPr lang="en-US" sz="2400" dirty="0">
                <a:latin typeface="+mn-lt"/>
              </a:rPr>
            </a:br>
            <a:endParaRPr lang="en-US" sz="2400" dirty="0">
              <a:latin typeface="+mn-lt"/>
            </a:endParaRPr>
          </a:p>
          <a:p>
            <a:r>
              <a:rPr lang="en-US" sz="2400" dirty="0">
                <a:latin typeface="+mn-lt"/>
              </a:rPr>
              <a:t>Run the ps1 with PowerShell </a:t>
            </a:r>
          </a:p>
        </p:txBody>
      </p:sp>
    </p:spTree>
    <p:extLst>
      <p:ext uri="{BB962C8B-B14F-4D97-AF65-F5344CB8AC3E}">
        <p14:creationId xmlns:p14="http://schemas.microsoft.com/office/powerpoint/2010/main" val="309094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008D-08BF-42E8-9E50-F9E36330A95F}"/>
              </a:ext>
            </a:extLst>
          </p:cNvPr>
          <p:cNvSpPr>
            <a:spLocks noGrp="1"/>
          </p:cNvSpPr>
          <p:nvPr>
            <p:ph type="title"/>
          </p:nvPr>
        </p:nvSpPr>
        <p:spPr/>
        <p:txBody>
          <a:bodyPr/>
          <a:lstStyle/>
          <a:p>
            <a:r>
              <a:rPr lang="en-US" dirty="0"/>
              <a:t>Walk through the tutorial</a:t>
            </a:r>
          </a:p>
        </p:txBody>
      </p:sp>
      <p:sp>
        <p:nvSpPr>
          <p:cNvPr id="3" name="Content Placeholder 2">
            <a:extLst>
              <a:ext uri="{FF2B5EF4-FFF2-40B4-BE49-F238E27FC236}">
                <a16:creationId xmlns:a16="http://schemas.microsoft.com/office/drawing/2014/main" id="{4F549D8D-4CE3-4620-8625-60225EB6702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8452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8121-2CEF-4EC3-9ADA-700A0A3AC80F}"/>
              </a:ext>
            </a:extLst>
          </p:cNvPr>
          <p:cNvSpPr>
            <a:spLocks noGrp="1"/>
          </p:cNvSpPr>
          <p:nvPr>
            <p:ph type="title"/>
          </p:nvPr>
        </p:nvSpPr>
        <p:spPr/>
        <p:txBody>
          <a:bodyPr/>
          <a:lstStyle/>
          <a:p>
            <a:r>
              <a:rPr lang="en-US" dirty="0"/>
              <a:t>Rest API</a:t>
            </a:r>
          </a:p>
        </p:txBody>
      </p:sp>
      <p:sp>
        <p:nvSpPr>
          <p:cNvPr id="3" name="Content Placeholder 2">
            <a:extLst>
              <a:ext uri="{FF2B5EF4-FFF2-40B4-BE49-F238E27FC236}">
                <a16:creationId xmlns:a16="http://schemas.microsoft.com/office/drawing/2014/main" id="{323B467C-1917-4251-8A28-4ACD3D7E5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46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53E0-9AC4-441A-94DC-153509AFBD68}"/>
              </a:ext>
            </a:extLst>
          </p:cNvPr>
          <p:cNvSpPr>
            <a:spLocks noGrp="1"/>
          </p:cNvSpPr>
          <p:nvPr>
            <p:ph type="title"/>
          </p:nvPr>
        </p:nvSpPr>
        <p:spPr/>
        <p:txBody>
          <a:bodyPr/>
          <a:lstStyle/>
          <a:p>
            <a:r>
              <a:rPr lang="en-US" dirty="0"/>
              <a:t>Azure ML Studio </a:t>
            </a:r>
          </a:p>
        </p:txBody>
      </p:sp>
      <p:sp>
        <p:nvSpPr>
          <p:cNvPr id="3" name="Content Placeholder 2">
            <a:extLst>
              <a:ext uri="{FF2B5EF4-FFF2-40B4-BE49-F238E27FC236}">
                <a16:creationId xmlns:a16="http://schemas.microsoft.com/office/drawing/2014/main" id="{82564D85-B7C7-43AF-A1C8-41892D280902}"/>
              </a:ext>
            </a:extLst>
          </p:cNvPr>
          <p:cNvSpPr>
            <a:spLocks noGrp="1"/>
          </p:cNvSpPr>
          <p:nvPr>
            <p:ph idx="1"/>
          </p:nvPr>
        </p:nvSpPr>
        <p:spPr/>
        <p:txBody>
          <a:bodyPr/>
          <a:lstStyle/>
          <a:p>
            <a:endParaRPr lang="en-US" dirty="0"/>
          </a:p>
          <a:p>
            <a:endParaRPr lang="en-US" dirty="0"/>
          </a:p>
          <a:p>
            <a:endParaRPr lang="en-US" dirty="0"/>
          </a:p>
          <a:p>
            <a:r>
              <a:rPr lang="en-US" sz="3200" dirty="0">
                <a:latin typeface="+mn-lt"/>
              </a:rPr>
              <a:t>https://studio.azureml.net</a:t>
            </a:r>
          </a:p>
        </p:txBody>
      </p:sp>
      <p:pic>
        <p:nvPicPr>
          <p:cNvPr id="4" name="Picture 3">
            <a:extLst>
              <a:ext uri="{FF2B5EF4-FFF2-40B4-BE49-F238E27FC236}">
                <a16:creationId xmlns:a16="http://schemas.microsoft.com/office/drawing/2014/main" id="{7B030643-FF6C-4615-B373-E07FC5A4C40B}"/>
              </a:ext>
            </a:extLst>
          </p:cNvPr>
          <p:cNvPicPr>
            <a:picLocks noChangeAspect="1"/>
          </p:cNvPicPr>
          <p:nvPr/>
        </p:nvPicPr>
        <p:blipFill>
          <a:blip r:embed="rId3"/>
          <a:stretch>
            <a:fillRect/>
          </a:stretch>
        </p:blipFill>
        <p:spPr>
          <a:xfrm>
            <a:off x="882" y="2746438"/>
            <a:ext cx="12434711" cy="4248087"/>
          </a:xfrm>
          <a:prstGeom prst="rect">
            <a:avLst/>
          </a:prstGeom>
        </p:spPr>
      </p:pic>
    </p:spTree>
    <p:extLst>
      <p:ext uri="{BB962C8B-B14F-4D97-AF65-F5344CB8AC3E}">
        <p14:creationId xmlns:p14="http://schemas.microsoft.com/office/powerpoint/2010/main" val="297584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74DF-A3EC-4483-8929-543D6060E285}"/>
              </a:ext>
            </a:extLst>
          </p:cNvPr>
          <p:cNvSpPr>
            <a:spLocks noGrp="1"/>
          </p:cNvSpPr>
          <p:nvPr>
            <p:ph type="title"/>
          </p:nvPr>
        </p:nvSpPr>
        <p:spPr/>
        <p:txBody>
          <a:bodyPr/>
          <a:lstStyle/>
          <a:p>
            <a:r>
              <a:rPr lang="en-US" dirty="0"/>
              <a:t>Access rest API Details</a:t>
            </a:r>
          </a:p>
        </p:txBody>
      </p:sp>
      <p:sp>
        <p:nvSpPr>
          <p:cNvPr id="3" name="Content Placeholder 2">
            <a:extLst>
              <a:ext uri="{FF2B5EF4-FFF2-40B4-BE49-F238E27FC236}">
                <a16:creationId xmlns:a16="http://schemas.microsoft.com/office/drawing/2014/main" id="{771B2AA1-EEFB-4B8B-BD60-81E9B2E2A5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0268A6A-453A-4F50-9146-79BCCF08EEE8}"/>
              </a:ext>
            </a:extLst>
          </p:cNvPr>
          <p:cNvPicPr>
            <a:picLocks noChangeAspect="1"/>
          </p:cNvPicPr>
          <p:nvPr/>
        </p:nvPicPr>
        <p:blipFill>
          <a:blip r:embed="rId3"/>
          <a:stretch>
            <a:fillRect/>
          </a:stretch>
        </p:blipFill>
        <p:spPr>
          <a:xfrm>
            <a:off x="427897" y="2902711"/>
            <a:ext cx="11580681" cy="2534801"/>
          </a:xfrm>
          <a:prstGeom prst="rect">
            <a:avLst/>
          </a:prstGeom>
        </p:spPr>
      </p:pic>
      <p:sp>
        <p:nvSpPr>
          <p:cNvPr id="5" name="Oval 4">
            <a:extLst>
              <a:ext uri="{FF2B5EF4-FFF2-40B4-BE49-F238E27FC236}">
                <a16:creationId xmlns:a16="http://schemas.microsoft.com/office/drawing/2014/main" id="{9F89CA3E-CE5C-43ED-8537-1840ABE359D5}"/>
              </a:ext>
            </a:extLst>
          </p:cNvPr>
          <p:cNvSpPr/>
          <p:nvPr/>
        </p:nvSpPr>
        <p:spPr>
          <a:xfrm>
            <a:off x="1490154" y="3467393"/>
            <a:ext cx="10304488" cy="8671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Tree>
    <p:extLst>
      <p:ext uri="{BB962C8B-B14F-4D97-AF65-F5344CB8AC3E}">
        <p14:creationId xmlns:p14="http://schemas.microsoft.com/office/powerpoint/2010/main" val="165679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F51C-1147-4EC5-BD7A-BCE33004FCDB}"/>
              </a:ext>
            </a:extLst>
          </p:cNvPr>
          <p:cNvSpPr>
            <a:spLocks noGrp="1"/>
          </p:cNvSpPr>
          <p:nvPr>
            <p:ph type="title"/>
          </p:nvPr>
        </p:nvSpPr>
        <p:spPr/>
        <p:txBody>
          <a:bodyPr/>
          <a:lstStyle/>
          <a:p>
            <a:r>
              <a:rPr lang="en-US" dirty="0"/>
              <a:t>Location of API key</a:t>
            </a:r>
          </a:p>
        </p:txBody>
      </p:sp>
      <p:sp>
        <p:nvSpPr>
          <p:cNvPr id="3" name="Content Placeholder 2">
            <a:extLst>
              <a:ext uri="{FF2B5EF4-FFF2-40B4-BE49-F238E27FC236}">
                <a16:creationId xmlns:a16="http://schemas.microsoft.com/office/drawing/2014/main" id="{9FDAA73A-6744-4E68-A224-D2F175F7EF2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E91D625-94DD-4F38-9C3D-E5B5596EF63D}"/>
              </a:ext>
            </a:extLst>
          </p:cNvPr>
          <p:cNvPicPr>
            <a:picLocks noChangeAspect="1"/>
          </p:cNvPicPr>
          <p:nvPr/>
        </p:nvPicPr>
        <p:blipFill>
          <a:blip r:embed="rId3"/>
          <a:stretch>
            <a:fillRect/>
          </a:stretch>
        </p:blipFill>
        <p:spPr>
          <a:xfrm>
            <a:off x="882" y="1773704"/>
            <a:ext cx="12434711" cy="3447116"/>
          </a:xfrm>
          <a:prstGeom prst="rect">
            <a:avLst/>
          </a:prstGeom>
        </p:spPr>
      </p:pic>
      <p:sp>
        <p:nvSpPr>
          <p:cNvPr id="5" name="Rectangle 4">
            <a:extLst>
              <a:ext uri="{FF2B5EF4-FFF2-40B4-BE49-F238E27FC236}">
                <a16:creationId xmlns:a16="http://schemas.microsoft.com/office/drawing/2014/main" id="{20B0AEC0-86CB-49F7-8959-B9B257AAD104}"/>
              </a:ext>
            </a:extLst>
          </p:cNvPr>
          <p:cNvSpPr/>
          <p:nvPr/>
        </p:nvSpPr>
        <p:spPr>
          <a:xfrm>
            <a:off x="540809" y="3157762"/>
            <a:ext cx="4785728" cy="3926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6" name="TextBox 5">
            <a:extLst>
              <a:ext uri="{FF2B5EF4-FFF2-40B4-BE49-F238E27FC236}">
                <a16:creationId xmlns:a16="http://schemas.microsoft.com/office/drawing/2014/main" id="{C6D8206B-A70D-4562-A73D-6B7F274EDB82}"/>
              </a:ext>
            </a:extLst>
          </p:cNvPr>
          <p:cNvSpPr txBox="1"/>
          <p:nvPr/>
        </p:nvSpPr>
        <p:spPr>
          <a:xfrm>
            <a:off x="406428" y="2831796"/>
            <a:ext cx="961788" cy="382308"/>
          </a:xfrm>
          <a:prstGeom prst="rect">
            <a:avLst/>
          </a:prstGeom>
          <a:noFill/>
        </p:spPr>
        <p:txBody>
          <a:bodyPr wrap="none" rtlCol="0">
            <a:spAutoFit/>
          </a:bodyPr>
          <a:lstStyle/>
          <a:p>
            <a:r>
              <a:rPr lang="en-US" sz="1836" dirty="0"/>
              <a:t>API Key</a:t>
            </a:r>
          </a:p>
        </p:txBody>
      </p:sp>
      <p:sp>
        <p:nvSpPr>
          <p:cNvPr id="7" name="Rectangle 6">
            <a:extLst>
              <a:ext uri="{FF2B5EF4-FFF2-40B4-BE49-F238E27FC236}">
                <a16:creationId xmlns:a16="http://schemas.microsoft.com/office/drawing/2014/main" id="{6781E9B6-9DAE-460C-B316-9CC5CAA7EE29}"/>
              </a:ext>
            </a:extLst>
          </p:cNvPr>
          <p:cNvSpPr/>
          <p:nvPr/>
        </p:nvSpPr>
        <p:spPr>
          <a:xfrm>
            <a:off x="630798" y="3869485"/>
            <a:ext cx="932603" cy="211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Tree>
    <p:extLst>
      <p:ext uri="{BB962C8B-B14F-4D97-AF65-F5344CB8AC3E}">
        <p14:creationId xmlns:p14="http://schemas.microsoft.com/office/powerpoint/2010/main" val="190542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125-7363-4FD6-ADA3-C1CD9BF66F8E}"/>
              </a:ext>
            </a:extLst>
          </p:cNvPr>
          <p:cNvSpPr>
            <a:spLocks noGrp="1"/>
          </p:cNvSpPr>
          <p:nvPr>
            <p:ph type="title"/>
          </p:nvPr>
        </p:nvSpPr>
        <p:spPr/>
        <p:txBody>
          <a:bodyPr/>
          <a:lstStyle/>
          <a:p>
            <a:r>
              <a:rPr lang="en-US" dirty="0"/>
              <a:t>Rest API document</a:t>
            </a:r>
          </a:p>
        </p:txBody>
      </p:sp>
      <p:sp>
        <p:nvSpPr>
          <p:cNvPr id="3" name="Content Placeholder 2">
            <a:extLst>
              <a:ext uri="{FF2B5EF4-FFF2-40B4-BE49-F238E27FC236}">
                <a16:creationId xmlns:a16="http://schemas.microsoft.com/office/drawing/2014/main" id="{B4B8EB0B-273A-4647-9F17-A7ED6EDDE71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E764087-2D56-431E-85CE-921E23218042}"/>
              </a:ext>
            </a:extLst>
          </p:cNvPr>
          <p:cNvPicPr>
            <a:picLocks noChangeAspect="1"/>
          </p:cNvPicPr>
          <p:nvPr/>
        </p:nvPicPr>
        <p:blipFill>
          <a:blip r:embed="rId3"/>
          <a:stretch>
            <a:fillRect/>
          </a:stretch>
        </p:blipFill>
        <p:spPr>
          <a:xfrm>
            <a:off x="1189037" y="1212849"/>
            <a:ext cx="8679527" cy="6935872"/>
          </a:xfrm>
          <a:prstGeom prst="rect">
            <a:avLst/>
          </a:prstGeom>
        </p:spPr>
      </p:pic>
    </p:spTree>
    <p:extLst>
      <p:ext uri="{BB962C8B-B14F-4D97-AF65-F5344CB8AC3E}">
        <p14:creationId xmlns:p14="http://schemas.microsoft.com/office/powerpoint/2010/main" val="234935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2179058"/>
          </a:xfrm>
        </p:spPr>
        <p:txBody>
          <a:bodyPr/>
          <a:lstStyle/>
          <a:p>
            <a:r>
              <a:rPr lang="en-US" dirty="0"/>
              <a:t>SQL Server R Services</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585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353736" cy="1828786"/>
          </a:xfrm>
        </p:spPr>
        <p:txBody>
          <a:bodyPr/>
          <a:lstStyle/>
          <a:p>
            <a:r>
              <a:rPr lang="en-US" dirty="0"/>
              <a:t>Using the Data Science VM for Developing and Deploying Data Science Solutions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Hands-on: SQL Server R Services</a:t>
            </a:r>
          </a:p>
        </p:txBody>
      </p:sp>
      <p:pic>
        <p:nvPicPr>
          <p:cNvPr id="5" name="Picture 4">
            <a:extLst>
              <a:ext uri="{FF2B5EF4-FFF2-40B4-BE49-F238E27FC236}">
                <a16:creationId xmlns:a16="http://schemas.microsoft.com/office/drawing/2014/main" id="{D057CA5F-A59D-4247-B382-4F689C87947D}"/>
              </a:ext>
            </a:extLst>
          </p:cNvPr>
          <p:cNvPicPr>
            <a:picLocks noChangeAspect="1"/>
          </p:cNvPicPr>
          <p:nvPr/>
        </p:nvPicPr>
        <p:blipFill>
          <a:blip r:embed="rId3"/>
          <a:stretch>
            <a:fillRect/>
          </a:stretch>
        </p:blipFill>
        <p:spPr>
          <a:xfrm>
            <a:off x="6523037" y="1592262"/>
            <a:ext cx="4847665" cy="2667000"/>
          </a:xfrm>
          <a:prstGeom prst="rect">
            <a:avLst/>
          </a:prstGeom>
        </p:spPr>
      </p:pic>
      <p:sp>
        <p:nvSpPr>
          <p:cNvPr id="10" name="Text Placeholder 5">
            <a:extLst>
              <a:ext uri="{FF2B5EF4-FFF2-40B4-BE49-F238E27FC236}">
                <a16:creationId xmlns:a16="http://schemas.microsoft.com/office/drawing/2014/main" id="{C4ACE435-1C8F-4643-A226-97E9891F3FE8}"/>
              </a:ext>
            </a:extLst>
          </p:cNvPr>
          <p:cNvSpPr txBox="1">
            <a:spLocks/>
          </p:cNvSpPr>
          <p:nvPr/>
        </p:nvSpPr>
        <p:spPr>
          <a:xfrm>
            <a:off x="274702" y="1671605"/>
            <a:ext cx="6248335" cy="212365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mn-lt"/>
              </a:rPr>
              <a:t>The data used for this exercise</a:t>
            </a:r>
            <a:r>
              <a:rPr lang="en-US" sz="2800" dirty="0">
                <a:gradFill>
                  <a:gsLst>
                    <a:gs pos="1250">
                      <a:srgbClr val="505050"/>
                    </a:gs>
                    <a:gs pos="100000">
                      <a:srgbClr val="505050"/>
                    </a:gs>
                  </a:gsLst>
                  <a:lin ang="5400000" scaled="0"/>
                </a:gradFill>
                <a:latin typeface="+mn-lt"/>
              </a:rPr>
              <a:t> is the public NYC Taxi Trip and Fare dataset (December 2013, ~4Gb, ~13 million rows), available from </a:t>
            </a:r>
            <a:r>
              <a:rPr lang="en-US" sz="2800" dirty="0">
                <a:gradFill>
                  <a:gsLst>
                    <a:gs pos="1250">
                      <a:srgbClr val="505050"/>
                    </a:gs>
                    <a:gs pos="100000">
                      <a:srgbClr val="505050"/>
                    </a:gs>
                  </a:gsLst>
                  <a:lin ang="5400000" scaled="0"/>
                </a:gradFill>
                <a:latin typeface="+mn-lt"/>
                <a:hlinkClick r:id="rId4"/>
              </a:rPr>
              <a:t>http://www.andresmh.com/nyctaxitrips</a:t>
            </a:r>
            <a:endParaRPr lang="en-US" sz="2800" dirty="0">
              <a:latin typeface="+mn-lt"/>
            </a:endParaRPr>
          </a:p>
        </p:txBody>
      </p:sp>
      <p:sp>
        <p:nvSpPr>
          <p:cNvPr id="11" name="Text Placeholder 5">
            <a:extLst>
              <a:ext uri="{FF2B5EF4-FFF2-40B4-BE49-F238E27FC236}">
                <a16:creationId xmlns:a16="http://schemas.microsoft.com/office/drawing/2014/main" id="{B95B37CC-3A2B-41BD-8F90-137E0952E615}"/>
              </a:ext>
            </a:extLst>
          </p:cNvPr>
          <p:cNvSpPr txBox="1">
            <a:spLocks/>
          </p:cNvSpPr>
          <p:nvPr/>
        </p:nvSpPr>
        <p:spPr>
          <a:xfrm>
            <a:off x="198437" y="4564062"/>
            <a:ext cx="11888787"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gradFill>
                  <a:gsLst>
                    <a:gs pos="1250">
                      <a:srgbClr val="505050"/>
                    </a:gs>
                    <a:gs pos="100000">
                      <a:srgbClr val="505050"/>
                    </a:gs>
                  </a:gsLst>
                  <a:lin ang="5400000" scaled="0"/>
                </a:gradFill>
              </a:rPr>
              <a:t>Dev → Train → Test → Deploy → Score</a:t>
            </a:r>
          </a:p>
        </p:txBody>
      </p:sp>
      <p:sp>
        <p:nvSpPr>
          <p:cNvPr id="6" name="Text Placeholder 5">
            <a:extLst>
              <a:ext uri="{FF2B5EF4-FFF2-40B4-BE49-F238E27FC236}">
                <a16:creationId xmlns:a16="http://schemas.microsoft.com/office/drawing/2014/main" id="{D0398BF4-6E26-486D-B71E-151A1374D64D}"/>
              </a:ext>
            </a:extLst>
          </p:cNvPr>
          <p:cNvSpPr txBox="1">
            <a:spLocks/>
          </p:cNvSpPr>
          <p:nvPr/>
        </p:nvSpPr>
        <p:spPr>
          <a:xfrm>
            <a:off x="197029" y="5552126"/>
            <a:ext cx="11888787"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gradFill>
                  <a:gsLst>
                    <a:gs pos="1250">
                      <a:srgbClr val="505050"/>
                    </a:gs>
                    <a:gs pos="100000">
                      <a:srgbClr val="505050"/>
                    </a:gs>
                  </a:gsLst>
                  <a:lin ang="5400000" scaled="0"/>
                </a:gradFill>
                <a:hlinkClick r:id="rId5"/>
              </a:rPr>
              <a:t>https://aka.ms/dsvm/springmlads2017/sqlr</a:t>
            </a:r>
            <a:r>
              <a:rPr lang="en-US" dirty="0">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288832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1181862"/>
          </a:xfrm>
        </p:spPr>
        <p:txBody>
          <a:bodyPr/>
          <a:lstStyle/>
          <a:p>
            <a:r>
              <a:rPr lang="en-US" dirty="0"/>
              <a:t>Hands-on</a:t>
            </a:r>
          </a:p>
        </p:txBody>
      </p:sp>
    </p:spTree>
    <p:extLst>
      <p:ext uri="{BB962C8B-B14F-4D97-AF65-F5344CB8AC3E}">
        <p14:creationId xmlns:p14="http://schemas.microsoft.com/office/powerpoint/2010/main" val="406491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1181862"/>
          </a:xfrm>
        </p:spPr>
        <p:txBody>
          <a:bodyPr/>
          <a:lstStyle/>
          <a:p>
            <a:r>
              <a:rPr lang="en-US" dirty="0"/>
              <a:t>Spark</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0680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Hands-on: Spark</a:t>
            </a:r>
          </a:p>
        </p:txBody>
      </p:sp>
      <p:pic>
        <p:nvPicPr>
          <p:cNvPr id="6" name="Picture 5">
            <a:extLst>
              <a:ext uri="{FF2B5EF4-FFF2-40B4-BE49-F238E27FC236}">
                <a16:creationId xmlns:a16="http://schemas.microsoft.com/office/drawing/2014/main" id="{347A5F5E-6832-41D8-A3CF-5FBF583B08A1}"/>
              </a:ext>
            </a:extLst>
          </p:cNvPr>
          <p:cNvPicPr>
            <a:picLocks noChangeAspect="1"/>
          </p:cNvPicPr>
          <p:nvPr/>
        </p:nvPicPr>
        <p:blipFill>
          <a:blip r:embed="rId3"/>
          <a:stretch>
            <a:fillRect/>
          </a:stretch>
        </p:blipFill>
        <p:spPr>
          <a:xfrm>
            <a:off x="1493837" y="1287462"/>
            <a:ext cx="8275326" cy="4324148"/>
          </a:xfrm>
          <a:prstGeom prst="rect">
            <a:avLst/>
          </a:prstGeom>
        </p:spPr>
      </p:pic>
    </p:spTree>
    <p:extLst>
      <p:ext uri="{BB962C8B-B14F-4D97-AF65-F5344CB8AC3E}">
        <p14:creationId xmlns:p14="http://schemas.microsoft.com/office/powerpoint/2010/main" val="345225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Hands-on: Spark</a:t>
            </a:r>
          </a:p>
        </p:txBody>
      </p:sp>
      <p:grpSp>
        <p:nvGrpSpPr>
          <p:cNvPr id="4" name="Group 3">
            <a:extLst>
              <a:ext uri="{FF2B5EF4-FFF2-40B4-BE49-F238E27FC236}">
                <a16:creationId xmlns:a16="http://schemas.microsoft.com/office/drawing/2014/main" id="{4EF901F4-22D2-437F-B066-9553A50A1A5C}"/>
              </a:ext>
            </a:extLst>
          </p:cNvPr>
          <p:cNvGrpSpPr/>
          <p:nvPr/>
        </p:nvGrpSpPr>
        <p:grpSpPr>
          <a:xfrm>
            <a:off x="2179637" y="2522192"/>
            <a:ext cx="2656923" cy="2365081"/>
            <a:chOff x="1334051" y="3901286"/>
            <a:chExt cx="2656923" cy="2337590"/>
          </a:xfrm>
        </p:grpSpPr>
        <p:sp>
          <p:nvSpPr>
            <p:cNvPr id="9" name="Rectangle 8">
              <a:extLst>
                <a:ext uri="{FF2B5EF4-FFF2-40B4-BE49-F238E27FC236}">
                  <a16:creationId xmlns:a16="http://schemas.microsoft.com/office/drawing/2014/main" id="{2F379C2E-C506-414A-BDAE-585F6E08792D}"/>
                </a:ext>
              </a:extLst>
            </p:cNvPr>
            <p:cNvSpPr/>
            <p:nvPr/>
          </p:nvSpPr>
          <p:spPr bwMode="auto">
            <a:xfrm>
              <a:off x="1896547" y="3901286"/>
              <a:ext cx="2094427" cy="2337590"/>
            </a:xfrm>
            <a:prstGeom prst="rect">
              <a:avLst/>
            </a:prstGeom>
            <a:solidFill>
              <a:srgbClr val="005A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BB946AD3-88BD-4023-8F77-421F9E221FD4}"/>
                </a:ext>
              </a:extLst>
            </p:cNvPr>
            <p:cNvGrpSpPr/>
            <p:nvPr/>
          </p:nvGrpSpPr>
          <p:grpSpPr>
            <a:xfrm>
              <a:off x="1334051" y="4224072"/>
              <a:ext cx="2399749" cy="1600200"/>
              <a:chOff x="1438826" y="3300147"/>
              <a:chExt cx="2399749" cy="1600200"/>
            </a:xfrm>
          </p:grpSpPr>
          <p:sp>
            <p:nvSpPr>
              <p:cNvPr id="12" name="Rectangle: Rounded Corners 11">
                <a:extLst>
                  <a:ext uri="{FF2B5EF4-FFF2-40B4-BE49-F238E27FC236}">
                    <a16:creationId xmlns:a16="http://schemas.microsoft.com/office/drawing/2014/main" id="{90A56551-20D7-49C2-89DB-FF0842D66B69}"/>
                  </a:ext>
                </a:extLst>
              </p:cNvPr>
              <p:cNvSpPr/>
              <p:nvPr/>
            </p:nvSpPr>
            <p:spPr bwMode="auto">
              <a:xfrm>
                <a:off x="2247900" y="3300147"/>
                <a:ext cx="1590675" cy="1600200"/>
              </a:xfrm>
              <a:prstGeom prst="roundRect">
                <a:avLst>
                  <a:gd name="adj" fmla="val 5697"/>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AC1AA401-88AE-41F3-95A9-142E9995DCA6}"/>
                  </a:ext>
                </a:extLst>
              </p:cNvPr>
              <p:cNvGrpSpPr/>
              <p:nvPr/>
            </p:nvGrpSpPr>
            <p:grpSpPr>
              <a:xfrm>
                <a:off x="2300287" y="3347772"/>
                <a:ext cx="1485900" cy="1504951"/>
                <a:chOff x="1066800" y="3228974"/>
                <a:chExt cx="1485900" cy="1504951"/>
              </a:xfrm>
            </p:grpSpPr>
            <p:pic>
              <p:nvPicPr>
                <p:cNvPr id="20" name="Graphic 5" descr="Stamp">
                  <a:extLst>
                    <a:ext uri="{FF2B5EF4-FFF2-40B4-BE49-F238E27FC236}">
                      <a16:creationId xmlns:a16="http://schemas.microsoft.com/office/drawing/2014/main" id="{170FF21E-5080-430D-A586-406CDBDE4D0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75" t="9375" r="9375" b="8333"/>
                <a:stretch/>
              </p:blipFill>
              <p:spPr>
                <a:xfrm>
                  <a:off x="1066800" y="3228975"/>
                  <a:ext cx="742950" cy="752475"/>
                </a:xfrm>
                <a:prstGeom prst="rect">
                  <a:avLst/>
                </a:prstGeom>
                <a:scene3d>
                  <a:camera prst="orthographicFront"/>
                  <a:lightRig rig="threePt" dir="t"/>
                </a:scene3d>
                <a:sp3d>
                  <a:bevelT w="165100" prst="coolSlant"/>
                </a:sp3d>
              </p:spPr>
            </p:pic>
            <p:pic>
              <p:nvPicPr>
                <p:cNvPr id="21" name="Graphic 10" descr="Stamp">
                  <a:extLst>
                    <a:ext uri="{FF2B5EF4-FFF2-40B4-BE49-F238E27FC236}">
                      <a16:creationId xmlns:a16="http://schemas.microsoft.com/office/drawing/2014/main" id="{3317E9CD-E46A-43E8-82DC-2BECB615FD6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9375" t="9375" r="9375" b="8333"/>
                <a:stretch/>
              </p:blipFill>
              <p:spPr>
                <a:xfrm>
                  <a:off x="1809750" y="3228974"/>
                  <a:ext cx="742950" cy="752475"/>
                </a:xfrm>
                <a:prstGeom prst="rect">
                  <a:avLst/>
                </a:prstGeom>
                <a:scene3d>
                  <a:camera prst="orthographicFront"/>
                  <a:lightRig rig="threePt" dir="t"/>
                </a:scene3d>
                <a:sp3d>
                  <a:bevelT w="165100" prst="coolSlant"/>
                </a:sp3d>
              </p:spPr>
            </p:pic>
            <p:pic>
              <p:nvPicPr>
                <p:cNvPr id="22" name="Graphic 11" descr="Stamp">
                  <a:extLst>
                    <a:ext uri="{FF2B5EF4-FFF2-40B4-BE49-F238E27FC236}">
                      <a16:creationId xmlns:a16="http://schemas.microsoft.com/office/drawing/2014/main" id="{2E915911-392C-4E51-A64E-9037435E09E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9375" t="9375" r="9375" b="8333"/>
                <a:stretch/>
              </p:blipFill>
              <p:spPr>
                <a:xfrm>
                  <a:off x="1066800" y="3981450"/>
                  <a:ext cx="742950" cy="752475"/>
                </a:xfrm>
                <a:prstGeom prst="rect">
                  <a:avLst/>
                </a:prstGeom>
                <a:scene3d>
                  <a:camera prst="orthographicFront"/>
                  <a:lightRig rig="threePt" dir="t"/>
                </a:scene3d>
                <a:sp3d>
                  <a:bevelT w="165100" prst="coolSlant"/>
                </a:sp3d>
              </p:spPr>
            </p:pic>
            <p:pic>
              <p:nvPicPr>
                <p:cNvPr id="23" name="Graphic 12" descr="Stamp">
                  <a:extLst>
                    <a:ext uri="{FF2B5EF4-FFF2-40B4-BE49-F238E27FC236}">
                      <a16:creationId xmlns:a16="http://schemas.microsoft.com/office/drawing/2014/main" id="{6DAF10F5-12B1-4E0F-A75D-B3CA7CB88FC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9375" t="9375" r="9375" b="8333"/>
                <a:stretch/>
              </p:blipFill>
              <p:spPr>
                <a:xfrm>
                  <a:off x="1809750" y="3981449"/>
                  <a:ext cx="742950" cy="752475"/>
                </a:xfrm>
                <a:prstGeom prst="rect">
                  <a:avLst/>
                </a:prstGeom>
                <a:scene3d>
                  <a:camera prst="orthographicFront"/>
                  <a:lightRig rig="threePt" dir="t"/>
                </a:scene3d>
                <a:sp3d>
                  <a:bevelT w="165100" prst="coolSlant"/>
                </a:sp3d>
              </p:spPr>
            </p:pic>
          </p:grpSp>
          <p:cxnSp>
            <p:nvCxnSpPr>
              <p:cNvPr id="14" name="Straight Arrow Connector 13">
                <a:extLst>
                  <a:ext uri="{FF2B5EF4-FFF2-40B4-BE49-F238E27FC236}">
                    <a16:creationId xmlns:a16="http://schemas.microsoft.com/office/drawing/2014/main" id="{1DA3F396-4E93-4808-8FE7-7453F0EC731B}"/>
                  </a:ext>
                </a:extLst>
              </p:cNvPr>
              <p:cNvCxnSpPr>
                <a:cxnSpLocks/>
              </p:cNvCxnSpPr>
              <p:nvPr/>
            </p:nvCxnSpPr>
            <p:spPr>
              <a:xfrm>
                <a:off x="1438826" y="3620960"/>
                <a:ext cx="1161511" cy="1427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5BFC48-4562-4A7C-AD65-B50B562EFD1F}"/>
                  </a:ext>
                </a:extLst>
              </p:cNvPr>
              <p:cNvCxnSpPr>
                <a:cxnSpLocks/>
              </p:cNvCxnSpPr>
              <p:nvPr/>
            </p:nvCxnSpPr>
            <p:spPr>
              <a:xfrm>
                <a:off x="1438826" y="3613831"/>
                <a:ext cx="1892271" cy="13391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DE226C-5B26-4DE7-873B-88992BCC571A}"/>
                  </a:ext>
                </a:extLst>
              </p:cNvPr>
              <p:cNvCxnSpPr>
                <a:cxnSpLocks/>
              </p:cNvCxnSpPr>
              <p:nvPr/>
            </p:nvCxnSpPr>
            <p:spPr>
              <a:xfrm>
                <a:off x="1438826" y="3606755"/>
                <a:ext cx="1161511" cy="9480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EA836C-7C2B-417A-AEC1-320DB92729AC}"/>
                  </a:ext>
                </a:extLst>
              </p:cNvPr>
              <p:cNvCxnSpPr>
                <a:cxnSpLocks/>
              </p:cNvCxnSpPr>
              <p:nvPr/>
            </p:nvCxnSpPr>
            <p:spPr>
              <a:xfrm>
                <a:off x="1438826" y="3613831"/>
                <a:ext cx="1917213" cy="94098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grpSp>
      <p:pic>
        <p:nvPicPr>
          <p:cNvPr id="7" name="Picture 6">
            <a:extLst>
              <a:ext uri="{FF2B5EF4-FFF2-40B4-BE49-F238E27FC236}">
                <a16:creationId xmlns:a16="http://schemas.microsoft.com/office/drawing/2014/main" id="{6F700285-792C-450A-85FF-A0061B8F5206}"/>
              </a:ext>
            </a:extLst>
          </p:cNvPr>
          <p:cNvPicPr>
            <a:picLocks noChangeAspect="1"/>
          </p:cNvPicPr>
          <p:nvPr/>
        </p:nvPicPr>
        <p:blipFill rotWithShape="1">
          <a:blip r:embed="rId7">
            <a:lum bright="-12000" contrast="18000"/>
          </a:blip>
          <a:srcRect l="2227" t="4906" r="2246" b="4453"/>
          <a:stretch/>
        </p:blipFill>
        <p:spPr>
          <a:xfrm>
            <a:off x="7218362" y="2354262"/>
            <a:ext cx="4181475" cy="3290728"/>
          </a:xfrm>
          <a:prstGeom prst="rect">
            <a:avLst/>
          </a:prstGeom>
        </p:spPr>
      </p:pic>
      <p:sp>
        <p:nvSpPr>
          <p:cNvPr id="24" name="Text Placeholder 5">
            <a:extLst>
              <a:ext uri="{FF2B5EF4-FFF2-40B4-BE49-F238E27FC236}">
                <a16:creationId xmlns:a16="http://schemas.microsoft.com/office/drawing/2014/main" id="{F4622054-5D5A-4167-8A8D-3C70A0DFA0B0}"/>
              </a:ext>
            </a:extLst>
          </p:cNvPr>
          <p:cNvSpPr txBox="1">
            <a:spLocks/>
          </p:cNvSpPr>
          <p:nvPr/>
        </p:nvSpPr>
        <p:spPr>
          <a:xfrm>
            <a:off x="253442" y="2735262"/>
            <a:ext cx="2230995" cy="156966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mn-lt"/>
              </a:rPr>
              <a:t>Head and Worker Roles handled and optimized on the box by Spark Local processes</a:t>
            </a:r>
          </a:p>
        </p:txBody>
      </p:sp>
      <p:sp>
        <p:nvSpPr>
          <p:cNvPr id="35" name="Text Placeholder 5">
            <a:extLst>
              <a:ext uri="{FF2B5EF4-FFF2-40B4-BE49-F238E27FC236}">
                <a16:creationId xmlns:a16="http://schemas.microsoft.com/office/drawing/2014/main" id="{99792498-A5D2-4BB4-9EA4-A9327ACC2A78}"/>
              </a:ext>
            </a:extLst>
          </p:cNvPr>
          <p:cNvSpPr txBox="1">
            <a:spLocks/>
          </p:cNvSpPr>
          <p:nvPr/>
        </p:nvSpPr>
        <p:spPr>
          <a:xfrm>
            <a:off x="1459922" y="1622599"/>
            <a:ext cx="2385824" cy="960263"/>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mn-lt"/>
              </a:rPr>
              <a:t>Local Spark on the DSVM</a:t>
            </a:r>
          </a:p>
        </p:txBody>
      </p:sp>
      <p:sp>
        <p:nvSpPr>
          <p:cNvPr id="36" name="Text Placeholder 5">
            <a:extLst>
              <a:ext uri="{FF2B5EF4-FFF2-40B4-BE49-F238E27FC236}">
                <a16:creationId xmlns:a16="http://schemas.microsoft.com/office/drawing/2014/main" id="{A02845AC-DACC-4819-96AE-7FFDE09AF745}"/>
              </a:ext>
            </a:extLst>
          </p:cNvPr>
          <p:cNvSpPr txBox="1">
            <a:spLocks/>
          </p:cNvSpPr>
          <p:nvPr/>
        </p:nvSpPr>
        <p:spPr>
          <a:xfrm>
            <a:off x="8116187" y="1353969"/>
            <a:ext cx="2385824" cy="960263"/>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mn-lt"/>
              </a:rPr>
              <a:t>Spark Cluster in HDInsight</a:t>
            </a:r>
          </a:p>
        </p:txBody>
      </p:sp>
    </p:spTree>
    <p:extLst>
      <p:ext uri="{BB962C8B-B14F-4D97-AF65-F5344CB8AC3E}">
        <p14:creationId xmlns:p14="http://schemas.microsoft.com/office/powerpoint/2010/main" val="129446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1181862"/>
          </a:xfrm>
        </p:spPr>
        <p:txBody>
          <a:bodyPr/>
          <a:lstStyle/>
          <a:p>
            <a:r>
              <a:rPr lang="en-US" dirty="0"/>
              <a:t>Hands-on</a:t>
            </a:r>
          </a:p>
        </p:txBody>
      </p:sp>
    </p:spTree>
    <p:extLst>
      <p:ext uri="{BB962C8B-B14F-4D97-AF65-F5344CB8AC3E}">
        <p14:creationId xmlns:p14="http://schemas.microsoft.com/office/powerpoint/2010/main" val="281302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Hands-on</a:t>
            </a:r>
          </a:p>
        </p:txBody>
      </p:sp>
      <p:sp>
        <p:nvSpPr>
          <p:cNvPr id="3" name="Text Placeholder 2">
            <a:extLst>
              <a:ext uri="{FF2B5EF4-FFF2-40B4-BE49-F238E27FC236}">
                <a16:creationId xmlns:a16="http://schemas.microsoft.com/office/drawing/2014/main" id="{AC2A4469-18FA-4077-822A-AEB300C8C733}"/>
              </a:ext>
            </a:extLst>
          </p:cNvPr>
          <p:cNvSpPr>
            <a:spLocks noGrp="1"/>
          </p:cNvSpPr>
          <p:nvPr>
            <p:ph type="body" sz="quarter" idx="10"/>
          </p:nvPr>
        </p:nvSpPr>
        <p:spPr>
          <a:xfrm>
            <a:off x="274638" y="1212850"/>
            <a:ext cx="11888787" cy="2289858"/>
          </a:xfrm>
        </p:spPr>
        <p:txBody>
          <a:bodyPr/>
          <a:lstStyle/>
          <a:p>
            <a:pPr>
              <a:lnSpc>
                <a:spcPct val="120000"/>
              </a:lnSpc>
            </a:pPr>
            <a:r>
              <a:rPr lang="en-US" sz="2400" dirty="0">
                <a:latin typeface="+mn-lt"/>
              </a:rPr>
              <a:t>Open JupyterHub: in a browser, navigate to </a:t>
            </a:r>
            <a:r>
              <a:rPr lang="en-US" sz="2400" dirty="0">
                <a:latin typeface="+mn-lt"/>
                <a:hlinkClick r:id="rId3"/>
              </a:rPr>
              <a:t>https://your-dsvm-ip:8000</a:t>
            </a:r>
            <a:r>
              <a:rPr lang="en-US" sz="2400" dirty="0">
                <a:latin typeface="+mn-lt"/>
              </a:rPr>
              <a:t> and log in</a:t>
            </a:r>
          </a:p>
          <a:p>
            <a:pPr>
              <a:lnSpc>
                <a:spcPct val="120000"/>
              </a:lnSpc>
            </a:pPr>
            <a:r>
              <a:rPr lang="en-US" sz="2400" dirty="0">
                <a:latin typeface="+mn-lt"/>
              </a:rPr>
              <a:t>Click New (in the top-right corner) and choose Terminal</a:t>
            </a:r>
          </a:p>
          <a:p>
            <a:pPr>
              <a:lnSpc>
                <a:spcPct val="120000"/>
              </a:lnSpc>
            </a:pPr>
            <a:r>
              <a:rPr lang="en-US" sz="2400" dirty="0">
                <a:latin typeface="+mn-lt"/>
              </a:rPr>
              <a:t>Run this command in the terminal:</a:t>
            </a:r>
          </a:p>
          <a:p>
            <a:pPr>
              <a:lnSpc>
                <a:spcPct val="150000"/>
              </a:lnSpc>
            </a:pPr>
            <a:r>
              <a:rPr lang="en-US" sz="2400" dirty="0">
                <a:latin typeface="Consolas" panose="020B0609020204030204" pitchFamily="49" charset="0"/>
              </a:rPr>
              <a:t>	</a:t>
            </a:r>
            <a:r>
              <a:rPr lang="en-US" sz="2400" dirty="0" err="1">
                <a:latin typeface="Consolas" panose="020B0609020204030204" pitchFamily="49" charset="0"/>
              </a:rPr>
              <a:t>wget</a:t>
            </a:r>
            <a:r>
              <a:rPr lang="en-US" sz="2400" dirty="0">
                <a:latin typeface="Consolas" panose="020B0609020204030204" pitchFamily="49" charset="0"/>
              </a:rPr>
              <a:t> –O – aka.ms/dsvm/</a:t>
            </a:r>
            <a:r>
              <a:rPr lang="en-US" sz="2400" dirty="0" err="1">
                <a:latin typeface="Consolas" panose="020B0609020204030204" pitchFamily="49" charset="0"/>
              </a:rPr>
              <a:t>mlads</a:t>
            </a:r>
            <a:r>
              <a:rPr lang="en-US" sz="2400" dirty="0">
                <a:latin typeface="Consolas" panose="020B0609020204030204" pitchFamily="49" charset="0"/>
              </a:rPr>
              <a:t> | bash</a:t>
            </a:r>
          </a:p>
        </p:txBody>
      </p:sp>
    </p:spTree>
    <p:extLst>
      <p:ext uri="{BB962C8B-B14F-4D97-AF65-F5344CB8AC3E}">
        <p14:creationId xmlns:p14="http://schemas.microsoft.com/office/powerpoint/2010/main" val="175433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Useful links</a:t>
            </a:r>
          </a:p>
        </p:txBody>
      </p:sp>
      <p:sp>
        <p:nvSpPr>
          <p:cNvPr id="3" name="Text Placeholder 2">
            <a:extLst>
              <a:ext uri="{FF2B5EF4-FFF2-40B4-BE49-F238E27FC236}">
                <a16:creationId xmlns:a16="http://schemas.microsoft.com/office/drawing/2014/main" id="{AC2A4469-18FA-4077-822A-AEB300C8C733}"/>
              </a:ext>
            </a:extLst>
          </p:cNvPr>
          <p:cNvSpPr>
            <a:spLocks noGrp="1"/>
          </p:cNvSpPr>
          <p:nvPr>
            <p:ph type="body" sz="quarter" idx="10"/>
          </p:nvPr>
        </p:nvSpPr>
        <p:spPr>
          <a:xfrm>
            <a:off x="274638" y="1212850"/>
            <a:ext cx="11888787" cy="6315575"/>
          </a:xfrm>
        </p:spPr>
        <p:txBody>
          <a:bodyPr/>
          <a:lstStyle/>
          <a:p>
            <a:r>
              <a:rPr lang="en-US" sz="2400" dirty="0">
                <a:latin typeface="+mn-lt"/>
              </a:rPr>
              <a:t>DSVM Forum for questions, feedback and feature requests - </a:t>
            </a:r>
            <a:r>
              <a:rPr lang="en-US" sz="2400" dirty="0">
                <a:latin typeface="+mn-lt"/>
                <a:hlinkClick r:id="rId3"/>
              </a:rPr>
              <a:t>http://aka.ms/dsvm/forum</a:t>
            </a:r>
            <a:br>
              <a:rPr lang="en-US" sz="2400" dirty="0">
                <a:latin typeface="+mn-lt"/>
                <a:hlinkClick r:id="rId3"/>
              </a:rPr>
            </a:br>
            <a:endParaRPr lang="en-US" sz="2400" dirty="0">
              <a:latin typeface="+mn-lt"/>
            </a:endParaRPr>
          </a:p>
          <a:p>
            <a:r>
              <a:rPr lang="en-US" sz="2400" dirty="0">
                <a:latin typeface="+mn-lt"/>
              </a:rPr>
              <a:t>Windows Product Page – </a:t>
            </a:r>
            <a:r>
              <a:rPr lang="en-US" sz="2400" dirty="0">
                <a:latin typeface="+mn-lt"/>
                <a:hlinkClick r:id="rId3"/>
              </a:rPr>
              <a:t>http://aka.ms/dsvm</a:t>
            </a:r>
            <a:r>
              <a:rPr lang="en-US" sz="2400" dirty="0">
                <a:latin typeface="+mn-lt"/>
              </a:rPr>
              <a:t> </a:t>
            </a:r>
            <a:br>
              <a:rPr lang="en-US" sz="2400" dirty="0">
                <a:latin typeface="+mn-lt"/>
              </a:rPr>
            </a:br>
            <a:r>
              <a:rPr lang="en-US" sz="2400" dirty="0">
                <a:latin typeface="+mn-lt"/>
              </a:rPr>
              <a:t>Windows documentation – </a:t>
            </a:r>
            <a:r>
              <a:rPr lang="en-US" sz="2400" dirty="0">
                <a:latin typeface="+mn-lt"/>
                <a:hlinkClick r:id="rId4"/>
              </a:rPr>
              <a:t>http://aka.ms/dsvmdoc</a:t>
            </a:r>
            <a:endParaRPr lang="en-US" sz="2400" dirty="0">
              <a:latin typeface="+mn-lt"/>
            </a:endParaRPr>
          </a:p>
          <a:p>
            <a:r>
              <a:rPr lang="en-US" sz="2400" dirty="0">
                <a:latin typeface="+mn-lt"/>
              </a:rPr>
              <a:t>Ubuntu: product page – </a:t>
            </a:r>
            <a:r>
              <a:rPr lang="en-US" sz="2400" dirty="0">
                <a:latin typeface="+mn-lt"/>
                <a:hlinkClick r:id="rId5"/>
              </a:rPr>
              <a:t>http://aka.ms/dsvm/ubuntu</a:t>
            </a:r>
            <a:endParaRPr lang="en-US" sz="2400" dirty="0">
              <a:latin typeface="+mn-lt"/>
            </a:endParaRPr>
          </a:p>
          <a:p>
            <a:r>
              <a:rPr lang="en-US" sz="2400" dirty="0">
                <a:latin typeface="+mn-lt"/>
              </a:rPr>
              <a:t>Deep learning toolkit for DSVM - </a:t>
            </a:r>
            <a:r>
              <a:rPr lang="en-US" sz="2400" dirty="0">
                <a:latin typeface="+mn-lt"/>
                <a:hlinkClick r:id="rId6"/>
              </a:rPr>
              <a:t>http://aka.ms/dsvm/deeplearning</a:t>
            </a:r>
            <a:endParaRPr lang="en-US" sz="2400" dirty="0">
              <a:latin typeface="+mn-lt"/>
            </a:endParaRPr>
          </a:p>
          <a:p>
            <a:endParaRPr lang="en-US" sz="2400" dirty="0">
              <a:latin typeface="+mn-lt"/>
            </a:endParaRPr>
          </a:p>
          <a:p>
            <a:r>
              <a:rPr lang="en-US" sz="2400" dirty="0">
                <a:latin typeface="+mn-lt"/>
              </a:rPr>
              <a:t>Test drive - </a:t>
            </a:r>
            <a:r>
              <a:rPr lang="en-US" sz="2400" dirty="0">
                <a:latin typeface="+mn-lt"/>
                <a:hlinkClick r:id="rId7"/>
              </a:rPr>
              <a:t>https://aka.ms/dsvm/testdrive</a:t>
            </a:r>
            <a:endParaRPr lang="en-US" sz="2400" dirty="0">
              <a:latin typeface="+mn-lt"/>
            </a:endParaRPr>
          </a:p>
          <a:p>
            <a:endParaRPr lang="en-US" sz="2400" dirty="0">
              <a:latin typeface="+mn-lt"/>
            </a:endParaRPr>
          </a:p>
          <a:p>
            <a:r>
              <a:rPr lang="en-US" sz="2400" dirty="0">
                <a:latin typeface="+mn-lt"/>
              </a:rPr>
              <a:t>DSVM Introductory DIY workshop – </a:t>
            </a:r>
            <a:r>
              <a:rPr lang="en-US" sz="2400" dirty="0">
                <a:latin typeface="+mn-lt"/>
                <a:hlinkClick r:id="rId8"/>
              </a:rPr>
              <a:t>http://aka.ms/dsvm/workshop</a:t>
            </a:r>
            <a:br>
              <a:rPr lang="en-US" sz="2400" dirty="0">
                <a:latin typeface="+mn-lt"/>
              </a:rPr>
            </a:br>
            <a:r>
              <a:rPr lang="en-US" sz="2400" dirty="0">
                <a:latin typeface="+mn-lt"/>
              </a:rPr>
              <a:t> </a:t>
            </a:r>
          </a:p>
          <a:p>
            <a:r>
              <a:rPr lang="en-US" sz="2400" dirty="0">
                <a:latin typeface="+mn-lt"/>
              </a:rPr>
              <a:t>2 Page Handout – </a:t>
            </a:r>
            <a:r>
              <a:rPr lang="en-US" sz="2400" dirty="0">
                <a:latin typeface="+mn-lt"/>
                <a:hlinkClick r:id="rId9"/>
              </a:rPr>
              <a:t>http://aka.ms/dsvm/handout </a:t>
            </a:r>
            <a:br>
              <a:rPr lang="en-US" sz="2400" dirty="0">
                <a:latin typeface="+mn-lt"/>
              </a:rPr>
            </a:br>
            <a:endParaRPr lang="en-US" sz="2400" dirty="0">
              <a:latin typeface="+mn-lt"/>
            </a:endParaRPr>
          </a:p>
          <a:p>
            <a:r>
              <a:rPr lang="en-US" sz="2400" dirty="0">
                <a:latin typeface="+mn-lt"/>
              </a:rPr>
              <a:t>Learn Analytics @ Microsoft – </a:t>
            </a:r>
            <a:r>
              <a:rPr lang="en-US" sz="2400" dirty="0">
                <a:latin typeface="+mn-lt"/>
                <a:hlinkClick r:id="rId10"/>
              </a:rPr>
              <a:t>http://learnanalytics.microsoft.com </a:t>
            </a:r>
            <a:endParaRPr lang="en-US" sz="2400" dirty="0">
              <a:latin typeface="+mn-lt"/>
            </a:endParaRPr>
          </a:p>
          <a:p>
            <a:endParaRPr lang="en-US" sz="2400" dirty="0">
              <a:latin typeface="+mn-lt"/>
            </a:endParaRPr>
          </a:p>
          <a:p>
            <a:endParaRPr lang="en-US" sz="2400" dirty="0">
              <a:latin typeface="+mn-lt"/>
            </a:endParaRPr>
          </a:p>
        </p:txBody>
      </p:sp>
    </p:spTree>
    <p:extLst>
      <p:ext uri="{BB962C8B-B14F-4D97-AF65-F5344CB8AC3E}">
        <p14:creationId xmlns:p14="http://schemas.microsoft.com/office/powerpoint/2010/main" val="121148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52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93448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211287"/>
            <a:ext cx="11888787" cy="5650778"/>
          </a:xfrm>
        </p:spPr>
        <p:txBody>
          <a:bodyPr/>
          <a:lstStyle/>
          <a:p>
            <a:r>
              <a:rPr lang="en-US" dirty="0"/>
              <a:t>Understand the Azure Data Science VM</a:t>
            </a:r>
          </a:p>
          <a:p>
            <a:pPr lvl="1"/>
            <a:r>
              <a:rPr lang="en-US" dirty="0"/>
              <a:t>And its role in the data science process</a:t>
            </a:r>
          </a:p>
          <a:p>
            <a:pPr marL="0" indent="0">
              <a:buNone/>
            </a:pPr>
            <a:endParaRPr lang="en-US" sz="1200" dirty="0"/>
          </a:p>
          <a:p>
            <a:r>
              <a:rPr lang="en-US" dirty="0"/>
              <a:t>Hands-on experience with the DSVM by exploring several key scenarios</a:t>
            </a:r>
          </a:p>
          <a:p>
            <a:pPr lvl="1"/>
            <a:r>
              <a:rPr lang="en-US" dirty="0"/>
              <a:t>Dev → Prod (Windows)</a:t>
            </a:r>
          </a:p>
          <a:p>
            <a:pPr lvl="1"/>
            <a:r>
              <a:rPr lang="en-US" dirty="0"/>
              <a:t>SQL Server with R Services (Windows)</a:t>
            </a:r>
          </a:p>
          <a:p>
            <a:pPr lvl="1"/>
            <a:r>
              <a:rPr lang="en-US" dirty="0"/>
              <a:t>Spark local with </a:t>
            </a:r>
            <a:r>
              <a:rPr lang="en-US" dirty="0" err="1"/>
              <a:t>PySpark</a:t>
            </a:r>
            <a:r>
              <a:rPr lang="en-US" dirty="0"/>
              <a:t> (Ubuntu)</a:t>
            </a:r>
          </a:p>
          <a:p>
            <a:endParaRPr lang="en-US" sz="1200" dirty="0"/>
          </a:p>
          <a:p>
            <a:r>
              <a:rPr lang="en-US" dirty="0"/>
              <a:t>Take home: how the DSVM enables your data science work</a:t>
            </a:r>
          </a:p>
          <a:p>
            <a:pPr lvl="1"/>
            <a:r>
              <a:rPr lang="en-US" dirty="0"/>
              <a:t>Broad, not deep</a:t>
            </a:r>
          </a:p>
          <a:p>
            <a:pPr lvl="1"/>
            <a:endParaRPr lang="en-US" dirty="0"/>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What’s included? A partial list…</a:t>
            </a:r>
          </a:p>
        </p:txBody>
      </p:sp>
      <p:sp>
        <p:nvSpPr>
          <p:cNvPr id="6" name="Text Placeholder 5"/>
          <p:cNvSpPr>
            <a:spLocks noGrp="1"/>
          </p:cNvSpPr>
          <p:nvPr>
            <p:ph type="body" sz="quarter" idx="10"/>
          </p:nvPr>
        </p:nvSpPr>
        <p:spPr>
          <a:xfrm>
            <a:off x="274638" y="1212850"/>
            <a:ext cx="11888787" cy="1089529"/>
          </a:xfrm>
        </p:spPr>
        <p:txBody>
          <a:bodyPr/>
          <a:lstStyle/>
          <a:p>
            <a:endParaRPr lang="en-US" dirty="0"/>
          </a:p>
          <a:p>
            <a:pPr lvl="2"/>
            <a:endParaRPr lang="en-US" dirty="0"/>
          </a:p>
        </p:txBody>
      </p:sp>
      <p:sp>
        <p:nvSpPr>
          <p:cNvPr id="3" name="Rectangle 2">
            <a:extLst>
              <a:ext uri="{FF2B5EF4-FFF2-40B4-BE49-F238E27FC236}">
                <a16:creationId xmlns:a16="http://schemas.microsoft.com/office/drawing/2014/main" id="{9A72B34D-673F-4607-86CE-FC7CEE890795}"/>
              </a:ext>
            </a:extLst>
          </p:cNvPr>
          <p:cNvSpPr/>
          <p:nvPr/>
        </p:nvSpPr>
        <p:spPr>
          <a:xfrm>
            <a:off x="273860" y="1194383"/>
            <a:ext cx="5334777" cy="5724644"/>
          </a:xfrm>
          <a:prstGeom prst="rect">
            <a:avLst/>
          </a:prstGeom>
        </p:spPr>
        <p:txBody>
          <a:bodyPr wrap="square">
            <a:spAutoFit/>
          </a:bodyPr>
          <a:lstStyle/>
          <a:p>
            <a:pPr marL="228600" lvl="0" indent="-228600">
              <a:lnSpc>
                <a:spcPct val="90000"/>
              </a:lnSpc>
              <a:spcBef>
                <a:spcPct val="20000"/>
              </a:spcBef>
              <a:buSzPct val="90000"/>
              <a:buFont typeface="Wingdings" panose="05000000000000000000" pitchFamily="2" charset="2"/>
              <a:buChar char=""/>
            </a:pPr>
            <a:r>
              <a:rPr lang="en-US" sz="2800" dirty="0">
                <a:gradFill>
                  <a:gsLst>
                    <a:gs pos="1250">
                      <a:srgbClr val="505050"/>
                    </a:gs>
                    <a:gs pos="100000">
                      <a:srgbClr val="505050"/>
                    </a:gs>
                  </a:gsLst>
                  <a:lin ang="5400000" scaled="0"/>
                </a:gradFill>
                <a:latin typeface="Segoe UI Light"/>
              </a:rPr>
              <a:t>Windows</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Microsoft R Open with popular packages pre-installed</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Microsoft R Server Developer Edition</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Anaconda Python 2.7, 3.5</a:t>
            </a:r>
          </a:p>
          <a:p>
            <a:pPr marL="457200" lvl="1"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JuliaPro</a:t>
            </a:r>
            <a:r>
              <a:rPr lang="en-US" sz="1200" dirty="0">
                <a:gradFill>
                  <a:gsLst>
                    <a:gs pos="1250">
                      <a:srgbClr val="505050"/>
                    </a:gs>
                    <a:gs pos="100000">
                      <a:srgbClr val="505050"/>
                    </a:gs>
                  </a:gsLst>
                  <a:lin ang="5400000" scaled="0"/>
                </a:gradFill>
              </a:rPr>
              <a:t> with popular packages pre-installed</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Jupyter Notebook Server (R, Python, Julia)</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SQL Server 2016 Developer Edition</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IDEs and Editors</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Visual Studio Community Edition 2015 (IDE) </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Azure HDInsight (Hadoop), Data Lake, SQL Server Data tools </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Node.js, Python, and R tools for Visual Studio</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RStudio Desktop</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Power BI desktop</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Machine Learning Tools </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Integration with Azure Machine Learning </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Microsoft Cognitive toolkit (CNTK)</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Xgboost</a:t>
            </a:r>
          </a:p>
          <a:p>
            <a:pPr marL="923571" lvl="2"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Vowpal</a:t>
            </a:r>
            <a:r>
              <a:rPr lang="en-US" sz="1200" dirty="0">
                <a:gradFill>
                  <a:gsLst>
                    <a:gs pos="1250">
                      <a:srgbClr val="505050"/>
                    </a:gs>
                    <a:gs pos="100000">
                      <a:srgbClr val="505050"/>
                    </a:gs>
                  </a:gsLst>
                  <a:lin ang="5400000" scaled="0"/>
                </a:gradFill>
              </a:rPr>
              <a:t> Wabbit (fast online learner) </a:t>
            </a:r>
          </a:p>
          <a:p>
            <a:pPr marL="923571" lvl="2"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Rattle (visual quick-start data and analytics tool) </a:t>
            </a:r>
          </a:p>
          <a:p>
            <a:pPr marL="923571" lvl="2"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Mxnet</a:t>
            </a:r>
            <a:r>
              <a:rPr lang="en-US" sz="1200" dirty="0">
                <a:gradFill>
                  <a:gsLst>
                    <a:gs pos="1250">
                      <a:srgbClr val="505050"/>
                    </a:gs>
                    <a:gs pos="100000">
                      <a:srgbClr val="505050"/>
                    </a:gs>
                  </a:gsLst>
                  <a:lin ang="5400000" scaled="0"/>
                </a:gradFill>
              </a:rPr>
              <a:t> (deep learning/AI)</a:t>
            </a:r>
          </a:p>
          <a:p>
            <a:pPr marL="923571" lvl="2"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Tensorflow</a:t>
            </a:r>
            <a:endParaRPr lang="en-US" sz="1200" dirty="0">
              <a:gradFill>
                <a:gsLst>
                  <a:gs pos="1250">
                    <a:srgbClr val="505050"/>
                  </a:gs>
                  <a:gs pos="100000">
                    <a:srgbClr val="505050"/>
                  </a:gs>
                </a:gsLst>
                <a:lin ang="5400000" scaled="0"/>
              </a:gradFill>
            </a:endParaRP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SDKs to access Azure and Cortana Intelligence Suite of services</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Tools for data movement and management of Azure and Big Data resources: Azure Storage Explorer, CLI, PowerShell, etc. </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Git, Visual Studio Team Services plugin</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Weka</a:t>
            </a:r>
          </a:p>
          <a:p>
            <a:pPr marL="457200"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Apache Drill</a:t>
            </a:r>
          </a:p>
        </p:txBody>
      </p:sp>
      <p:sp>
        <p:nvSpPr>
          <p:cNvPr id="8" name="Rectangle 7">
            <a:extLst>
              <a:ext uri="{FF2B5EF4-FFF2-40B4-BE49-F238E27FC236}">
                <a16:creationId xmlns:a16="http://schemas.microsoft.com/office/drawing/2014/main" id="{C7983952-EC1E-4E02-BC96-562E4C0725FA}"/>
              </a:ext>
            </a:extLst>
          </p:cNvPr>
          <p:cNvSpPr/>
          <p:nvPr/>
        </p:nvSpPr>
        <p:spPr>
          <a:xfrm>
            <a:off x="6370637" y="1176150"/>
            <a:ext cx="5334777" cy="5521512"/>
          </a:xfrm>
          <a:prstGeom prst="rect">
            <a:avLst/>
          </a:prstGeom>
        </p:spPr>
        <p:txBody>
          <a:bodyPr wrap="square">
            <a:spAutoFit/>
          </a:bodyPr>
          <a:lstStyle/>
          <a:p>
            <a:pPr marL="228600" lvl="0" indent="-228600">
              <a:lnSpc>
                <a:spcPct val="90000"/>
              </a:lnSpc>
              <a:spcBef>
                <a:spcPct val="20000"/>
              </a:spcBef>
              <a:buSzPct val="90000"/>
              <a:buFont typeface="Wingdings" panose="05000000000000000000" pitchFamily="2" charset="2"/>
              <a:buChar char=""/>
            </a:pPr>
            <a:r>
              <a:rPr lang="en-US" sz="2800" dirty="0">
                <a:gradFill>
                  <a:gsLst>
                    <a:gs pos="1250">
                      <a:srgbClr val="505050"/>
                    </a:gs>
                    <a:gs pos="100000">
                      <a:srgbClr val="505050"/>
                    </a:gs>
                  </a:gsLst>
                  <a:lin ang="5400000" scaled="0"/>
                </a:gradFill>
                <a:latin typeface="+mj-lt"/>
              </a:rPr>
              <a:t>Linux</a:t>
            </a:r>
            <a:endParaRPr lang="en-US" sz="2000" dirty="0">
              <a:gradFill>
                <a:gsLst>
                  <a:gs pos="1250">
                    <a:srgbClr val="505050"/>
                  </a:gs>
                  <a:gs pos="100000">
                    <a:srgbClr val="505050"/>
                  </a:gs>
                </a:gsLst>
                <a:lin ang="5400000" scaled="0"/>
              </a:gradFill>
              <a:latin typeface="+mj-lt"/>
            </a:endParaRP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Microsoft R Open with popular packages pre-installed</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Microsoft R Server Developer Edition</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Anaconda Python 2.7, 3.5 with popular packages pre-installed</a:t>
            </a:r>
          </a:p>
          <a:p>
            <a:pPr marL="228600" lvl="0"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JuliaPro</a:t>
            </a:r>
            <a:r>
              <a:rPr lang="en-US" sz="1200" dirty="0">
                <a:gradFill>
                  <a:gsLst>
                    <a:gs pos="1250">
                      <a:srgbClr val="505050"/>
                    </a:gs>
                    <a:gs pos="100000">
                      <a:srgbClr val="505050"/>
                    </a:gs>
                  </a:gsLst>
                  <a:lin ang="5400000" scaled="0"/>
                </a:gradFill>
              </a:rPr>
              <a:t> with popular packages pre-installed</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JupyterHub: Multi-user Jupyter notebooks (R, Python, Julia, </a:t>
            </a:r>
            <a:r>
              <a:rPr lang="en-US" sz="1200" dirty="0" err="1">
                <a:gradFill>
                  <a:gsLst>
                    <a:gs pos="1250">
                      <a:srgbClr val="505050"/>
                    </a:gs>
                    <a:gs pos="100000">
                      <a:srgbClr val="505050"/>
                    </a:gs>
                  </a:gsLst>
                  <a:lin ang="5400000" scaled="0"/>
                </a:gradFill>
              </a:rPr>
              <a:t>PySpark</a:t>
            </a:r>
            <a:r>
              <a:rPr lang="en-US" sz="1200" dirty="0">
                <a:gradFill>
                  <a:gsLst>
                    <a:gs pos="1250">
                      <a:srgbClr val="505050"/>
                    </a:gs>
                    <a:gs pos="100000">
                      <a:srgbClr val="505050"/>
                    </a:gs>
                  </a:gsLst>
                  <a:lin ang="5400000" scaled="0"/>
                </a:gradFill>
              </a:rPr>
              <a:t>)</a:t>
            </a:r>
          </a:p>
          <a:p>
            <a:pPr marL="228600" lvl="0"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SQuirreL</a:t>
            </a:r>
            <a:r>
              <a:rPr lang="en-US" sz="1200" dirty="0">
                <a:gradFill>
                  <a:gsLst>
                    <a:gs pos="1250">
                      <a:srgbClr val="505050"/>
                    </a:gs>
                    <a:gs pos="100000">
                      <a:srgbClr val="505050"/>
                    </a:gs>
                  </a:gsLst>
                  <a:lin ang="5400000" scaled="0"/>
                </a:gradFill>
              </a:rPr>
              <a:t> SQL (database tool), SQL Server drivers, </a:t>
            </a:r>
            <a:r>
              <a:rPr lang="en-US" sz="1200" dirty="0" err="1">
                <a:gradFill>
                  <a:gsLst>
                    <a:gs pos="1250">
                      <a:srgbClr val="505050"/>
                    </a:gs>
                    <a:gs pos="100000">
                      <a:srgbClr val="505050"/>
                    </a:gs>
                  </a:gsLst>
                  <a:lin ang="5400000" scaled="0"/>
                </a:gradFill>
              </a:rPr>
              <a:t>bcp</a:t>
            </a:r>
            <a:r>
              <a:rPr lang="en-US" sz="1200" dirty="0">
                <a:gradFill>
                  <a:gsLst>
                    <a:gs pos="1250">
                      <a:srgbClr val="505050"/>
                    </a:gs>
                    <a:gs pos="100000">
                      <a:srgbClr val="505050"/>
                    </a:gs>
                  </a:gsLst>
                  <a:lin ang="5400000" scaled="0"/>
                </a:gradFill>
              </a:rPr>
              <a:t>, </a:t>
            </a:r>
            <a:r>
              <a:rPr lang="en-US" sz="1200" dirty="0" err="1">
                <a:gradFill>
                  <a:gsLst>
                    <a:gs pos="1250">
                      <a:srgbClr val="505050"/>
                    </a:gs>
                    <a:gs pos="100000">
                      <a:srgbClr val="505050"/>
                    </a:gs>
                  </a:gsLst>
                  <a:lin ang="5400000" scaled="0"/>
                </a:gradFill>
              </a:rPr>
              <a:t>sqlcmd</a:t>
            </a:r>
            <a:endParaRPr lang="en-US" sz="1200" dirty="0">
              <a:gradFill>
                <a:gsLst>
                  <a:gs pos="1250">
                    <a:srgbClr val="505050"/>
                  </a:gs>
                  <a:gs pos="100000">
                    <a:srgbClr val="505050"/>
                  </a:gs>
                </a:gsLst>
                <a:lin ang="5400000" scaled="0"/>
              </a:gradFill>
            </a:endParaRP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IDEs and editors </a:t>
            </a: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Emacs (with ESS, </a:t>
            </a:r>
            <a:r>
              <a:rPr lang="en-US" sz="1200" dirty="0" err="1">
                <a:gradFill>
                  <a:gsLst>
                    <a:gs pos="1250">
                      <a:srgbClr val="505050"/>
                    </a:gs>
                    <a:gs pos="100000">
                      <a:srgbClr val="505050"/>
                    </a:gs>
                  </a:gsLst>
                  <a:lin ang="5400000" scaled="0"/>
                </a:gradFill>
              </a:rPr>
              <a:t>auctex</a:t>
            </a:r>
            <a:r>
              <a:rPr lang="en-US" sz="1200" dirty="0">
                <a:gradFill>
                  <a:gsLst>
                    <a:gs pos="1250">
                      <a:srgbClr val="505050"/>
                    </a:gs>
                    <a:gs pos="100000">
                      <a:srgbClr val="505050"/>
                    </a:gs>
                  </a:gsLst>
                  <a:lin ang="5400000" scaled="0"/>
                </a:gradFill>
              </a:rPr>
              <a:t>) </a:t>
            </a:r>
            <a:r>
              <a:rPr lang="en-US" sz="1200" dirty="0" err="1">
                <a:gradFill>
                  <a:gsLst>
                    <a:gs pos="1250">
                      <a:srgbClr val="505050"/>
                    </a:gs>
                    <a:gs pos="100000">
                      <a:srgbClr val="505050"/>
                    </a:gs>
                  </a:gsLst>
                  <a:lin ang="5400000" scaled="0"/>
                </a:gradFill>
              </a:rPr>
              <a:t>gedit</a:t>
            </a:r>
            <a:endParaRPr lang="en-US" sz="1200" dirty="0">
              <a:gradFill>
                <a:gsLst>
                  <a:gs pos="1250">
                    <a:srgbClr val="505050"/>
                  </a:gs>
                  <a:gs pos="100000">
                    <a:srgbClr val="505050"/>
                  </a:gs>
                </a:gsLst>
                <a:lin ang="5400000" scaled="0"/>
              </a:gradFill>
            </a:endParaRP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IntelliJ IDEA</a:t>
            </a:r>
          </a:p>
          <a:p>
            <a:pPr marL="694971" lvl="1"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PyCharm</a:t>
            </a:r>
            <a:endParaRPr lang="en-US" sz="1200" dirty="0">
              <a:gradFill>
                <a:gsLst>
                  <a:gs pos="1250">
                    <a:srgbClr val="505050"/>
                  </a:gs>
                  <a:gs pos="100000">
                    <a:srgbClr val="505050"/>
                  </a:gs>
                </a:gsLst>
                <a:lin ang="5400000" scaled="0"/>
              </a:gradFill>
            </a:endParaRP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Atom</a:t>
            </a: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Visual Studio Code</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Machine Learning Tools </a:t>
            </a: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GPU tools: NVIDIA driver, CUDA, cuDNN</a:t>
            </a: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Deep learning: CNTK, TensorFlow, </a:t>
            </a:r>
            <a:r>
              <a:rPr lang="en-US" sz="1200" dirty="0" err="1">
                <a:gradFill>
                  <a:gsLst>
                    <a:gs pos="1250">
                      <a:srgbClr val="505050"/>
                    </a:gs>
                    <a:gs pos="100000">
                      <a:srgbClr val="505050"/>
                    </a:gs>
                  </a:gsLst>
                  <a:lin ang="5400000" scaled="0"/>
                </a:gradFill>
              </a:rPr>
              <a:t>mxnet</a:t>
            </a:r>
            <a:r>
              <a:rPr lang="en-US" sz="1200" dirty="0">
                <a:gradFill>
                  <a:gsLst>
                    <a:gs pos="1250">
                      <a:srgbClr val="505050"/>
                    </a:gs>
                    <a:gs pos="100000">
                      <a:srgbClr val="505050"/>
                    </a:gs>
                  </a:gsLst>
                  <a:lin ang="5400000" scaled="0"/>
                </a:gradFill>
              </a:rPr>
              <a:t>, Caffe, Theano, etc. Xgboost</a:t>
            </a:r>
          </a:p>
          <a:p>
            <a:pPr marL="694971" lvl="1" indent="-228600">
              <a:lnSpc>
                <a:spcPct val="90000"/>
              </a:lnSpc>
              <a:spcBef>
                <a:spcPct val="20000"/>
              </a:spcBef>
              <a:buSzPct val="90000"/>
              <a:buFont typeface="Wingdings" panose="05000000000000000000" pitchFamily="2" charset="2"/>
              <a:buChar char=""/>
            </a:pPr>
            <a:r>
              <a:rPr lang="en-US" sz="1200" dirty="0" err="1">
                <a:gradFill>
                  <a:gsLst>
                    <a:gs pos="1250">
                      <a:srgbClr val="505050"/>
                    </a:gs>
                    <a:gs pos="100000">
                      <a:srgbClr val="505050"/>
                    </a:gs>
                  </a:gsLst>
                  <a:lin ang="5400000" scaled="0"/>
                </a:gradFill>
              </a:rPr>
              <a:t>Vowpal</a:t>
            </a:r>
            <a:r>
              <a:rPr lang="en-US" sz="1200" dirty="0">
                <a:gradFill>
                  <a:gsLst>
                    <a:gs pos="1250">
                      <a:srgbClr val="505050"/>
                    </a:gs>
                    <a:gs pos="100000">
                      <a:srgbClr val="505050"/>
                    </a:gs>
                  </a:gsLst>
                  <a:lin ang="5400000" scaled="0"/>
                </a:gradFill>
              </a:rPr>
              <a:t> Wabbit (fast online learner) </a:t>
            </a: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Rattle (visual quick-start data and analytics tool)</a:t>
            </a:r>
          </a:p>
          <a:p>
            <a:pPr marL="694971" lvl="1"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Integrations with Azure Machine Learning</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SDKs to access Azure and Cortana Intelligence Suite of services</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Azure Storage Explorer, Azure CLI</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Git</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Weka</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Apache Drill</a:t>
            </a:r>
          </a:p>
          <a:p>
            <a:pPr marL="228600" lvl="0" indent="-228600">
              <a:lnSpc>
                <a:spcPct val="90000"/>
              </a:lnSpc>
              <a:spcBef>
                <a:spcPct val="20000"/>
              </a:spcBef>
              <a:buSzPct val="90000"/>
              <a:buFont typeface="Wingdings" panose="05000000000000000000" pitchFamily="2" charset="2"/>
              <a:buChar char=""/>
            </a:pPr>
            <a:r>
              <a:rPr lang="en-US" sz="1200" dirty="0">
                <a:gradFill>
                  <a:gsLst>
                    <a:gs pos="1250">
                      <a:srgbClr val="505050"/>
                    </a:gs>
                    <a:gs pos="100000">
                      <a:srgbClr val="505050"/>
                    </a:gs>
                  </a:gsLst>
                  <a:lin ang="5400000" scaled="0"/>
                </a:gradFill>
              </a:rPr>
              <a:t>Apache Spark - local instance</a:t>
            </a:r>
          </a:p>
        </p:txBody>
      </p:sp>
    </p:spTree>
    <p:extLst>
      <p:ext uri="{BB962C8B-B14F-4D97-AF65-F5344CB8AC3E}">
        <p14:creationId xmlns:p14="http://schemas.microsoft.com/office/powerpoint/2010/main" val="421063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Before we begin</a:t>
            </a:r>
          </a:p>
        </p:txBody>
      </p:sp>
      <p:sp>
        <p:nvSpPr>
          <p:cNvPr id="6" name="Text Placeholder 5"/>
          <p:cNvSpPr>
            <a:spLocks noGrp="1"/>
          </p:cNvSpPr>
          <p:nvPr>
            <p:ph type="body" sz="quarter" idx="10"/>
          </p:nvPr>
        </p:nvSpPr>
        <p:spPr>
          <a:xfrm>
            <a:off x="274638" y="1212850"/>
            <a:ext cx="11888787" cy="1089529"/>
          </a:xfrm>
        </p:spPr>
        <p:txBody>
          <a:bodyPr/>
          <a:lstStyle/>
          <a:p>
            <a:endParaRPr lang="en-US" dirty="0"/>
          </a:p>
          <a:p>
            <a:pPr lvl="2"/>
            <a:endParaRPr lang="en-US" dirty="0"/>
          </a:p>
        </p:txBody>
      </p:sp>
      <p:sp>
        <p:nvSpPr>
          <p:cNvPr id="4" name="Text Placeholder 5">
            <a:extLst>
              <a:ext uri="{FF2B5EF4-FFF2-40B4-BE49-F238E27FC236}">
                <a16:creationId xmlns:a16="http://schemas.microsoft.com/office/drawing/2014/main" id="{77B9CCC5-C47D-490F-9537-5A4EB221C30B}"/>
              </a:ext>
            </a:extLst>
          </p:cNvPr>
          <p:cNvSpPr txBox="1">
            <a:spLocks/>
          </p:cNvSpPr>
          <p:nvPr/>
        </p:nvSpPr>
        <p:spPr>
          <a:xfrm>
            <a:off x="274702" y="1211287"/>
            <a:ext cx="11888787" cy="477977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need</a:t>
            </a:r>
          </a:p>
          <a:p>
            <a:pPr marL="457200" lvl="1" indent="-228600">
              <a:buFont typeface="Wingdings" panose="05000000000000000000" pitchFamily="2" charset="2"/>
              <a:buChar char=""/>
            </a:pPr>
            <a:r>
              <a:rPr lang="en-US" dirty="0">
                <a:gradFill>
                  <a:gsLst>
                    <a:gs pos="1250">
                      <a:srgbClr val="505050"/>
                    </a:gs>
                    <a:gs pos="100000">
                      <a:srgbClr val="505050"/>
                    </a:gs>
                  </a:gsLst>
                  <a:lin ang="5400000" scaled="0"/>
                </a:gradFill>
              </a:rPr>
              <a:t>One </a:t>
            </a:r>
            <a:r>
              <a:rPr lang="en-US" b="1" dirty="0">
                <a:gradFill>
                  <a:gsLst>
                    <a:gs pos="1250">
                      <a:srgbClr val="505050"/>
                    </a:gs>
                    <a:gs pos="100000">
                      <a:srgbClr val="505050"/>
                    </a:gs>
                  </a:gsLst>
                  <a:lin ang="5400000" scaled="0"/>
                </a:gradFill>
              </a:rPr>
              <a:t>Data Science Virtual Machine</a:t>
            </a:r>
            <a:r>
              <a:rPr lang="en-US" dirty="0">
                <a:gradFill>
                  <a:gsLst>
                    <a:gs pos="1250">
                      <a:srgbClr val="505050"/>
                    </a:gs>
                    <a:gs pos="100000">
                      <a:srgbClr val="505050"/>
                    </a:gs>
                  </a:gsLst>
                  <a:lin ang="5400000" scaled="0"/>
                </a:gradFill>
              </a:rPr>
              <a:t> (Windows 2012)</a:t>
            </a:r>
          </a:p>
          <a:p>
            <a:pPr lvl="1"/>
            <a:r>
              <a:rPr lang="en-US" dirty="0">
                <a:gradFill>
                  <a:gsLst>
                    <a:gs pos="1250">
                      <a:srgbClr val="505050"/>
                    </a:gs>
                    <a:gs pos="100000">
                      <a:srgbClr val="505050"/>
                    </a:gs>
                  </a:gsLst>
                  <a:lin ang="5400000" scaled="0"/>
                </a:gradFill>
              </a:rPr>
              <a:t>   We recommend at least 4 cores (e.g., DS3_v2) </a:t>
            </a:r>
          </a:p>
          <a:p>
            <a:pPr marL="457200" lvl="1" indent="-228600">
              <a:buFont typeface="Wingdings" panose="05000000000000000000" pitchFamily="2" charset="2"/>
              <a:buChar char=""/>
            </a:pPr>
            <a:r>
              <a:rPr lang="en-US" dirty="0">
                <a:gradFill>
                  <a:gsLst>
                    <a:gs pos="1250">
                      <a:srgbClr val="505050"/>
                    </a:gs>
                    <a:gs pos="100000">
                      <a:srgbClr val="505050"/>
                    </a:gs>
                  </a:gsLst>
                  <a:lin ang="5400000" scaled="0"/>
                </a:gradFill>
              </a:rPr>
              <a:t>One </a:t>
            </a:r>
            <a:r>
              <a:rPr lang="en-US" b="1" dirty="0">
                <a:gradFill>
                  <a:gsLst>
                    <a:gs pos="1250">
                      <a:srgbClr val="505050"/>
                    </a:gs>
                    <a:gs pos="100000">
                      <a:srgbClr val="505050"/>
                    </a:gs>
                  </a:gsLst>
                  <a:lin ang="5400000" scaled="0"/>
                </a:gradFill>
              </a:rPr>
              <a:t>Data Science Virtual Machine for Linux (Ubuntu) </a:t>
            </a:r>
            <a:r>
              <a:rPr lang="en-US" dirty="0">
                <a:gradFill>
                  <a:gsLst>
                    <a:gs pos="1250">
                      <a:srgbClr val="505050"/>
                    </a:gs>
                    <a:gs pos="100000">
                      <a:srgbClr val="505050"/>
                    </a:gs>
                  </a:gsLst>
                  <a:lin ang="5400000" scaled="0"/>
                </a:gradFill>
              </a:rPr>
              <a:t>w/ password </a:t>
            </a:r>
            <a:r>
              <a:rPr lang="en-US" dirty="0" err="1">
                <a:gradFill>
                  <a:gsLst>
                    <a:gs pos="1250">
                      <a:srgbClr val="505050"/>
                    </a:gs>
                    <a:gs pos="100000">
                      <a:srgbClr val="505050"/>
                    </a:gs>
                  </a:gsLst>
                  <a:lin ang="5400000" scaled="0"/>
                </a:gradFill>
              </a:rPr>
              <a:t>auth</a:t>
            </a:r>
            <a:endParaRPr lang="en-US" b="1" dirty="0">
              <a:gradFill>
                <a:gsLst>
                  <a:gs pos="1250">
                    <a:srgbClr val="505050"/>
                  </a:gs>
                  <a:gs pos="100000">
                    <a:srgbClr val="505050"/>
                  </a:gs>
                </a:gsLst>
                <a:lin ang="5400000" scaled="0"/>
              </a:gradFill>
            </a:endParaRPr>
          </a:p>
          <a:p>
            <a:pPr lvl="1"/>
            <a:r>
              <a:rPr lang="en-US" dirty="0">
                <a:gradFill>
                  <a:gsLst>
                    <a:gs pos="1250">
                      <a:srgbClr val="505050"/>
                    </a:gs>
                    <a:gs pos="100000">
                      <a:srgbClr val="505050"/>
                    </a:gs>
                  </a:gsLst>
                  <a:lin ang="5400000" scaled="0"/>
                </a:gradFill>
              </a:rPr>
              <a:t>   We recommend at least 2 cores (e.g., DS2_v2)</a:t>
            </a:r>
            <a:endParaRPr lang="en-US" b="1" dirty="0">
              <a:gradFill>
                <a:gsLst>
                  <a:gs pos="1250">
                    <a:srgbClr val="505050"/>
                  </a:gs>
                  <a:gs pos="100000">
                    <a:srgbClr val="505050"/>
                  </a:gs>
                </a:gsLst>
                <a:lin ang="5400000" scaled="0"/>
              </a:gradFill>
            </a:endParaRPr>
          </a:p>
          <a:p>
            <a:pPr marL="571500" indent="-571500">
              <a:buFontTx/>
              <a:buChar char="-"/>
            </a:pPr>
            <a:endParaRPr lang="en-US" sz="1000" dirty="0"/>
          </a:p>
          <a:p>
            <a:r>
              <a:rPr lang="en-US" dirty="0"/>
              <a:t>You can use</a:t>
            </a:r>
          </a:p>
          <a:p>
            <a:pPr marL="457200" lvl="1" indent="-228600">
              <a:buFont typeface="Wingdings" panose="05000000000000000000" pitchFamily="2" charset="2"/>
              <a:buChar char=""/>
            </a:pPr>
            <a:r>
              <a:rPr lang="en-US" dirty="0">
                <a:gradFill>
                  <a:gsLst>
                    <a:gs pos="1250">
                      <a:srgbClr val="505050"/>
                    </a:gs>
                    <a:gs pos="100000">
                      <a:srgbClr val="505050"/>
                    </a:gs>
                  </a:gsLst>
                  <a:lin ang="5400000" scaled="0"/>
                </a:gradFill>
              </a:rPr>
              <a:t>An internal Azure subscription</a:t>
            </a:r>
          </a:p>
          <a:p>
            <a:pPr marL="457200" lvl="1" indent="-228600">
              <a:buFont typeface="Wingdings" panose="05000000000000000000" pitchFamily="2" charset="2"/>
              <a:buChar char=""/>
            </a:pPr>
            <a:r>
              <a:rPr lang="en-US" dirty="0">
                <a:gradFill>
                  <a:gsLst>
                    <a:gs pos="1250">
                      <a:srgbClr val="505050"/>
                    </a:gs>
                    <a:gs pos="100000">
                      <a:srgbClr val="505050"/>
                    </a:gs>
                  </a:gsLst>
                  <a:lin ang="5400000" scaled="0"/>
                </a:gradFill>
              </a:rPr>
              <a:t>FTE MSDN Azure credits (my.visualstudio.com)</a:t>
            </a:r>
          </a:p>
          <a:p>
            <a:pPr marL="457200" lvl="1" indent="-228600">
              <a:buFont typeface="Wingdings" panose="05000000000000000000" pitchFamily="2" charset="2"/>
              <a:buChar char=""/>
            </a:pPr>
            <a:r>
              <a:rPr lang="en-US" dirty="0">
                <a:gradFill>
                  <a:gsLst>
                    <a:gs pos="1250">
                      <a:srgbClr val="505050"/>
                    </a:gs>
                    <a:gs pos="100000">
                      <a:srgbClr val="505050"/>
                    </a:gs>
                  </a:gsLst>
                  <a:lin ang="5400000" scaled="0"/>
                </a:gradFill>
              </a:rPr>
              <a:t>A free trial (azure.microsoft.com/</a:t>
            </a:r>
            <a:r>
              <a:rPr lang="en-US">
                <a:gradFill>
                  <a:gsLst>
                    <a:gs pos="1250">
                      <a:srgbClr val="505050"/>
                    </a:gs>
                    <a:gs pos="100000">
                      <a:srgbClr val="505050"/>
                    </a:gs>
                  </a:gsLst>
                  <a:lin ang="5400000" scaled="0"/>
                </a:gradFill>
              </a:rPr>
              <a:t>free)</a:t>
            </a: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the Data Science VM?</a:t>
            </a:r>
          </a:p>
        </p:txBody>
      </p:sp>
      <p:sp>
        <p:nvSpPr>
          <p:cNvPr id="6" name="Text Placeholder 5"/>
          <p:cNvSpPr>
            <a:spLocks noGrp="1"/>
          </p:cNvSpPr>
          <p:nvPr>
            <p:ph type="body" sz="quarter" idx="10"/>
          </p:nvPr>
        </p:nvSpPr>
        <p:spPr>
          <a:xfrm>
            <a:off x="274638" y="1212850"/>
            <a:ext cx="11888787" cy="1089529"/>
          </a:xfrm>
        </p:spPr>
        <p:txBody>
          <a:bodyPr/>
          <a:lstStyle/>
          <a:p>
            <a:endParaRPr lang="en-US" dirty="0"/>
          </a:p>
          <a:p>
            <a:pPr lvl="2"/>
            <a:endParaRPr lang="en-US" dirty="0"/>
          </a:p>
        </p:txBody>
      </p:sp>
      <p:sp>
        <p:nvSpPr>
          <p:cNvPr id="11" name="Text Placeholder 5">
            <a:extLst>
              <a:ext uri="{FF2B5EF4-FFF2-40B4-BE49-F238E27FC236}">
                <a16:creationId xmlns:a16="http://schemas.microsoft.com/office/drawing/2014/main" id="{44EB6A79-BD3B-4D94-AFCB-AC6E950684F6}"/>
              </a:ext>
            </a:extLst>
          </p:cNvPr>
          <p:cNvSpPr txBox="1">
            <a:spLocks/>
          </p:cNvSpPr>
          <p:nvPr/>
        </p:nvSpPr>
        <p:spPr>
          <a:xfrm>
            <a:off x="274702" y="1211287"/>
            <a:ext cx="4190935" cy="317625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dirty="0">
                <a:latin typeface="+mn-lt"/>
              </a:rPr>
              <a:t>Comprehensive cloud based Data Science Environment to empower Data Scientists</a:t>
            </a:r>
          </a:p>
        </p:txBody>
      </p:sp>
      <p:sp>
        <p:nvSpPr>
          <p:cNvPr id="3" name="Rectangle 2">
            <a:extLst>
              <a:ext uri="{FF2B5EF4-FFF2-40B4-BE49-F238E27FC236}">
                <a16:creationId xmlns:a16="http://schemas.microsoft.com/office/drawing/2014/main" id="{40487BF2-734F-47D1-AF79-891A4F844BA7}"/>
              </a:ext>
            </a:extLst>
          </p:cNvPr>
          <p:cNvSpPr/>
          <p:nvPr/>
        </p:nvSpPr>
        <p:spPr>
          <a:xfrm>
            <a:off x="303615" y="4761023"/>
            <a:ext cx="5181600" cy="523220"/>
          </a:xfrm>
          <a:prstGeom prst="rect">
            <a:avLst/>
          </a:prstGeom>
        </p:spPr>
        <p:txBody>
          <a:bodyPr wrap="square">
            <a:spAutoFit/>
          </a:bodyPr>
          <a:lstStyle/>
          <a:p>
            <a:r>
              <a:rPr lang="en-US" sz="2800" dirty="0">
                <a:hlinkClick r:id="rId3"/>
              </a:rPr>
              <a:t>https://aka.ms/dsvm/overview</a:t>
            </a:r>
            <a:endParaRPr lang="en-US" sz="2800" dirty="0"/>
          </a:p>
        </p:txBody>
      </p:sp>
      <p:pic>
        <p:nvPicPr>
          <p:cNvPr id="225" name="Picture 224">
            <a:extLst>
              <a:ext uri="{FF2B5EF4-FFF2-40B4-BE49-F238E27FC236}">
                <a16:creationId xmlns:a16="http://schemas.microsoft.com/office/drawing/2014/main" id="{1A2F8B4B-2C34-4EE8-BF23-1B7DB85E6305}"/>
              </a:ext>
            </a:extLst>
          </p:cNvPr>
          <p:cNvPicPr>
            <a:picLocks noChangeAspect="1"/>
          </p:cNvPicPr>
          <p:nvPr/>
        </p:nvPicPr>
        <p:blipFill>
          <a:blip r:embed="rId4"/>
          <a:stretch>
            <a:fillRect/>
          </a:stretch>
        </p:blipFill>
        <p:spPr>
          <a:xfrm>
            <a:off x="6523037" y="855141"/>
            <a:ext cx="5134547" cy="5284242"/>
          </a:xfrm>
          <a:prstGeom prst="rect">
            <a:avLst/>
          </a:prstGeom>
        </p:spPr>
      </p:pic>
    </p:spTree>
    <p:extLst>
      <p:ext uri="{BB962C8B-B14F-4D97-AF65-F5344CB8AC3E}">
        <p14:creationId xmlns:p14="http://schemas.microsoft.com/office/powerpoint/2010/main" val="289907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Data Science Virtual Machine</a:t>
            </a:r>
          </a:p>
        </p:txBody>
      </p:sp>
      <p:pic>
        <p:nvPicPr>
          <p:cNvPr id="5" name="Picture 4"/>
          <p:cNvPicPr>
            <a:picLocks noChangeAspect="1"/>
          </p:cNvPicPr>
          <p:nvPr/>
        </p:nvPicPr>
        <p:blipFill>
          <a:blip r:embed="rId3"/>
          <a:stretch>
            <a:fillRect/>
          </a:stretch>
        </p:blipFill>
        <p:spPr>
          <a:xfrm>
            <a:off x="292602" y="1450471"/>
            <a:ext cx="6678582" cy="3048000"/>
          </a:xfrm>
          <a:prstGeom prst="rect">
            <a:avLst/>
          </a:prstGeom>
        </p:spPr>
      </p:pic>
      <p:sp>
        <p:nvSpPr>
          <p:cNvPr id="6" name="Rectangle 5"/>
          <p:cNvSpPr/>
          <p:nvPr/>
        </p:nvSpPr>
        <p:spPr>
          <a:xfrm>
            <a:off x="1198792" y="6396702"/>
            <a:ext cx="10041258" cy="307777"/>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Learn More at https://azure.microsoft.com/en-us/documentation/articles/machine-learning-data-science-provision-vm/</a:t>
            </a:r>
          </a:p>
        </p:txBody>
      </p:sp>
      <p:pic>
        <p:nvPicPr>
          <p:cNvPr id="7" name="Picture 6"/>
          <p:cNvPicPr>
            <a:picLocks noChangeAspect="1"/>
          </p:cNvPicPr>
          <p:nvPr/>
        </p:nvPicPr>
        <p:blipFill>
          <a:blip r:embed="rId4"/>
          <a:stretch>
            <a:fillRect/>
          </a:stretch>
        </p:blipFill>
        <p:spPr>
          <a:xfrm>
            <a:off x="7132637" y="1455572"/>
            <a:ext cx="5112004" cy="4903536"/>
          </a:xfrm>
          <a:prstGeom prst="rect">
            <a:avLst/>
          </a:prstGeom>
        </p:spPr>
      </p:pic>
      <p:sp>
        <p:nvSpPr>
          <p:cNvPr id="8" name="Rectangle 7"/>
          <p:cNvSpPr/>
          <p:nvPr/>
        </p:nvSpPr>
        <p:spPr>
          <a:xfrm>
            <a:off x="350837" y="1110201"/>
            <a:ext cx="8610600" cy="307777"/>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https://ms.portal.azure.com/#create/microsoft-ads.standard-data-science-vmstandard-data-science-vm </a:t>
            </a:r>
          </a:p>
        </p:txBody>
      </p:sp>
    </p:spTree>
    <p:extLst>
      <p:ext uri="{BB962C8B-B14F-4D97-AF65-F5344CB8AC3E}">
        <p14:creationId xmlns:p14="http://schemas.microsoft.com/office/powerpoint/2010/main" val="1035672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Development flow with the DSVM</a:t>
            </a:r>
          </a:p>
        </p:txBody>
      </p:sp>
      <p:pic>
        <p:nvPicPr>
          <p:cNvPr id="2" name="Picture 1">
            <a:extLst>
              <a:ext uri="{FF2B5EF4-FFF2-40B4-BE49-F238E27FC236}">
                <a16:creationId xmlns:a16="http://schemas.microsoft.com/office/drawing/2014/main" id="{F9FDD893-3A61-4B3E-83DD-11A938382B0A}"/>
              </a:ext>
            </a:extLst>
          </p:cNvPr>
          <p:cNvPicPr>
            <a:picLocks noChangeAspect="1"/>
          </p:cNvPicPr>
          <p:nvPr/>
        </p:nvPicPr>
        <p:blipFill>
          <a:blip r:embed="rId3"/>
          <a:stretch>
            <a:fillRect/>
          </a:stretch>
        </p:blipFill>
        <p:spPr>
          <a:xfrm>
            <a:off x="1951037" y="1176336"/>
            <a:ext cx="8240320" cy="5105878"/>
          </a:xfrm>
          <a:prstGeom prst="rect">
            <a:avLst/>
          </a:prstGeom>
        </p:spPr>
      </p:pic>
    </p:spTree>
    <p:extLst>
      <p:ext uri="{BB962C8B-B14F-4D97-AF65-F5344CB8AC3E}">
        <p14:creationId xmlns:p14="http://schemas.microsoft.com/office/powerpoint/2010/main" val="382277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Scenarios</a:t>
            </a:r>
          </a:p>
        </p:txBody>
      </p:sp>
      <p:sp>
        <p:nvSpPr>
          <p:cNvPr id="6" name="Text Placeholder 5"/>
          <p:cNvSpPr>
            <a:spLocks noGrp="1"/>
          </p:cNvSpPr>
          <p:nvPr>
            <p:ph type="body" sz="quarter" idx="10"/>
          </p:nvPr>
        </p:nvSpPr>
        <p:spPr>
          <a:xfrm>
            <a:off x="274638" y="1212850"/>
            <a:ext cx="11888787" cy="1089529"/>
          </a:xfrm>
        </p:spPr>
        <p:txBody>
          <a:bodyPr/>
          <a:lstStyle/>
          <a:p>
            <a:endParaRPr lang="en-US" dirty="0"/>
          </a:p>
          <a:p>
            <a:pPr lvl="2"/>
            <a:endParaRPr lang="en-US" dirty="0"/>
          </a:p>
        </p:txBody>
      </p:sp>
      <p:sp>
        <p:nvSpPr>
          <p:cNvPr id="5" name="Text Placeholder 5">
            <a:extLst>
              <a:ext uri="{FF2B5EF4-FFF2-40B4-BE49-F238E27FC236}">
                <a16:creationId xmlns:a16="http://schemas.microsoft.com/office/drawing/2014/main" id="{D28D948C-1EC6-4829-9ABB-939033343932}"/>
              </a:ext>
            </a:extLst>
          </p:cNvPr>
          <p:cNvSpPr txBox="1">
            <a:spLocks/>
          </p:cNvSpPr>
          <p:nvPr/>
        </p:nvSpPr>
        <p:spPr>
          <a:xfrm>
            <a:off x="274702" y="1211287"/>
            <a:ext cx="11888787" cy="525682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lnSpc>
                <a:spcPct val="150000"/>
              </a:lnSpc>
              <a:buFont typeface="Wingdings" panose="05000000000000000000" pitchFamily="2" charset="2"/>
              <a:buChar char=""/>
            </a:pPr>
            <a:r>
              <a:rPr lang="en-US" dirty="0">
                <a:gradFill>
                  <a:gsLst>
                    <a:gs pos="1250">
                      <a:srgbClr val="505050"/>
                    </a:gs>
                    <a:gs pos="100000">
                      <a:srgbClr val="505050"/>
                    </a:gs>
                  </a:gsLst>
                  <a:lin ang="5400000" scaled="0"/>
                </a:gradFill>
              </a:rPr>
              <a:t>Analytics desktop in the cloud</a:t>
            </a:r>
          </a:p>
          <a:p>
            <a:pPr marL="228600" indent="-228600">
              <a:lnSpc>
                <a:spcPct val="150000"/>
              </a:lnSpc>
              <a:buFont typeface="Wingdings" panose="05000000000000000000" pitchFamily="2" charset="2"/>
              <a:buChar char=""/>
            </a:pPr>
            <a:r>
              <a:rPr lang="en-US" dirty="0">
                <a:gradFill>
                  <a:gsLst>
                    <a:gs pos="1250">
                      <a:srgbClr val="505050"/>
                    </a:gs>
                    <a:gs pos="100000">
                      <a:srgbClr val="505050"/>
                    </a:gs>
                  </a:gsLst>
                  <a:lin ang="5400000" scaled="0"/>
                </a:gradFill>
              </a:rPr>
              <a:t>Data science training and education</a:t>
            </a:r>
          </a:p>
          <a:p>
            <a:pPr marL="228600" indent="-228600">
              <a:lnSpc>
                <a:spcPct val="150000"/>
              </a:lnSpc>
              <a:buFont typeface="Wingdings" panose="05000000000000000000" pitchFamily="2" charset="2"/>
              <a:buChar char=""/>
            </a:pPr>
            <a:r>
              <a:rPr lang="en-US" dirty="0">
                <a:gradFill>
                  <a:gsLst>
                    <a:gs pos="1250">
                      <a:srgbClr val="505050"/>
                    </a:gs>
                    <a:gs pos="100000">
                      <a:srgbClr val="505050"/>
                    </a:gs>
                  </a:gsLst>
                  <a:lin ang="5400000" scaled="0"/>
                </a:gradFill>
              </a:rPr>
              <a:t>On-demand elastic capacity</a:t>
            </a:r>
          </a:p>
          <a:p>
            <a:pPr marL="228600" indent="-228600">
              <a:lnSpc>
                <a:spcPct val="150000"/>
              </a:lnSpc>
              <a:buFont typeface="Wingdings" panose="05000000000000000000" pitchFamily="2" charset="2"/>
              <a:buChar char=""/>
            </a:pPr>
            <a:r>
              <a:rPr lang="en-US" dirty="0">
                <a:gradFill>
                  <a:gsLst>
                    <a:gs pos="1250">
                      <a:srgbClr val="505050"/>
                    </a:gs>
                    <a:gs pos="100000">
                      <a:srgbClr val="505050"/>
                    </a:gs>
                  </a:gsLst>
                  <a:lin ang="5400000" scaled="0"/>
                </a:gradFill>
              </a:rPr>
              <a:t>Experimentation and evaluation</a:t>
            </a:r>
          </a:p>
          <a:p>
            <a:pPr marL="228600" indent="-228600">
              <a:lnSpc>
                <a:spcPct val="150000"/>
              </a:lnSpc>
              <a:buFont typeface="Wingdings" panose="05000000000000000000" pitchFamily="2" charset="2"/>
              <a:buChar char=""/>
            </a:pPr>
            <a:r>
              <a:rPr lang="en-US" dirty="0">
                <a:gradFill>
                  <a:gsLst>
                    <a:gs pos="1250">
                      <a:srgbClr val="505050"/>
                    </a:gs>
                    <a:gs pos="100000">
                      <a:srgbClr val="505050"/>
                    </a:gs>
                  </a:gsLst>
                  <a:lin ang="5400000" scaled="0"/>
                </a:gradFill>
              </a:rPr>
              <a:t>Deep learning</a:t>
            </a:r>
          </a:p>
          <a:p>
            <a:pPr lvl="1"/>
            <a:r>
              <a:rPr lang="en-US" dirty="0">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7808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1181862"/>
          </a:xfrm>
        </p:spPr>
        <p:txBody>
          <a:bodyPr/>
          <a:lstStyle/>
          <a:p>
            <a:r>
              <a:rPr lang="en-US" dirty="0"/>
              <a:t>Dev → Prod</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42637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26_Machine_Learning_Analytics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16x9_Template.potx" id="{624ED27A-595E-44F6-AE1A-E016848AF1F5}" vid="{DE8A8843-A031-4909-9724-210F50B88349}"/>
    </a:ext>
  </a:extLst>
</a:theme>
</file>

<file path=ppt/theme/theme2.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10" ma:contentTypeDescription="Create a new document." ma:contentTypeScope="" ma:versionID="168c9e103d9d4a9b7bf3c7c880175992">
  <xsd:schema xmlns:xsd="http://www.w3.org/2001/XMLSchema" xmlns:xs="http://www.w3.org/2001/XMLSchema" xmlns:p="http://schemas.microsoft.com/office/2006/metadata/properties" xmlns:ns1="http://schemas.microsoft.com/sharepoint/v3" xmlns:ns2="caeb30a9-2c8b-4a3c-a0a0-e0c0af147dd7" xmlns:ns3="77f81409-d3f9-42c7-88a3-a887086b554f" targetNamespace="http://schemas.microsoft.com/office/2006/metadata/properties" ma:root="true" ma:fieldsID="85abae4f6dc124c12c1b1737887aba42" ns1:_="" ns2:_="" ns3:_="">
    <xsd:import namespace="http://schemas.microsoft.com/sharepoint/v3"/>
    <xsd:import namespace="caeb30a9-2c8b-4a3c-a0a0-e0c0af147dd7"/>
    <xsd:import namespace="77f81409-d3f9-42c7-88a3-a887086b554f"/>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7f81409-d3f9-42c7-88a3-a887086b554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AutoTags" ma:index="17"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sharepoint/v3"/>
    <ds:schemaRef ds:uri="http://purl.org/dc/term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77f81409-d3f9-42c7-88a3-a887086b554f"/>
    <ds:schemaRef ds:uri="caeb30a9-2c8b-4a3c-a0a0-e0c0af147dd7"/>
    <ds:schemaRef ds:uri="http://schemas.microsoft.com/office/2006/metadata/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EDC33C6-4DD3-45C5-A2A5-AC2457CA12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eb30a9-2c8b-4a3c-a0a0-e0c0af147dd7"/>
    <ds:schemaRef ds:uri="77f81409-d3f9-42c7-88a3-a887086b5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Machine_Learning_Analytics_Data_Science_Conference_16x9_Template</Template>
  <TotalTime>4936</TotalTime>
  <Words>2249</Words>
  <Application>Microsoft Office PowerPoint</Application>
  <PresentationFormat>Custom</PresentationFormat>
  <Paragraphs>290</Paragraphs>
  <Slides>30</Slides>
  <Notes>30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Consolas</vt:lpstr>
      <vt:lpstr>Segoe UI</vt:lpstr>
      <vt:lpstr>Segoe UI Light</vt:lpstr>
      <vt:lpstr>Segoe UI Semilight</vt:lpstr>
      <vt:lpstr>Wingdings</vt:lpstr>
      <vt:lpstr>5-50126_Machine_Learning_Analytics_&amp;_Data_Science_Conference_Template</vt:lpstr>
      <vt:lpstr>5-30711_TR22_BO_CT_Template</vt:lpstr>
      <vt:lpstr>PowerPoint Presentation</vt:lpstr>
      <vt:lpstr>Using the Data Science VM for Developing and Deploying Data Science Solutions</vt:lpstr>
      <vt:lpstr>Session Goals </vt:lpstr>
      <vt:lpstr>Before we begin</vt:lpstr>
      <vt:lpstr>What is the Data Science VM?</vt:lpstr>
      <vt:lpstr>Microsoft Data Science Virtual Machine</vt:lpstr>
      <vt:lpstr>Development flow with the DSVM</vt:lpstr>
      <vt:lpstr>Key Scenarios</vt:lpstr>
      <vt:lpstr>Dev → Prod</vt:lpstr>
      <vt:lpstr>Hands-on</vt:lpstr>
      <vt:lpstr>Steps to start the Jupyter notebook</vt:lpstr>
      <vt:lpstr>Add zip to the path</vt:lpstr>
      <vt:lpstr>Walk through the tutorial</vt:lpstr>
      <vt:lpstr>Rest API</vt:lpstr>
      <vt:lpstr>Azure ML Studio </vt:lpstr>
      <vt:lpstr>Access rest API Details</vt:lpstr>
      <vt:lpstr>Location of API key</vt:lpstr>
      <vt:lpstr>Rest API document</vt:lpstr>
      <vt:lpstr>SQL Server R Services</vt:lpstr>
      <vt:lpstr>Hands-on: SQL Server R Services</vt:lpstr>
      <vt:lpstr>Hands-on</vt:lpstr>
      <vt:lpstr>Spark</vt:lpstr>
      <vt:lpstr>Hands-on: Spark</vt:lpstr>
      <vt:lpstr>Hands-on: Spark</vt:lpstr>
      <vt:lpstr>Hands-on</vt:lpstr>
      <vt:lpstr>Hands-on</vt:lpstr>
      <vt:lpstr>Useful links</vt:lpstr>
      <vt:lpstr>PowerPoint Presentation</vt:lpstr>
      <vt:lpstr>Appendix</vt:lpstr>
      <vt:lpstr>What’s included? A partial list…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Paul Shealy</dc:creator>
  <cp:keywords/>
  <dc:description/>
  <cp:lastModifiedBy>Priya Aswani</cp:lastModifiedBy>
  <cp:revision>48</cp:revision>
  <cp:lastPrinted>2017-06-08T00:54:24Z</cp:lastPrinted>
  <dcterms:created xsi:type="dcterms:W3CDTF">2017-05-23T17:47:57Z</dcterms:created>
  <dcterms:modified xsi:type="dcterms:W3CDTF">2017-07-12T08:32:03Z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33;#Microsoft Conference Center|9ee5e79d-18a6-44c6-bfde-7021198eb4fc</vt:lpwstr>
  </property>
  <property fmtid="{D5CDD505-2E9C-101B-9397-08002B2CF9AE}" pid="7" name="Track">
    <vt:lpwstr/>
  </property>
  <property fmtid="{D5CDD505-2E9C-101B-9397-08002B2CF9AE}" pid="8" name="Event Location">
    <vt:lpwstr>32;#Redmond|c18f3657-b811-49ee-9b08-ce77b3e7702b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299;#machine learning|912b89bd-3197-4d37-838b-dea3c299099a;#326;#＆ Data Science Conference|27209be2-ff15-4b15-a122-e839e9cf1441;#324;#analytics|3c36f2f5-2e86-4b92-93df-d055f5a412bb</vt:lpwstr>
  </property>
  <property fmtid="{D5CDD505-2E9C-101B-9397-08002B2CF9AE}" pid="12" name="Audience1">
    <vt:lpwstr/>
  </property>
  <property fmtid="{D5CDD505-2E9C-101B-9397-08002B2CF9AE}" pid="13" name="Event Name">
    <vt:lpwstr>180;#Machine Learning, Analytics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paulsh@microsoft.com</vt:lpwstr>
  </property>
  <property fmtid="{D5CDD505-2E9C-101B-9397-08002B2CF9AE}" pid="18" name="MSIP_Label_f42aa342-8706-4288-bd11-ebb85995028c_SetDate">
    <vt:lpwstr>2017-05-23T11:25:59.2899270-07:00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