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5"/>
  </p:sldMasterIdLst>
  <p:notesMasterIdLst>
    <p:notesMasterId r:id="rId12"/>
  </p:notesMasterIdLst>
  <p:handoutMasterIdLst>
    <p:handoutMasterId r:id="rId13"/>
  </p:handoutMasterIdLst>
  <p:sldIdLst>
    <p:sldId id="1303" r:id="rId6"/>
    <p:sldId id="1304" r:id="rId7"/>
    <p:sldId id="1306" r:id="rId8"/>
    <p:sldId id="1307" r:id="rId9"/>
    <p:sldId id="1308" r:id="rId10"/>
    <p:sldId id="1285" r:id="rId11"/>
  </p:sldIdLst>
  <p:sldSz cx="12436475" cy="6994525"/>
  <p:notesSz cx="7010400" cy="9236075"/>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C03F14-E26C-43A8-A2D2-D7610C6BA7CA}">
          <p14:sldIdLst>
            <p14:sldId id="1303"/>
            <p14:sldId id="1304"/>
            <p14:sldId id="1306"/>
            <p14:sldId id="1307"/>
            <p14:sldId id="1308"/>
          </p14:sldIdLst>
        </p14:section>
        <p14:section name="Appendix" id="{A6C3EF46-2A6C-4188-A381-F22F5D0A0B9E}">
          <p14:sldIdLst>
            <p14:sldId id="1285"/>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909"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John Higuera (Simplicity Consulting Inc)" initials="JH(CI" lastIdx="5" clrIdx="2">
    <p:extLst>
      <p:ext uri="{19B8F6BF-5375-455C-9EA6-DF929625EA0E}">
        <p15:presenceInfo xmlns:p15="http://schemas.microsoft.com/office/powerpoint/2012/main" userId="S-1-5-21-2127521184-1604012920-1887927527-1145729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5695"/>
    <a:srgbClr val="0072C6"/>
    <a:srgbClr val="82CAFF"/>
    <a:srgbClr val="7F7F7F"/>
    <a:srgbClr val="F2F2F2"/>
    <a:srgbClr val="D0D0D0"/>
    <a:srgbClr val="E9E9E9"/>
    <a:srgbClr val="00B394"/>
    <a:srgbClr val="F472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690" autoAdjust="0"/>
    <p:restoredTop sz="93661" autoAdjust="0"/>
  </p:normalViewPr>
  <p:slideViewPr>
    <p:cSldViewPr snapToGrid="0">
      <p:cViewPr varScale="1">
        <p:scale>
          <a:sx n="58" d="100"/>
          <a:sy n="58" d="100"/>
        </p:scale>
        <p:origin x="645" y="33"/>
      </p:cViewPr>
      <p:guideLst/>
    </p:cSldViewPr>
  </p:slideViewPr>
  <p:outlineViewPr>
    <p:cViewPr>
      <p:scale>
        <a:sx n="33" d="100"/>
        <a:sy n="33" d="100"/>
      </p:scale>
      <p:origin x="0" y="-7164"/>
    </p:cViewPr>
  </p:outlineViewPr>
  <p:notesTextViewPr>
    <p:cViewPr>
      <p:scale>
        <a:sx n="75" d="100"/>
        <a:sy n="75" d="100"/>
      </p:scale>
      <p:origin x="0" y="0"/>
    </p:cViewPr>
  </p:notesTextViewPr>
  <p:sorterViewPr>
    <p:cViewPr>
      <p:scale>
        <a:sx n="100" d="100"/>
        <a:sy n="100" d="100"/>
      </p:scale>
      <p:origin x="0" y="-1008"/>
    </p:cViewPr>
  </p:sorterViewPr>
  <p:notesViewPr>
    <p:cSldViewPr snapToGrid="0" showGuides="1">
      <p:cViewPr varScale="1">
        <p:scale>
          <a:sx n="65" d="100"/>
          <a:sy n="65" d="100"/>
        </p:scale>
        <p:origin x="2796" y="66"/>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37840" cy="461804"/>
          </a:xfrm>
          <a:prstGeom prst="rect">
            <a:avLst/>
          </a:prstGeom>
        </p:spPr>
        <p:txBody>
          <a:bodyPr vert="horz" lIns="91440" tIns="45720" rIns="91440" bIns="45720" rtlCol="0"/>
          <a:lstStyle>
            <a:lvl1pPr algn="l">
              <a:defRPr sz="1200"/>
            </a:lvl1pPr>
          </a:lstStyle>
          <a:p>
            <a:r>
              <a:rPr lang="en-US" dirty="0">
                <a:latin typeface="Segoe UI" pitchFamily="34" charset="0"/>
              </a:rPr>
              <a:t>Server and Cloud 2013 Template</a:t>
            </a:r>
          </a:p>
        </p:txBody>
      </p:sp>
      <p:sp>
        <p:nvSpPr>
          <p:cNvPr id="7" name="Date Placeholder 6"/>
          <p:cNvSpPr>
            <a:spLocks noGrp="1"/>
          </p:cNvSpPr>
          <p:nvPr>
            <p:ph type="dt" sz="quarter" idx="1"/>
          </p:nvPr>
        </p:nvSpPr>
        <p:spPr>
          <a:xfrm>
            <a:off x="3970938" y="0"/>
            <a:ext cx="3037840" cy="461804"/>
          </a:xfrm>
          <a:prstGeom prst="rect">
            <a:avLst/>
          </a:prstGeom>
        </p:spPr>
        <p:txBody>
          <a:bodyPr vert="horz" lIns="91440" tIns="45720" rIns="91440" bIns="45720" rtlCol="0"/>
          <a:lstStyle>
            <a:lvl1pPr algn="r">
              <a:defRPr sz="1200"/>
            </a:lvl1pPr>
          </a:lstStyle>
          <a:p>
            <a:fld id="{48D34AC8-E01F-4FBF-B65F-21ABDE98B385}" type="datetime8">
              <a:rPr lang="en-US" smtClean="0">
                <a:latin typeface="Segoe UI" pitchFamily="34" charset="0"/>
              </a:rPr>
              <a:t>7/12/2017 4:32 AM</a:t>
            </a:fld>
            <a:endParaRPr lang="en-US" dirty="0">
              <a:latin typeface="Segoe UI" pitchFamily="34" charset="0"/>
            </a:endParaRPr>
          </a:p>
        </p:txBody>
      </p:sp>
      <p:sp>
        <p:nvSpPr>
          <p:cNvPr id="8" name="Footer Placeholder 7"/>
          <p:cNvSpPr>
            <a:spLocks noGrp="1"/>
          </p:cNvSpPr>
          <p:nvPr>
            <p:ph type="ftr" sz="quarter" idx="2"/>
          </p:nvPr>
        </p:nvSpPr>
        <p:spPr>
          <a:xfrm>
            <a:off x="0" y="8772668"/>
            <a:ext cx="5923788" cy="335782"/>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12104" y="8772669"/>
            <a:ext cx="1096674" cy="461804"/>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037840" cy="461804"/>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425450" y="692150"/>
            <a:ext cx="6159500" cy="3463925"/>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774272"/>
            <a:ext cx="6052312" cy="359549"/>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970938" y="0"/>
            <a:ext cx="3037840" cy="461804"/>
          </a:xfrm>
          <a:prstGeom prst="rect">
            <a:avLst/>
          </a:prstGeom>
        </p:spPr>
        <p:txBody>
          <a:bodyPr vert="horz" lIns="91440" tIns="45720" rIns="91440" bIns="45720" rtlCol="0"/>
          <a:lstStyle>
            <a:lvl1pPr algn="r">
              <a:defRPr sz="1200">
                <a:latin typeface="Segoe UI" pitchFamily="34" charset="0"/>
              </a:defRPr>
            </a:lvl1pPr>
          </a:lstStyle>
          <a:p>
            <a:fld id="{64CFA94A-519F-445C-B30C-9E76FA6A2031}" type="datetime8">
              <a:rPr lang="en-US" smtClean="0"/>
              <a:t>7/12/2017 4:32 AM</a:t>
            </a:fld>
            <a:endParaRPr lang="en-US" dirty="0"/>
          </a:p>
        </p:txBody>
      </p:sp>
      <p:sp>
        <p:nvSpPr>
          <p:cNvPr id="12" name="Notes Placeholder 11"/>
          <p:cNvSpPr>
            <a:spLocks noGrp="1"/>
          </p:cNvSpPr>
          <p:nvPr>
            <p:ph type="body" sz="quarter" idx="3"/>
          </p:nvPr>
        </p:nvSpPr>
        <p:spPr>
          <a:xfrm>
            <a:off x="701040" y="4387136"/>
            <a:ext cx="5608320" cy="415623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6040628" y="8772669"/>
            <a:ext cx="968150" cy="461804"/>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a:t>Event Processing </a:t>
            </a:r>
            <a:r>
              <a:rPr lang="en-US" baseline="0" dirty="0"/>
              <a:t>– Azure Stream Analytics. </a:t>
            </a:r>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3292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algn="l" defTabSz="93292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1AE8CF-25C5-47D8-B770-9703DC946C25}"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7/12/2017 4:32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4484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en-US" sz="1800" dirty="0"/>
              <a:t>ASA</a:t>
            </a:r>
            <a:r>
              <a:rPr lang="en-US" sz="1800" baseline="0" dirty="0"/>
              <a:t> can not only handle millions of events per second but it can also correlate across multiple independent streams of data simultaneously. This high speed event processing allows for the real time detection of anomalies or escalations based on threshold breaches or alarm settings as the data is ingested. The architecture is simple and easily scalable to an enterprise ready solution. </a:t>
            </a:r>
            <a:endParaRPr lang="en-US" sz="1800" dirty="0"/>
          </a:p>
          <a:p>
            <a:endParaRPr lang="en-US" sz="1800" dirty="0"/>
          </a:p>
          <a:p>
            <a:r>
              <a:rPr lang="en-US" sz="1800" b="1" dirty="0"/>
              <a:t>Azure Stream Analytics:</a:t>
            </a:r>
          </a:p>
          <a:p>
            <a:pPr marL="171450" indent="-171450">
              <a:buFontTx/>
              <a:buChar char="-"/>
            </a:pPr>
            <a:r>
              <a:rPr lang="en-US" sz="1800" b="0" baseline="0" dirty="0"/>
              <a:t>Real time analytics</a:t>
            </a:r>
          </a:p>
          <a:p>
            <a:pPr marL="171450" indent="-171450">
              <a:buFontTx/>
              <a:buChar char="-"/>
            </a:pPr>
            <a:r>
              <a:rPr lang="en-US" sz="1800" b="0" baseline="0" dirty="0"/>
              <a:t>Millions of events per second</a:t>
            </a:r>
          </a:p>
          <a:p>
            <a:pPr marL="171450" indent="-171450">
              <a:buFontTx/>
              <a:buChar char="-"/>
            </a:pPr>
            <a:r>
              <a:rPr lang="en-US" sz="1800" b="0" baseline="0" dirty="0"/>
              <a:t>Low latency, high </a:t>
            </a:r>
            <a:r>
              <a:rPr lang="en-US" sz="1800" b="0" baseline="0" dirty="0" err="1"/>
              <a:t>througput</a:t>
            </a:r>
            <a:endParaRPr lang="en-US" sz="1800" b="0" baseline="0"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Microsoft Ignite 2015</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7/12/2017 4:32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5051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en-US" sz="1800" dirty="0"/>
              <a:t>Utilize the</a:t>
            </a:r>
            <a:r>
              <a:rPr lang="en-US" sz="1800" baseline="0" dirty="0"/>
              <a:t> simple ASA rule based interface within the Azure Management Portal to create, manage and control rules. </a:t>
            </a:r>
            <a:endParaRPr lang="en-US" sz="1800" dirty="0"/>
          </a:p>
          <a:p>
            <a:endParaRPr lang="en-US" sz="1800" dirty="0"/>
          </a:p>
          <a:p>
            <a:r>
              <a:rPr lang="en-US" sz="1800" b="1" dirty="0"/>
              <a:t>Azure Stream Analytics:</a:t>
            </a:r>
          </a:p>
          <a:p>
            <a:pPr marL="171450" indent="-171450">
              <a:buFontTx/>
              <a:buChar char="-"/>
            </a:pPr>
            <a:r>
              <a:rPr lang="en-US" sz="1800" b="0" baseline="0" dirty="0"/>
              <a:t>Simple interface for rule development and management</a:t>
            </a:r>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Microsoft Ignite 2015</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7/12/2017 4:32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86321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en-US" sz="1800" dirty="0"/>
              <a:t>ASA</a:t>
            </a:r>
            <a:r>
              <a:rPr lang="en-US" sz="1800" baseline="0" dirty="0"/>
              <a:t> can not only handle millions of events per second but it can also correlate across multiple independent streams of data simultaneously. This high speed event processing allows for the real time detection of anomalies or escalations based on threshold breaches or alarm settings as the data is ingested. The architecture is simple and easily scalable to an enterprise ready solution. </a:t>
            </a:r>
            <a:endParaRPr lang="en-US" sz="1800" dirty="0"/>
          </a:p>
          <a:p>
            <a:endParaRPr lang="en-US" sz="1800" dirty="0"/>
          </a:p>
          <a:p>
            <a:r>
              <a:rPr lang="en-US" sz="1800" b="1" dirty="0"/>
              <a:t>Azure Stream Analytics:</a:t>
            </a:r>
          </a:p>
          <a:p>
            <a:pPr marL="171450" indent="-171450">
              <a:buFontTx/>
              <a:buChar char="-"/>
            </a:pPr>
            <a:r>
              <a:rPr lang="en-US" sz="1800" b="0" baseline="0" dirty="0"/>
              <a:t>Real time analytics</a:t>
            </a:r>
          </a:p>
          <a:p>
            <a:pPr marL="171450" indent="-171450">
              <a:buFontTx/>
              <a:buChar char="-"/>
            </a:pPr>
            <a:r>
              <a:rPr lang="en-US" sz="1800" b="0" baseline="0" dirty="0"/>
              <a:t>Millions of events per second</a:t>
            </a:r>
          </a:p>
          <a:p>
            <a:pPr marL="171450" indent="-171450">
              <a:buFontTx/>
              <a:buChar char="-"/>
            </a:pPr>
            <a:r>
              <a:rPr lang="en-US" sz="1800" b="0" baseline="0" dirty="0"/>
              <a:t>Low latency, high </a:t>
            </a:r>
            <a:r>
              <a:rPr lang="en-US" sz="1800" b="0" baseline="0" dirty="0" err="1"/>
              <a:t>througput</a:t>
            </a:r>
            <a:endParaRPr lang="en-US" sz="1800" b="0" baseline="0"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Microsoft Ignite 2015</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7/12/2017 4:32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5669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27697705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539002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9143937" cy="1828007"/>
          </a:xfrm>
          <a:noFill/>
        </p:spPr>
        <p:txBody>
          <a:bodyPr lIns="182880" tIns="146304" rIns="182880" bIns="146304">
            <a:noAutofit/>
          </a:bodyPr>
          <a:lstStyle>
            <a:lvl1pPr marL="0" indent="0">
              <a:spcBef>
                <a:spcPts val="0"/>
              </a:spcBef>
              <a:buNone/>
              <a:defRPr sz="3600"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lang="en-US"/>
              <a:t>Microsoft Confidential</a:t>
            </a:r>
          </a:p>
        </p:txBody>
      </p:sp>
      <p:sp>
        <p:nvSpPr>
          <p:cNvPr id="3" name="Slide Number Placeholder 2"/>
          <p:cNvSpPr>
            <a:spLocks noGrp="1"/>
          </p:cNvSpPr>
          <p:nvPr>
            <p:ph type="sldNum" sz="quarter" idx="14"/>
          </p:nvPr>
        </p:nvSpPr>
        <p:spPr/>
        <p:txBody>
          <a:bodyPr/>
          <a:lstStyle/>
          <a:p>
            <a:fld id="{27258FFF-F925-446B-8502-81C933981705}" type="slidenum">
              <a:rPr lang="en-US" smtClean="0"/>
              <a:pPr/>
              <a:t>‹#›</a:t>
            </a:fld>
            <a:endParaRPr lang="en-US"/>
          </a:p>
        </p:txBody>
      </p:sp>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38160" y="432150"/>
            <a:ext cx="1669246" cy="415375"/>
          </a:xfrm>
          <a:prstGeom prst="rect">
            <a:avLst/>
          </a:prstGeom>
        </p:spPr>
      </p:pic>
    </p:spTree>
    <p:extLst>
      <p:ext uri="{BB962C8B-B14F-4D97-AF65-F5344CB8AC3E}">
        <p14:creationId xmlns:p14="http://schemas.microsoft.com/office/powerpoint/2010/main" val="5185545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0" tIns="91440" rIns="0"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334990"/>
            <a:ext cx="11887198" cy="2228302"/>
          </a:xfrm>
          <a:prstGeom prst="rect">
            <a:avLst/>
          </a:prstGeom>
        </p:spPr>
        <p:txBody>
          <a:bodyPr vert="horz" wrap="square" lIns="0" tIns="91440" rIns="0"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2"/>
          <p:cNvSpPr>
            <a:spLocks noGrp="1"/>
          </p:cNvSpPr>
          <p:nvPr>
            <p:ph type="ftr" sz="quarter" idx="3"/>
          </p:nvPr>
        </p:nvSpPr>
        <p:spPr>
          <a:xfrm>
            <a:off x="274638" y="6689365"/>
            <a:ext cx="3937000" cy="137160"/>
          </a:xfrm>
          <a:prstGeom prst="rect">
            <a:avLst/>
          </a:prstGeom>
        </p:spPr>
        <p:txBody>
          <a:bodyPr vert="horz" lIns="0" tIns="0" rIns="91440" bIns="0" rtlCol="0" anchor="ctr"/>
          <a:lstStyle>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stStyle>
          <a:p>
            <a:r>
              <a:rPr lang="en-US"/>
              <a:t>Microsoft Confidential</a:t>
            </a:r>
          </a:p>
        </p:txBody>
      </p:sp>
      <p:sp>
        <p:nvSpPr>
          <p:cNvPr id="6" name="Slide Number Placeholder 4"/>
          <p:cNvSpPr>
            <a:spLocks noGrp="1"/>
          </p:cNvSpPr>
          <p:nvPr>
            <p:ph type="sldNum" sz="quarter" idx="4"/>
          </p:nvPr>
        </p:nvSpPr>
        <p:spPr>
          <a:xfrm>
            <a:off x="11595101" y="6689365"/>
            <a:ext cx="566737" cy="137160"/>
          </a:xfrm>
          <a:prstGeom prst="rect">
            <a:avLst/>
          </a:prstGeom>
        </p:spPr>
        <p:txBody>
          <a:bodyPr vert="horz" lIns="91440" tIns="0" rIns="0" bIns="0" rtlCol="0" anchor="ctr"/>
          <a:lstStyle>
            <a:lvl1pPr algn="r">
              <a:defRPr lang="en-US" sz="900" b="0" kern="1200" smtClean="0">
                <a:gradFill>
                  <a:gsLst>
                    <a:gs pos="2239">
                      <a:schemeClr val="tx1"/>
                    </a:gs>
                    <a:gs pos="11940">
                      <a:schemeClr val="tx1"/>
                    </a:gs>
                  </a:gsLst>
                  <a:lin ang="5400000" scaled="0"/>
                </a:gradFill>
                <a:latin typeface="+mn-lt"/>
                <a:ea typeface="+mn-ea"/>
                <a:cs typeface="+mn-cs"/>
              </a:defRPr>
            </a:lvl1pPr>
          </a:lstStyle>
          <a:p>
            <a:fld id="{27258FFF-F925-446B-8502-81C933981705}" type="slidenum">
              <a:rPr lang="en-US" smtClean="0"/>
              <a:pPr/>
              <a:t>‹#›</a:t>
            </a:fld>
            <a:endParaRPr lang="en-US"/>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82" r:id="rId1"/>
    <p:sldLayoutId id="2147484289" r:id="rId2"/>
    <p:sldLayoutId id="2147485056" r:id="rId3"/>
  </p:sldLayoutIdLst>
  <p:transition>
    <p:fade/>
  </p:transition>
  <p:hf sldNum="0" hdr="0" dt="0"/>
  <p:txStyles>
    <p:titleStyle>
      <a:lvl1pPr algn="l" defTabSz="932742" rtl="0" eaLnBrk="1" latinLnBrk="0" hangingPunct="1">
        <a:lnSpc>
          <a:spcPct val="90000"/>
        </a:lnSpc>
        <a:spcBef>
          <a:spcPct val="0"/>
        </a:spcBef>
        <a:buNone/>
        <a:defRPr lang="en-US" sz="5400" b="0" kern="1200" cap="none" spc="-102" baseline="0" dirty="0" smtClean="0">
          <a:ln w="3175">
            <a:noFill/>
          </a:ln>
          <a:solidFill>
            <a:schemeClr val="tx1"/>
          </a:soli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tx1"/>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tx1"/>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tx1"/>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tx1"/>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orient="horz" pos="763" userDrawn="1">
          <p15:clr>
            <a:srgbClr val="A4A3A4"/>
          </p15:clr>
        </p15:guide>
        <p15:guide id="4" orient="horz" pos="1339" userDrawn="1">
          <p15:clr>
            <a:srgbClr val="A4A3A4"/>
          </p15:clr>
        </p15:guide>
        <p15:guide id="5" orient="horz" pos="1915" userDrawn="1">
          <p15:clr>
            <a:srgbClr val="A4A3A4"/>
          </p15:clr>
        </p15:guide>
        <p15:guide id="6" orient="horz" pos="2491" userDrawn="1">
          <p15:clr>
            <a:srgbClr val="A4A3A4"/>
          </p15:clr>
        </p15:guide>
        <p15:guide id="7" orient="horz" pos="3067" userDrawn="1">
          <p15:clr>
            <a:srgbClr val="A4A3A4"/>
          </p15:clr>
        </p15:guide>
        <p15:guide id="8" orient="horz" pos="3643" userDrawn="1">
          <p15:clr>
            <a:srgbClr val="A4A3A4"/>
          </p15:clr>
        </p15:guide>
        <p15:guide id="9" orient="horz" pos="4219" userDrawn="1">
          <p15:clr>
            <a:srgbClr val="5ACBF0"/>
          </p15:clr>
        </p15:guide>
        <p15:guide id="10" pos="749" userDrawn="1">
          <p15:clr>
            <a:srgbClr val="A4A3A4"/>
          </p15:clr>
        </p15:guide>
        <p15:guide id="11" pos="1325" userDrawn="1">
          <p15:clr>
            <a:srgbClr val="A4A3A4"/>
          </p15:clr>
        </p15:guide>
        <p15:guide id="12" pos="1901" userDrawn="1">
          <p15:clr>
            <a:srgbClr val="A4A3A4"/>
          </p15:clr>
        </p15:guide>
        <p15:guide id="13" pos="2477" userDrawn="1">
          <p15:clr>
            <a:srgbClr val="A4A3A4"/>
          </p15:clr>
        </p15:guide>
        <p15:guide id="14" pos="3053" userDrawn="1">
          <p15:clr>
            <a:srgbClr val="A4A3A4"/>
          </p15:clr>
        </p15:guide>
        <p15:guide id="15" pos="3629" userDrawn="1">
          <p15:clr>
            <a:srgbClr val="A4A3A4"/>
          </p15:clr>
        </p15:guide>
        <p15:guide id="16" pos="4205" userDrawn="1">
          <p15:clr>
            <a:srgbClr val="A4A3A4"/>
          </p15:clr>
        </p15:guide>
        <p15:guide id="17" pos="4781" userDrawn="1">
          <p15:clr>
            <a:srgbClr val="A4A3A4"/>
          </p15:clr>
        </p15:guide>
        <p15:guide id="18" pos="5357" userDrawn="1">
          <p15:clr>
            <a:srgbClr val="A4A3A4"/>
          </p15:clr>
        </p15:guide>
        <p15:guide id="19" pos="5933" userDrawn="1">
          <p15:clr>
            <a:srgbClr val="A4A3A4"/>
          </p15:clr>
        </p15:guide>
        <p15:guide id="20" pos="6509" userDrawn="1">
          <p15:clr>
            <a:srgbClr val="A4A3A4"/>
          </p15:clr>
        </p15:guide>
        <p15:guide id="21" pos="7085" userDrawn="1">
          <p15:clr>
            <a:srgbClr val="A4A3A4"/>
          </p15:clr>
        </p15:guide>
        <p15:guide id="22" pos="7661" userDrawn="1">
          <p15:clr>
            <a:srgbClr val="5ACBF0"/>
          </p15:clr>
        </p15:guide>
        <p15:guide id="23" orient="horz" pos="835"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702" y="2125678"/>
            <a:ext cx="11307698" cy="1828786"/>
          </a:xfrm>
        </p:spPr>
        <p:txBody>
          <a:bodyPr/>
          <a:lstStyle/>
          <a:p>
            <a:r>
              <a:rPr lang="en-US" sz="5400" dirty="0"/>
              <a:t>Microsoft Azure Stream Analytics</a:t>
            </a:r>
            <a:br>
              <a:rPr lang="en-US" sz="5400" dirty="0"/>
            </a:br>
            <a:r>
              <a:rPr lang="en-US" sz="4000" dirty="0">
                <a:latin typeface="+mn-lt"/>
              </a:rPr>
              <a:t>Technical Briefing</a:t>
            </a:r>
            <a:endParaRPr lang="en-US" sz="4400" dirty="0">
              <a:latin typeface="+mn-lt"/>
            </a:endParaRPr>
          </a:p>
        </p:txBody>
      </p:sp>
      <p:sp>
        <p:nvSpPr>
          <p:cNvPr id="3" name="Text Placeholder 2"/>
          <p:cNvSpPr>
            <a:spLocks noGrp="1"/>
          </p:cNvSpPr>
          <p:nvPr>
            <p:ph type="body" sz="quarter" idx="12"/>
          </p:nvPr>
        </p:nvSpPr>
        <p:spPr/>
        <p:txBody>
          <a:bodyPr/>
          <a:lstStyle/>
          <a:p>
            <a:endParaRPr lang="en-US" dirty="0"/>
          </a:p>
        </p:txBody>
      </p:sp>
      <p:sp>
        <p:nvSpPr>
          <p:cNvPr id="4" name="Footer Placeholder 3"/>
          <p:cNvSpPr>
            <a:spLocks noGrp="1"/>
          </p:cNvSpPr>
          <p:nvPr>
            <p:ph type="ftr" sz="quarter" idx="13"/>
          </p:nvPr>
        </p:nvSpPr>
        <p:spPr/>
        <p:txBody>
          <a:bodyPr/>
          <a:lstStyle/>
          <a:p>
            <a:r>
              <a:rPr lang="en-US" dirty="0"/>
              <a:t>Microsoft Confidential</a:t>
            </a:r>
          </a:p>
        </p:txBody>
      </p:sp>
    </p:spTree>
    <p:extLst>
      <p:ext uri="{BB962C8B-B14F-4D97-AF65-F5344CB8AC3E}">
        <p14:creationId xmlns:p14="http://schemas.microsoft.com/office/powerpoint/2010/main" val="1766110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p:cNvSpPr/>
          <p:nvPr/>
        </p:nvSpPr>
        <p:spPr bwMode="auto">
          <a:xfrm>
            <a:off x="7347927" y="1547864"/>
            <a:ext cx="3898799" cy="3898799"/>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 name="Rectangle 16"/>
          <p:cNvSpPr/>
          <p:nvPr/>
        </p:nvSpPr>
        <p:spPr>
          <a:xfrm>
            <a:off x="160518" y="2855677"/>
            <a:ext cx="6885396" cy="1283172"/>
          </a:xfrm>
          <a:prstGeom prst="rect">
            <a:avLst/>
          </a:prstGeom>
        </p:spPr>
        <p:txBody>
          <a:bodyPr wrap="square" anchor="ctr">
            <a:spAutoFit/>
          </a:bodyPr>
          <a:lstStyle/>
          <a:p>
            <a:pPr defTabSz="932293" fontAlgn="base">
              <a:lnSpc>
                <a:spcPct val="90000"/>
              </a:lnSpc>
              <a:spcBef>
                <a:spcPct val="0"/>
              </a:spcBef>
              <a:spcAft>
                <a:spcPct val="0"/>
              </a:spcAft>
              <a:defRPr/>
            </a:pPr>
            <a:r>
              <a:rPr lang="en-US" sz="3199" kern="0" dirty="0">
                <a:solidFill>
                  <a:srgbClr val="008272"/>
                </a:solidFill>
                <a:latin typeface="Segoe UI Light"/>
                <a:ea typeface="Segoe UI" pitchFamily="34" charset="0"/>
                <a:cs typeface="Segoe UI" pitchFamily="34" charset="0"/>
              </a:rPr>
              <a:t>Event Processing</a:t>
            </a:r>
            <a:br>
              <a:rPr lang="en-US" sz="3599" kern="0" dirty="0">
                <a:solidFill>
                  <a:srgbClr val="008272"/>
                </a:solidFill>
                <a:latin typeface="Segoe UI"/>
                <a:ea typeface="Segoe UI" pitchFamily="34" charset="0"/>
                <a:cs typeface="Segoe UI" pitchFamily="34" charset="0"/>
              </a:rPr>
            </a:br>
            <a:r>
              <a:rPr lang="en-US" sz="5399" kern="0" dirty="0">
                <a:solidFill>
                  <a:srgbClr val="008272"/>
                </a:solidFill>
                <a:latin typeface="Segoe UI Light"/>
                <a:ea typeface="Segoe UI" pitchFamily="34" charset="0"/>
                <a:cs typeface="Segoe UI" pitchFamily="34" charset="0"/>
              </a:rPr>
              <a:t>Azure Stream Analytics</a:t>
            </a:r>
          </a:p>
        </p:txBody>
      </p:sp>
      <p:grpSp>
        <p:nvGrpSpPr>
          <p:cNvPr id="4" name="Group 3"/>
          <p:cNvGrpSpPr/>
          <p:nvPr/>
        </p:nvGrpSpPr>
        <p:grpSpPr>
          <a:xfrm>
            <a:off x="7919189" y="2426137"/>
            <a:ext cx="2756273" cy="2142250"/>
            <a:chOff x="1107857" y="-3310276"/>
            <a:chExt cx="641349" cy="498475"/>
          </a:xfrm>
          <a:solidFill>
            <a:schemeClr val="bg1"/>
          </a:solidFill>
        </p:grpSpPr>
        <p:sp>
          <p:nvSpPr>
            <p:cNvPr id="5" name="Freeform 236"/>
            <p:cNvSpPr>
              <a:spLocks/>
            </p:cNvSpPr>
            <p:nvPr/>
          </p:nvSpPr>
          <p:spPr bwMode="auto">
            <a:xfrm>
              <a:off x="1296769" y="-3310276"/>
              <a:ext cx="452437" cy="498475"/>
            </a:xfrm>
            <a:custGeom>
              <a:avLst/>
              <a:gdLst>
                <a:gd name="T0" fmla="*/ 493 w 610"/>
                <a:gd name="T1" fmla="*/ 455 h 669"/>
                <a:gd name="T2" fmla="*/ 516 w 610"/>
                <a:gd name="T3" fmla="*/ 402 h 669"/>
                <a:gd name="T4" fmla="*/ 610 w 610"/>
                <a:gd name="T5" fmla="*/ 369 h 669"/>
                <a:gd name="T6" fmla="*/ 610 w 610"/>
                <a:gd name="T7" fmla="*/ 293 h 669"/>
                <a:gd name="T8" fmla="*/ 600 w 610"/>
                <a:gd name="T9" fmla="*/ 290 h 669"/>
                <a:gd name="T10" fmla="*/ 517 w 610"/>
                <a:gd name="T11" fmla="*/ 262 h 669"/>
                <a:gd name="T12" fmla="*/ 494 w 610"/>
                <a:gd name="T13" fmla="*/ 209 h 669"/>
                <a:gd name="T14" fmla="*/ 537 w 610"/>
                <a:gd name="T15" fmla="*/ 120 h 669"/>
                <a:gd name="T16" fmla="*/ 484 w 610"/>
                <a:gd name="T17" fmla="*/ 67 h 669"/>
                <a:gd name="T18" fmla="*/ 473 w 610"/>
                <a:gd name="T19" fmla="*/ 74 h 669"/>
                <a:gd name="T20" fmla="*/ 395 w 610"/>
                <a:gd name="T21" fmla="*/ 114 h 669"/>
                <a:gd name="T22" fmla="*/ 343 w 610"/>
                <a:gd name="T23" fmla="*/ 91 h 669"/>
                <a:gd name="T24" fmla="*/ 308 w 610"/>
                <a:gd name="T25" fmla="*/ 0 h 669"/>
                <a:gd name="T26" fmla="*/ 230 w 610"/>
                <a:gd name="T27" fmla="*/ 0 h 669"/>
                <a:gd name="T28" fmla="*/ 227 w 610"/>
                <a:gd name="T29" fmla="*/ 10 h 669"/>
                <a:gd name="T30" fmla="*/ 196 w 610"/>
                <a:gd name="T31" fmla="*/ 89 h 669"/>
                <a:gd name="T32" fmla="*/ 143 w 610"/>
                <a:gd name="T33" fmla="*/ 112 h 669"/>
                <a:gd name="T34" fmla="*/ 52 w 610"/>
                <a:gd name="T35" fmla="*/ 72 h 669"/>
                <a:gd name="T36" fmla="*/ 0 w 610"/>
                <a:gd name="T37" fmla="*/ 125 h 669"/>
                <a:gd name="T38" fmla="*/ 5 w 610"/>
                <a:gd name="T39" fmla="*/ 135 h 669"/>
                <a:gd name="T40" fmla="*/ 29 w 610"/>
                <a:gd name="T41" fmla="*/ 181 h 669"/>
                <a:gd name="T42" fmla="*/ 168 w 610"/>
                <a:gd name="T43" fmla="*/ 147 h 669"/>
                <a:gd name="T44" fmla="*/ 346 w 610"/>
                <a:gd name="T45" fmla="*/ 219 h 669"/>
                <a:gd name="T46" fmla="*/ 379 w 610"/>
                <a:gd name="T47" fmla="*/ 247 h 669"/>
                <a:gd name="T48" fmla="*/ 392 w 610"/>
                <a:gd name="T49" fmla="*/ 267 h 669"/>
                <a:gd name="T50" fmla="*/ 357 w 610"/>
                <a:gd name="T51" fmla="*/ 440 h 669"/>
                <a:gd name="T52" fmla="*/ 219 w 610"/>
                <a:gd name="T53" fmla="*/ 460 h 669"/>
                <a:gd name="T54" fmla="*/ 209 w 610"/>
                <a:gd name="T55" fmla="*/ 455 h 669"/>
                <a:gd name="T56" fmla="*/ 179 w 610"/>
                <a:gd name="T57" fmla="*/ 433 h 669"/>
                <a:gd name="T58" fmla="*/ 169 w 610"/>
                <a:gd name="T59" fmla="*/ 430 h 669"/>
                <a:gd name="T60" fmla="*/ 140 w 610"/>
                <a:gd name="T61" fmla="*/ 443 h 669"/>
                <a:gd name="T62" fmla="*/ 136 w 610"/>
                <a:gd name="T63" fmla="*/ 447 h 669"/>
                <a:gd name="T64" fmla="*/ 26 w 610"/>
                <a:gd name="T65" fmla="*/ 517 h 669"/>
                <a:gd name="T66" fmla="*/ 6 w 610"/>
                <a:gd name="T67" fmla="*/ 547 h 669"/>
                <a:gd name="T68" fmla="*/ 61 w 610"/>
                <a:gd name="T69" fmla="*/ 602 h 669"/>
                <a:gd name="T70" fmla="*/ 71 w 610"/>
                <a:gd name="T71" fmla="*/ 597 h 669"/>
                <a:gd name="T72" fmla="*/ 148 w 610"/>
                <a:gd name="T73" fmla="*/ 557 h 669"/>
                <a:gd name="T74" fmla="*/ 201 w 610"/>
                <a:gd name="T75" fmla="*/ 578 h 669"/>
                <a:gd name="T76" fmla="*/ 230 w 610"/>
                <a:gd name="T77" fmla="*/ 669 h 669"/>
                <a:gd name="T78" fmla="*/ 308 w 610"/>
                <a:gd name="T79" fmla="*/ 669 h 669"/>
                <a:gd name="T80" fmla="*/ 311 w 610"/>
                <a:gd name="T81" fmla="*/ 659 h 669"/>
                <a:gd name="T82" fmla="*/ 339 w 610"/>
                <a:gd name="T83" fmla="*/ 578 h 669"/>
                <a:gd name="T84" fmla="*/ 392 w 610"/>
                <a:gd name="T85" fmla="*/ 555 h 669"/>
                <a:gd name="T86" fmla="*/ 483 w 610"/>
                <a:gd name="T87" fmla="*/ 595 h 669"/>
                <a:gd name="T88" fmla="*/ 535 w 610"/>
                <a:gd name="T89" fmla="*/ 542 h 669"/>
                <a:gd name="T90" fmla="*/ 530 w 610"/>
                <a:gd name="T91" fmla="*/ 532 h 669"/>
                <a:gd name="T92" fmla="*/ 493 w 610"/>
                <a:gd name="T93" fmla="*/ 455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10" h="669">
                  <a:moveTo>
                    <a:pt x="493" y="455"/>
                  </a:moveTo>
                  <a:lnTo>
                    <a:pt x="516" y="402"/>
                  </a:lnTo>
                  <a:lnTo>
                    <a:pt x="610" y="369"/>
                  </a:lnTo>
                  <a:lnTo>
                    <a:pt x="610" y="293"/>
                  </a:lnTo>
                  <a:lnTo>
                    <a:pt x="600" y="290"/>
                  </a:lnTo>
                  <a:lnTo>
                    <a:pt x="517" y="262"/>
                  </a:lnTo>
                  <a:lnTo>
                    <a:pt x="494" y="209"/>
                  </a:lnTo>
                  <a:lnTo>
                    <a:pt x="537" y="120"/>
                  </a:lnTo>
                  <a:lnTo>
                    <a:pt x="484" y="67"/>
                  </a:lnTo>
                  <a:lnTo>
                    <a:pt x="473" y="74"/>
                  </a:lnTo>
                  <a:lnTo>
                    <a:pt x="395" y="114"/>
                  </a:lnTo>
                  <a:lnTo>
                    <a:pt x="343" y="91"/>
                  </a:lnTo>
                  <a:lnTo>
                    <a:pt x="308" y="0"/>
                  </a:lnTo>
                  <a:lnTo>
                    <a:pt x="230" y="0"/>
                  </a:lnTo>
                  <a:lnTo>
                    <a:pt x="227" y="10"/>
                  </a:lnTo>
                  <a:lnTo>
                    <a:pt x="196" y="89"/>
                  </a:lnTo>
                  <a:lnTo>
                    <a:pt x="143" y="112"/>
                  </a:lnTo>
                  <a:lnTo>
                    <a:pt x="52" y="72"/>
                  </a:lnTo>
                  <a:lnTo>
                    <a:pt x="0" y="125"/>
                  </a:lnTo>
                  <a:lnTo>
                    <a:pt x="5" y="135"/>
                  </a:lnTo>
                  <a:lnTo>
                    <a:pt x="29" y="181"/>
                  </a:lnTo>
                  <a:cubicBezTo>
                    <a:pt x="72" y="156"/>
                    <a:pt x="118" y="147"/>
                    <a:pt x="168" y="147"/>
                  </a:cubicBezTo>
                  <a:cubicBezTo>
                    <a:pt x="235" y="150"/>
                    <a:pt x="298" y="175"/>
                    <a:pt x="346" y="219"/>
                  </a:cubicBezTo>
                  <a:cubicBezTo>
                    <a:pt x="356" y="227"/>
                    <a:pt x="369" y="234"/>
                    <a:pt x="379" y="247"/>
                  </a:cubicBezTo>
                  <a:cubicBezTo>
                    <a:pt x="384" y="252"/>
                    <a:pt x="389" y="260"/>
                    <a:pt x="392" y="267"/>
                  </a:cubicBezTo>
                  <a:cubicBezTo>
                    <a:pt x="425" y="325"/>
                    <a:pt x="412" y="397"/>
                    <a:pt x="357" y="440"/>
                  </a:cubicBezTo>
                  <a:cubicBezTo>
                    <a:pt x="318" y="473"/>
                    <a:pt x="262" y="478"/>
                    <a:pt x="219" y="460"/>
                  </a:cubicBezTo>
                  <a:cubicBezTo>
                    <a:pt x="214" y="456"/>
                    <a:pt x="211" y="456"/>
                    <a:pt x="209" y="455"/>
                  </a:cubicBezTo>
                  <a:cubicBezTo>
                    <a:pt x="199" y="450"/>
                    <a:pt x="188" y="442"/>
                    <a:pt x="179" y="433"/>
                  </a:cubicBezTo>
                  <a:cubicBezTo>
                    <a:pt x="176" y="433"/>
                    <a:pt x="174" y="430"/>
                    <a:pt x="169" y="430"/>
                  </a:cubicBezTo>
                  <a:cubicBezTo>
                    <a:pt x="160" y="430"/>
                    <a:pt x="146" y="435"/>
                    <a:pt x="140" y="443"/>
                  </a:cubicBezTo>
                  <a:lnTo>
                    <a:pt x="136" y="447"/>
                  </a:lnTo>
                  <a:cubicBezTo>
                    <a:pt x="104" y="480"/>
                    <a:pt x="66" y="504"/>
                    <a:pt x="26" y="517"/>
                  </a:cubicBezTo>
                  <a:lnTo>
                    <a:pt x="6" y="547"/>
                  </a:lnTo>
                  <a:lnTo>
                    <a:pt x="61" y="602"/>
                  </a:lnTo>
                  <a:lnTo>
                    <a:pt x="71" y="597"/>
                  </a:lnTo>
                  <a:lnTo>
                    <a:pt x="148" y="557"/>
                  </a:lnTo>
                  <a:lnTo>
                    <a:pt x="201" y="578"/>
                  </a:lnTo>
                  <a:lnTo>
                    <a:pt x="230" y="669"/>
                  </a:lnTo>
                  <a:lnTo>
                    <a:pt x="308" y="669"/>
                  </a:lnTo>
                  <a:lnTo>
                    <a:pt x="311" y="659"/>
                  </a:lnTo>
                  <a:lnTo>
                    <a:pt x="339" y="578"/>
                  </a:lnTo>
                  <a:lnTo>
                    <a:pt x="392" y="555"/>
                  </a:lnTo>
                  <a:lnTo>
                    <a:pt x="483" y="595"/>
                  </a:lnTo>
                  <a:lnTo>
                    <a:pt x="535" y="542"/>
                  </a:lnTo>
                  <a:lnTo>
                    <a:pt x="530" y="532"/>
                  </a:lnTo>
                  <a:lnTo>
                    <a:pt x="493" y="455"/>
                  </a:lnTo>
                  <a:close/>
                </a:path>
              </a:pathLst>
            </a:custGeom>
            <a:grpFill/>
            <a:ln w="0">
              <a:noFill/>
              <a:prstDash val="solid"/>
              <a:round/>
              <a:headEnd/>
              <a:tailEnd/>
            </a:ln>
          </p:spPr>
          <p:txBody>
            <a:bodyPr vert="horz" wrap="square" lIns="93247" tIns="46623" rIns="93247" bIns="46623" numCol="1" anchor="t" anchorCtr="0" compatLnSpc="1">
              <a:prstTxWarp prst="textNoShape">
                <a:avLst/>
              </a:prstTxWarp>
            </a:bodyPr>
            <a:lstStyle/>
            <a:p>
              <a:pPr defTabSz="932418">
                <a:defRPr/>
              </a:pPr>
              <a:endParaRPr lang="en-US" sz="1836">
                <a:solidFill>
                  <a:prstClr val="black"/>
                </a:solidFill>
                <a:latin typeface="Segoe UI"/>
              </a:endParaRPr>
            </a:p>
          </p:txBody>
        </p:sp>
        <p:sp>
          <p:nvSpPr>
            <p:cNvPr id="6" name="Freeform 237"/>
            <p:cNvSpPr>
              <a:spLocks/>
            </p:cNvSpPr>
            <p:nvPr/>
          </p:nvSpPr>
          <p:spPr bwMode="auto">
            <a:xfrm>
              <a:off x="1141194" y="-3127714"/>
              <a:ext cx="371475" cy="133350"/>
            </a:xfrm>
            <a:custGeom>
              <a:avLst/>
              <a:gdLst>
                <a:gd name="T0" fmla="*/ 240 w 501"/>
                <a:gd name="T1" fmla="*/ 76 h 180"/>
                <a:gd name="T2" fmla="*/ 29 w 501"/>
                <a:gd name="T3" fmla="*/ 72 h 180"/>
                <a:gd name="T4" fmla="*/ 5 w 501"/>
                <a:gd name="T5" fmla="*/ 72 h 180"/>
                <a:gd name="T6" fmla="*/ 0 w 501"/>
                <a:gd name="T7" fmla="*/ 86 h 180"/>
                <a:gd name="T8" fmla="*/ 5 w 501"/>
                <a:gd name="T9" fmla="*/ 99 h 180"/>
                <a:gd name="T10" fmla="*/ 263 w 501"/>
                <a:gd name="T11" fmla="*/ 104 h 180"/>
                <a:gd name="T12" fmla="*/ 263 w 501"/>
                <a:gd name="T13" fmla="*/ 100 h 180"/>
                <a:gd name="T14" fmla="*/ 471 w 501"/>
                <a:gd name="T15" fmla="*/ 105 h 180"/>
                <a:gd name="T16" fmla="*/ 496 w 501"/>
                <a:gd name="T17" fmla="*/ 105 h 180"/>
                <a:gd name="T18" fmla="*/ 501 w 501"/>
                <a:gd name="T19" fmla="*/ 92 h 180"/>
                <a:gd name="T20" fmla="*/ 496 w 501"/>
                <a:gd name="T21" fmla="*/ 79 h 180"/>
                <a:gd name="T22" fmla="*/ 240 w 501"/>
                <a:gd name="T23" fmla="*/ 7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1" h="180">
                  <a:moveTo>
                    <a:pt x="240" y="76"/>
                  </a:moveTo>
                  <a:cubicBezTo>
                    <a:pt x="181" y="138"/>
                    <a:pt x="87" y="138"/>
                    <a:pt x="29" y="72"/>
                  </a:cubicBezTo>
                  <a:cubicBezTo>
                    <a:pt x="24" y="64"/>
                    <a:pt x="10" y="64"/>
                    <a:pt x="5" y="72"/>
                  </a:cubicBezTo>
                  <a:cubicBezTo>
                    <a:pt x="1" y="76"/>
                    <a:pt x="0" y="81"/>
                    <a:pt x="0" y="86"/>
                  </a:cubicBezTo>
                  <a:cubicBezTo>
                    <a:pt x="0" y="91"/>
                    <a:pt x="3" y="95"/>
                    <a:pt x="5" y="99"/>
                  </a:cubicBezTo>
                  <a:cubicBezTo>
                    <a:pt x="75" y="176"/>
                    <a:pt x="191" y="180"/>
                    <a:pt x="263" y="104"/>
                  </a:cubicBezTo>
                  <a:lnTo>
                    <a:pt x="263" y="100"/>
                  </a:lnTo>
                  <a:cubicBezTo>
                    <a:pt x="323" y="41"/>
                    <a:pt x="415" y="41"/>
                    <a:pt x="471" y="105"/>
                  </a:cubicBezTo>
                  <a:cubicBezTo>
                    <a:pt x="479" y="114"/>
                    <a:pt x="491" y="114"/>
                    <a:pt x="496" y="105"/>
                  </a:cubicBezTo>
                  <a:cubicBezTo>
                    <a:pt x="499" y="102"/>
                    <a:pt x="501" y="97"/>
                    <a:pt x="501" y="92"/>
                  </a:cubicBezTo>
                  <a:cubicBezTo>
                    <a:pt x="501" y="87"/>
                    <a:pt x="497" y="82"/>
                    <a:pt x="496" y="79"/>
                  </a:cubicBezTo>
                  <a:cubicBezTo>
                    <a:pt x="428" y="1"/>
                    <a:pt x="313" y="0"/>
                    <a:pt x="240" y="76"/>
                  </a:cubicBezTo>
                  <a:close/>
                </a:path>
              </a:pathLst>
            </a:custGeom>
            <a:grpFill/>
            <a:ln w="0">
              <a:noFill/>
              <a:prstDash val="solid"/>
              <a:round/>
              <a:headEnd/>
              <a:tailEnd/>
            </a:ln>
          </p:spPr>
          <p:txBody>
            <a:bodyPr vert="horz" wrap="square" lIns="93247" tIns="46623" rIns="93247" bIns="46623" numCol="1" anchor="t" anchorCtr="0" compatLnSpc="1">
              <a:prstTxWarp prst="textNoShape">
                <a:avLst/>
              </a:prstTxWarp>
            </a:bodyPr>
            <a:lstStyle/>
            <a:p>
              <a:pPr defTabSz="932418">
                <a:defRPr/>
              </a:pPr>
              <a:endParaRPr lang="en-US" sz="1836">
                <a:solidFill>
                  <a:prstClr val="black"/>
                </a:solidFill>
                <a:latin typeface="Segoe UI"/>
              </a:endParaRPr>
            </a:p>
          </p:txBody>
        </p:sp>
        <p:sp>
          <p:nvSpPr>
            <p:cNvPr id="7" name="Freeform 238"/>
            <p:cNvSpPr>
              <a:spLocks/>
            </p:cNvSpPr>
            <p:nvPr/>
          </p:nvSpPr>
          <p:spPr bwMode="auto">
            <a:xfrm>
              <a:off x="1107857" y="-3048339"/>
              <a:ext cx="374650" cy="106363"/>
            </a:xfrm>
            <a:custGeom>
              <a:avLst/>
              <a:gdLst>
                <a:gd name="T0" fmla="*/ 414 w 506"/>
                <a:gd name="T1" fmla="*/ 0 h 143"/>
                <a:gd name="T2" fmla="*/ 331 w 506"/>
                <a:gd name="T3" fmla="*/ 35 h 143"/>
                <a:gd name="T4" fmla="*/ 325 w 506"/>
                <a:gd name="T5" fmla="*/ 41 h 143"/>
                <a:gd name="T6" fmla="*/ 173 w 506"/>
                <a:gd name="T7" fmla="*/ 104 h 143"/>
                <a:gd name="T8" fmla="*/ 25 w 506"/>
                <a:gd name="T9" fmla="*/ 33 h 143"/>
                <a:gd name="T10" fmla="*/ 0 w 506"/>
                <a:gd name="T11" fmla="*/ 33 h 143"/>
                <a:gd name="T12" fmla="*/ 0 w 506"/>
                <a:gd name="T13" fmla="*/ 46 h 143"/>
                <a:gd name="T14" fmla="*/ 5 w 506"/>
                <a:gd name="T15" fmla="*/ 59 h 143"/>
                <a:gd name="T16" fmla="*/ 178 w 506"/>
                <a:gd name="T17" fmla="*/ 140 h 143"/>
                <a:gd name="T18" fmla="*/ 355 w 506"/>
                <a:gd name="T19" fmla="*/ 64 h 143"/>
                <a:gd name="T20" fmla="*/ 361 w 506"/>
                <a:gd name="T21" fmla="*/ 58 h 143"/>
                <a:gd name="T22" fmla="*/ 419 w 506"/>
                <a:gd name="T23" fmla="*/ 33 h 143"/>
                <a:gd name="T24" fmla="*/ 477 w 506"/>
                <a:gd name="T25" fmla="*/ 61 h 143"/>
                <a:gd name="T26" fmla="*/ 501 w 506"/>
                <a:gd name="T27" fmla="*/ 61 h 143"/>
                <a:gd name="T28" fmla="*/ 506 w 506"/>
                <a:gd name="T29" fmla="*/ 48 h 143"/>
                <a:gd name="T30" fmla="*/ 501 w 506"/>
                <a:gd name="T31" fmla="*/ 35 h 143"/>
                <a:gd name="T32" fmla="*/ 414 w 506"/>
                <a:gd name="T33"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6" h="143">
                  <a:moveTo>
                    <a:pt x="414" y="0"/>
                  </a:moveTo>
                  <a:cubicBezTo>
                    <a:pt x="381" y="0"/>
                    <a:pt x="355" y="10"/>
                    <a:pt x="331" y="35"/>
                  </a:cubicBezTo>
                  <a:lnTo>
                    <a:pt x="325" y="41"/>
                  </a:lnTo>
                  <a:cubicBezTo>
                    <a:pt x="285" y="84"/>
                    <a:pt x="229" y="107"/>
                    <a:pt x="173" y="104"/>
                  </a:cubicBezTo>
                  <a:cubicBezTo>
                    <a:pt x="116" y="104"/>
                    <a:pt x="64" y="76"/>
                    <a:pt x="25" y="33"/>
                  </a:cubicBezTo>
                  <a:cubicBezTo>
                    <a:pt x="17" y="25"/>
                    <a:pt x="5" y="25"/>
                    <a:pt x="0" y="33"/>
                  </a:cubicBezTo>
                  <a:cubicBezTo>
                    <a:pt x="0" y="36"/>
                    <a:pt x="0" y="41"/>
                    <a:pt x="0" y="46"/>
                  </a:cubicBezTo>
                  <a:cubicBezTo>
                    <a:pt x="0" y="51"/>
                    <a:pt x="3" y="56"/>
                    <a:pt x="5" y="59"/>
                  </a:cubicBezTo>
                  <a:cubicBezTo>
                    <a:pt x="51" y="110"/>
                    <a:pt x="112" y="140"/>
                    <a:pt x="178" y="140"/>
                  </a:cubicBezTo>
                  <a:cubicBezTo>
                    <a:pt x="244" y="143"/>
                    <a:pt x="303" y="115"/>
                    <a:pt x="355" y="64"/>
                  </a:cubicBezTo>
                  <a:lnTo>
                    <a:pt x="361" y="58"/>
                  </a:lnTo>
                  <a:cubicBezTo>
                    <a:pt x="376" y="43"/>
                    <a:pt x="396" y="33"/>
                    <a:pt x="419" y="33"/>
                  </a:cubicBezTo>
                  <a:cubicBezTo>
                    <a:pt x="442" y="33"/>
                    <a:pt x="458" y="43"/>
                    <a:pt x="477" y="61"/>
                  </a:cubicBezTo>
                  <a:cubicBezTo>
                    <a:pt x="485" y="69"/>
                    <a:pt x="496" y="69"/>
                    <a:pt x="501" y="61"/>
                  </a:cubicBezTo>
                  <a:cubicBezTo>
                    <a:pt x="505" y="58"/>
                    <a:pt x="506" y="53"/>
                    <a:pt x="506" y="48"/>
                  </a:cubicBezTo>
                  <a:cubicBezTo>
                    <a:pt x="506" y="43"/>
                    <a:pt x="503" y="38"/>
                    <a:pt x="501" y="35"/>
                  </a:cubicBezTo>
                  <a:cubicBezTo>
                    <a:pt x="477" y="13"/>
                    <a:pt x="447" y="0"/>
                    <a:pt x="414" y="0"/>
                  </a:cubicBezTo>
                  <a:close/>
                </a:path>
              </a:pathLst>
            </a:custGeom>
            <a:grpFill/>
            <a:ln w="0">
              <a:noFill/>
              <a:prstDash val="solid"/>
              <a:round/>
              <a:headEnd/>
              <a:tailEnd/>
            </a:ln>
          </p:spPr>
          <p:txBody>
            <a:bodyPr vert="horz" wrap="square" lIns="93247" tIns="46623" rIns="93247" bIns="46623" numCol="1" anchor="t" anchorCtr="0" compatLnSpc="1">
              <a:prstTxWarp prst="textNoShape">
                <a:avLst/>
              </a:prstTxWarp>
            </a:bodyPr>
            <a:lstStyle/>
            <a:p>
              <a:pPr defTabSz="932418">
                <a:defRPr/>
              </a:pPr>
              <a:endParaRPr lang="en-US" sz="1836">
                <a:solidFill>
                  <a:prstClr val="black"/>
                </a:solidFill>
                <a:latin typeface="Segoe UI"/>
              </a:endParaRPr>
            </a:p>
          </p:txBody>
        </p:sp>
        <p:sp>
          <p:nvSpPr>
            <p:cNvPr id="8" name="Freeform 239"/>
            <p:cNvSpPr>
              <a:spLocks/>
            </p:cNvSpPr>
            <p:nvPr/>
          </p:nvSpPr>
          <p:spPr bwMode="auto">
            <a:xfrm>
              <a:off x="1174532" y="-3176926"/>
              <a:ext cx="371475" cy="106363"/>
            </a:xfrm>
            <a:custGeom>
              <a:avLst/>
              <a:gdLst>
                <a:gd name="T0" fmla="*/ 499 w 501"/>
                <a:gd name="T1" fmla="*/ 81 h 143"/>
                <a:gd name="T2" fmla="*/ 326 w 501"/>
                <a:gd name="T3" fmla="*/ 0 h 143"/>
                <a:gd name="T4" fmla="*/ 150 w 501"/>
                <a:gd name="T5" fmla="*/ 76 h 143"/>
                <a:gd name="T6" fmla="*/ 143 w 501"/>
                <a:gd name="T7" fmla="*/ 82 h 143"/>
                <a:gd name="T8" fmla="*/ 86 w 501"/>
                <a:gd name="T9" fmla="*/ 107 h 143"/>
                <a:gd name="T10" fmla="*/ 29 w 501"/>
                <a:gd name="T11" fmla="*/ 79 h 143"/>
                <a:gd name="T12" fmla="*/ 5 w 501"/>
                <a:gd name="T13" fmla="*/ 79 h 143"/>
                <a:gd name="T14" fmla="*/ 0 w 501"/>
                <a:gd name="T15" fmla="*/ 92 h 143"/>
                <a:gd name="T16" fmla="*/ 5 w 501"/>
                <a:gd name="T17" fmla="*/ 105 h 143"/>
                <a:gd name="T18" fmla="*/ 86 w 501"/>
                <a:gd name="T19" fmla="*/ 143 h 143"/>
                <a:gd name="T20" fmla="*/ 168 w 501"/>
                <a:gd name="T21" fmla="*/ 109 h 143"/>
                <a:gd name="T22" fmla="*/ 171 w 501"/>
                <a:gd name="T23" fmla="*/ 105 h 143"/>
                <a:gd name="T24" fmla="*/ 175 w 501"/>
                <a:gd name="T25" fmla="*/ 102 h 143"/>
                <a:gd name="T26" fmla="*/ 326 w 501"/>
                <a:gd name="T27" fmla="*/ 36 h 143"/>
                <a:gd name="T28" fmla="*/ 471 w 501"/>
                <a:gd name="T29" fmla="*/ 107 h 143"/>
                <a:gd name="T30" fmla="*/ 496 w 501"/>
                <a:gd name="T31" fmla="*/ 107 h 143"/>
                <a:gd name="T32" fmla="*/ 501 w 501"/>
                <a:gd name="T33" fmla="*/ 94 h 143"/>
                <a:gd name="T34" fmla="*/ 499 w 501"/>
                <a:gd name="T35" fmla="*/ 8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1" h="143">
                  <a:moveTo>
                    <a:pt x="499" y="81"/>
                  </a:moveTo>
                  <a:cubicBezTo>
                    <a:pt x="453" y="30"/>
                    <a:pt x="390" y="0"/>
                    <a:pt x="326" y="0"/>
                  </a:cubicBezTo>
                  <a:cubicBezTo>
                    <a:pt x="262" y="0"/>
                    <a:pt x="201" y="25"/>
                    <a:pt x="150" y="76"/>
                  </a:cubicBezTo>
                  <a:lnTo>
                    <a:pt x="143" y="82"/>
                  </a:lnTo>
                  <a:cubicBezTo>
                    <a:pt x="128" y="97"/>
                    <a:pt x="109" y="107"/>
                    <a:pt x="86" y="107"/>
                  </a:cubicBezTo>
                  <a:cubicBezTo>
                    <a:pt x="62" y="107"/>
                    <a:pt x="48" y="96"/>
                    <a:pt x="29" y="79"/>
                  </a:cubicBezTo>
                  <a:cubicBezTo>
                    <a:pt x="21" y="71"/>
                    <a:pt x="10" y="71"/>
                    <a:pt x="5" y="79"/>
                  </a:cubicBezTo>
                  <a:cubicBezTo>
                    <a:pt x="1" y="82"/>
                    <a:pt x="0" y="87"/>
                    <a:pt x="0" y="92"/>
                  </a:cubicBezTo>
                  <a:cubicBezTo>
                    <a:pt x="0" y="97"/>
                    <a:pt x="3" y="102"/>
                    <a:pt x="5" y="105"/>
                  </a:cubicBezTo>
                  <a:cubicBezTo>
                    <a:pt x="28" y="130"/>
                    <a:pt x="56" y="143"/>
                    <a:pt x="86" y="143"/>
                  </a:cubicBezTo>
                  <a:cubicBezTo>
                    <a:pt x="118" y="143"/>
                    <a:pt x="145" y="133"/>
                    <a:pt x="168" y="109"/>
                  </a:cubicBezTo>
                  <a:lnTo>
                    <a:pt x="171" y="105"/>
                  </a:lnTo>
                  <a:cubicBezTo>
                    <a:pt x="171" y="105"/>
                    <a:pt x="175" y="105"/>
                    <a:pt x="175" y="102"/>
                  </a:cubicBezTo>
                  <a:cubicBezTo>
                    <a:pt x="214" y="59"/>
                    <a:pt x="270" y="36"/>
                    <a:pt x="326" y="36"/>
                  </a:cubicBezTo>
                  <a:cubicBezTo>
                    <a:pt x="384" y="36"/>
                    <a:pt x="435" y="64"/>
                    <a:pt x="471" y="107"/>
                  </a:cubicBezTo>
                  <a:cubicBezTo>
                    <a:pt x="480" y="115"/>
                    <a:pt x="491" y="115"/>
                    <a:pt x="496" y="107"/>
                  </a:cubicBezTo>
                  <a:cubicBezTo>
                    <a:pt x="499" y="104"/>
                    <a:pt x="501" y="99"/>
                    <a:pt x="501" y="94"/>
                  </a:cubicBezTo>
                  <a:cubicBezTo>
                    <a:pt x="501" y="89"/>
                    <a:pt x="501" y="86"/>
                    <a:pt x="499" y="81"/>
                  </a:cubicBezTo>
                  <a:close/>
                </a:path>
              </a:pathLst>
            </a:custGeom>
            <a:grpFill/>
            <a:ln w="0">
              <a:noFill/>
              <a:prstDash val="solid"/>
              <a:round/>
              <a:headEnd/>
              <a:tailEnd/>
            </a:ln>
          </p:spPr>
          <p:txBody>
            <a:bodyPr vert="horz" wrap="square" lIns="93247" tIns="46623" rIns="93247" bIns="46623" numCol="1" anchor="t" anchorCtr="0" compatLnSpc="1">
              <a:prstTxWarp prst="textNoShape">
                <a:avLst/>
              </a:prstTxWarp>
            </a:bodyPr>
            <a:lstStyle/>
            <a:p>
              <a:pPr defTabSz="932418">
                <a:defRPr/>
              </a:pPr>
              <a:endParaRPr lang="en-US" sz="1836">
                <a:solidFill>
                  <a:prstClr val="black"/>
                </a:solidFill>
                <a:latin typeface="Segoe UI"/>
              </a:endParaRPr>
            </a:p>
          </p:txBody>
        </p:sp>
      </p:grpSp>
    </p:spTree>
    <p:extLst>
      <p:ext uri="{BB962C8B-B14F-4D97-AF65-F5344CB8AC3E}">
        <p14:creationId xmlns:p14="http://schemas.microsoft.com/office/powerpoint/2010/main" val="3401747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time event processing</a:t>
            </a:r>
          </a:p>
        </p:txBody>
      </p:sp>
      <p:sp>
        <p:nvSpPr>
          <p:cNvPr id="11" name="TextBox 10"/>
          <p:cNvSpPr txBox="1"/>
          <p:nvPr/>
        </p:nvSpPr>
        <p:spPr>
          <a:xfrm>
            <a:off x="275482" y="1332220"/>
            <a:ext cx="5485622" cy="5371338"/>
          </a:xfrm>
          <a:prstGeom prst="rect">
            <a:avLst/>
          </a:prstGeom>
          <a:noFill/>
        </p:spPr>
        <p:txBody>
          <a:bodyPr wrap="square" lIns="0" tIns="0" rIns="0" bIns="0" rtlCol="0">
            <a:noAutofit/>
          </a:bodyPr>
          <a:lstStyle/>
          <a:p>
            <a:pPr defTabSz="932563">
              <a:spcBef>
                <a:spcPts val="1199"/>
              </a:spcBef>
              <a:defRPr/>
            </a:pPr>
            <a:r>
              <a:rPr lang="en-US" sz="3199" dirty="0">
                <a:solidFill>
                  <a:srgbClr val="008272"/>
                </a:solidFill>
                <a:latin typeface="Segoe UI Light"/>
              </a:rPr>
              <a:t>Uncover real time insights</a:t>
            </a:r>
          </a:p>
          <a:p>
            <a:pPr marL="0" lvl="1" defTabSz="932563">
              <a:spcBef>
                <a:spcPts val="200"/>
              </a:spcBef>
              <a:spcAft>
                <a:spcPts val="300"/>
              </a:spcAft>
            </a:pPr>
            <a:r>
              <a:rPr lang="en-US" sz="2000" dirty="0">
                <a:solidFill>
                  <a:srgbClr val="505050"/>
                </a:solidFill>
                <a:latin typeface="Segoe UI"/>
              </a:rPr>
              <a:t>Perform real time analytics across multiple streams</a:t>
            </a:r>
          </a:p>
          <a:p>
            <a:pPr defTabSz="932563">
              <a:spcBef>
                <a:spcPts val="1199"/>
              </a:spcBef>
              <a:defRPr/>
            </a:pPr>
            <a:r>
              <a:rPr lang="en-US" sz="3199" dirty="0">
                <a:solidFill>
                  <a:srgbClr val="008272"/>
                </a:solidFill>
                <a:latin typeface="Segoe UI Light"/>
              </a:rPr>
              <a:t>Rapid Deployment</a:t>
            </a:r>
          </a:p>
          <a:p>
            <a:pPr marL="0" lvl="1" defTabSz="932563">
              <a:spcBef>
                <a:spcPts val="200"/>
              </a:spcBef>
              <a:spcAft>
                <a:spcPts val="300"/>
              </a:spcAft>
            </a:pPr>
            <a:r>
              <a:rPr lang="en-US" sz="2000" dirty="0">
                <a:solidFill>
                  <a:srgbClr val="505050"/>
                </a:solidFill>
                <a:latin typeface="Segoe UI"/>
              </a:rPr>
              <a:t>Use simple SQL syntax, auto distributed for scale</a:t>
            </a:r>
            <a:endParaRPr lang="en-US" sz="2000" kern="0" dirty="0">
              <a:solidFill>
                <a:sysClr val="windowText" lastClr="000000"/>
              </a:solidFill>
              <a:latin typeface="Segoe UI"/>
            </a:endParaRPr>
          </a:p>
          <a:p>
            <a:pPr defTabSz="932563">
              <a:spcBef>
                <a:spcPts val="1199"/>
              </a:spcBef>
              <a:defRPr/>
            </a:pPr>
            <a:r>
              <a:rPr lang="en-US" sz="3199" dirty="0">
                <a:solidFill>
                  <a:srgbClr val="008272"/>
                </a:solidFill>
                <a:latin typeface="Segoe UI Light"/>
              </a:rPr>
              <a:t>Mission critical reliability</a:t>
            </a:r>
          </a:p>
          <a:p>
            <a:pPr marL="0" lvl="1" defTabSz="932563">
              <a:spcBef>
                <a:spcPts val="200"/>
              </a:spcBef>
              <a:spcAft>
                <a:spcPts val="300"/>
              </a:spcAft>
            </a:pPr>
            <a:r>
              <a:rPr lang="en-US" sz="2000" dirty="0">
                <a:solidFill>
                  <a:srgbClr val="505050"/>
                </a:solidFill>
                <a:latin typeface="Segoe UI"/>
              </a:rPr>
              <a:t>Fully managed, low latency, high throughput</a:t>
            </a:r>
          </a:p>
          <a:p>
            <a:pPr defTabSz="932563">
              <a:spcBef>
                <a:spcPts val="1199"/>
              </a:spcBef>
              <a:defRPr/>
            </a:pPr>
            <a:r>
              <a:rPr lang="en-US" sz="3199" dirty="0">
                <a:solidFill>
                  <a:srgbClr val="008272"/>
                </a:solidFill>
                <a:latin typeface="Segoe UI Light"/>
              </a:rPr>
              <a:t>Create real time alerts</a:t>
            </a:r>
          </a:p>
          <a:p>
            <a:pPr marL="0" lvl="1" defTabSz="932563">
              <a:spcBef>
                <a:spcPts val="200"/>
              </a:spcBef>
              <a:spcAft>
                <a:spcPts val="300"/>
              </a:spcAft>
            </a:pPr>
            <a:r>
              <a:rPr lang="en-US" sz="2000" dirty="0">
                <a:solidFill>
                  <a:srgbClr val="505050"/>
                </a:solidFill>
                <a:latin typeface="Segoe UI"/>
              </a:rPr>
              <a:t>Flag alerts and alarms for attention</a:t>
            </a:r>
          </a:p>
        </p:txBody>
      </p:sp>
      <p:sp>
        <p:nvSpPr>
          <p:cNvPr id="12" name="TextBox 11"/>
          <p:cNvSpPr txBox="1"/>
          <p:nvPr/>
        </p:nvSpPr>
        <p:spPr>
          <a:xfrm>
            <a:off x="6496011" y="1332220"/>
            <a:ext cx="5653874" cy="5371338"/>
          </a:xfrm>
          <a:prstGeom prst="rect">
            <a:avLst/>
          </a:prstGeom>
          <a:noFill/>
        </p:spPr>
        <p:txBody>
          <a:bodyPr wrap="square" lIns="0" tIns="0" rIns="0" bIns="0" rtlCol="0">
            <a:noAutofit/>
          </a:bodyPr>
          <a:lstStyle/>
          <a:p>
            <a:pPr defTabSz="932563">
              <a:spcBef>
                <a:spcPts val="1199"/>
              </a:spcBef>
              <a:defRPr/>
            </a:pPr>
            <a:r>
              <a:rPr lang="en-US" sz="3199" dirty="0">
                <a:solidFill>
                  <a:srgbClr val="008272"/>
                </a:solidFill>
                <a:latin typeface="Segoe UI Light"/>
              </a:rPr>
              <a:t>High volume</a:t>
            </a:r>
          </a:p>
          <a:p>
            <a:pPr marL="0" lvl="1" defTabSz="932563">
              <a:spcBef>
                <a:spcPts val="200"/>
              </a:spcBef>
              <a:spcAft>
                <a:spcPts val="300"/>
              </a:spcAft>
            </a:pPr>
            <a:r>
              <a:rPr lang="en-US" sz="2000" dirty="0">
                <a:solidFill>
                  <a:srgbClr val="505050"/>
                </a:solidFill>
                <a:latin typeface="Segoe UI"/>
              </a:rPr>
              <a:t>Analyze millions of data points per second</a:t>
            </a:r>
          </a:p>
          <a:p>
            <a:pPr defTabSz="932563">
              <a:spcBef>
                <a:spcPts val="1199"/>
              </a:spcBef>
              <a:defRPr/>
            </a:pPr>
            <a:r>
              <a:rPr lang="en-US" sz="3199" dirty="0">
                <a:solidFill>
                  <a:srgbClr val="008272"/>
                </a:solidFill>
                <a:latin typeface="Segoe UI Light"/>
              </a:rPr>
              <a:t>Highly scalable</a:t>
            </a:r>
          </a:p>
          <a:p>
            <a:pPr marL="0" lvl="1" defTabSz="932563">
              <a:spcBef>
                <a:spcPts val="200"/>
              </a:spcBef>
              <a:spcAft>
                <a:spcPts val="300"/>
              </a:spcAft>
            </a:pPr>
            <a:r>
              <a:rPr lang="en-US" sz="2000" dirty="0">
                <a:solidFill>
                  <a:srgbClr val="505050"/>
                </a:solidFill>
                <a:latin typeface="Segoe UI"/>
              </a:rPr>
              <a:t>Enterprise grade, predictable solution</a:t>
            </a:r>
          </a:p>
        </p:txBody>
      </p:sp>
      <p:pic>
        <p:nvPicPr>
          <p:cNvPr id="5" name="Picture 4">
            <a:hlinkClick r:id="" action="ppaction://noaction"/>
          </p:cNvPr>
          <p:cNvPicPr>
            <a:picLocks noChangeAspect="1"/>
          </p:cNvPicPr>
          <p:nvPr/>
        </p:nvPicPr>
        <p:blipFill>
          <a:blip r:embed="rId3"/>
          <a:stretch>
            <a:fillRect/>
          </a:stretch>
        </p:blipFill>
        <p:spPr>
          <a:xfrm>
            <a:off x="9741405" y="98346"/>
            <a:ext cx="2645103" cy="603774"/>
          </a:xfrm>
          <a:prstGeom prst="rect">
            <a:avLst/>
          </a:prstGeom>
        </p:spPr>
      </p:pic>
    </p:spTree>
    <p:extLst>
      <p:ext uri="{BB962C8B-B14F-4D97-AF65-F5344CB8AC3E}">
        <p14:creationId xmlns:p14="http://schemas.microsoft.com/office/powerpoint/2010/main" val="27239251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fade">
                                      <p:cBhvr>
                                        <p:cTn id="10" dur="500"/>
                                        <p:tgtEl>
                                          <p:spTgt spid="1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Effect transition="in" filter="fade">
                                      <p:cBhvr>
                                        <p:cTn id="15" dur="500"/>
                                        <p:tgtEl>
                                          <p:spTgt spid="11">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xEl>
                                              <p:pRg st="3" end="3"/>
                                            </p:txEl>
                                          </p:spTgt>
                                        </p:tgtEl>
                                        <p:attrNameLst>
                                          <p:attrName>style.visibility</p:attrName>
                                        </p:attrNameLst>
                                      </p:cBhvr>
                                      <p:to>
                                        <p:strVal val="visible"/>
                                      </p:to>
                                    </p:set>
                                    <p:animEffect transition="in" filter="fade">
                                      <p:cBhvr>
                                        <p:cTn id="18" dur="500"/>
                                        <p:tgtEl>
                                          <p:spTgt spid="1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animEffect transition="in" filter="fade">
                                      <p:cBhvr>
                                        <p:cTn id="23" dur="500"/>
                                        <p:tgtEl>
                                          <p:spTgt spid="11">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xEl>
                                              <p:pRg st="5" end="5"/>
                                            </p:txEl>
                                          </p:spTgt>
                                        </p:tgtEl>
                                        <p:attrNameLst>
                                          <p:attrName>style.visibility</p:attrName>
                                        </p:attrNameLst>
                                      </p:cBhvr>
                                      <p:to>
                                        <p:strVal val="visible"/>
                                      </p:to>
                                    </p:set>
                                    <p:animEffect transition="in" filter="fade">
                                      <p:cBhvr>
                                        <p:cTn id="26" dur="500"/>
                                        <p:tgtEl>
                                          <p:spTgt spid="11">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animEffect transition="in" filter="fade">
                                      <p:cBhvr>
                                        <p:cTn id="31" dur="500"/>
                                        <p:tgtEl>
                                          <p:spTgt spid="11">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1">
                                            <p:txEl>
                                              <p:pRg st="7" end="7"/>
                                            </p:txEl>
                                          </p:spTgt>
                                        </p:tgtEl>
                                        <p:attrNameLst>
                                          <p:attrName>style.visibility</p:attrName>
                                        </p:attrNameLst>
                                      </p:cBhvr>
                                      <p:to>
                                        <p:strVal val="visible"/>
                                      </p:to>
                                    </p:set>
                                    <p:animEffect transition="in" filter="fade">
                                      <p:cBhvr>
                                        <p:cTn id="34" dur="500"/>
                                        <p:tgtEl>
                                          <p:spTgt spid="11">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2">
                                            <p:txEl>
                                              <p:pRg st="0" end="0"/>
                                            </p:txEl>
                                          </p:spTgt>
                                        </p:tgtEl>
                                        <p:attrNameLst>
                                          <p:attrName>style.visibility</p:attrName>
                                        </p:attrNameLst>
                                      </p:cBhvr>
                                      <p:to>
                                        <p:strVal val="visible"/>
                                      </p:to>
                                    </p:set>
                                    <p:animEffect transition="in" filter="fade">
                                      <p:cBhvr>
                                        <p:cTn id="39" dur="500"/>
                                        <p:tgtEl>
                                          <p:spTgt spid="12">
                                            <p:txEl>
                                              <p:pRg st="0" end="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12">
                                            <p:txEl>
                                              <p:pRg st="1" end="1"/>
                                            </p:txEl>
                                          </p:spTgt>
                                        </p:tgtEl>
                                        <p:attrNameLst>
                                          <p:attrName>style.visibility</p:attrName>
                                        </p:attrNameLst>
                                      </p:cBhvr>
                                      <p:to>
                                        <p:strVal val="visible"/>
                                      </p:to>
                                    </p:set>
                                    <p:animEffect transition="in" filter="fade">
                                      <p:cBhvr>
                                        <p:cTn id="42" dur="500"/>
                                        <p:tgtEl>
                                          <p:spTgt spid="12">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2">
                                            <p:txEl>
                                              <p:pRg st="2" end="2"/>
                                            </p:txEl>
                                          </p:spTgt>
                                        </p:tgtEl>
                                        <p:attrNameLst>
                                          <p:attrName>style.visibility</p:attrName>
                                        </p:attrNameLst>
                                      </p:cBhvr>
                                      <p:to>
                                        <p:strVal val="visible"/>
                                      </p:to>
                                    </p:set>
                                    <p:animEffect transition="in" filter="fade">
                                      <p:cBhvr>
                                        <p:cTn id="47" dur="500"/>
                                        <p:tgtEl>
                                          <p:spTgt spid="12">
                                            <p:txEl>
                                              <p:pRg st="2" end="2"/>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12">
                                            <p:txEl>
                                              <p:pRg st="3" end="3"/>
                                            </p:txEl>
                                          </p:spTgt>
                                        </p:tgtEl>
                                        <p:attrNameLst>
                                          <p:attrName>style.visibility</p:attrName>
                                        </p:attrNameLst>
                                      </p:cBhvr>
                                      <p:to>
                                        <p:strVal val="visible"/>
                                      </p:to>
                                    </p:set>
                                    <p:animEffect transition="in" filter="fade">
                                      <p:cBhvr>
                                        <p:cTn id="50"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or edit jobs using simple ASA interface</a:t>
            </a:r>
          </a:p>
        </p:txBody>
      </p:sp>
      <p:sp>
        <p:nvSpPr>
          <p:cNvPr id="16" name="Text Placeholder 2"/>
          <p:cNvSpPr txBox="1">
            <a:spLocks/>
          </p:cNvSpPr>
          <p:nvPr/>
        </p:nvSpPr>
        <p:spPr>
          <a:xfrm>
            <a:off x="8229315" y="1211588"/>
            <a:ext cx="3940505" cy="5485622"/>
          </a:xfrm>
          <a:prstGeom prst="rect">
            <a:avLst/>
          </a:prstGeom>
          <a:solidFill>
            <a:schemeClr val="bg1">
              <a:lumMod val="95000"/>
            </a:schemeClr>
          </a:solidFill>
        </p:spPr>
        <p:txBody>
          <a:bodyPr vert="horz" wrap="square" lIns="91427" tIns="91427" rIns="91427" bIns="45713" rtlCol="0" anchor="t">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32563">
              <a:lnSpc>
                <a:spcPct val="100000"/>
              </a:lnSpc>
              <a:spcBef>
                <a:spcPts val="1000"/>
              </a:spcBef>
              <a:buNone/>
            </a:pPr>
            <a:r>
              <a:rPr lang="en-US" sz="2800" dirty="0">
                <a:solidFill>
                  <a:srgbClr val="505050"/>
                </a:solidFill>
                <a:latin typeface="Segoe UI Semibold" panose="020B0702040204020203" pitchFamily="34" charset="0"/>
                <a:cs typeface="Segoe UI Semibold" panose="020B0702040204020203" pitchFamily="34" charset="0"/>
              </a:rPr>
              <a:t>Rule based interface</a:t>
            </a:r>
          </a:p>
          <a:p>
            <a:pPr marL="0" lvl="1" indent="0" defTabSz="932563">
              <a:lnSpc>
                <a:spcPct val="100000"/>
              </a:lnSpc>
              <a:spcBef>
                <a:spcPts val="300"/>
              </a:spcBef>
              <a:spcAft>
                <a:spcPts val="400"/>
              </a:spcAft>
              <a:buNone/>
            </a:pPr>
            <a:r>
              <a:rPr lang="en-US" sz="2200" dirty="0">
                <a:solidFill>
                  <a:srgbClr val="505050"/>
                </a:solidFill>
                <a:latin typeface="Segoe UI"/>
              </a:rPr>
              <a:t>Simple implementation and rule development using </a:t>
            </a:r>
            <a:br>
              <a:rPr lang="en-US" sz="2200" dirty="0">
                <a:solidFill>
                  <a:srgbClr val="505050"/>
                </a:solidFill>
                <a:latin typeface="Segoe UI"/>
              </a:rPr>
            </a:br>
            <a:r>
              <a:rPr lang="en-US" sz="2200" dirty="0">
                <a:solidFill>
                  <a:srgbClr val="505050"/>
                </a:solidFill>
                <a:latin typeface="Segoe UI"/>
              </a:rPr>
              <a:t>ASA UI</a:t>
            </a:r>
          </a:p>
          <a:p>
            <a:pPr marL="0" indent="0" defTabSz="932563">
              <a:lnSpc>
                <a:spcPct val="100000"/>
              </a:lnSpc>
              <a:spcBef>
                <a:spcPts val="1000"/>
              </a:spcBef>
              <a:buNone/>
            </a:pPr>
            <a:r>
              <a:rPr lang="en-US" sz="2800" dirty="0">
                <a:solidFill>
                  <a:srgbClr val="505050"/>
                </a:solidFill>
                <a:latin typeface="Segoe UI Semibold" panose="020B0702040204020203" pitchFamily="34" charset="0"/>
                <a:cs typeface="Segoe UI Semibold" panose="020B0702040204020203" pitchFamily="34" charset="0"/>
              </a:rPr>
              <a:t>Multi-channel</a:t>
            </a:r>
          </a:p>
          <a:p>
            <a:pPr marL="0" lvl="1" indent="0" defTabSz="932563">
              <a:lnSpc>
                <a:spcPct val="100000"/>
              </a:lnSpc>
              <a:spcBef>
                <a:spcPts val="300"/>
              </a:spcBef>
              <a:spcAft>
                <a:spcPts val="400"/>
              </a:spcAft>
              <a:buNone/>
            </a:pPr>
            <a:r>
              <a:rPr lang="en-US" sz="2200" dirty="0">
                <a:solidFill>
                  <a:srgbClr val="505050"/>
                </a:solidFill>
                <a:latin typeface="Segoe UI"/>
              </a:rPr>
              <a:t>Analyze multiple channels of information simultaneously, in real time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237" y="1211587"/>
            <a:ext cx="7762155" cy="5430813"/>
          </a:xfrm>
          <a:prstGeom prst="rect">
            <a:avLst/>
          </a:prstGeom>
        </p:spPr>
      </p:pic>
    </p:spTree>
    <p:extLst>
      <p:ext uri="{BB962C8B-B14F-4D97-AF65-F5344CB8AC3E}">
        <p14:creationId xmlns:p14="http://schemas.microsoft.com/office/powerpoint/2010/main" val="10041480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and Discussion</a:t>
            </a:r>
          </a:p>
        </p:txBody>
      </p:sp>
      <p:sp>
        <p:nvSpPr>
          <p:cNvPr id="11" name="TextBox 10"/>
          <p:cNvSpPr txBox="1"/>
          <p:nvPr/>
        </p:nvSpPr>
        <p:spPr>
          <a:xfrm>
            <a:off x="275482" y="1332220"/>
            <a:ext cx="5485622" cy="5371338"/>
          </a:xfrm>
          <a:prstGeom prst="rect">
            <a:avLst/>
          </a:prstGeom>
          <a:noFill/>
        </p:spPr>
        <p:txBody>
          <a:bodyPr wrap="square" lIns="0" tIns="0" rIns="0" bIns="0" rtlCol="0">
            <a:noAutofit/>
          </a:bodyPr>
          <a:lstStyle/>
          <a:p>
            <a:pPr defTabSz="932563">
              <a:spcBef>
                <a:spcPts val="1199"/>
              </a:spcBef>
              <a:defRPr/>
            </a:pPr>
            <a:r>
              <a:rPr lang="en-US" sz="3199" dirty="0">
                <a:solidFill>
                  <a:srgbClr val="008272"/>
                </a:solidFill>
                <a:latin typeface="Segoe UI Light"/>
              </a:rPr>
              <a:t>Consumer Groups</a:t>
            </a:r>
          </a:p>
          <a:p>
            <a:pPr marL="0" lvl="1" defTabSz="932563">
              <a:spcBef>
                <a:spcPts val="200"/>
              </a:spcBef>
              <a:spcAft>
                <a:spcPts val="300"/>
              </a:spcAft>
            </a:pPr>
            <a:r>
              <a:rPr lang="en-US" sz="2000" dirty="0">
                <a:solidFill>
                  <a:srgbClr val="505050"/>
                </a:solidFill>
                <a:latin typeface="Segoe UI"/>
              </a:rPr>
              <a:t>Partitions for application / service consumption.  Limited to 6 “consumers” per group.</a:t>
            </a:r>
          </a:p>
          <a:p>
            <a:pPr defTabSz="932563">
              <a:spcBef>
                <a:spcPts val="1199"/>
              </a:spcBef>
              <a:defRPr/>
            </a:pPr>
            <a:r>
              <a:rPr lang="en-US" sz="3199" dirty="0">
                <a:solidFill>
                  <a:srgbClr val="008272"/>
                </a:solidFill>
                <a:latin typeface="Segoe UI Light"/>
              </a:rPr>
              <a:t>Components</a:t>
            </a:r>
          </a:p>
          <a:p>
            <a:pPr marL="342900" lvl="1" indent="-342900" defTabSz="932563">
              <a:spcBef>
                <a:spcPts val="200"/>
              </a:spcBef>
              <a:spcAft>
                <a:spcPts val="300"/>
              </a:spcAft>
              <a:buFont typeface="Arial" panose="020B0604020202020204" pitchFamily="34" charset="0"/>
              <a:buChar char="•"/>
            </a:pPr>
            <a:r>
              <a:rPr lang="en-US" sz="2000" dirty="0">
                <a:solidFill>
                  <a:srgbClr val="505050"/>
                </a:solidFill>
              </a:rPr>
              <a:t>Inputs (show)</a:t>
            </a:r>
          </a:p>
          <a:p>
            <a:pPr marL="342900" lvl="1" indent="-342900" defTabSz="932563">
              <a:spcBef>
                <a:spcPts val="200"/>
              </a:spcBef>
              <a:spcAft>
                <a:spcPts val="300"/>
              </a:spcAft>
              <a:buFont typeface="Arial" panose="020B0604020202020204" pitchFamily="34" charset="0"/>
              <a:buChar char="•"/>
            </a:pPr>
            <a:r>
              <a:rPr lang="en-US" sz="2000" dirty="0">
                <a:solidFill>
                  <a:srgbClr val="505050"/>
                </a:solidFill>
              </a:rPr>
              <a:t>Outputs (show)</a:t>
            </a:r>
          </a:p>
          <a:p>
            <a:pPr marL="342900" lvl="1" indent="-342900" defTabSz="932563">
              <a:spcBef>
                <a:spcPts val="200"/>
              </a:spcBef>
              <a:spcAft>
                <a:spcPts val="300"/>
              </a:spcAft>
              <a:buFont typeface="Arial" panose="020B0604020202020204" pitchFamily="34" charset="0"/>
              <a:buChar char="•"/>
            </a:pPr>
            <a:r>
              <a:rPr lang="en-US" sz="2000" dirty="0">
                <a:solidFill>
                  <a:srgbClr val="505050"/>
                </a:solidFill>
              </a:rPr>
              <a:t>Query</a:t>
            </a:r>
          </a:p>
          <a:p>
            <a:pPr marL="342900" lvl="1" indent="-342900" defTabSz="932563">
              <a:spcBef>
                <a:spcPts val="200"/>
              </a:spcBef>
              <a:spcAft>
                <a:spcPts val="300"/>
              </a:spcAft>
              <a:buFont typeface="Arial" panose="020B0604020202020204" pitchFamily="34" charset="0"/>
              <a:buChar char="•"/>
            </a:pPr>
            <a:r>
              <a:rPr lang="en-US" sz="2000" dirty="0">
                <a:solidFill>
                  <a:srgbClr val="505050"/>
                </a:solidFill>
              </a:rPr>
              <a:t>Functions, both ML and JavaScript</a:t>
            </a:r>
          </a:p>
          <a:p>
            <a:pPr marL="0" lvl="1" defTabSz="932563">
              <a:spcBef>
                <a:spcPts val="200"/>
              </a:spcBef>
              <a:spcAft>
                <a:spcPts val="300"/>
              </a:spcAft>
            </a:pPr>
            <a:r>
              <a:rPr lang="en-US" sz="3199" dirty="0">
                <a:solidFill>
                  <a:srgbClr val="008272"/>
                </a:solidFill>
                <a:latin typeface="Segoe UI Light"/>
              </a:rPr>
              <a:t>Built in Functions</a:t>
            </a:r>
          </a:p>
          <a:p>
            <a:pPr marL="0" lvl="1" defTabSz="932563">
              <a:spcBef>
                <a:spcPts val="200"/>
              </a:spcBef>
              <a:spcAft>
                <a:spcPts val="300"/>
              </a:spcAft>
            </a:pPr>
            <a:r>
              <a:rPr lang="en-US" sz="2000" dirty="0">
                <a:solidFill>
                  <a:srgbClr val="505050"/>
                </a:solidFill>
                <a:latin typeface="Segoe UI"/>
              </a:rPr>
              <a:t>Math, Array, Date/Time, Conversion, Geospatial, String, Record, Lag</a:t>
            </a:r>
          </a:p>
          <a:p>
            <a:pPr marL="0" lvl="1" defTabSz="932563">
              <a:spcBef>
                <a:spcPts val="200"/>
              </a:spcBef>
              <a:spcAft>
                <a:spcPts val="300"/>
              </a:spcAft>
            </a:pPr>
            <a:endParaRPr lang="en-US" sz="2000" dirty="0">
              <a:solidFill>
                <a:srgbClr val="505050"/>
              </a:solidFill>
              <a:latin typeface="Segoe UI"/>
            </a:endParaRPr>
          </a:p>
        </p:txBody>
      </p:sp>
      <p:sp>
        <p:nvSpPr>
          <p:cNvPr id="12" name="TextBox 11"/>
          <p:cNvSpPr txBox="1"/>
          <p:nvPr/>
        </p:nvSpPr>
        <p:spPr>
          <a:xfrm>
            <a:off x="6496011" y="1332220"/>
            <a:ext cx="5653874" cy="5371338"/>
          </a:xfrm>
          <a:prstGeom prst="rect">
            <a:avLst/>
          </a:prstGeom>
          <a:noFill/>
        </p:spPr>
        <p:txBody>
          <a:bodyPr wrap="square" lIns="0" tIns="0" rIns="0" bIns="0" rtlCol="0">
            <a:noAutofit/>
          </a:bodyPr>
          <a:lstStyle/>
          <a:p>
            <a:pPr defTabSz="932563">
              <a:spcBef>
                <a:spcPts val="1199"/>
              </a:spcBef>
              <a:defRPr/>
            </a:pPr>
            <a:r>
              <a:rPr lang="en-US" sz="3199" dirty="0">
                <a:solidFill>
                  <a:srgbClr val="008272"/>
                </a:solidFill>
                <a:latin typeface="Segoe UI Light"/>
              </a:rPr>
              <a:t>External Functions</a:t>
            </a:r>
          </a:p>
          <a:p>
            <a:pPr marL="342900" lvl="1" indent="-342900" defTabSz="932563">
              <a:spcBef>
                <a:spcPts val="200"/>
              </a:spcBef>
              <a:spcAft>
                <a:spcPts val="300"/>
              </a:spcAft>
              <a:buFont typeface="Arial" panose="020B0604020202020204" pitchFamily="34" charset="0"/>
              <a:buChar char="•"/>
            </a:pPr>
            <a:r>
              <a:rPr lang="en-US" sz="2000" dirty="0">
                <a:solidFill>
                  <a:srgbClr val="505050"/>
                </a:solidFill>
              </a:rPr>
              <a:t>JavaScript (UDF)</a:t>
            </a:r>
          </a:p>
          <a:p>
            <a:pPr marL="342900" lvl="1" indent="-342900" defTabSz="932563">
              <a:spcBef>
                <a:spcPts val="200"/>
              </a:spcBef>
              <a:spcAft>
                <a:spcPts val="300"/>
              </a:spcAft>
              <a:buFont typeface="Arial" panose="020B0604020202020204" pitchFamily="34" charset="0"/>
              <a:buChar char="•"/>
            </a:pPr>
            <a:r>
              <a:rPr lang="en-US" sz="2000" dirty="0">
                <a:solidFill>
                  <a:srgbClr val="505050"/>
                </a:solidFill>
              </a:rPr>
              <a:t>Azure Machine Learning</a:t>
            </a:r>
            <a:endParaRPr lang="en-US" sz="3199" dirty="0">
              <a:solidFill>
                <a:srgbClr val="008272"/>
              </a:solidFill>
            </a:endParaRPr>
          </a:p>
          <a:p>
            <a:pPr defTabSz="932563">
              <a:spcBef>
                <a:spcPts val="1199"/>
              </a:spcBef>
              <a:defRPr/>
            </a:pPr>
            <a:r>
              <a:rPr lang="en-US" sz="3199" dirty="0">
                <a:solidFill>
                  <a:srgbClr val="008272"/>
                </a:solidFill>
                <a:latin typeface="Segoe UI Light"/>
              </a:rPr>
              <a:t>Windowing</a:t>
            </a:r>
          </a:p>
          <a:p>
            <a:pPr marL="342900" lvl="1" indent="-342900" defTabSz="932563">
              <a:spcBef>
                <a:spcPts val="200"/>
              </a:spcBef>
              <a:spcAft>
                <a:spcPts val="300"/>
              </a:spcAft>
              <a:buFont typeface="Arial" panose="020B0604020202020204" pitchFamily="34" charset="0"/>
              <a:buChar char="•"/>
            </a:pPr>
            <a:r>
              <a:rPr lang="en-US" sz="2000" dirty="0">
                <a:solidFill>
                  <a:srgbClr val="505050"/>
                </a:solidFill>
                <a:latin typeface="Segoe UI"/>
              </a:rPr>
              <a:t>Tumbling Window (non overlapping)</a:t>
            </a:r>
          </a:p>
          <a:p>
            <a:pPr marL="342900" lvl="1" indent="-342900" defTabSz="932563">
              <a:spcBef>
                <a:spcPts val="200"/>
              </a:spcBef>
              <a:spcAft>
                <a:spcPts val="300"/>
              </a:spcAft>
              <a:buFont typeface="Arial" panose="020B0604020202020204" pitchFamily="34" charset="0"/>
              <a:buChar char="•"/>
            </a:pPr>
            <a:r>
              <a:rPr lang="en-US" sz="2000" dirty="0">
                <a:solidFill>
                  <a:srgbClr val="505050"/>
                </a:solidFill>
                <a:latin typeface="Segoe UI"/>
              </a:rPr>
              <a:t>Hopping Window (overlapping)</a:t>
            </a:r>
          </a:p>
          <a:p>
            <a:pPr marL="342900" lvl="1" indent="-342900" defTabSz="932563">
              <a:spcBef>
                <a:spcPts val="200"/>
              </a:spcBef>
              <a:spcAft>
                <a:spcPts val="300"/>
              </a:spcAft>
              <a:buFont typeface="Arial" panose="020B0604020202020204" pitchFamily="34" charset="0"/>
              <a:buChar char="•"/>
            </a:pPr>
            <a:r>
              <a:rPr lang="en-US" sz="2000" dirty="0">
                <a:solidFill>
                  <a:srgbClr val="505050"/>
                </a:solidFill>
                <a:latin typeface="Segoe UI"/>
              </a:rPr>
              <a:t>Sliding Window (changes only)</a:t>
            </a:r>
          </a:p>
        </p:txBody>
      </p:sp>
      <p:pic>
        <p:nvPicPr>
          <p:cNvPr id="5" name="Picture 4">
            <a:hlinkClick r:id="" action="ppaction://noaction"/>
          </p:cNvPr>
          <p:cNvPicPr>
            <a:picLocks noChangeAspect="1"/>
          </p:cNvPicPr>
          <p:nvPr/>
        </p:nvPicPr>
        <p:blipFill>
          <a:blip r:embed="rId3"/>
          <a:stretch>
            <a:fillRect/>
          </a:stretch>
        </p:blipFill>
        <p:spPr>
          <a:xfrm>
            <a:off x="9741405" y="98346"/>
            <a:ext cx="2645103" cy="603774"/>
          </a:xfrm>
          <a:prstGeom prst="rect">
            <a:avLst/>
          </a:prstGeom>
        </p:spPr>
      </p:pic>
    </p:spTree>
    <p:extLst>
      <p:ext uri="{BB962C8B-B14F-4D97-AF65-F5344CB8AC3E}">
        <p14:creationId xmlns:p14="http://schemas.microsoft.com/office/powerpoint/2010/main" val="2430466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fade">
                                      <p:cBhvr>
                                        <p:cTn id="10" dur="500"/>
                                        <p:tgtEl>
                                          <p:spTgt spid="1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animEffect transition="in" filter="fade">
                                      <p:cBhvr>
                                        <p:cTn id="15" dur="500"/>
                                        <p:tgtEl>
                                          <p:spTgt spid="11">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
                                            <p:txEl>
                                              <p:pRg st="4" end="4"/>
                                            </p:txEl>
                                          </p:spTgt>
                                        </p:tgtEl>
                                        <p:attrNameLst>
                                          <p:attrName>style.visibility</p:attrName>
                                        </p:attrNameLst>
                                      </p:cBhvr>
                                      <p:to>
                                        <p:strVal val="visible"/>
                                      </p:to>
                                    </p:set>
                                    <p:animEffect transition="in" filter="fade">
                                      <p:cBhvr>
                                        <p:cTn id="20" dur="500"/>
                                        <p:tgtEl>
                                          <p:spTgt spid="11">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
                                            <p:txEl>
                                              <p:pRg st="5" end="5"/>
                                            </p:txEl>
                                          </p:spTgt>
                                        </p:tgtEl>
                                        <p:attrNameLst>
                                          <p:attrName>style.visibility</p:attrName>
                                        </p:attrNameLst>
                                      </p:cBhvr>
                                      <p:to>
                                        <p:strVal val="visible"/>
                                      </p:to>
                                    </p:set>
                                    <p:animEffect transition="in" filter="fade">
                                      <p:cBhvr>
                                        <p:cTn id="25" dur="500"/>
                                        <p:tgtEl>
                                          <p:spTgt spid="11">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1">
                                            <p:txEl>
                                              <p:pRg st="6" end="6"/>
                                            </p:txEl>
                                          </p:spTgt>
                                        </p:tgtEl>
                                        <p:attrNameLst>
                                          <p:attrName>style.visibility</p:attrName>
                                        </p:attrNameLst>
                                      </p:cBhvr>
                                      <p:to>
                                        <p:strVal val="visible"/>
                                      </p:to>
                                    </p:set>
                                    <p:animEffect transition="in" filter="fade">
                                      <p:cBhvr>
                                        <p:cTn id="30" dur="500"/>
                                        <p:tgtEl>
                                          <p:spTgt spid="11">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1">
                                            <p:txEl>
                                              <p:pRg st="7" end="7"/>
                                            </p:txEl>
                                          </p:spTgt>
                                        </p:tgtEl>
                                        <p:attrNameLst>
                                          <p:attrName>style.visibility</p:attrName>
                                        </p:attrNameLst>
                                      </p:cBhvr>
                                      <p:to>
                                        <p:strVal val="visible"/>
                                      </p:to>
                                    </p:set>
                                    <p:animEffect transition="in" filter="fade">
                                      <p:cBhvr>
                                        <p:cTn id="35" dur="500"/>
                                        <p:tgtEl>
                                          <p:spTgt spid="11">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1">
                                            <p:txEl>
                                              <p:pRg st="2" end="2"/>
                                            </p:txEl>
                                          </p:spTgt>
                                        </p:tgtEl>
                                        <p:attrNameLst>
                                          <p:attrName>style.visibility</p:attrName>
                                        </p:attrNameLst>
                                      </p:cBhvr>
                                      <p:to>
                                        <p:strVal val="visible"/>
                                      </p:to>
                                    </p:set>
                                    <p:animEffect transition="in" filter="fade">
                                      <p:cBhvr>
                                        <p:cTn id="40" dur="500"/>
                                        <p:tgtEl>
                                          <p:spTgt spid="11">
                                            <p:txEl>
                                              <p:pRg st="2" end="2"/>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11">
                                            <p:txEl>
                                              <p:pRg st="8" end="8"/>
                                            </p:txEl>
                                          </p:spTgt>
                                        </p:tgtEl>
                                        <p:attrNameLst>
                                          <p:attrName>style.visibility</p:attrName>
                                        </p:attrNameLst>
                                      </p:cBhvr>
                                      <p:to>
                                        <p:strVal val="visible"/>
                                      </p:to>
                                    </p:set>
                                    <p:animEffect transition="in" filter="fade">
                                      <p:cBhvr>
                                        <p:cTn id="43" dur="500"/>
                                        <p:tgtEl>
                                          <p:spTgt spid="11">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2">
                                            <p:txEl>
                                              <p:pRg st="3" end="3"/>
                                            </p:txEl>
                                          </p:spTgt>
                                        </p:tgtEl>
                                        <p:attrNameLst>
                                          <p:attrName>style.visibility</p:attrName>
                                        </p:attrNameLst>
                                      </p:cBhvr>
                                      <p:to>
                                        <p:strVal val="visible"/>
                                      </p:to>
                                    </p:set>
                                    <p:animEffect transition="in" filter="fade">
                                      <p:cBhvr>
                                        <p:cTn id="48" dur="500"/>
                                        <p:tgtEl>
                                          <p:spTgt spid="12">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2">
                                            <p:txEl>
                                              <p:pRg st="0" end="0"/>
                                            </p:txEl>
                                          </p:spTgt>
                                        </p:tgtEl>
                                        <p:attrNameLst>
                                          <p:attrName>style.visibility</p:attrName>
                                        </p:attrNameLst>
                                      </p:cBhvr>
                                      <p:to>
                                        <p:strVal val="visible"/>
                                      </p:to>
                                    </p:set>
                                    <p:animEffect transition="in" filter="fade">
                                      <p:cBhvr>
                                        <p:cTn id="53" dur="500"/>
                                        <p:tgtEl>
                                          <p:spTgt spid="12">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2">
                                            <p:txEl>
                                              <p:pRg st="1" end="1"/>
                                            </p:txEl>
                                          </p:spTgt>
                                        </p:tgtEl>
                                        <p:attrNameLst>
                                          <p:attrName>style.visibility</p:attrName>
                                        </p:attrNameLst>
                                      </p:cBhvr>
                                      <p:to>
                                        <p:strVal val="visible"/>
                                      </p:to>
                                    </p:set>
                                    <p:animEffect transition="in" filter="fade">
                                      <p:cBhvr>
                                        <p:cTn id="58" dur="500"/>
                                        <p:tgtEl>
                                          <p:spTgt spid="12">
                                            <p:txEl>
                                              <p:pRg st="1" end="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2">
                                            <p:txEl>
                                              <p:pRg st="2" end="2"/>
                                            </p:txEl>
                                          </p:spTgt>
                                        </p:tgtEl>
                                        <p:attrNameLst>
                                          <p:attrName>style.visibility</p:attrName>
                                        </p:attrNameLst>
                                      </p:cBhvr>
                                      <p:to>
                                        <p:strVal val="visible"/>
                                      </p:to>
                                    </p:set>
                                    <p:animEffect transition="in" filter="fade">
                                      <p:cBhvr>
                                        <p:cTn id="63" dur="500"/>
                                        <p:tgtEl>
                                          <p:spTgt spid="12">
                                            <p:txEl>
                                              <p:pRg st="2" end="2"/>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12">
                                            <p:txEl>
                                              <p:pRg st="4" end="4"/>
                                            </p:txEl>
                                          </p:spTgt>
                                        </p:tgtEl>
                                        <p:attrNameLst>
                                          <p:attrName>style.visibility</p:attrName>
                                        </p:attrNameLst>
                                      </p:cBhvr>
                                      <p:to>
                                        <p:strVal val="visible"/>
                                      </p:to>
                                    </p:set>
                                    <p:animEffect transition="in" filter="fade">
                                      <p:cBhvr>
                                        <p:cTn id="66" dur="500"/>
                                        <p:tgtEl>
                                          <p:spTgt spid="12">
                                            <p:txEl>
                                              <p:pRg st="4" end="4"/>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12">
                                            <p:txEl>
                                              <p:pRg st="5" end="5"/>
                                            </p:txEl>
                                          </p:spTgt>
                                        </p:tgtEl>
                                        <p:attrNameLst>
                                          <p:attrName>style.visibility</p:attrName>
                                        </p:attrNameLst>
                                      </p:cBhvr>
                                      <p:to>
                                        <p:strVal val="visible"/>
                                      </p:to>
                                    </p:set>
                                    <p:animEffect transition="in" filter="fade">
                                      <p:cBhvr>
                                        <p:cTn id="69" dur="500"/>
                                        <p:tgtEl>
                                          <p:spTgt spid="12">
                                            <p:txEl>
                                              <p:pRg st="5" end="5"/>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12">
                                            <p:txEl>
                                              <p:pRg st="6" end="6"/>
                                            </p:txEl>
                                          </p:spTgt>
                                        </p:tgtEl>
                                        <p:attrNameLst>
                                          <p:attrName>style.visibility</p:attrName>
                                        </p:attrNameLst>
                                      </p:cBhvr>
                                      <p:to>
                                        <p:strVal val="visible"/>
                                      </p:to>
                                    </p:set>
                                    <p:animEffect transition="in" filter="fade">
                                      <p:cBhvr>
                                        <p:cTn id="72" dur="500"/>
                                        <p:tgtEl>
                                          <p:spTgt spid="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638" y="3040063"/>
            <a:ext cx="4153310" cy="914402"/>
          </a:xfrm>
          <a:prstGeom prst="rect">
            <a:avLst/>
          </a:prstGeom>
        </p:spPr>
      </p:pic>
      <p:sp>
        <p:nvSpPr>
          <p:cNvPr id="5" name="Text Box 3"/>
          <p:cNvSpPr txBox="1">
            <a:spLocks noChangeArrowheads="1"/>
          </p:cNvSpPr>
          <p:nvPr/>
        </p:nvSpPr>
        <p:spPr bwMode="blackWhite">
          <a:xfrm>
            <a:off x="251621" y="6151170"/>
            <a:ext cx="11910217" cy="36933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marL="0" marR="0" lvl="0" indent="0" algn="l" defTabSz="895888" rtl="0" eaLnBrk="0" fontAlgn="auto" latinLnBrk="0" hangingPunct="0">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effectLst/>
                <a:uLnTx/>
                <a:uFillTx/>
                <a:latin typeface="Segoe UI"/>
                <a:ea typeface="+mn-ea"/>
                <a:cs typeface="Arial" charset="0"/>
              </a:rPr>
              <a:t>© 2014 Microsoft Corporation. All rights reserved. Microsoft, Windows, Windows Vista and other product names are or may be registered trademarks and/or trademarks in the U.S. and/or other countries.</a:t>
            </a:r>
          </a:p>
          <a:p>
            <a:pPr marL="0" marR="0" lvl="0" indent="0" algn="l" defTabSz="895888" rtl="0" eaLnBrk="0" fontAlgn="auto" latinLnBrk="0" hangingPunct="0">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effectLst/>
                <a:uLnTx/>
                <a:uFillTx/>
                <a:latin typeface="Segoe UI"/>
                <a:ea typeface="+mn-ea"/>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557494036"/>
      </p:ext>
    </p:extLst>
  </p:cSld>
  <p:clrMapOvr>
    <a:masterClrMapping/>
  </p:clrMapOvr>
  <p:transition>
    <p:fade/>
  </p:transition>
</p:sld>
</file>

<file path=ppt/theme/theme1.xml><?xml version="1.0" encoding="utf-8"?>
<a:theme xmlns:a="http://schemas.openxmlformats.org/drawingml/2006/main" name="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SMSG KM Document" ma:contentTypeID="0x0101000E4CB7077FEE4FF7AE86D4A500EEC7800300F96E2758736AEF45AFCE0C190C2A9DEC00CC074746C0EF6D439A06F1AAD31A3C2B" ma:contentTypeVersion="46" ma:contentTypeDescription="A document content type used by Infopedia." ma:contentTypeScope="" ma:versionID="b06500e57e43ea8b5bfe02822221a93d">
  <xsd:schema xmlns:xsd="http://www.w3.org/2001/XMLSchema" xmlns:xs="http://www.w3.org/2001/XMLSchema" xmlns:p="http://schemas.microsoft.com/office/2006/metadata/properties" xmlns:ns1="http://schemas.microsoft.com/sharepoint/v3" xmlns:ns2="230e9df3-be65-4c73-a93b-d1236ebd677e" xmlns:ns3="230E9DF3-BE65-4C73-A93B-D1236EBD677E" xmlns:ns4="b3bc04a5-d503-43b1-b98c-a8cf663329d9" xmlns:ns5="2478d1b8-79bf-461f-b8e8-704d21601f1a" targetNamespace="http://schemas.microsoft.com/office/2006/metadata/properties" ma:root="true" ma:fieldsID="3d5b5bc8cbbe6276a76adcea962debfd" ns1:_="" ns2:_="" ns3:_="" ns4:_="" ns5:_="">
    <xsd:import namespace="http://schemas.microsoft.com/sharepoint/v3"/>
    <xsd:import namespace="230e9df3-be65-4c73-a93b-d1236ebd677e"/>
    <xsd:import namespace="230E9DF3-BE65-4C73-A93B-D1236EBD677E"/>
    <xsd:import namespace="b3bc04a5-d503-43b1-b98c-a8cf663329d9"/>
    <xsd:import namespace="2478d1b8-79bf-461f-b8e8-704d21601f1a"/>
    <xsd:element name="properties">
      <xsd:complexType>
        <xsd:sequence>
          <xsd:element name="documentManagement">
            <xsd:complexType>
              <xsd:all>
                <xsd:element ref="ns1:RoutingRuleDescription" minOccurs="0"/>
                <xsd:element ref="ns2:DocumentDescription" minOccurs="0"/>
                <xsd:element ref="ns2:Owner"/>
                <xsd:element ref="ns3:PublishDate" minOccurs="0"/>
                <xsd:element ref="ns1:PublishingPageContent" minOccurs="0"/>
                <xsd:element ref="ns2:Thumbnail1" minOccurs="0"/>
                <xsd:element ref="ns1:AverageRating" minOccurs="0"/>
                <xsd:element ref="ns1:RatingCount" minOccurs="0"/>
                <xsd:element ref="ns1:PublishingExpirationDate" minOccurs="0"/>
                <xsd:element ref="ns3:ApplyWorkflowRules" minOccurs="0"/>
                <xsd:element ref="ns2:ContentID" minOccurs="0"/>
                <xsd:element ref="ns2:Blog_x0020_Name" minOccurs="0"/>
                <xsd:element ref="ns2:hd9637eefc984b85b6097c6374e15725" minOccurs="0"/>
                <xsd:element ref="ns2:TaxCatchAll" minOccurs="0"/>
                <xsd:element ref="ns2:TaxCatchAllLabel" minOccurs="0"/>
                <xsd:element ref="ns2:b4224c12c78d42ea9b214de0badf8358" minOccurs="0"/>
                <xsd:element ref="ns2:_dlc_DocId" minOccurs="0"/>
                <xsd:element ref="ns2:TaxKeywordTaxHTField" minOccurs="0"/>
                <xsd:element ref="ns2:_dlc_DocIdUrl" minOccurs="0"/>
                <xsd:element ref="ns2:_dlc_DocIdPersistId" minOccurs="0"/>
                <xsd:element ref="ns1:ReportOwner" minOccurs="0"/>
                <xsd:element ref="ns2:m6d26e40ac264097a006193f92232ece" minOccurs="0"/>
                <xsd:element ref="ns2:ConfidentialityTaxHTField0" minOccurs="0"/>
                <xsd:element ref="ns2:od9986d31974458fb3007746ec0bce5f" minOccurs="0"/>
                <xsd:element ref="ns2:bf80e81150e248c48aa8cffdf0021a1f" minOccurs="0"/>
                <xsd:element ref="ns2:mb88723863e1404388ba3733387d48df" minOccurs="0"/>
                <xsd:element ref="ns2:l3c3ea61849e4288a8acc49bb5388e8c" minOccurs="0"/>
                <xsd:element ref="ns2:i0d941ee1e744ffea7aeee9924c91cbb" minOccurs="0"/>
                <xsd:element ref="ns2:i1b478372f814787abd313030b81fcb2" minOccurs="0"/>
                <xsd:element ref="ns2:Coowner" minOccurs="0"/>
                <xsd:element ref="ns2:k21a64daf20d4502b2796a1c6b8ce6c8" minOccurs="0"/>
                <xsd:element ref="ns2:b60f8d2dbb984f349d80d8196897f4d3" minOccurs="0"/>
                <xsd:element ref="ns2:ec5b2ad5c27b45fb8a00a1f27c7ce1ae" minOccurs="0"/>
                <xsd:element ref="ns2:m6c7b4717b6346e6a075a59dd47eac69" minOccurs="0"/>
                <xsd:element ref="ns2:kf34bcdc8fc34e479d3f94c6210e8e27" minOccurs="0"/>
                <xsd:element ref="ns2:ef109fd36bcf4bcd9dd945731030600b" minOccurs="0"/>
                <xsd:element ref="ns2:eb54ac91059940029a3cc8a4ff5af673" minOccurs="0"/>
                <xsd:element ref="ns2:k20e0dfa74bf4e44818db03027b0ccd8" minOccurs="0"/>
                <xsd:element ref="ns2:GenericText2" minOccurs="0"/>
                <xsd:element ref="ns2:GenericHTML1" minOccurs="0"/>
                <xsd:element ref="ns4:Update_x0020_Parent_x0020_Child_x0020_Relation_x0028_1_x0029_0" minOccurs="0"/>
                <xsd:element ref="ns1:_ip_UnifiedCompliancePolicyProperties" minOccurs="0"/>
                <xsd:element ref="ns1:_ip_UnifiedCompliancePolicyUIAction" minOccurs="0"/>
                <xsd:element ref="ns5:LastSharedByUser" minOccurs="0"/>
                <xsd:element ref="ns5:LastSharedByTime" minOccurs="0"/>
                <xsd:element ref="ns4:ODSWF2" minOccurs="0"/>
                <xsd:element ref="ns4:Update_x0020_Parent_x0020_Child_x0020_Relation_x0028_1_x0029_1" minOccurs="0"/>
                <xsd:element ref="ns4:ODSWF_x0028_1_x0029_" minOccurs="0"/>
                <xsd:element ref="ns4:ODSWF2_x0028_1_x0029_" minOccurs="0"/>
                <xsd:element ref="ns4:ODSWF_x0028_1_x0029_0" minOccurs="0"/>
                <xsd:element ref="ns4:ODSWF_x0028_1_x0029_1" minOccurs="0"/>
                <xsd:element ref="ns4:ODSWF1" minOccurs="0"/>
                <xsd:element ref="ns4:ODSWF2_x0028_1_x0029_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description="" ma:hidden="true" ma:internalName="RoutingRuleDescription" ma:readOnly="false">
      <xsd:simpleType>
        <xsd:restriction base="dms:Text">
          <xsd:maxLength value="255"/>
        </xsd:restriction>
      </xsd:simpleType>
    </xsd:element>
    <xsd:element name="PublishingPageContent" ma:index="9" nillable="true" ma:displayName="Page Content" ma:description="Page Content is a site column created by the Publishing feature. It is used on the Article Page Content Type as the content of the page." ma:internalName="PublishingPageContent" ma:readOnly="false">
      <xsd:simpleType>
        <xsd:restriction base="dms:Unknown"/>
      </xsd:simpleType>
    </xsd:element>
    <xsd:element name="AverageRating" ma:index="13" nillable="true" ma:displayName="Rating (0-5)" ma:decimals="2" ma:description="Average value of all the ratings that have been submitted" ma:internalName="AverageRating" ma:readOnly="false">
      <xsd:simpleType>
        <xsd:restriction base="dms:Number"/>
      </xsd:simpleType>
    </xsd:element>
    <xsd:element name="RatingCount" ma:index="14" nillable="true" ma:displayName="Number of Ratings" ma:decimals="0" ma:description="Number of ratings submitted" ma:internalName="RatingCount" ma:readOnly="false">
      <xsd:simpleType>
        <xsd:restriction base="dms:Number"/>
      </xsd:simpleType>
    </xsd:element>
    <xsd:element name="PublishingExpirationDate" ma:index="17" nillable="true" ma:displayName="Scheduling End Date" ma:description="Scheduling End Date is a site column created by the Publishing feature. It is used to specify the date and time on which this page will no longer appear to site visitors." ma:internalName="PublishingExpirationDate" ma:readOnly="false">
      <xsd:simpleType>
        <xsd:restriction base="dms:Unknown"/>
      </xsd:simpleType>
    </xsd:element>
    <xsd:element name="ReportOwner" ma:index="33" nillable="true" ma:displayName="Owner (People and Groups)" ma:description="Owner of this document" ma:hidden="true" ma:list="UserInfo" ma:SearchPeopleOnly="false" ma:SharePointGroup="0" ma:internalName="Report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ip_UnifiedCompliancePolicyProperties" ma:index="69" nillable="true" ma:displayName="Unified Compliance Policy Properties" ma:hidden="true" ma:internalName="_ip_UnifiedCompliancePolicyProperties">
      <xsd:simpleType>
        <xsd:restriction base="dms:Note"/>
      </xsd:simpleType>
    </xsd:element>
    <xsd:element name="_ip_UnifiedCompliancePolicyUIAction" ma:index="70"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ocumentDescription" ma:index="3" nillable="true" ma:displayName="Document Description" ma:description="Alternate description for documents that can be used for display." ma:internalName="DocumentDescription">
      <xsd:simpleType>
        <xsd:restriction base="dms:Note">
          <xsd:maxLength value="255"/>
        </xsd:restriction>
      </xsd:simpleType>
    </xsd:element>
    <xsd:element name="Owner" ma:index="4" ma:displayName="Owner" ma:list="UserInfo" ma:SharePointGroup="0" ma:internalName="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Thumbnail1" ma:index="10" nillable="true" ma:displayName="Thumbnail" ma:format="Hyperlink" ma:internalName="Thumbnail1"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ntentID" ma:index="19" nillable="true" ma:displayName="ContentID" ma:indexed="true" ma:internalName="ContentID">
      <xsd:simpleType>
        <xsd:restriction base="dms:Text">
          <xsd:maxLength value="255"/>
        </xsd:restriction>
      </xsd:simpleType>
    </xsd:element>
    <xsd:element name="Blog_x0020_Name" ma:index="20" nillable="true" ma:displayName="Blog Name" ma:description="Title of an Infopedia Blog" ma:internalName="Blog_x0020_Name">
      <xsd:simpleType>
        <xsd:restriction base="dms:Text">
          <xsd:maxLength value="255"/>
        </xsd:restriction>
      </xsd:simpleType>
    </xsd:element>
    <xsd:element name="hd9637eefc984b85b6097c6374e15725" ma:index="22" nillable="true" ma:taxonomy="true" ma:internalName="hd9637eefc984b85b6097c6374e15725" ma:taxonomyFieldName="ItemType" ma:displayName="SMSG Item Type" ma:default="" ma:fieldId="{1d9637ee-fc98-4b85-b609-7c6374e15725}"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TaxCatchAll" ma:index="24" nillable="true" ma:displayName="Taxonomy Catch All Column" ma:description="" ma:hidden="true" ma:list="{8e3d5b1f-74bf-4cd5-90f8-860d03c4e4d4}" ma:internalName="TaxCatchAll" ma:showField="CatchAllData"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TaxCatchAllLabel" ma:index="25" nillable="true" ma:displayName="Taxonomy Catch All Column1" ma:description="" ma:hidden="true" ma:list="{8e3d5b1f-74bf-4cd5-90f8-860d03c4e4d4}" ma:internalName="TaxCatchAllLabel" ma:readOnly="true" ma:showField="CatchAllDataLabel"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b4224c12c78d42ea9b214de0badf8358" ma:index="27" nillable="true" ma:taxonomy="true" ma:internalName="b4224c12c78d42ea9b214de0badf8358" ma:taxonomyFieldName="EnterpriseDomainTags" ma:displayName="EnterpriseDomainTags" ma:default="" ma:fieldId="{b4224c12-c78d-42ea-9b21-4de0badf8358}" ma:taxonomyMulti="true" ma:sspId="e385fb40-52d4-4fae-9c5b-3e8ff8a5878e" ma:termSetId="d039009f-2da8-468b-bf5e-ff4693a9f72f" ma:anchorId="00000000-0000-0000-0000-000000000000" ma:open="false" ma:isKeyword="false">
      <xsd:complexType>
        <xsd:sequence>
          <xsd:element ref="pc:Terms" minOccurs="0" maxOccurs="1"/>
        </xsd:sequence>
      </xsd:complexType>
    </xsd:element>
    <xsd:element name="_dlc_DocId" ma:index="28" nillable="true" ma:displayName="Document ID Value" ma:description="The value of the document ID assigned to this item." ma:indexed="true" ma:internalName="_dlc_DocId" ma:readOnly="true">
      <xsd:simpleType>
        <xsd:restriction base="dms:Text"/>
      </xsd:simpleType>
    </xsd:element>
    <xsd:element name="TaxKeywordTaxHTField" ma:index="29"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_dlc_DocIdUrl" ma:index="3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m6d26e40ac264097a006193f92232ece" ma:index="35" nillable="true" ma:taxonomy="true" ma:internalName="m6d26e40ac264097a006193f92232ece" ma:taxonomyFieldName="TechnicalLevel" ma:displayName="Technical Level" ma:default="" ma:fieldId="{66d26e40-ac26-4097-a006-193f92232ece}" ma:sspId="e385fb40-52d4-4fae-9c5b-3e8ff8a5878e" ma:termSetId="7123edbd-7265-47b9-9049-04e46d245d8e" ma:anchorId="3c636e1e-6390-429f-a144-68438d32bffe" ma:open="false" ma:isKeyword="false">
      <xsd:complexType>
        <xsd:sequence>
          <xsd:element ref="pc:Terms" minOccurs="0" maxOccurs="1"/>
        </xsd:sequence>
      </xsd:complexType>
    </xsd:element>
    <xsd:element name="ConfidentialityTaxHTField0" ma:index="36" ma:taxonomy="true" ma:internalName="ConfidentialityTaxHTField0" ma:taxonomyFieldName="Confidentiality" ma:displayName="Confidentiality" ma:default="5;#Microsoft confidential|461efa83-0283-486a-a8d5-943328f3693f" ma:fieldId="{840a9f3c-1e14-4c21-9dbf-5637765665db}"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od9986d31974458fb3007746ec0bce5f" ma:index="37" nillable="true" ma:taxonomy="true" ma:internalName="od9986d31974458fb3007746ec0bce5f" ma:taxonomyFieldName="Languages" ma:displayName="SMSG Languages" ma:default="" ma:fieldId="{8d9986d3-1974-458f-b300-7746ec0bce5f}"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bf80e81150e248c48aa8cffdf0021a1f" ma:index="39" nillable="true" ma:taxonomy="true" ma:internalName="bf80e81150e248c48aa8cffdf0021a1f" ma:taxonomyFieldName="Products" ma:displayName="SMSG Products &amp; Technologies" ma:default="" ma:fieldId="{bf80e811-50e2-48c4-8aa8-cffdf0021a1f}"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mb88723863e1404388ba3733387d48df" ma:index="41" nillable="true" ma:taxonomy="true" ma:internalName="mb88723863e1404388ba3733387d48df" ma:taxonomyFieldName="Audiences" ma:displayName="SMSG Customer Audiences" ma:default="" ma:fieldId="{6b887238-63e1-4043-88ba-3733387d48df}"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l3c3ea61849e4288a8acc49bb5388e8c" ma:index="43" nillable="true" ma:taxonomy="true" ma:internalName="l3c3ea61849e4288a8acc49bb5388e8c" ma:taxonomyFieldName="Groups" ma:displayName="SMSG Groups" ma:default="" ma:fieldId="{53c3ea61-849e-4288-a8ac-c49bb5388e8c}"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i0d941ee1e744ffea7aeee9924c91cbb" ma:index="45" nillable="true" ma:taxonomy="true" ma:internalName="i0d941ee1e744ffea7aeee9924c91cbb" ma:taxonomyFieldName="BusinessArchitecture" ma:displayName="SMSG Business Architecture" ma:default="" ma:fieldId="{20d941ee-1e74-4ffe-a7ae-ee9924c91cbb}"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i1b478372f814787abd313030b81fcb2" ma:index="47" nillable="true" ma:taxonomy="true" ma:internalName="i1b478372f814787abd313030b81fcb2" ma:taxonomyFieldName="ActivitiesAndPrograms" ma:displayName="SMSG Activities &amp; Programs" ma:default="" ma:fieldId="{21b47837-2f81-4787-abd3-13030b81fcb2}"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element name="Coowner" ma:index="49" nillable="true" ma:displayName="Co-owner" ma:list="UserInfo" ma:SearchPeopleOnly="false" ma:SharePointGroup="0" ma:internalName="Coowner"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k21a64daf20d4502b2796a1c6b8ce6c8" ma:index="50" nillable="true" ma:taxonomy="true" ma:internalName="k21a64daf20d4502b2796a1c6b8ce6c8" ma:taxonomyFieldName="Industries" ma:displayName="SMSG Industries" ma:default="" ma:fieldId="{421a64da-f20d-4502-b279-6a1c6b8ce6c8}"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b60f8d2dbb984f349d80d8196897f4d3" ma:index="52" nillable="true" ma:taxonomy="true" ma:internalName="b60f8d2dbb984f349d80d8196897f4d3" ma:taxonomyFieldName="Roles" ma:displayName="SMSG Roles" ma:default="" ma:fieldId="{b60f8d2d-bb98-4f34-9d80-d8196897f4d3}"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ec5b2ad5c27b45fb8a00a1f27c7ce1ae" ma:index="54" nillable="true" ma:taxonomy="true" ma:internalName="ec5b2ad5c27b45fb8a00a1f27c7ce1ae" ma:taxonomyFieldName="Partners" ma:displayName="SMSG Partners" ma:default="" ma:fieldId="{ec5b2ad5-c27b-45fb-8a00-a1f27c7ce1ae}"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m6c7b4717b6346e6a075a59dd47eac69" ma:index="56" nillable="true" ma:taxonomy="true" ma:internalName="m6c7b4717b6346e6a075a59dd47eac69" ma:taxonomyFieldName="Topics" ma:displayName="SMSG Topics" ma:default="" ma:fieldId="{66c7b471-7b63-46e6-a075-a59dd47eac69}"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kf34bcdc8fc34e479d3f94c6210e8e27" ma:index="58" nillable="true" ma:taxonomy="true" ma:internalName="kf34bcdc8fc34e479d3f94c6210e8e27" ma:taxonomyFieldName="Competitors" ma:displayName="SMSG Competition" ma:default="" ma:fieldId="{4f34bcdc-8fc3-4e47-9d3f-94c6210e8e27}"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ef109fd36bcf4bcd9dd945731030600b" ma:index="60" nillable="true" ma:taxonomy="true" ma:internalName="ef109fd36bcf4bcd9dd945731030600b" ma:taxonomyFieldName="Region" ma:displayName="SMSG Region" ma:default="" ma:fieldId="{ef109fd3-6bcf-4bcd-9dd9-45731030600b}"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eb54ac91059940029a3cc8a4ff5af673" ma:index="62" nillable="true" ma:taxonomy="true" ma:internalName="eb54ac91059940029a3cc8a4ff5af673" ma:taxonomyFieldName="SMSGDomain" ma:displayName="SMSG Domain" ma:default="" ma:fieldId="{eb54ac91-0599-4002-9a3c-c8a4ff5af673}"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k20e0dfa74bf4e44818db03027b0ccd8" ma:index="64" nillable="true" ma:taxonomy="true" ma:internalName="k20e0dfa74bf4e44818db03027b0ccd8" ma:taxonomyFieldName="Segments" ma:displayName="SMSG Customer Segments" ma:default="" ma:fieldId="{420e0dfa-74bf-4e44-818d-b03027b0ccd8}"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GenericText2" ma:index="66" nillable="true" ma:displayName="GenericText2" ma:description="Generic field for future features in implementation" ma:indexed="true" ma:internalName="GenericText2">
      <xsd:simpleType>
        <xsd:restriction base="dms:Text">
          <xsd:maxLength value="255"/>
        </xsd:restriction>
      </xsd:simpleType>
    </xsd:element>
    <xsd:element name="GenericHTML1" ma:index="67" nillable="true" ma:displayName="GenericHTML1" ma:description="Generic field for future features in implementation" ma:internalName="GenericHTML1">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PublishDate" ma:index="5" nillable="true" ma:displayName="PublishDate" ma:description="Used in Blog Posts, this date is used to specify the Blog Article Date." ma:format="DateOnly" ma:internalName="PublishDate" ma:readOnly="false">
      <xsd:simpleType>
        <xsd:restriction base="dms:DateTime"/>
      </xsd:simpleType>
    </xsd:element>
    <xsd:element name="ApplyWorkflowRules" ma:index="18" nillable="true" ma:displayName="ApplyWorkflowRules" ma:default="Yes" ma:description="This columns is used to help to apply the workflow rules on Document Sets / Documents. by Default the Value is Yes" ma:format="Dropdown" ma:internalName="ApplyWorkflowRules" ma:readOnly="false">
      <xsd:simpleType>
        <xsd:restriction base="dms:Choice">
          <xsd:enumeration value="Yes"/>
          <xsd:enumeration value="No"/>
        </xsd:restriction>
      </xsd:simpleType>
    </xsd:element>
  </xsd:schema>
  <xsd:schema xmlns:xsd="http://www.w3.org/2001/XMLSchema" xmlns:xs="http://www.w3.org/2001/XMLSchema" xmlns:dms="http://schemas.microsoft.com/office/2006/documentManagement/types" xmlns:pc="http://schemas.microsoft.com/office/infopath/2007/PartnerControls" targetNamespace="b3bc04a5-d503-43b1-b98c-a8cf663329d9" elementFormDefault="qualified">
    <xsd:import namespace="http://schemas.microsoft.com/office/2006/documentManagement/types"/>
    <xsd:import namespace="http://schemas.microsoft.com/office/infopath/2007/PartnerControls"/>
    <xsd:element name="Update_x0020_Parent_x0020_Child_x0020_Relation_x0028_1_x0029_0" ma:index="68" nillable="true" ma:displayName="Update Parent Child Relation" ma:internalName="Update_x0020_Parent_x0020_Child_x0020_Relation_x0028_1_x0029_0">
      <xsd:complexType>
        <xsd:complexContent>
          <xsd:extension base="dms:URL">
            <xsd:sequence>
              <xsd:element name="Url" type="dms:ValidUrl" minOccurs="0" nillable="true"/>
              <xsd:element name="Description" type="xsd:string" nillable="true"/>
            </xsd:sequence>
          </xsd:extension>
        </xsd:complexContent>
      </xsd:complexType>
    </xsd:element>
    <xsd:element name="ODSWF2" ma:index="73" nillable="true" ma:displayName="ODSWF2" ma:internalName="ODSWF2">
      <xsd:complexType>
        <xsd:complexContent>
          <xsd:extension base="dms:URL">
            <xsd:sequence>
              <xsd:element name="Url" type="dms:ValidUrl" minOccurs="0" nillable="true"/>
              <xsd:element name="Description" type="xsd:string" nillable="true"/>
            </xsd:sequence>
          </xsd:extension>
        </xsd:complexContent>
      </xsd:complexType>
    </xsd:element>
    <xsd:element name="Update_x0020_Parent_x0020_Child_x0020_Relation_x0028_1_x0029_1" ma:index="74" nillable="true" ma:displayName="Update Parent Child Relation" ma:internalName="Update_x0020_Parent_x0020_Child_x0020_Relation_x0028_1_x0029_1">
      <xsd:complexType>
        <xsd:complexContent>
          <xsd:extension base="dms:URL">
            <xsd:sequence>
              <xsd:element name="Url" type="dms:ValidUrl" minOccurs="0" nillable="true"/>
              <xsd:element name="Description" type="xsd:string" nillable="true"/>
            </xsd:sequence>
          </xsd:extension>
        </xsd:complexContent>
      </xsd:complexType>
    </xsd:element>
    <xsd:element name="ODSWF_x0028_1_x0029_" ma:index="75" nillable="true" ma:displayName="ODSWF" ma:internalName="ODSWF_x0028_1_x0029_">
      <xsd:complexType>
        <xsd:complexContent>
          <xsd:extension base="dms:URL">
            <xsd:sequence>
              <xsd:element name="Url" type="dms:ValidUrl" minOccurs="0" nillable="true"/>
              <xsd:element name="Description" type="xsd:string" nillable="true"/>
            </xsd:sequence>
          </xsd:extension>
        </xsd:complexContent>
      </xsd:complexType>
    </xsd:element>
    <xsd:element name="ODSWF2_x0028_1_x0029_" ma:index="76" nillable="true" ma:displayName="ODSWF2" ma:internalName="ODSWF2_x0028_1_x0029_">
      <xsd:complexType>
        <xsd:complexContent>
          <xsd:extension base="dms:URL">
            <xsd:sequence>
              <xsd:element name="Url" type="dms:ValidUrl" minOccurs="0" nillable="true"/>
              <xsd:element name="Description" type="xsd:string" nillable="true"/>
            </xsd:sequence>
          </xsd:extension>
        </xsd:complexContent>
      </xsd:complexType>
    </xsd:element>
    <xsd:element name="ODSWF_x0028_1_x0029_0" ma:index="77" nillable="true" ma:displayName="ODSWF" ma:internalName="ODSWF_x0028_1_x0029_0">
      <xsd:complexType>
        <xsd:complexContent>
          <xsd:extension base="dms:URL">
            <xsd:sequence>
              <xsd:element name="Url" type="dms:ValidUrl" minOccurs="0" nillable="true"/>
              <xsd:element name="Description" type="xsd:string" nillable="true"/>
            </xsd:sequence>
          </xsd:extension>
        </xsd:complexContent>
      </xsd:complexType>
    </xsd:element>
    <xsd:element name="ODSWF_x0028_1_x0029_1" ma:index="78" nillable="true" ma:displayName="ODSWF" ma:internalName="ODSWF_x0028_1_x0029_1">
      <xsd:complexType>
        <xsd:complexContent>
          <xsd:extension base="dms:URL">
            <xsd:sequence>
              <xsd:element name="Url" type="dms:ValidUrl" minOccurs="0" nillable="true"/>
              <xsd:element name="Description" type="xsd:string" nillable="true"/>
            </xsd:sequence>
          </xsd:extension>
        </xsd:complexContent>
      </xsd:complexType>
    </xsd:element>
    <xsd:element name="ODSWF1" ma:index="79" nillable="true" ma:displayName="ODSWF1" ma:internalName="ODSWF1">
      <xsd:complexType>
        <xsd:complexContent>
          <xsd:extension base="dms:URL">
            <xsd:sequence>
              <xsd:element name="Url" type="dms:ValidUrl" minOccurs="0" nillable="true"/>
              <xsd:element name="Description" type="xsd:string" nillable="true"/>
            </xsd:sequence>
          </xsd:extension>
        </xsd:complexContent>
      </xsd:complexType>
    </xsd:element>
    <xsd:element name="ODSWF2_x0028_1_x0029_0" ma:index="80" nillable="true" ma:displayName="ODSWF2" ma:internalName="ODSWF2_x0028_1_x0029_0">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478d1b8-79bf-461f-b8e8-704d21601f1a" elementFormDefault="qualified">
    <xsd:import namespace="http://schemas.microsoft.com/office/2006/documentManagement/types"/>
    <xsd:import namespace="http://schemas.microsoft.com/office/infopath/2007/PartnerControls"/>
    <xsd:element name="LastSharedByUser" ma:index="71" nillable="true" ma:displayName="Last Shared By User" ma:description="" ma:internalName="LastSharedByUser" ma:readOnly="true">
      <xsd:simpleType>
        <xsd:restriction base="dms:Note">
          <xsd:maxLength value="255"/>
        </xsd:restriction>
      </xsd:simpleType>
    </xsd:element>
    <xsd:element name="LastSharedByTime" ma:index="72"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6"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ocumentDescription xmlns="230e9df3-be65-4c73-a93b-d1236ebd677e">L200 large (100 slide) Technical deck presenting Walkthrough of the Azure IoT Suite, technical guidance and feature details.  This should be used with a technical customer audience at EBC or direct to customer​​.</DocumentDescription>
    <hd9637eefc984b85b6097c6374e15725 xmlns="230e9df3-be65-4c73-a93b-d1236ebd677e">
      <Terms xmlns="http://schemas.microsoft.com/office/infopath/2007/PartnerControls">
        <TermInfo xmlns="http://schemas.microsoft.com/office/infopath/2007/PartnerControls">
          <TermName xmlns="http://schemas.microsoft.com/office/infopath/2007/PartnerControls">technical presentations</TermName>
          <TermId xmlns="http://schemas.microsoft.com/office/infopath/2007/PartnerControls">83a894cf-702b-47fc-aba5-41bd10dc1e75</TermId>
        </TermInfo>
      </Terms>
    </hd9637eefc984b85b6097c6374e15725>
    <od9986d31974458fb3007746ec0bce5f xmlns="230e9df3-be65-4c73-a93b-d1236ebd677e">
      <Terms xmlns="http://schemas.microsoft.com/office/infopath/2007/PartnerControls"/>
    </od9986d31974458fb3007746ec0bce5f>
    <k20e0dfa74bf4e44818db03027b0ccd8 xmlns="230e9df3-be65-4c73-a93b-d1236ebd677e">
      <Terms xmlns="http://schemas.microsoft.com/office/infopath/2007/PartnerControls"/>
    </k20e0dfa74bf4e44818db03027b0ccd8>
    <Owner xmlns="230e9df3-be65-4c73-a93b-d1236ebd677e">
      <UserInfo>
        <DisplayName>Tim Woolford</DisplayName>
        <AccountId>675</AccountId>
        <AccountType/>
      </UserInfo>
    </Owner>
    <PublishDate xmlns="230E9DF3-BE65-4C73-A93B-D1236EBD677E" xsi:nil="true"/>
    <_ip_UnifiedCompliancePolicyUIAction xmlns="http://schemas.microsoft.com/sharepoint/v3" xsi:nil="true"/>
    <k21a64daf20d4502b2796a1c6b8ce6c8 xmlns="230e9df3-be65-4c73-a93b-d1236ebd677e">
      <Terms xmlns="http://schemas.microsoft.com/office/infopath/2007/PartnerControls"/>
    </k21a64daf20d4502b2796a1c6b8ce6c8>
    <GenericHTML1 xmlns="230e9df3-be65-4c73-a93b-d1236ebd677e" xsi:nil="true"/>
    <ConfidentialityTaxHTField0 xmlns="230e9df3-be65-4c73-a93b-d1236ebd677e">
      <Terms xmlns="http://schemas.microsoft.com/office/infopath/2007/PartnerControls">
        <TermInfo xmlns="http://schemas.microsoft.com/office/infopath/2007/PartnerControls">
          <TermName xmlns="http://schemas.microsoft.com/office/infopath/2007/PartnerControls">customer ready</TermName>
          <TermId xmlns="http://schemas.microsoft.com/office/infopath/2007/PartnerControls">8986c41d-21c5-4f8f-8a12-ea4625b46858</TermId>
        </TermInfo>
      </Terms>
    </ConfidentialityTaxHTField0>
    <l3c3ea61849e4288a8acc49bb5388e8c xmlns="230e9df3-be65-4c73-a93b-d1236ebd677e">
      <Terms xmlns="http://schemas.microsoft.com/office/infopath/2007/PartnerControls">
        <TermInfo xmlns="http://schemas.microsoft.com/office/infopath/2007/PartnerControls">
          <TermName xmlns="http://schemas.microsoft.com/office/infopath/2007/PartnerControls">Cloud and Enterprise Marketing Group</TermName>
          <TermId xmlns="http://schemas.microsoft.com/office/infopath/2007/PartnerControls">4f75e184-e5aa-4234-a07f-b032d60df254</TermId>
        </TermInfo>
      </Terms>
    </l3c3ea61849e4288a8acc49bb5388e8c>
    <Blog_x0020_Name xmlns="230e9df3-be65-4c73-a93b-d1236ebd677e" xsi:nil="true"/>
    <eb54ac91059940029a3cc8a4ff5af673 xmlns="230e9df3-be65-4c73-a93b-d1236ebd677e">
      <Terms xmlns="http://schemas.microsoft.com/office/infopath/2007/PartnerControls">
        <TermInfo xmlns="http://schemas.microsoft.com/office/infopath/2007/PartnerControls">
          <TermName xmlns="http://schemas.microsoft.com/office/infopath/2007/PartnerControls">Internet of Things Domain</TermName>
          <TermId xmlns="http://schemas.microsoft.com/office/infopath/2007/PartnerControls">34685f97-aa46-4d4d-881b-c9a2cde63bef</TermId>
        </TermInfo>
        <TermInfo xmlns="http://schemas.microsoft.com/office/infopath/2007/PartnerControls">
          <TermName xmlns="http://schemas.microsoft.com/office/infopath/2007/PartnerControls">Cloud and Enterprise</TermName>
          <TermId xmlns="http://schemas.microsoft.com/office/infopath/2007/PartnerControls">adc2fe87-c79a-4ded-a449-3f86b954069d</TermId>
        </TermInfo>
      </Terms>
    </eb54ac91059940029a3cc8a4ff5af673>
    <PublishingPageContent xmlns="http://schemas.microsoft.com/sharepoint/v3" xsi:nil="true"/>
    <ContentID xmlns="230e9df3-be65-4c73-a93b-d1236ebd677e" xsi:nil="true"/>
    <Coowner xmlns="230e9df3-be65-4c73-a93b-d1236ebd677e">
      <UserInfo>
        <DisplayName>i:0#.f|membership|v-pebouc@microsoft.com</DisplayName>
        <AccountId>124</AccountId>
        <AccountType/>
      </UserInfo>
      <UserInfo>
        <DisplayName>i:0#.f|membership|v-danaja@microsoft.com</DisplayName>
        <AccountId>176</AccountId>
        <AccountType/>
      </UserInfo>
      <UserInfo>
        <DisplayName>i:0#.f|membership|v-anmarv@microsoft.com</DisplayName>
        <AccountId>45</AccountId>
        <AccountType/>
      </UserInfo>
    </Coowner>
    <ef109fd36bcf4bcd9dd945731030600b xmlns="230e9df3-be65-4c73-a93b-d1236ebd677e">
      <Terms xmlns="http://schemas.microsoft.com/office/infopath/2007/PartnerControls"/>
    </ef109fd36bcf4bcd9dd945731030600b>
    <ApplyWorkflowRules xmlns="230E9DF3-BE65-4C73-A93B-D1236EBD677E">Yes</ApplyWorkflowRules>
    <bf80e81150e248c48aa8cffdf0021a1f xmlns="230e9df3-be65-4c73-a93b-d1236ebd677e">
      <Terms xmlns="http://schemas.microsoft.com/office/infopath/2007/PartnerControls">
        <TermInfo xmlns="http://schemas.microsoft.com/office/infopath/2007/PartnerControls">
          <TermName xmlns="http://schemas.microsoft.com/office/infopath/2007/PartnerControls">Microsoft Azure platform</TermName>
          <TermId xmlns="http://schemas.microsoft.com/office/infopath/2007/PartnerControls">df6aaec2-d07c-4319-b510-15a691aea35b</TermId>
        </TermInfo>
      </Terms>
    </bf80e81150e248c48aa8cffdf0021a1f>
    <ec5b2ad5c27b45fb8a00a1f27c7ce1ae xmlns="230e9df3-be65-4c73-a93b-d1236ebd677e">
      <Terms xmlns="http://schemas.microsoft.com/office/infopath/2007/PartnerControls"/>
    </ec5b2ad5c27b45fb8a00a1f27c7ce1ae>
    <RatingCount xmlns="http://schemas.microsoft.com/sharepoint/v3" xsi:nil="true"/>
    <m6d26e40ac264097a006193f92232ece xmlns="230e9df3-be65-4c73-a93b-d1236ebd677e">
      <Terms xmlns="http://schemas.microsoft.com/office/infopath/2007/PartnerControls">
        <TermInfo xmlns="http://schemas.microsoft.com/office/infopath/2007/PartnerControls">
          <TermName xmlns="http://schemas.microsoft.com/office/infopath/2007/PartnerControls">200</TermName>
          <TermId xmlns="http://schemas.microsoft.com/office/infopath/2007/PartnerControls">855c9113-a119-44e7-b3de-bccffe25ed46</TermId>
        </TermInfo>
      </Terms>
    </m6d26e40ac264097a006193f92232ece>
    <_ip_UnifiedCompliancePolicyProperties xmlns="http://schemas.microsoft.com/sharepoint/v3" xsi:nil="true"/>
    <b60f8d2dbb984f349d80d8196897f4d3 xmlns="230e9df3-be65-4c73-a93b-d1236ebd677e">
      <Terms xmlns="http://schemas.microsoft.com/office/infopath/2007/PartnerControls"/>
    </b60f8d2dbb984f349d80d8196897f4d3>
    <Thumbnail1 xmlns="230e9df3-be65-4c73-a93b-d1236ebd677e">
      <Url>https://microsoft.sharepoint.com/sites/Infopedia_G01KC/Media/Thumbnails/G01KC-1-10665/Azure%20IoT%20TDM.png</Url>
      <Description>/sites/Infopedia_G01KC/Media/Thumbnails/G01KC-1-10665/Azure IoT TDM.png</Description>
    </Thumbnail1>
    <i0d941ee1e744ffea7aeee9924c91cbb xmlns="230e9df3-be65-4c73-a93b-d1236ebd677e">
      <Terms xmlns="http://schemas.microsoft.com/office/infopath/2007/PartnerControls">
        <TermInfo xmlns="http://schemas.microsoft.com/office/infopath/2007/PartnerControls">
          <TermName xmlns="http://schemas.microsoft.com/office/infopath/2007/PartnerControls">Cloud Platform (solution)</TermName>
          <TermId xmlns="http://schemas.microsoft.com/office/infopath/2007/PartnerControls">8e62087a-5af4-429b-974d-d6aee352a28f</TermId>
        </TermInfo>
        <TermInfo xmlns="http://schemas.microsoft.com/office/infopath/2007/PartnerControls">
          <TermName xmlns="http://schemas.microsoft.com/office/infopath/2007/PartnerControls">New Conversation</TermName>
          <TermId xmlns="http://schemas.microsoft.com/office/infopath/2007/PartnerControls">5ae50351-4e19-465d-a34a-e592b7a56769</TermId>
        </TermInfo>
        <TermInfo xmlns="http://schemas.microsoft.com/office/infopath/2007/PartnerControls">
          <TermName xmlns="http://schemas.microsoft.com/office/infopath/2007/PartnerControls">Internet of Your Things</TermName>
          <TermId xmlns="http://schemas.microsoft.com/office/infopath/2007/PartnerControls">cb3354bd-6d29-4656-83fb-4e192665ca2b</TermId>
        </TermInfo>
      </Terms>
    </i0d941ee1e744ffea7aeee9924c91cbb>
    <RoutingRuleDescription xmlns="http://schemas.microsoft.com/sharepoint/v3" xsi:nil="true"/>
    <PublishingExpirationDate xmlns="http://schemas.microsoft.com/sharepoint/v3" xsi:nil="true"/>
    <Update_x0020_Parent_x0020_Child_x0020_Relation_x0028_1_x0029_0 xmlns="b3bc04a5-d503-43b1-b98c-a8cf663329d9">
      <Url xsi:nil="true"/>
      <Description xsi:nil="true"/>
    </Update_x0020_Parent_x0020_Child_x0020_Relation_x0028_1_x0029_0>
    <AverageRating xmlns="http://schemas.microsoft.com/sharepoint/v3" xsi:nil="true"/>
    <TaxKeywordTaxHTField xmlns="230e9df3-be65-4c73-a93b-d1236ebd677e">
      <Terms xmlns="http://schemas.microsoft.com/office/infopath/2007/PartnerControls"/>
    </TaxKeywordTaxHTField>
    <ReportOwner xmlns="http://schemas.microsoft.com/sharepoint/v3">
      <UserInfo>
        <DisplayName/>
        <AccountId xsi:nil="true"/>
        <AccountType/>
      </UserInfo>
    </ReportOwner>
    <i1b478372f814787abd313030b81fcb2 xmlns="230e9df3-be65-4c73-a93b-d1236ebd677e">
      <Terms xmlns="http://schemas.microsoft.com/office/infopath/2007/PartnerControls"/>
    </i1b478372f814787abd313030b81fcb2>
    <b4224c12c78d42ea9b214de0badf8358 xmlns="230e9df3-be65-4c73-a93b-d1236ebd677e">
      <Terms xmlns="http://schemas.microsoft.com/office/infopath/2007/PartnerControls"/>
    </b4224c12c78d42ea9b214de0badf8358>
    <TaxCatchAll xmlns="230e9df3-be65-4c73-a93b-d1236ebd677e">
      <Value>747</Value>
      <Value>165</Value>
      <Value>14</Value>
      <Value>80</Value>
      <Value>164</Value>
      <Value>435</Value>
      <Value>42</Value>
      <Value>294</Value>
      <Value>21</Value>
      <Value>382</Value>
    </TaxCatchAll>
    <mb88723863e1404388ba3733387d48df xmlns="230e9df3-be65-4c73-a93b-d1236ebd677e">
      <Terms xmlns="http://schemas.microsoft.com/office/infopath/2007/PartnerControls"/>
    </mb88723863e1404388ba3733387d48df>
    <m6c7b4717b6346e6a075a59dd47eac69 xmlns="230e9df3-be65-4c73-a93b-d1236ebd677e">
      <Terms xmlns="http://schemas.microsoft.com/office/infopath/2007/PartnerControls"/>
    </m6c7b4717b6346e6a075a59dd47eac69>
    <kf34bcdc8fc34e479d3f94c6210e8e27 xmlns="230e9df3-be65-4c73-a93b-d1236ebd677e">
      <Terms xmlns="http://schemas.microsoft.com/office/infopath/2007/PartnerControls"/>
    </kf34bcdc8fc34e479d3f94c6210e8e27>
    <GenericText2 xmlns="230e9df3-be65-4c73-a93b-d1236ebd677e">G01KC-1-10665 KC02-23-86564</GenericText2>
    <LastSharedByUser xmlns="2478d1b8-79bf-461f-b8e8-704d21601f1a">juanpere@microsoft.com</LastSharedByUser>
    <_dlc_DocId xmlns="230e9df3-be65-4c73-a93b-d1236ebd677e">G01KC-99682991-17911</_dlc_DocId>
    <LastSharedByTime xmlns="2478d1b8-79bf-461f-b8e8-704d21601f1a">2016-08-28T17:30:21+00:00</LastSharedByTime>
    <_dlc_DocIdUrl xmlns="230e9df3-be65-4c73-a93b-d1236ebd677e">
      <Url>https://microsoft.sharepoint.com/sites/Infopedia_G01KC/_layouts/15/DocIdRedir.aspx?ID=G01KC-99682991-17911</Url>
      <Description>G01KC-99682991-17911</Description>
    </_dlc_DocIdUrl>
    <ODSWF2_x0028_1_x0029_ xmlns="b3bc04a5-d503-43b1-b98c-a8cf663329d9">
      <Url xsi:nil="true"/>
      <Description xsi:nil="true"/>
    </ODSWF2_x0028_1_x0029_>
    <ODSWF2 xmlns="b3bc04a5-d503-43b1-b98c-a8cf663329d9">
      <Url xsi:nil="true"/>
      <Description xsi:nil="true"/>
    </ODSWF2>
    <ODSWF_x0028_1_x0029_ xmlns="b3bc04a5-d503-43b1-b98c-a8cf663329d9">
      <Url xsi:nil="true"/>
      <Description xsi:nil="true"/>
    </ODSWF_x0028_1_x0029_>
    <ODSWF_x0028_1_x0029_0 xmlns="b3bc04a5-d503-43b1-b98c-a8cf663329d9">
      <Url xsi:nil="true"/>
      <Description xsi:nil="true"/>
    </ODSWF_x0028_1_x0029_0>
    <Update_x0020_Parent_x0020_Child_x0020_Relation_x0028_1_x0029_1 xmlns="b3bc04a5-d503-43b1-b98c-a8cf663329d9">
      <Url xsi:nil="true"/>
      <Description xsi:nil="true"/>
    </Update_x0020_Parent_x0020_Child_x0020_Relation_x0028_1_x0029_1>
    <ODSWF1 xmlns="b3bc04a5-d503-43b1-b98c-a8cf663329d9">
      <Url xsi:nil="true"/>
      <Description xsi:nil="true"/>
    </ODSWF1>
    <ODSWF2_x0028_1_x0029_0 xmlns="b3bc04a5-d503-43b1-b98c-a8cf663329d9">
      <Url xsi:nil="true"/>
      <Description xsi:nil="true"/>
    </ODSWF2_x0028_1_x0029_0>
    <ODSWF_x0028_1_x0029_1 xmlns="b3bc04a5-d503-43b1-b98c-a8cf663329d9">
      <Url xsi:nil="true"/>
      <Description xsi:nil="true"/>
    </ODSWF_x0028_1_x0029_1>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54D6C04-5D93-4562-BE81-76513172FFFB}">
  <ds:schemaRefs>
    <ds:schemaRef ds:uri="http://schemas.microsoft.com/sharepoint/events"/>
  </ds:schemaRefs>
</ds:datastoreItem>
</file>

<file path=customXml/itemProps2.xml><?xml version="1.0" encoding="utf-8"?>
<ds:datastoreItem xmlns:ds="http://schemas.openxmlformats.org/officeDocument/2006/customXml" ds:itemID="{C2A75529-F9AD-47B5-A8CC-59302A178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30E9DF3-BE65-4C73-A93B-D1236EBD677E"/>
    <ds:schemaRef ds:uri="b3bc04a5-d503-43b1-b98c-a8cf663329d9"/>
    <ds:schemaRef ds:uri="2478d1b8-79bf-461f-b8e8-704d21601f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sharepoint/v3"/>
    <ds:schemaRef ds:uri="230e9df3-be65-4c73-a93b-d1236ebd677e"/>
    <ds:schemaRef ds:uri="http://purl.org/dc/terms/"/>
    <ds:schemaRef ds:uri="2478d1b8-79bf-461f-b8e8-704d21601f1a"/>
    <ds:schemaRef ds:uri="http://schemas.microsoft.com/office/2006/documentManagement/types"/>
    <ds:schemaRef ds:uri="http://schemas.microsoft.com/office/infopath/2007/PartnerControls"/>
    <ds:schemaRef ds:uri="http://schemas.openxmlformats.org/package/2006/metadata/core-properties"/>
    <ds:schemaRef ds:uri="b3bc04a5-d503-43b1-b98c-a8cf663329d9"/>
    <ds:schemaRef ds:uri="http://purl.org/dc/elements/1.1/"/>
    <ds:schemaRef ds:uri="230E9DF3-BE65-4C73-A93B-D1236EBD677E"/>
    <ds:schemaRef ds:uri="http://www.w3.org/XML/1998/namespace"/>
    <ds:schemaRef ds:uri="http://purl.org/dc/dcmitype/"/>
  </ds:schemaRefs>
</ds:datastoreItem>
</file>

<file path=customXml/itemProps4.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STB_Template_16-9_Sept2013_v12</Template>
  <TotalTime>35009</TotalTime>
  <Words>721</Words>
  <Application>Microsoft Office PowerPoint</Application>
  <PresentationFormat>Custom</PresentationFormat>
  <Paragraphs>73</Paragraphs>
  <Slides>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Segoe UI</vt:lpstr>
      <vt:lpstr>Segoe UI Light</vt:lpstr>
      <vt:lpstr>Segoe UI Semibold</vt:lpstr>
      <vt:lpstr>Server and Cloud 2013</vt:lpstr>
      <vt:lpstr>Microsoft Azure Stream Analytics Technical Briefing</vt:lpstr>
      <vt:lpstr>PowerPoint Presentation</vt:lpstr>
      <vt:lpstr>Real time event processing</vt:lpstr>
      <vt:lpstr>Add or edit jobs using simple ASA interface</vt:lpstr>
      <vt:lpstr>Demonstration and Discussion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IoT Suite Technical Briefing Deck</dc:title>
  <dc:subject>Servers &amp; Tools Business</dc:subject>
  <dc:creator>Ben Schifberg</dc:creator>
  <cp:keywords/>
  <cp:lastModifiedBy>Priya Aswani</cp:lastModifiedBy>
  <cp:revision>1286</cp:revision>
  <cp:lastPrinted>2016-02-26T21:34:48Z</cp:lastPrinted>
  <dcterms:created xsi:type="dcterms:W3CDTF">2013-10-14T18:44:32Z</dcterms:created>
  <dcterms:modified xsi:type="dcterms:W3CDTF">2017-07-12T09:33:30Z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0x0101000E4CB7077FEE4FF7AE86D4A500EEC7800300F96E2758736AEF45AFCE0C190C2A9DEC00CC074746C0EF6D439A06F1AAD31A3C2B</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of67e5d4b76f4a9db8769983fda9cec0">
    <vt:lpwstr/>
  </property>
  <property fmtid="{D5CDD505-2E9C-101B-9397-08002B2CF9AE}" pid="7" name="TaxKeyword">
    <vt:lpwstr/>
  </property>
  <property fmtid="{D5CDD505-2E9C-101B-9397-08002B2CF9AE}" pid="8" name="NewsType">
    <vt:lpwstr/>
  </property>
  <property fmtid="{D5CDD505-2E9C-101B-9397-08002B2CF9AE}" pid="9" name="_dlc_policyId">
    <vt:lpwstr/>
  </property>
  <property fmtid="{D5CDD505-2E9C-101B-9397-08002B2CF9AE}" pid="10" name="Region">
    <vt:lpwstr/>
  </property>
  <property fmtid="{D5CDD505-2E9C-101B-9397-08002B2CF9AE}" pid="11" name="Confidentiality">
    <vt:lpwstr>14;#customer ready|8986c41d-21c5-4f8f-8a12-ea4625b46858</vt:lpwstr>
  </property>
  <property fmtid="{D5CDD505-2E9C-101B-9397-08002B2CF9AE}" pid="12" name="ItemType">
    <vt:lpwstr>435;#technical presentations|83a894cf-702b-47fc-aba5-41bd10dc1e75</vt:lpwstr>
  </property>
  <property fmtid="{D5CDD505-2E9C-101B-9397-08002B2CF9AE}" pid="13" name="ga0c0bf70a6644469c61b3efa7025301">
    <vt:lpwstr/>
  </property>
  <property fmtid="{D5CDD505-2E9C-101B-9397-08002B2CF9AE}" pid="14" name="Industries">
    <vt:lpwstr/>
  </property>
  <property fmtid="{D5CDD505-2E9C-101B-9397-08002B2CF9AE}" pid="15" name="MSProducts">
    <vt:lpwstr/>
  </property>
  <property fmtid="{D5CDD505-2E9C-101B-9397-08002B2CF9AE}" pid="16" name="Competitors">
    <vt:lpwstr/>
  </property>
  <property fmtid="{D5CDD505-2E9C-101B-9397-08002B2CF9AE}" pid="17" name="SMSGDomain">
    <vt:lpwstr>294;#Internet of Things Domain|34685f97-aa46-4d4d-881b-c9a2cde63bef;#21;#Cloud and Enterprise|adc2fe87-c79a-4ded-a449-3f86b954069d</vt:lpwstr>
  </property>
  <property fmtid="{D5CDD505-2E9C-101B-9397-08002B2CF9AE}" pid="18" name="ExperienceContentType">
    <vt:lpwstr/>
  </property>
  <property fmtid="{D5CDD505-2E9C-101B-9397-08002B2CF9AE}" pid="19" name="BusinessArchitecture">
    <vt:lpwstr>164;#Cloud Platform (solution)|8e62087a-5af4-429b-974d-d6aee352a28f;#165;#New Conversation|5ae50351-4e19-465d-a34a-e592b7a56769;#382;#Internet of Your Things|cb3354bd-6d29-4656-83fb-4e192665ca2b</vt:lpwstr>
  </property>
  <property fmtid="{D5CDD505-2E9C-101B-9397-08002B2CF9AE}" pid="20" name="Products">
    <vt:lpwstr>80;#Microsoft Azure platform|df6aaec2-d07c-4319-b510-15a691aea35b</vt:lpwstr>
  </property>
  <property fmtid="{D5CDD505-2E9C-101B-9397-08002B2CF9AE}" pid="21" name="j3562c58ee414e028925bc902cfc01a1">
    <vt:lpwstr/>
  </property>
  <property fmtid="{D5CDD505-2E9C-101B-9397-08002B2CF9AE}" pid="22" name="EnterpriseDomainTags">
    <vt:lpwstr/>
  </property>
  <property fmtid="{D5CDD505-2E9C-101B-9397-08002B2CF9AE}" pid="23" name="l6f004f21209409da86a713c0f24627d">
    <vt:lpwstr/>
  </property>
  <property fmtid="{D5CDD505-2E9C-101B-9397-08002B2CF9AE}" pid="24" name="Segments">
    <vt:lpwstr/>
  </property>
  <property fmtid="{D5CDD505-2E9C-101B-9397-08002B2CF9AE}" pid="25" name="ActivitiesAndPrograms">
    <vt:lpwstr/>
  </property>
  <property fmtid="{D5CDD505-2E9C-101B-9397-08002B2CF9AE}" pid="26" name="Partners">
    <vt:lpwstr/>
  </property>
  <property fmtid="{D5CDD505-2E9C-101B-9397-08002B2CF9AE}" pid="27" name="la4444b61d19467597d63190b69ac227">
    <vt:lpwstr/>
  </property>
  <property fmtid="{D5CDD505-2E9C-101B-9397-08002B2CF9AE}" pid="28" name="MSProductsTaxHTField0">
    <vt:lpwstr/>
  </property>
  <property fmtid="{D5CDD505-2E9C-101B-9397-08002B2CF9AE}" pid="29" name="Topics">
    <vt:lpwstr/>
  </property>
  <property fmtid="{D5CDD505-2E9C-101B-9397-08002B2CF9AE}" pid="30" name="Groups">
    <vt:lpwstr>42;#Cloud and Enterprise Marketing Group|4f75e184-e5aa-4234-a07f-b032d60df254</vt:lpwstr>
  </property>
  <property fmtid="{D5CDD505-2E9C-101B-9397-08002B2CF9AE}" pid="31" name="e8080b0481964c759b2c36ae49591b31">
    <vt:lpwstr/>
  </property>
  <property fmtid="{D5CDD505-2E9C-101B-9397-08002B2CF9AE}" pid="32" name="_docset_NoMedatataSyncRequired">
    <vt:lpwstr>False</vt:lpwstr>
  </property>
  <property fmtid="{D5CDD505-2E9C-101B-9397-08002B2CF9AE}" pid="33" name="Languages">
    <vt:lpwstr/>
  </property>
  <property fmtid="{D5CDD505-2E9C-101B-9397-08002B2CF9AE}" pid="34" name="TechnicalLevel">
    <vt:lpwstr>747;#200|855c9113-a119-44e7-b3de-bccffe25ed46</vt:lpwstr>
  </property>
  <property fmtid="{D5CDD505-2E9C-101B-9397-08002B2CF9AE}" pid="35" name="Audiences">
    <vt:lpwstr/>
  </property>
  <property fmtid="{D5CDD505-2E9C-101B-9397-08002B2CF9AE}" pid="36" name="ldac8aee9d1f469e8cd8c3f8d6a615f2">
    <vt:lpwstr/>
  </property>
  <property fmtid="{D5CDD505-2E9C-101B-9397-08002B2CF9AE}" pid="37" name="EmployeeRole">
    <vt:lpwstr/>
  </property>
  <property fmtid="{D5CDD505-2E9C-101B-9397-08002B2CF9AE}" pid="38" name="NewsTopic">
    <vt:lpwstr/>
  </property>
  <property fmtid="{D5CDD505-2E9C-101B-9397-08002B2CF9AE}" pid="39" name="Roles">
    <vt:lpwstr/>
  </property>
  <property fmtid="{D5CDD505-2E9C-101B-9397-08002B2CF9AE}" pid="40" name="ItemRetentionFormula">
    <vt:lpwstr/>
  </property>
  <property fmtid="{D5CDD505-2E9C-101B-9397-08002B2CF9AE}" pid="41" name="NewsSource">
    <vt:lpwstr/>
  </property>
  <property fmtid="{D5CDD505-2E9C-101B-9397-08002B2CF9AE}" pid="42" name="SMSGTags">
    <vt:lpwstr/>
  </property>
  <property fmtid="{D5CDD505-2E9C-101B-9397-08002B2CF9AE}" pid="43" name="_dlc_DocIdItemGuid">
    <vt:lpwstr>68c525a2-dcb5-4c56-9445-94d624356bce</vt:lpwstr>
  </property>
  <property fmtid="{D5CDD505-2E9C-101B-9397-08002B2CF9AE}" pid="44" name="MSPhysicalGeography">
    <vt:lpwstr/>
  </property>
</Properties>
</file>