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1" r:id="rId5"/>
  </p:sldMasterIdLst>
  <p:notesMasterIdLst>
    <p:notesMasterId r:id="rId31"/>
  </p:notesMasterIdLst>
  <p:handoutMasterIdLst>
    <p:handoutMasterId r:id="rId32"/>
  </p:handoutMasterIdLst>
  <p:sldIdLst>
    <p:sldId id="1370" r:id="rId6"/>
    <p:sldId id="1371" r:id="rId7"/>
    <p:sldId id="1372" r:id="rId8"/>
    <p:sldId id="1373" r:id="rId9"/>
    <p:sldId id="1374" r:id="rId10"/>
    <p:sldId id="1375" r:id="rId11"/>
    <p:sldId id="1376" r:id="rId12"/>
    <p:sldId id="1377" r:id="rId13"/>
    <p:sldId id="1378" r:id="rId14"/>
    <p:sldId id="1379" r:id="rId15"/>
    <p:sldId id="1380" r:id="rId16"/>
    <p:sldId id="1381" r:id="rId17"/>
    <p:sldId id="1382" r:id="rId18"/>
    <p:sldId id="1383" r:id="rId19"/>
    <p:sldId id="1384" r:id="rId20"/>
    <p:sldId id="1385" r:id="rId21"/>
    <p:sldId id="1386" r:id="rId22"/>
    <p:sldId id="1387" r:id="rId23"/>
    <p:sldId id="1388" r:id="rId24"/>
    <p:sldId id="1389" r:id="rId25"/>
    <p:sldId id="1390" r:id="rId26"/>
    <p:sldId id="1391" r:id="rId27"/>
    <p:sldId id="1392" r:id="rId28"/>
    <p:sldId id="1393" r:id="rId29"/>
    <p:sldId id="1394"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tana Analytics Workshop Template" id="{A073DAE3-B461-442F-A3D3-6642BD875E45}">
          <p14:sldIdLst>
            <p14:sldId id="1370"/>
            <p14:sldId id="1371"/>
            <p14:sldId id="1372"/>
            <p14:sldId id="1373"/>
            <p14:sldId id="1374"/>
            <p14:sldId id="1375"/>
            <p14:sldId id="1376"/>
            <p14:sldId id="1377"/>
            <p14:sldId id="1378"/>
            <p14:sldId id="1379"/>
            <p14:sldId id="1380"/>
            <p14:sldId id="1381"/>
            <p14:sldId id="1382"/>
            <p14:sldId id="1383"/>
            <p14:sldId id="1384"/>
            <p14:sldId id="1385"/>
            <p14:sldId id="1386"/>
            <p14:sldId id="1387"/>
            <p14:sldId id="1388"/>
            <p14:sldId id="1389"/>
            <p14:sldId id="1390"/>
            <p14:sldId id="1391"/>
            <p14:sldId id="1392"/>
            <p14:sldId id="1393"/>
            <p14:sldId id="13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2CA"/>
    <a:srgbClr val="3EA0CB"/>
    <a:srgbClr val="457E96"/>
    <a:srgbClr val="79B7D2"/>
    <a:srgbClr val="275364"/>
    <a:srgbClr val="5187A0"/>
    <a:srgbClr val="FFFFFF"/>
    <a:srgbClr val="002050"/>
    <a:srgbClr val="E8112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55497" autoAdjust="0"/>
  </p:normalViewPr>
  <p:slideViewPr>
    <p:cSldViewPr>
      <p:cViewPr varScale="1">
        <p:scale>
          <a:sx n="32" d="100"/>
          <a:sy n="32" d="100"/>
        </p:scale>
        <p:origin x="2016"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Machine Learning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7/12/2017 5:01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7/12/2017 5:01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Predictive maintenance is a technique to predict when an in-service machine will fail so that maintenance can be planned in advance.</a:t>
            </a:r>
            <a:r>
              <a:rPr lang="en-US" sz="800" b="0" i="0" kern="1200" dirty="0">
                <a:solidFill>
                  <a:schemeClr val="tx1"/>
                </a:solidFill>
                <a:effectLst/>
                <a:latin typeface="Segoe UI Light" pitchFamily="34" charset="0"/>
                <a:ea typeface="+mn-ea"/>
                <a:cs typeface="+mn-cs"/>
              </a:rPr>
              <a:t> These technologies allow companies such as ThyssenKrupp Elevator to go from reactive to proactive and even predictive analysis of maintenance problems; And become a data-driven organization.</a:t>
            </a:r>
            <a:endParaRPr lang="en-US" sz="800" dirty="0"/>
          </a:p>
          <a:p>
            <a:r>
              <a:rPr lang="en-US" sz="600" b="0" i="0" strike="sngStrike" kern="1200" dirty="0">
                <a:solidFill>
                  <a:schemeClr val="tx1"/>
                </a:solidFill>
                <a:effectLst/>
                <a:latin typeface="Segoe UI Light" pitchFamily="34" charset="0"/>
                <a:ea typeface="+mn-ea"/>
                <a:cs typeface="+mn-cs"/>
              </a:rPr>
              <a:t> Data-driven predictive maintenance, in particular, is gaining increasing attention in the industry along with the emerging demand of the Internet of Things (IoT) applications and the maturity of the supporting technologies. In this session we will present a real-world predictive maintenance example where the problem is formulated into three related questions via different machine learning models. A demonstration of how data flows through an end-to end-system, from ingesting the data to aggregating in real time to predicting based on historical data, will be done using tools such as Azure Machine Learning, Azure Stream Analytics, and Power BI. </a:t>
            </a: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Machine Learning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7/12/2017 5:01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52677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1 row per flight</a:t>
            </a:r>
            <a:endParaRPr lang="en-US" dirty="0"/>
          </a:p>
          <a:p>
            <a:r>
              <a:rPr lang="en-US" dirty="0"/>
              <a:t>Id</a:t>
            </a:r>
            <a:r>
              <a:rPr lang="en-US" baseline="0" dirty="0"/>
              <a:t> – of the aircraft</a:t>
            </a:r>
          </a:p>
          <a:p>
            <a:r>
              <a:rPr lang="en-US" baseline="0" dirty="0"/>
              <a:t>Cycle - flight number</a:t>
            </a:r>
          </a:p>
          <a:p>
            <a:r>
              <a:rPr lang="en-US" baseline="0" dirty="0"/>
              <a:t>S= sensor</a:t>
            </a:r>
          </a:p>
          <a:p>
            <a:endParaRPr lang="en-US" baseline="0" dirty="0"/>
          </a:p>
          <a:p>
            <a:r>
              <a:rPr lang="en-US" baseline="0" dirty="0"/>
              <a:t>Run to failure data – all the engines had failed at the end</a:t>
            </a:r>
          </a:p>
          <a:p>
            <a:r>
              <a:rPr lang="en-US" baseline="0" dirty="0"/>
              <a:t>This was a lab environment where they had simulated how the engines would work and pushing them to the limits until the engine failed.</a:t>
            </a:r>
          </a:p>
          <a:p>
            <a:r>
              <a:rPr lang="en-US" baseline="0" dirty="0"/>
              <a:t>That’s an important concept because it allows us to create the labels for our experiment, for our ML model to learn what the relationship is between the sensors and how much the RUL is of that aircraft engines.</a:t>
            </a:r>
          </a:p>
          <a:p>
            <a:endParaRPr lang="en-US" baseline="0" dirty="0"/>
          </a:p>
          <a:p>
            <a:r>
              <a:rPr lang="en-US" baseline="0" dirty="0"/>
              <a:t>The middle column in the ML experiment is the Test Data. </a:t>
            </a:r>
          </a:p>
          <a:p>
            <a:r>
              <a:rPr lang="en-US" baseline="0" dirty="0"/>
              <a:t>The key difference is that these engines were NOT Run to Failure </a:t>
            </a:r>
          </a:p>
          <a:p>
            <a:r>
              <a:rPr lang="en-US" baseline="0" dirty="0"/>
              <a:t>And we don’t know how many cycles they have.</a:t>
            </a:r>
          </a:p>
          <a:p>
            <a:endParaRPr lang="en-US" baseline="0" dirty="0"/>
          </a:p>
          <a:p>
            <a:endParaRPr lang="en-US" baseline="0" dirty="0"/>
          </a:p>
          <a:p>
            <a:r>
              <a:rPr lang="en-US" baseline="0" dirty="0"/>
              <a:t>And that’s why we have this ground truth file, </a:t>
            </a:r>
          </a:p>
          <a:p>
            <a:r>
              <a:rPr lang="en-US" baseline="0" dirty="0"/>
              <a:t>which tells us for the engines in the test data set, when did they actually fail?</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solidFill>
                  <a:prstClr val="black"/>
                </a:solidFill>
              </a:rPr>
              <a:t>Machine Learning &amp; Data Science Conference</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26044A4-5816-4FF6-962F-239A8B7510E0}" type="datetime8">
              <a:rPr lang="en-US" smtClean="0">
                <a:solidFill>
                  <a:prstClr val="black"/>
                </a:solidFill>
              </a:rPr>
              <a:pPr/>
              <a:t>7/12/2017 5:01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9306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90557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measures what they care</a:t>
            </a:r>
            <a:r>
              <a:rPr lang="en-US" baseline="0" dirty="0"/>
              <a:t> about:</a:t>
            </a:r>
          </a:p>
          <a:p>
            <a:r>
              <a:rPr lang="en-US" dirty="0"/>
              <a:t>Sensor values about the air</a:t>
            </a:r>
            <a:r>
              <a:rPr lang="en-US" baseline="0" dirty="0"/>
              <a:t>craft but no data about the components.</a:t>
            </a:r>
          </a:p>
          <a:p>
            <a:endParaRPr lang="en-US" baseline="0" dirty="0"/>
          </a:p>
          <a:p>
            <a:r>
              <a:rPr lang="en-US" dirty="0"/>
              <a:t>Some of the Best</a:t>
            </a:r>
            <a:r>
              <a:rPr lang="en-US" baseline="0" dirty="0"/>
              <a:t> ML data sets that we have worked with have been:</a:t>
            </a:r>
          </a:p>
          <a:p>
            <a:pPr marL="228600" indent="-228600">
              <a:buAutoNum type="arabicPeriod"/>
            </a:pPr>
            <a:r>
              <a:rPr lang="en-US" dirty="0"/>
              <a:t>On a MFG floor there is an automated test that says</a:t>
            </a:r>
            <a:r>
              <a:rPr lang="en-US" baseline="0" dirty="0"/>
              <a:t> this is likely to fail or not based on some thresholds it has and domain context</a:t>
            </a:r>
          </a:p>
          <a:p>
            <a:pPr marL="228600" indent="-228600">
              <a:buAutoNum type="arabicPeriod"/>
            </a:pPr>
            <a:r>
              <a:rPr lang="en-US" baseline="0" dirty="0"/>
              <a:t>Next human goes in to check yes that was really a failure – having human labels are very helpful! The ML model will only learn based on the data you give it</a:t>
            </a:r>
          </a:p>
          <a:p>
            <a:pPr marL="228600" indent="-228600">
              <a:buAutoNum type="arabicPeriod"/>
            </a:pPr>
            <a:endParaRPr lang="en-US" baseline="0" dirty="0"/>
          </a:p>
          <a:p>
            <a:pPr marL="0" indent="0">
              <a:buNone/>
            </a:pPr>
            <a:r>
              <a:rPr lang="en-US" baseline="0" dirty="0"/>
              <a:t>Data is connected:</a:t>
            </a:r>
          </a:p>
          <a:p>
            <a:pPr marL="0" indent="0">
              <a:buNone/>
            </a:pPr>
            <a:r>
              <a:rPr lang="en-US" baseline="0" dirty="0"/>
              <a:t>Linkable data sets:</a:t>
            </a:r>
          </a:p>
          <a:p>
            <a:pPr marL="0" indent="0">
              <a:buNone/>
            </a:pPr>
            <a:r>
              <a:rPr lang="en-US" dirty="0"/>
              <a:t>You </a:t>
            </a:r>
            <a:r>
              <a:rPr lang="en-US" dirty="0" err="1"/>
              <a:t>wanna</a:t>
            </a:r>
            <a:r>
              <a:rPr lang="en-US" dirty="0"/>
              <a:t> have the sensor values and the components</a:t>
            </a:r>
            <a:r>
              <a:rPr lang="en-US" baseline="0" dirty="0"/>
              <a:t> along with how  they are related. Seems straight forward but its important.</a:t>
            </a:r>
          </a:p>
          <a:p>
            <a:pPr marL="0" indent="0">
              <a:buNone/>
            </a:pPr>
            <a:r>
              <a:rPr lang="en-US" baseline="0" dirty="0"/>
              <a:t>The more failures you have the better data you have to build a ML model.</a:t>
            </a:r>
          </a:p>
          <a:p>
            <a:pPr marL="0" indent="0">
              <a:buNone/>
            </a:pPr>
            <a:endParaRPr lang="en-US" baseline="0" dirty="0"/>
          </a:p>
          <a:p>
            <a:pPr marL="0" indent="0">
              <a:buNone/>
            </a:pPr>
            <a:r>
              <a:rPr lang="en-US" baseline="0" dirty="0"/>
              <a:t>We are predicting the indicator before the failures, not the actual failure itself. </a:t>
            </a:r>
          </a:p>
          <a:p>
            <a:pPr marL="0" indent="0">
              <a:buNone/>
            </a:pPr>
            <a:endParaRPr lang="en-US" baseline="0" dirty="0"/>
          </a:p>
          <a:p>
            <a:pPr marL="0" indent="0">
              <a:buNone/>
            </a:pPr>
            <a:r>
              <a:rPr lang="en-US" baseline="0" dirty="0"/>
              <a:t>Use maintenance data: person goes out and sees the equipment is degrading. Use it.</a:t>
            </a:r>
            <a:endParaRPr lang="en-US" dirty="0"/>
          </a:p>
        </p:txBody>
      </p:sp>
      <p:sp>
        <p:nvSpPr>
          <p:cNvPr id="4" name="Date Placeholder 3"/>
          <p:cNvSpPr>
            <a:spLocks noGrp="1"/>
          </p:cNvSpPr>
          <p:nvPr>
            <p:ph type="dt" idx="10"/>
          </p:nvPr>
        </p:nvSpPr>
        <p:spPr/>
        <p:txBody>
          <a:bodyPr/>
          <a:lstStyle/>
          <a:p>
            <a:fld id="{DB383FEF-E869-4A16-AB00-2CDE95559898}" type="datetime8">
              <a:rPr lang="en-US" smtClean="0">
                <a:solidFill>
                  <a:prstClr val="black"/>
                </a:solidFill>
              </a:rPr>
              <a:pPr/>
              <a:t>7/12/2017 5:01 AM</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3"/>
          </p:nvPr>
        </p:nvSpPr>
        <p:spPr/>
        <p:txBody>
          <a:bodyPr/>
          <a:lstStyle/>
          <a:p>
            <a:endParaRPr lang="en-US" dirty="0">
              <a:solidFill>
                <a:prstClr val="black"/>
              </a:solidFill>
            </a:endParaRPr>
          </a:p>
        </p:txBody>
      </p:sp>
      <p:sp>
        <p:nvSpPr>
          <p:cNvPr id="8" name="Footer Placeholder 7"/>
          <p:cNvSpPr>
            <a:spLocks noGrp="1"/>
          </p:cNvSpPr>
          <p:nvPr>
            <p:ph type="ftr" sz="quarter" idx="14"/>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5847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Confounding factors</a:t>
            </a:r>
            <a:r>
              <a:rPr lang="en-US" baseline="0" dirty="0"/>
              <a:t> could include correlation of scheduled maintenance with failure history</a:t>
            </a:r>
          </a:p>
          <a:p>
            <a:endParaRPr lang="en-US" dirty="0"/>
          </a:p>
        </p:txBody>
      </p:sp>
      <p:sp>
        <p:nvSpPr>
          <p:cNvPr id="4" name="Header Placeholder 3"/>
          <p:cNvSpPr>
            <a:spLocks noGrp="1"/>
          </p:cNvSpPr>
          <p:nvPr>
            <p:ph type="hdr" sz="quarter" idx="10"/>
          </p:nvPr>
        </p:nvSpPr>
        <p:spPr/>
        <p:txBody>
          <a:bodyPr/>
          <a:lstStyle/>
          <a:p>
            <a:r>
              <a:rPr lang="en-US"/>
              <a:t>Machine Learning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7/12/2017 5:01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15166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171450" indent="-171450">
              <a:buFontTx/>
              <a:buChar char="-"/>
            </a:pPr>
            <a:r>
              <a:rPr lang="en-IN" dirty="0">
                <a:latin typeface="Segoe UI" panose="020B0502040204020203" pitchFamily="34" charset="0"/>
              </a:rPr>
              <a:t>No one</a:t>
            </a:r>
            <a:r>
              <a:rPr lang="en-IN" baseline="0" dirty="0">
                <a:latin typeface="Segoe UI" panose="020B0502040204020203" pitchFamily="34" charset="0"/>
              </a:rPr>
              <a:t> has all 6 </a:t>
            </a:r>
          </a:p>
          <a:p>
            <a:pPr marL="171450" indent="-171450">
              <a:buFontTx/>
              <a:buChar char="-"/>
            </a:pPr>
            <a:r>
              <a:rPr lang="en-IN" baseline="0" dirty="0">
                <a:latin typeface="Segoe UI" panose="020B0502040204020203" pitchFamily="34" charset="0"/>
              </a:rPr>
              <a:t>Is it hitting that baseline of accuracy</a:t>
            </a:r>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343618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23921" rtl="0" eaLnBrk="1" fontAlgn="auto" latinLnBrk="0" hangingPunct="1">
              <a:lnSpc>
                <a:spcPct val="90000"/>
              </a:lnSpc>
              <a:spcBef>
                <a:spcPts val="0"/>
              </a:spcBef>
              <a:spcAft>
                <a:spcPts val="340"/>
              </a:spcAft>
              <a:buClrTx/>
              <a:buSzTx/>
              <a:buFont typeface="+mj-lt"/>
              <a:buAutoNum type="arabicPeriod"/>
              <a:tabLst/>
              <a:defRPr/>
            </a:pPr>
            <a:r>
              <a:rPr lang="en-US" baseline="0" dirty="0"/>
              <a:t>Features are the input variables in your ML model.</a:t>
            </a:r>
          </a:p>
          <a:p>
            <a:pPr marL="228600" indent="-228600" defTabSz="923921">
              <a:buFont typeface="+mj-lt"/>
              <a:buAutoNum type="arabicPeriod"/>
              <a:defRPr/>
            </a:pPr>
            <a:r>
              <a:rPr lang="en-US" dirty="0"/>
              <a:t>Feature</a:t>
            </a:r>
            <a:r>
              <a:rPr lang="en-US" baseline="0" dirty="0"/>
              <a:t> engineering: munging the data in such a way that we can taking input variables and creating extra variables and create a great ML model (i.e. aggregate rolling windows of sensor values – last week, or when it first started). So it’s creating values that are more predictive than the raw data.</a:t>
            </a:r>
          </a:p>
          <a:p>
            <a:pPr marL="228600" indent="-228600" defTabSz="923921">
              <a:buFont typeface="+mj-lt"/>
              <a:buAutoNum type="arabicPeriod"/>
              <a:defRPr/>
            </a:pPr>
            <a:endParaRPr lang="en-US" baseline="0" dirty="0"/>
          </a:p>
          <a:p>
            <a:pPr marL="228600" indent="-228600" defTabSz="923921">
              <a:buFont typeface="+mj-lt"/>
              <a:buAutoNum type="arabicPeriod"/>
              <a:defRPr/>
            </a:pPr>
            <a:endParaRPr lang="en-US" dirty="0"/>
          </a:p>
        </p:txBody>
      </p:sp>
      <p:sp>
        <p:nvSpPr>
          <p:cNvPr id="4" name="Slide Number Placeholder 3"/>
          <p:cNvSpPr>
            <a:spLocks noGrp="1"/>
          </p:cNvSpPr>
          <p:nvPr>
            <p:ph type="sldNum" sz="quarter" idx="10"/>
          </p:nvPr>
        </p:nvSpPr>
        <p:spPr/>
        <p:txBody>
          <a:bodyPr/>
          <a:lstStyle/>
          <a:p>
            <a:fld id="{3BCC380E-B6E6-4400-A57F-835CA92E9EA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914869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Aggregate values (from raw being 1 sec to 1 hour level or day level) then do feature engineering, then do the prediction.</a:t>
            </a:r>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1176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latin typeface="Segoe UI" panose="020B0502040204020203" pitchFamily="34" charset="0"/>
              </a:rPr>
              <a:t>Binary Classification:</a:t>
            </a:r>
            <a:r>
              <a:rPr lang="en-IN" baseline="0" dirty="0">
                <a:latin typeface="Segoe UI" panose="020B0502040204020203" pitchFamily="34" charset="0"/>
              </a:rPr>
              <a:t> will the machine fail in the next 7 days (Y/N)</a:t>
            </a:r>
          </a:p>
          <a:p>
            <a:pPr marL="171450" indent="-171450">
              <a:buFont typeface="Arial" panose="020B0604020202020204" pitchFamily="34" charset="0"/>
              <a:buChar char="•"/>
            </a:pPr>
            <a:r>
              <a:rPr lang="en-IN" baseline="0" dirty="0">
                <a:latin typeface="Segoe UI" panose="020B0502040204020203" pitchFamily="34" charset="0"/>
              </a:rPr>
              <a:t>Regression Models (linear regression or boosted decision tree models) are used to predict use cases such as – What is the Remaining Useful Life? The amount of time before the next failure.</a:t>
            </a:r>
          </a:p>
          <a:p>
            <a:pPr marL="171450" indent="-171450">
              <a:buFont typeface="Arial" panose="020B0604020202020204" pitchFamily="34" charset="0"/>
              <a:buChar char="•"/>
            </a:pPr>
            <a:r>
              <a:rPr lang="en-IN" baseline="0" dirty="0">
                <a:latin typeface="Segoe UI" panose="020B0502040204020203" pitchFamily="34" charset="0"/>
              </a:rPr>
              <a:t>Multiclass Classification: are models where you may want to predict failures along with their causes. What is the root cause of this failure? </a:t>
            </a:r>
          </a:p>
          <a:p>
            <a:pPr marL="171450" indent="-171450">
              <a:buFont typeface="Arial" panose="020B0604020202020204" pitchFamily="34" charset="0"/>
              <a:buChar char="•"/>
            </a:pPr>
            <a:r>
              <a:rPr lang="en-IN" baseline="0" dirty="0">
                <a:latin typeface="Segoe UI" panose="020B0502040204020203" pitchFamily="34" charset="0"/>
              </a:rPr>
              <a:t>Or Predict Remaining Useful Life within ranges of future periods of time – next month and week. </a:t>
            </a:r>
          </a:p>
          <a:p>
            <a:pPr marL="171450" indent="-171450">
              <a:buFont typeface="Arial" panose="020B0604020202020204" pitchFamily="34" charset="0"/>
              <a:buChar char="•"/>
            </a:pPr>
            <a:r>
              <a:rPr lang="en-IN" baseline="0" dirty="0">
                <a:latin typeface="Segoe UI" panose="020B0502040204020203" pitchFamily="34" charset="0"/>
              </a:rPr>
              <a:t>Anomaly Detection: To identify trends or weird things that might be happening. </a:t>
            </a:r>
          </a:p>
          <a:p>
            <a:pPr marL="0" indent="0">
              <a:buFont typeface="Arial" panose="020B0604020202020204" pitchFamily="34" charset="0"/>
              <a:buNone/>
            </a:pPr>
            <a:r>
              <a:rPr lang="en-IN" baseline="0" dirty="0">
                <a:latin typeface="Segoe UI" panose="020B0502040204020203" pitchFamily="34" charset="0"/>
              </a:rPr>
              <a:t>Not having to hard code thresholds for many different sensors. </a:t>
            </a:r>
          </a:p>
          <a:p>
            <a:pPr marL="0" indent="0">
              <a:buFont typeface="Arial" panose="020B0604020202020204" pitchFamily="34" charset="0"/>
              <a:buNone/>
            </a:pPr>
            <a:r>
              <a:rPr lang="en-IN" baseline="0" dirty="0">
                <a:latin typeface="Segoe UI" panose="020B0502040204020203" pitchFamily="34" charset="0"/>
              </a:rPr>
              <a:t>This is very difficult to hard code thresholds when there are 100 different sensors and looking at each one.  </a:t>
            </a:r>
          </a:p>
          <a:p>
            <a:pPr marL="0" indent="0">
              <a:buFont typeface="Arial" panose="020B0604020202020204" pitchFamily="34" charset="0"/>
              <a:buNone/>
            </a:pPr>
            <a:r>
              <a:rPr lang="en-IN" baseline="0" dirty="0" err="1">
                <a:latin typeface="Segoe UI" panose="020B0502040204020203" pitchFamily="34" charset="0"/>
              </a:rPr>
              <a:t>Anomally</a:t>
            </a:r>
            <a:r>
              <a:rPr lang="en-IN" baseline="0" dirty="0">
                <a:latin typeface="Segoe UI" panose="020B0502040204020203" pitchFamily="34" charset="0"/>
              </a:rPr>
              <a:t> detection is a method to learn what that threshold is and that can be ADAPTIVE over time. </a:t>
            </a:r>
          </a:p>
          <a:p>
            <a:pPr marL="0" indent="0">
              <a:buFont typeface="Arial" panose="020B0604020202020204" pitchFamily="34" charset="0"/>
              <a:buNone/>
            </a:pPr>
            <a:r>
              <a:rPr lang="en-IN" baseline="0" dirty="0">
                <a:latin typeface="Segoe UI" panose="020B0502040204020203" pitchFamily="34" charset="0"/>
              </a:rPr>
              <a:t>Based on what I’ve seen in the past month, alert me if something odd occurs when something changes above that threshold. Maybe something weird is happening to that sensor. </a:t>
            </a:r>
          </a:p>
          <a:p>
            <a:pPr marL="0" indent="0">
              <a:buFont typeface="Arial" panose="020B0604020202020204" pitchFamily="34" charset="0"/>
              <a:buNone/>
            </a:pPr>
            <a:endParaRPr lang="en-IN" baseline="0" dirty="0">
              <a:latin typeface="Segoe UI" panose="020B0502040204020203" pitchFamily="34" charset="0"/>
            </a:endParaRPr>
          </a:p>
          <a:p>
            <a:pPr marL="0" indent="0">
              <a:buFont typeface="Arial" panose="020B0604020202020204" pitchFamily="34" charset="0"/>
              <a:buNone/>
            </a:pPr>
            <a:r>
              <a:rPr lang="en-IN" baseline="0" dirty="0">
                <a:latin typeface="Segoe UI" panose="020B0502040204020203" pitchFamily="34" charset="0"/>
              </a:rPr>
              <a:t>In the azure marketplace, there is a anomaly detection API (so you can use it w/o having to build a model) available for </a:t>
            </a:r>
            <a:r>
              <a:rPr lang="en-IN" baseline="0" dirty="0" err="1">
                <a:latin typeface="Segoe UI" panose="020B0502040204020203" pitchFamily="34" charset="0"/>
              </a:rPr>
              <a:t>uni-dimentional</a:t>
            </a:r>
            <a:r>
              <a:rPr lang="en-IN" baseline="0" dirty="0">
                <a:latin typeface="Segoe UI" panose="020B0502040204020203" pitchFamily="34" charset="0"/>
              </a:rPr>
              <a:t> case: Stream of sensors</a:t>
            </a:r>
          </a:p>
          <a:p>
            <a:pPr marL="0" indent="0">
              <a:buFont typeface="Arial" panose="020B0604020202020204" pitchFamily="34" charset="0"/>
              <a:buNone/>
            </a:pPr>
            <a:r>
              <a:rPr lang="en-IN" baseline="0" dirty="0">
                <a:latin typeface="Segoe UI" panose="020B0502040204020203" pitchFamily="34" charset="0"/>
              </a:rPr>
              <a:t>Multidirectional – take these 3 sensors over time and tell me what is different about them all 3 at once or how they changed</a:t>
            </a:r>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87871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Simplistic methods:</a:t>
            </a:r>
          </a:p>
          <a:p>
            <a:endParaRPr lang="en-US" dirty="0"/>
          </a:p>
          <a:p>
            <a:r>
              <a:rPr lang="en-US" dirty="0"/>
              <a:t>Training data was Run-To-Failure</a:t>
            </a:r>
            <a:r>
              <a:rPr lang="en-US" baseline="0" dirty="0"/>
              <a:t> data</a:t>
            </a:r>
          </a:p>
          <a:p>
            <a:endParaRPr lang="en-US" baseline="0" dirty="0"/>
          </a:p>
          <a:p>
            <a:r>
              <a:rPr lang="en-US" baseline="0" dirty="0"/>
              <a:t>Remaining Useful Life label is created by taking the max value of the cycles/flights. Which is flight 192 -1 = that’s how I label the model</a:t>
            </a:r>
          </a:p>
          <a:p>
            <a:r>
              <a:rPr lang="en-US" baseline="0" dirty="0"/>
              <a:t>Then I apply a regression type of technique</a:t>
            </a:r>
          </a:p>
          <a:p>
            <a:r>
              <a:rPr lang="en-US" baseline="0" dirty="0"/>
              <a:t>Binary classification- will it fail in the next 15 or 30 days</a:t>
            </a:r>
          </a:p>
          <a:p>
            <a:endParaRPr lang="en-US" baseline="0" dirty="0"/>
          </a:p>
          <a:p>
            <a:r>
              <a:rPr lang="en-US" baseline="0" dirty="0"/>
              <a:t>Or you can do survival analysis</a:t>
            </a:r>
            <a:endParaRPr lang="en-US" dirty="0"/>
          </a:p>
        </p:txBody>
      </p:sp>
      <p:sp>
        <p:nvSpPr>
          <p:cNvPr id="4" name="Header Placeholder 3"/>
          <p:cNvSpPr>
            <a:spLocks noGrp="1"/>
          </p:cNvSpPr>
          <p:nvPr>
            <p:ph type="hdr" sz="quarter" idx="10"/>
          </p:nvPr>
        </p:nvSpPr>
        <p:spPr/>
        <p:txBody>
          <a:bodyPr/>
          <a:lstStyle/>
          <a:p>
            <a:r>
              <a:rPr lang="en-US"/>
              <a:t>Machine Learning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7/12/2017 5:01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16762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1763" y="892175"/>
            <a:ext cx="3148012" cy="1770063"/>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188"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66188"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7/12/2017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71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7/12/2017 5:01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80539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do you want to do with the data in the future?</a:t>
            </a:r>
          </a:p>
          <a:p>
            <a:r>
              <a:rPr lang="en-US" baseline="0" dirty="0"/>
              <a:t>Think carefully about what data you are collecting and how it could be used in the future</a:t>
            </a:r>
            <a:endParaRPr lang="en-US" dirty="0"/>
          </a:p>
        </p:txBody>
      </p:sp>
      <p:sp>
        <p:nvSpPr>
          <p:cNvPr id="4" name="Header Placeholder 3"/>
          <p:cNvSpPr>
            <a:spLocks noGrp="1"/>
          </p:cNvSpPr>
          <p:nvPr>
            <p:ph type="hdr" sz="quarter" idx="10"/>
          </p:nvPr>
        </p:nvSpPr>
        <p:spPr/>
        <p:txBody>
          <a:bodyPr/>
          <a:lstStyle/>
          <a:p>
            <a:r>
              <a:rPr lang="en-US">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7/12/2017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19409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79450"/>
            <a:ext cx="6046788" cy="340201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39498" cy="453452"/>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0925EEA-B909-4959-8DE9-95C91A388BB4}" type="datetime8">
              <a:rPr lang="en-US" smtClean="0">
                <a:solidFill>
                  <a:prstClr val="black"/>
                </a:solidFill>
              </a:rPr>
              <a:pPr/>
              <a:t>7/12/2017 5:01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0550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66756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7/12/2017 5:01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1295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be talking about IoT</a:t>
            </a:r>
            <a:r>
              <a:rPr lang="en-US" baseline="0" dirty="0"/>
              <a:t> related to bringing data right off of devices, using tools like:</a:t>
            </a:r>
          </a:p>
          <a:p>
            <a:r>
              <a:rPr lang="en-US" baseline="0" dirty="0"/>
              <a:t>1. ADF and event hubs to read in data and orchestrate data movements</a:t>
            </a:r>
          </a:p>
          <a:p>
            <a:r>
              <a:rPr lang="en-US" dirty="0"/>
              <a:t>2. Azure SQL DB to store information about machine</a:t>
            </a:r>
            <a:r>
              <a:rPr lang="en-US" baseline="0" dirty="0"/>
              <a:t> states</a:t>
            </a:r>
          </a:p>
          <a:p>
            <a:r>
              <a:rPr lang="en-US" baseline="0" dirty="0"/>
              <a:t>3. Azure ML to predict how much time a machine has</a:t>
            </a:r>
          </a:p>
          <a:p>
            <a:r>
              <a:rPr lang="en-US" baseline="0" dirty="0"/>
              <a:t>4. Stream Analytics to process the data in real time</a:t>
            </a:r>
          </a:p>
          <a:p>
            <a:r>
              <a:rPr lang="en-US" baseline="0" dirty="0"/>
              <a:t>5. Visualization layer and then acting upon the results</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7/12/2017 5:01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59049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Predictive maintenance</a:t>
            </a:r>
            <a:r>
              <a:rPr lang="en-US" baseline="0" dirty="0"/>
              <a:t> use cases sound straight forward, but it is actually much more than meets the eye.</a:t>
            </a:r>
          </a:p>
          <a:p>
            <a:endParaRPr lang="en-US" baseline="0" dirty="0"/>
          </a:p>
          <a:p>
            <a:r>
              <a:rPr lang="en-US" sz="900" b="0" i="0" kern="1200" dirty="0">
                <a:solidFill>
                  <a:schemeClr val="tx1"/>
                </a:solidFill>
                <a:effectLst/>
                <a:latin typeface="Segoe UI Light" pitchFamily="34" charset="0"/>
                <a:ea typeface="+mn-ea"/>
                <a:cs typeface="+mn-cs"/>
              </a:rPr>
              <a:t>Solution Templates are designed to accelerate the process of building an E2E demo on top of Cortana Intelligence Suite. A deployed template will provision your subscription with necessary Cortana Intelligence components and build the relationships between them. It also seeds the data pipeline with sample data generated from a data generator application which you will download and install on your local machine after you deploy the solution template. The data generated from the generator will hydrate the data pipeline and start generating machine learning predictions which can then be visualized on the Power BI dashboard. The deployment process will guide you through several steps to set up your solution credentials. </a:t>
            </a:r>
            <a:r>
              <a:rPr lang="en-US" sz="900" b="0" i="0" kern="1200">
                <a:solidFill>
                  <a:schemeClr val="tx1"/>
                </a:solidFill>
                <a:effectLst/>
                <a:latin typeface="Segoe UI Light" pitchFamily="34" charset="0"/>
                <a:ea typeface="+mn-ea"/>
                <a:cs typeface="+mn-cs"/>
              </a:rPr>
              <a:t>Make sure you record these credentials such as solution name, username, and password you provide during the deployment.</a:t>
            </a:r>
            <a:endParaRPr lang="en-US" dirty="0"/>
          </a:p>
        </p:txBody>
      </p:sp>
      <p:sp>
        <p:nvSpPr>
          <p:cNvPr id="4" name="Header Placeholder 3"/>
          <p:cNvSpPr>
            <a:spLocks noGrp="1"/>
          </p:cNvSpPr>
          <p:nvPr>
            <p:ph type="hdr" sz="quarter" idx="10"/>
          </p:nvPr>
        </p:nvSpPr>
        <p:spPr/>
        <p:txBody>
          <a:bodyPr/>
          <a:lstStyle/>
          <a:p>
            <a:r>
              <a:rPr lang="en-US"/>
              <a:t>Machine Learning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7/12/2017 5:01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51871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1675" y="206375"/>
            <a:ext cx="5530850" cy="3111500"/>
          </a:xfrm>
        </p:spPr>
      </p:sp>
      <p:sp>
        <p:nvSpPr>
          <p:cNvPr id="3" name="Notes Placeholder 2"/>
          <p:cNvSpPr>
            <a:spLocks noGrp="1"/>
          </p:cNvSpPr>
          <p:nvPr>
            <p:ph type="body" idx="1"/>
          </p:nvPr>
        </p:nvSpPr>
        <p:spPr>
          <a:xfrm>
            <a:off x="708181" y="3517360"/>
            <a:ext cx="5547360" cy="3630454"/>
          </a:xfrm>
        </p:spPr>
        <p:txBody>
          <a:bodyPr/>
          <a:lstStyle/>
          <a:p>
            <a:r>
              <a:rPr lang="en-US" dirty="0"/>
              <a:t>Smarter</a:t>
            </a:r>
            <a:r>
              <a:rPr lang="en-US" baseline="0" dirty="0"/>
              <a:t> Maintenance:</a:t>
            </a:r>
          </a:p>
          <a:p>
            <a:r>
              <a:rPr lang="en-US" dirty="0"/>
              <a:t>Traditionally,</a:t>
            </a:r>
            <a:r>
              <a:rPr lang="en-US" baseline="0" dirty="0"/>
              <a:t> we go to get an oil change based on time (how many months), </a:t>
            </a:r>
          </a:p>
          <a:p>
            <a:r>
              <a:rPr lang="en-US" baseline="0" dirty="0"/>
              <a:t>instead of how the usage is effecting the device or thing.   Do maintenance based on that instead.</a:t>
            </a:r>
          </a:p>
          <a:p>
            <a:endParaRPr lang="en-US" baseline="0" dirty="0"/>
          </a:p>
          <a:p>
            <a:r>
              <a:rPr lang="en-US" baseline="0" dirty="0"/>
              <a:t>With IoT, we have </a:t>
            </a:r>
            <a:r>
              <a:rPr lang="en-US" u="sng" baseline="0" dirty="0"/>
              <a:t>data streams </a:t>
            </a:r>
            <a:r>
              <a:rPr lang="en-US" baseline="0" dirty="0"/>
              <a:t>with </a:t>
            </a:r>
            <a:r>
              <a:rPr lang="en-US" u="sng" baseline="0" dirty="0"/>
              <a:t>time varying features. </a:t>
            </a:r>
            <a:r>
              <a:rPr lang="en-US" u="none" baseline="0" dirty="0"/>
              <a:t>Which is different than the kind of data we had in the past. </a:t>
            </a:r>
          </a:p>
          <a:p>
            <a:endParaRPr lang="en-US" u="none" baseline="0" dirty="0"/>
          </a:p>
          <a:p>
            <a:r>
              <a:rPr lang="en-US" u="none" baseline="0" dirty="0"/>
              <a:t>We will be focusing on a data-driven approach, doing tasks like  … </a:t>
            </a:r>
            <a:endParaRPr lang="en-US" u="sng"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3BCC380E-B6E6-4400-A57F-835CA92E9EA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72960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37490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Segoe UI" panose="020B0502040204020203" pitchFamily="34" charset="0"/>
              </a:rPr>
              <a:t>Engines may be close to the end of the life cycle</a:t>
            </a: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2051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Segoe UI" panose="020B0502040204020203" pitchFamily="34" charset="0"/>
              </a:rPr>
              <a:t>We are trying to predict the Remaining</a:t>
            </a:r>
            <a:r>
              <a:rPr lang="en-IN" baseline="0" dirty="0">
                <a:latin typeface="Segoe UI" panose="020B0502040204020203" pitchFamily="34" charset="0"/>
              </a:rPr>
              <a:t> Useful Life of the machine / asset.</a:t>
            </a:r>
          </a:p>
          <a:p>
            <a:r>
              <a:rPr lang="en-IN" baseline="0" dirty="0">
                <a:latin typeface="Segoe UI" panose="020B0502040204020203" pitchFamily="34" charset="0"/>
              </a:rPr>
              <a:t>You can predict the risk of failure as well if you wanted in a different model</a:t>
            </a:r>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55955158-DAB7-464F-B4BB-7877F281FC6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0635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use publicly</a:t>
            </a:r>
            <a:r>
              <a:rPr lang="en-US" baseline="0" dirty="0"/>
              <a:t> available data here, so you can reproduce this yourself if you wanted</a:t>
            </a:r>
          </a:p>
          <a:p>
            <a:pPr marL="171450" indent="-171450">
              <a:buFont typeface="Arial" panose="020B0604020202020204" pitchFamily="34" charset="0"/>
              <a:buChar char="•"/>
            </a:pPr>
            <a:r>
              <a:rPr lang="en-US" baseline="0" dirty="0"/>
              <a:t>We take data from the NASA </a:t>
            </a:r>
            <a:r>
              <a:rPr lang="en-US" sz="900" b="0" i="0" kern="1200" dirty="0">
                <a:solidFill>
                  <a:schemeClr val="tx1"/>
                </a:solidFill>
                <a:effectLst/>
                <a:latin typeface="Segoe UI Light" pitchFamily="34" charset="0"/>
                <a:ea typeface="+mn-ea"/>
                <a:cs typeface="+mn-cs"/>
              </a:rPr>
              <a:t>data repository using the Turbofan Engine Degradation Simulation Data Set</a:t>
            </a:r>
            <a:r>
              <a:rPr lang="en-US" baseline="0" dirty="0"/>
              <a:t>. </a:t>
            </a:r>
          </a:p>
          <a:p>
            <a:pPr marL="171450" indent="-171450">
              <a:buFont typeface="Arial" panose="020B0604020202020204" pitchFamily="34" charset="0"/>
              <a:buChar char="•"/>
            </a:pPr>
            <a:r>
              <a:rPr lang="en-US" baseline="0" dirty="0"/>
              <a:t>NASA has published this aircraft engine run-to-failure data (, and we train a machine learning model on it.</a:t>
            </a:r>
          </a:p>
          <a:p>
            <a:pPr marL="171450" indent="-171450">
              <a:buFont typeface="Arial" panose="020B0604020202020204" pitchFamily="34" charset="0"/>
              <a:buChar char="•"/>
            </a:pPr>
            <a:r>
              <a:rPr lang="en-US" baseline="0" dirty="0"/>
              <a:t>We then use that data to predict based on the stream of data we send in. </a:t>
            </a:r>
          </a:p>
          <a:p>
            <a:pPr marL="171450" indent="-171450">
              <a:buFont typeface="Arial" panose="020B0604020202020204" pitchFamily="34" charset="0"/>
              <a:buChar char="•"/>
            </a:pPr>
            <a:r>
              <a:rPr lang="en-US" baseline="0" dirty="0"/>
              <a:t>So basically we have this training data from NASA and then we stream in data simulating the aircraft’s running.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Aggregate - over the fleet; not just 1 aircraft. (So on the dashboard when we see “Real time monitoring of sensor 12”, you can see we take an average of that over time of the whole fleet.)</a:t>
            </a:r>
          </a:p>
          <a:p>
            <a:pPr marL="171450" indent="-171450">
              <a:buFont typeface="Arial" panose="020B0604020202020204" pitchFamily="34" charset="0"/>
              <a:buChar char="•"/>
            </a:pPr>
            <a:r>
              <a:rPr lang="en-US" baseline="0" dirty="0"/>
              <a:t>ADF:  Consuming the ML Model using ADF.  Data is pushed into SQL DB orchestrated or moved through ADF. That </a:t>
            </a:r>
          </a:p>
          <a:p>
            <a:pPr marL="171450" indent="-171450">
              <a:buFont typeface="Arial" panose="020B0604020202020204" pitchFamily="34" charset="0"/>
              <a:buChar char="•"/>
            </a:pPr>
            <a:r>
              <a:rPr lang="en-US" baseline="0" dirty="0"/>
              <a:t>But we maintain the granularity at the 1 flight level through aggregations using simple SQL queries </a:t>
            </a:r>
          </a:p>
          <a:p>
            <a:pPr marL="0" indent="0">
              <a:buFont typeface="Arial" panose="020B0604020202020204" pitchFamily="34" charset="0"/>
              <a:buNone/>
            </a:pPr>
            <a:r>
              <a:rPr lang="en-US" baseline="0" dirty="0"/>
              <a:t>done in Azure data factory to do some </a:t>
            </a:r>
            <a:r>
              <a:rPr lang="en-US" b="1" baseline="0" dirty="0"/>
              <a:t>feature engineering </a:t>
            </a:r>
          </a:p>
          <a:p>
            <a:pPr marL="0" indent="0">
              <a:buFont typeface="Arial" panose="020B0604020202020204" pitchFamily="34" charset="0"/>
              <a:buNone/>
            </a:pPr>
            <a:r>
              <a:rPr lang="en-US" b="1" baseline="0" dirty="0"/>
              <a:t>(do things like look at Standard Dev, not just </a:t>
            </a:r>
            <a:r>
              <a:rPr lang="en-US" b="1" baseline="0" dirty="0" err="1"/>
              <a:t>avg</a:t>
            </a:r>
            <a:r>
              <a:rPr lang="en-US" b="1" baseline="0" dirty="0"/>
              <a:t>), </a:t>
            </a:r>
          </a:p>
          <a:p>
            <a:pPr marL="0" indent="0">
              <a:buFont typeface="Arial" panose="020B0604020202020204" pitchFamily="34" charset="0"/>
              <a:buNone/>
            </a:pPr>
            <a:r>
              <a:rPr lang="en-US" b="0" baseline="0" dirty="0"/>
              <a:t>calls out to the ML model </a:t>
            </a:r>
            <a:r>
              <a:rPr lang="en-US" baseline="0" dirty="0"/>
              <a:t>and put the results back in SQL DB. </a:t>
            </a:r>
          </a:p>
          <a:p>
            <a:pPr marL="171450" indent="-171450">
              <a:buFont typeface="Arial" panose="020B0604020202020204" pitchFamily="34" charset="0"/>
              <a:buChar char="•"/>
            </a:pPr>
            <a:r>
              <a:rPr lang="en-US" baseline="0" dirty="0"/>
              <a:t>ADF Runs every 15 mins, in the demo it’s coming once every second – we speed it up in the demo</a:t>
            </a:r>
          </a:p>
          <a:p>
            <a:pPr marL="0" indent="0">
              <a:buFont typeface="Arial" panose="020B0604020202020204" pitchFamily="34" charset="0"/>
              <a:buNone/>
            </a:pPr>
            <a:r>
              <a:rPr lang="en-US" dirty="0"/>
              <a:t>------------------------------------------------------------------------</a:t>
            </a:r>
          </a:p>
          <a:p>
            <a:r>
              <a:rPr lang="en-US" sz="900" b="0" i="0" kern="1200" dirty="0">
                <a:solidFill>
                  <a:schemeClr val="tx1"/>
                </a:solidFill>
                <a:effectLst/>
                <a:latin typeface="Segoe UI Light" pitchFamily="34" charset="0"/>
                <a:ea typeface="+mn-ea"/>
                <a:cs typeface="+mn-cs"/>
              </a:rPr>
              <a:t>Technical details and workflow</a:t>
            </a:r>
          </a:p>
          <a:p>
            <a:endParaRPr lang="en-US" sz="900"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The simulation data is streamed by a newly deployed </a:t>
            </a:r>
            <a:r>
              <a:rPr lang="en-US" sz="900" b="1" i="0" kern="1200" dirty="0">
                <a:solidFill>
                  <a:schemeClr val="tx1"/>
                </a:solidFill>
                <a:effectLst/>
                <a:latin typeface="Segoe UI Light" pitchFamily="34" charset="0"/>
                <a:ea typeface="+mn-ea"/>
                <a:cs typeface="+mn-cs"/>
              </a:rPr>
              <a:t>Azure Web Job</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AeroDataGenerator</a:t>
            </a:r>
            <a:r>
              <a:rPr lang="en-US" sz="900" b="0" i="0" kern="1200" dirty="0">
                <a:solidFill>
                  <a:schemeClr val="tx1"/>
                </a:solidFill>
                <a:effectLst/>
                <a:latin typeface="Segoe UI Light" pitchFamily="34" charset="0"/>
                <a:ea typeface="+mn-ea"/>
                <a:cs typeface="+mn-cs"/>
              </a:rPr>
              <a:t>.</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This synthetic data feeds into the </a:t>
            </a:r>
            <a:r>
              <a:rPr lang="en-US" sz="900" b="1" i="0" kern="1200" dirty="0">
                <a:solidFill>
                  <a:schemeClr val="tx1"/>
                </a:solidFill>
                <a:effectLst/>
                <a:latin typeface="Segoe UI Light" pitchFamily="34" charset="0"/>
                <a:ea typeface="+mn-ea"/>
                <a:cs typeface="+mn-cs"/>
              </a:rPr>
              <a:t>Azure Event Hubs</a:t>
            </a:r>
            <a:r>
              <a:rPr lang="en-US" sz="900" b="0" i="0" kern="1200" dirty="0">
                <a:solidFill>
                  <a:schemeClr val="tx1"/>
                </a:solidFill>
                <a:effectLst/>
                <a:latin typeface="Segoe UI Light" pitchFamily="34" charset="0"/>
                <a:ea typeface="+mn-ea"/>
                <a:cs typeface="+mn-cs"/>
              </a:rPr>
              <a:t> service as data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Two </a:t>
            </a:r>
            <a:r>
              <a:rPr lang="en-US" sz="900" b="1" i="0" kern="1200" dirty="0">
                <a:solidFill>
                  <a:schemeClr val="tx1"/>
                </a:solidFill>
                <a:effectLst/>
                <a:latin typeface="Segoe UI Light" pitchFamily="34" charset="0"/>
                <a:ea typeface="+mn-ea"/>
                <a:cs typeface="+mn-cs"/>
              </a:rPr>
              <a:t>Azure Stream Analytics</a:t>
            </a:r>
            <a:r>
              <a:rPr lang="en-US" sz="900" b="0" i="0" kern="1200" dirty="0">
                <a:solidFill>
                  <a:schemeClr val="tx1"/>
                </a:solidFill>
                <a:effectLst/>
                <a:latin typeface="Segoe UI Light" pitchFamily="34" charset="0"/>
                <a:ea typeface="+mn-ea"/>
                <a:cs typeface="+mn-cs"/>
              </a:rPr>
              <a:t> jobs analyze the data to provide near real-time analytics on the input stream from the event hub. One of the Stream Analytics jobs archives all raw incoming events to the </a:t>
            </a:r>
            <a:r>
              <a:rPr lang="en-US" sz="900" b="1" i="0" kern="1200" dirty="0">
                <a:solidFill>
                  <a:schemeClr val="tx1"/>
                </a:solidFill>
                <a:effectLst/>
                <a:latin typeface="Segoe UI Light" pitchFamily="34" charset="0"/>
                <a:ea typeface="+mn-ea"/>
                <a:cs typeface="+mn-cs"/>
              </a:rPr>
              <a:t>Azure Storage</a:t>
            </a:r>
            <a:r>
              <a:rPr lang="en-US" sz="900" b="0" i="0" kern="1200" dirty="0">
                <a:solidFill>
                  <a:schemeClr val="tx1"/>
                </a:solidFill>
                <a:effectLst/>
                <a:latin typeface="Segoe UI Light" pitchFamily="34" charset="0"/>
                <a:ea typeface="+mn-ea"/>
                <a:cs typeface="+mn-cs"/>
              </a:rPr>
              <a:t> service for later processing by the </a:t>
            </a:r>
            <a:r>
              <a:rPr lang="en-US" sz="900" b="1" i="0" kern="1200" dirty="0">
                <a:solidFill>
                  <a:schemeClr val="tx1"/>
                </a:solidFill>
                <a:effectLst/>
                <a:latin typeface="Segoe UI Light" pitchFamily="34" charset="0"/>
                <a:ea typeface="+mn-ea"/>
                <a:cs typeface="+mn-cs"/>
              </a:rPr>
              <a:t>Azure Data Factory</a:t>
            </a:r>
            <a:r>
              <a:rPr lang="en-US" sz="900" b="0" i="0" kern="1200" dirty="0">
                <a:solidFill>
                  <a:schemeClr val="tx1"/>
                </a:solidFill>
                <a:effectLst/>
                <a:latin typeface="Segoe UI Light" pitchFamily="34" charset="0"/>
                <a:ea typeface="+mn-ea"/>
                <a:cs typeface="+mn-cs"/>
              </a:rPr>
              <a:t> service, and the other publishes results onto a </a:t>
            </a:r>
            <a:r>
              <a:rPr lang="en-US" sz="900" b="1" i="0" kern="1200" dirty="0">
                <a:solidFill>
                  <a:schemeClr val="tx1"/>
                </a:solidFill>
                <a:effectLst/>
                <a:latin typeface="Segoe UI Light" pitchFamily="34" charset="0"/>
                <a:ea typeface="+mn-ea"/>
                <a:cs typeface="+mn-cs"/>
              </a:rPr>
              <a:t>Power BI</a:t>
            </a:r>
            <a:r>
              <a:rPr lang="en-US" sz="900" b="0" i="0" kern="1200" dirty="0">
                <a:solidFill>
                  <a:schemeClr val="tx1"/>
                </a:solidFill>
                <a:effectLst/>
                <a:latin typeface="Segoe UI Light" pitchFamily="34" charset="0"/>
                <a:ea typeface="+mn-ea"/>
                <a:cs typeface="+mn-cs"/>
              </a:rPr>
              <a:t> dashboard.</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HDInsight</a:t>
            </a:r>
            <a:r>
              <a:rPr lang="en-US" sz="900" b="0" i="0" kern="1200" dirty="0">
                <a:solidFill>
                  <a:schemeClr val="tx1"/>
                </a:solidFill>
                <a:effectLst/>
                <a:latin typeface="Segoe UI Light" pitchFamily="34" charset="0"/>
                <a:ea typeface="+mn-ea"/>
                <a:cs typeface="+mn-cs"/>
              </a:rPr>
              <a:t> service is used to run Hive scripts (orchestrated by </a:t>
            </a:r>
            <a:r>
              <a:rPr lang="en-US" sz="900" b="1" i="0" kern="1200" dirty="0">
                <a:solidFill>
                  <a:schemeClr val="tx1"/>
                </a:solidFill>
                <a:effectLst/>
                <a:latin typeface="Segoe UI Light" pitchFamily="34" charset="0"/>
                <a:ea typeface="+mn-ea"/>
                <a:cs typeface="+mn-cs"/>
              </a:rPr>
              <a:t>Azure Data Factory</a:t>
            </a:r>
            <a:r>
              <a:rPr lang="en-US" sz="900" b="0" i="0" kern="1200" dirty="0">
                <a:solidFill>
                  <a:schemeClr val="tx1"/>
                </a:solidFill>
                <a:effectLst/>
                <a:latin typeface="Segoe UI Light" pitchFamily="34" charset="0"/>
                <a:ea typeface="+mn-ea"/>
                <a:cs typeface="+mn-cs"/>
              </a:rPr>
              <a:t>) to provide aggregations on the raw events that were archived by the aforementioned Stream Analytics job.</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The Azure </a:t>
            </a:r>
            <a:r>
              <a:rPr lang="en-US" sz="900" b="1" i="0" kern="1200" dirty="0">
                <a:solidFill>
                  <a:schemeClr val="tx1"/>
                </a:solidFill>
                <a:effectLst/>
                <a:latin typeface="Segoe UI Light" pitchFamily="34" charset="0"/>
                <a:ea typeface="+mn-ea"/>
                <a:cs typeface="+mn-cs"/>
              </a:rPr>
              <a:t>Machine Learning</a:t>
            </a:r>
            <a:r>
              <a:rPr lang="en-US" sz="900" b="0" i="0" kern="1200" dirty="0">
                <a:solidFill>
                  <a:schemeClr val="tx1"/>
                </a:solidFill>
                <a:effectLst/>
                <a:latin typeface="Segoe UI Light" pitchFamily="34" charset="0"/>
                <a:ea typeface="+mn-ea"/>
                <a:cs typeface="+mn-cs"/>
              </a:rPr>
              <a:t> service is used (orchestrated by </a:t>
            </a:r>
            <a:r>
              <a:rPr lang="en-US" sz="900" b="1" i="0" kern="1200" dirty="0">
                <a:solidFill>
                  <a:schemeClr val="tx1"/>
                </a:solidFill>
                <a:effectLst/>
                <a:latin typeface="Segoe UI Light" pitchFamily="34" charset="0"/>
                <a:ea typeface="+mn-ea"/>
                <a:cs typeface="+mn-cs"/>
              </a:rPr>
              <a:t>Azure Data Factory</a:t>
            </a:r>
            <a:r>
              <a:rPr lang="en-US" sz="900" b="0" i="0" kern="1200" dirty="0">
                <a:solidFill>
                  <a:schemeClr val="tx1"/>
                </a:solidFill>
                <a:effectLst/>
                <a:latin typeface="Segoe UI Light" pitchFamily="34" charset="0"/>
                <a:ea typeface="+mn-ea"/>
                <a:cs typeface="+mn-cs"/>
              </a:rPr>
              <a:t>) to make predictions on the remaining useful life (RUL) of particular aircraft engine given the inputs received.</a:t>
            </a:r>
          </a:p>
          <a:p>
            <a:pPr marL="228600" indent="-228600">
              <a:buFont typeface="+mj-lt"/>
              <a:buAutoNum type="arabicPeriod"/>
            </a:pPr>
            <a:r>
              <a:rPr lang="en-US" sz="900" b="1" i="0" kern="1200" dirty="0">
                <a:solidFill>
                  <a:schemeClr val="tx1"/>
                </a:solidFill>
                <a:effectLst/>
                <a:latin typeface="Segoe UI Light" pitchFamily="34" charset="0"/>
                <a:ea typeface="+mn-ea"/>
                <a:cs typeface="+mn-cs"/>
              </a:rPr>
              <a:t>Azure SQL Database</a:t>
            </a:r>
            <a:r>
              <a:rPr lang="en-US" sz="900" b="0" i="0" kern="1200" dirty="0">
                <a:solidFill>
                  <a:schemeClr val="tx1"/>
                </a:solidFill>
                <a:effectLst/>
                <a:latin typeface="Segoe UI Light" pitchFamily="34" charset="0"/>
                <a:ea typeface="+mn-ea"/>
                <a:cs typeface="+mn-cs"/>
              </a:rPr>
              <a:t> is used (managed by </a:t>
            </a:r>
            <a:r>
              <a:rPr lang="en-US" sz="900" b="1" i="0" kern="1200" dirty="0">
                <a:solidFill>
                  <a:schemeClr val="tx1"/>
                </a:solidFill>
                <a:effectLst/>
                <a:latin typeface="Segoe UI Light" pitchFamily="34" charset="0"/>
                <a:ea typeface="+mn-ea"/>
                <a:cs typeface="+mn-cs"/>
              </a:rPr>
              <a:t>Azure Data Factory</a:t>
            </a:r>
            <a:r>
              <a:rPr lang="en-US" sz="900" b="0" i="0" kern="1200" dirty="0">
                <a:solidFill>
                  <a:schemeClr val="tx1"/>
                </a:solidFill>
                <a:effectLst/>
                <a:latin typeface="Segoe UI Light" pitchFamily="34" charset="0"/>
                <a:ea typeface="+mn-ea"/>
                <a:cs typeface="+mn-cs"/>
              </a:rPr>
              <a:t>) to store the prediction results received from the </a:t>
            </a:r>
            <a:r>
              <a:rPr lang="en-US" sz="900" b="1" i="0" kern="1200" dirty="0">
                <a:solidFill>
                  <a:schemeClr val="tx1"/>
                </a:solidFill>
                <a:effectLst/>
                <a:latin typeface="Segoe UI Light" pitchFamily="34" charset="0"/>
                <a:ea typeface="+mn-ea"/>
                <a:cs typeface="+mn-cs"/>
              </a:rPr>
              <a:t>Azure Machine Learning</a:t>
            </a:r>
            <a:r>
              <a:rPr lang="en-US" sz="900" b="0" i="0" kern="1200" dirty="0">
                <a:solidFill>
                  <a:schemeClr val="tx1"/>
                </a:solidFill>
                <a:effectLst/>
                <a:latin typeface="Segoe UI Light" pitchFamily="34" charset="0"/>
                <a:ea typeface="+mn-ea"/>
                <a:cs typeface="+mn-cs"/>
              </a:rPr>
              <a:t> service. These results are then consumed in the </a:t>
            </a:r>
            <a:r>
              <a:rPr lang="en-US" sz="900" b="1" i="0" kern="1200" dirty="0">
                <a:solidFill>
                  <a:schemeClr val="tx1"/>
                </a:solidFill>
                <a:effectLst/>
                <a:latin typeface="Segoe UI Light" pitchFamily="34" charset="0"/>
                <a:ea typeface="+mn-ea"/>
                <a:cs typeface="+mn-cs"/>
              </a:rPr>
              <a:t>Power BI</a:t>
            </a:r>
            <a:r>
              <a:rPr lang="en-US" sz="900" b="0" i="0" kern="1200" dirty="0">
                <a:solidFill>
                  <a:schemeClr val="tx1"/>
                </a:solidFill>
                <a:effectLst/>
                <a:latin typeface="Segoe UI Light" pitchFamily="34" charset="0"/>
                <a:ea typeface="+mn-ea"/>
                <a:cs typeface="+mn-cs"/>
              </a:rPr>
              <a:t> dashboard. A stored procedure is deployed in the SQL Database and later invoked in Azure Data Factory pipeline to store the ML prediction results into the scoring result table.</a:t>
            </a:r>
          </a:p>
          <a:p>
            <a:pPr marL="228600" indent="-228600">
              <a:buFont typeface="+mj-lt"/>
              <a:buAutoNum type="arabicPeriod"/>
            </a:pPr>
            <a:r>
              <a:rPr lang="en-US" sz="900" b="1" i="0" kern="1200" dirty="0">
                <a:solidFill>
                  <a:schemeClr val="tx1"/>
                </a:solidFill>
                <a:effectLst/>
                <a:latin typeface="Segoe UI Light" pitchFamily="34" charset="0"/>
                <a:ea typeface="+mn-ea"/>
                <a:cs typeface="+mn-cs"/>
              </a:rPr>
              <a:t>Azure Data Factory</a:t>
            </a:r>
            <a:r>
              <a:rPr lang="en-US" sz="900" b="0" i="0" kern="1200" dirty="0">
                <a:solidFill>
                  <a:schemeClr val="tx1"/>
                </a:solidFill>
                <a:effectLst/>
                <a:latin typeface="Segoe UI Light" pitchFamily="34" charset="0"/>
                <a:ea typeface="+mn-ea"/>
                <a:cs typeface="+mn-cs"/>
              </a:rPr>
              <a:t> handles orchestration, scheduling, and monitoring of the batch processing pipeline.</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Finally, </a:t>
            </a:r>
            <a:r>
              <a:rPr lang="en-US" sz="900" b="1" i="0" kern="1200" dirty="0">
                <a:solidFill>
                  <a:schemeClr val="tx1"/>
                </a:solidFill>
                <a:effectLst/>
                <a:latin typeface="Segoe UI Light" pitchFamily="34" charset="0"/>
                <a:ea typeface="+mn-ea"/>
                <a:cs typeface="+mn-cs"/>
              </a:rPr>
              <a:t>Power BI</a:t>
            </a:r>
            <a:r>
              <a:rPr lang="en-US" sz="900" b="0" i="0" kern="1200" dirty="0">
                <a:solidFill>
                  <a:schemeClr val="tx1"/>
                </a:solidFill>
                <a:effectLst/>
                <a:latin typeface="Segoe UI Light" pitchFamily="34" charset="0"/>
                <a:ea typeface="+mn-ea"/>
                <a:cs typeface="+mn-cs"/>
              </a:rPr>
              <a:t> is used for results visualization, so that aircraft technicians can monitor the sensor data from an airplane or across the fleet in real time and use visualizations to schedule engine maintenance.</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7/12/2017 5:01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86495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solidFill>
          <a:schemeClr val="bg1">
            <a:lumMod val="40000"/>
            <a:lumOff val="60000"/>
          </a:schemeClr>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bwMode="white">
          <a:xfrm>
            <a:off x="293688" y="1035040"/>
            <a:ext cx="11887200" cy="2754600"/>
          </a:xfrm>
          <a:prstGeom prst="rect">
            <a:avLst/>
          </a:prstGeom>
          <a:noFill/>
        </p:spPr>
        <p:txBody>
          <a:bodyPr wrap="square" lIns="182880" tIns="146304" rIns="182880" bIns="146304" rtlCol="0">
            <a:spAutoFit/>
          </a:bodyPr>
          <a:lstStyle/>
          <a:p>
            <a:pPr>
              <a:lnSpc>
                <a:spcPct val="90000"/>
              </a:lnSpc>
              <a:spcAft>
                <a:spcPts val="0"/>
              </a:spcAft>
            </a:pPr>
            <a:r>
              <a:rPr lang="en-US" sz="8600" dirty="0">
                <a:gradFill>
                  <a:gsLst>
                    <a:gs pos="2917">
                      <a:schemeClr val="tx1"/>
                    </a:gs>
                    <a:gs pos="30000">
                      <a:schemeClr val="tx1"/>
                    </a:gs>
                  </a:gsLst>
                  <a:lin ang="5400000" scaled="0"/>
                </a:gradFill>
                <a:latin typeface="+mj-lt"/>
              </a:rPr>
              <a:t>Cortana Analytics</a:t>
            </a:r>
          </a:p>
          <a:p>
            <a:pPr>
              <a:lnSpc>
                <a:spcPct val="90000"/>
              </a:lnSpc>
              <a:spcAft>
                <a:spcPts val="0"/>
              </a:spcAft>
            </a:pPr>
            <a:r>
              <a:rPr lang="en-US" sz="8600" dirty="0">
                <a:gradFill>
                  <a:gsLst>
                    <a:gs pos="2917">
                      <a:schemeClr val="tx1"/>
                    </a:gs>
                    <a:gs pos="30000">
                      <a:schemeClr val="tx1"/>
                    </a:gs>
                  </a:gsLst>
                  <a:lin ang="5400000" scaled="0"/>
                </a:gradFill>
                <a:latin typeface="+mj-lt"/>
              </a:rPr>
              <a:t>Workshop</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67957" y="489050"/>
            <a:ext cx="1552931" cy="332660"/>
          </a:xfrm>
          <a:prstGeom prst="rect">
            <a:avLst/>
          </a:prstGeom>
        </p:spPr>
      </p:pic>
      <p:sp>
        <p:nvSpPr>
          <p:cNvPr id="11" name="TextBox 10"/>
          <p:cNvSpPr txBox="1"/>
          <p:nvPr userDrawn="1"/>
        </p:nvSpPr>
        <p:spPr bwMode="white">
          <a:xfrm>
            <a:off x="293688" y="3588701"/>
            <a:ext cx="10195024" cy="932563"/>
          </a:xfrm>
          <a:prstGeom prst="rect">
            <a:avLst/>
          </a:prstGeom>
          <a:noFill/>
        </p:spPr>
        <p:txBody>
          <a:bodyPr wrap="square" lIns="182880" tIns="146304" rIns="182880" bIns="146304" rtlCol="0">
            <a:spAutoFit/>
          </a:bodyPr>
          <a:lstStyle/>
          <a:p>
            <a:pPr>
              <a:lnSpc>
                <a:spcPct val="90000"/>
              </a:lnSpc>
              <a:spcAft>
                <a:spcPts val="600"/>
              </a:spcAft>
            </a:pPr>
            <a:r>
              <a:rPr lang="en-US" sz="4600" dirty="0">
                <a:gradFill>
                  <a:gsLst>
                    <a:gs pos="2917">
                      <a:schemeClr val="tx1"/>
                    </a:gs>
                    <a:gs pos="30000">
                      <a:schemeClr val="tx1"/>
                    </a:gs>
                  </a:gsLst>
                  <a:lin ang="5400000" scaled="0"/>
                </a:gradFill>
                <a:latin typeface="+mj-lt"/>
              </a:rPr>
              <a:t>Sept 10 – 11, 2015  •  MSCC</a:t>
            </a:r>
          </a:p>
        </p:txBody>
      </p:sp>
    </p:spTree>
    <p:extLst>
      <p:ext uri="{BB962C8B-B14F-4D97-AF65-F5344CB8AC3E}">
        <p14:creationId xmlns:p14="http://schemas.microsoft.com/office/powerpoint/2010/main" val="2655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3658890"/>
          </a:xfrm>
          <a:noFill/>
        </p:spPr>
        <p:txBody>
          <a:bodyPr tIns="91440" bIns="91440" anchor="t" anchorCtr="0">
            <a:no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solidFill>
          <a:srgbClr val="27536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
        <p:nvSpPr>
          <p:cNvPr id="8" name="Rectangle 7"/>
          <p:cNvSpPr/>
          <p:nvPr userDrawn="1"/>
        </p:nvSpPr>
        <p:spPr bwMode="gray">
          <a:xfrm>
            <a:off x="274637" y="1211263"/>
            <a:ext cx="8229601" cy="3657600"/>
          </a:xfrm>
          <a:prstGeom prst="rect">
            <a:avLst/>
          </a:prstGeom>
          <a:solidFill>
            <a:srgbClr val="3EA0CB">
              <a:alpha val="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solidFill>
          <a:schemeClr val="bg1">
            <a:lumMod val="60000"/>
            <a:lumOff val="40000"/>
          </a:schemeClr>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bwMode="white">
          <a:xfrm>
            <a:off x="293688" y="1035040"/>
            <a:ext cx="11887200" cy="2754600"/>
          </a:xfrm>
          <a:prstGeom prst="rect">
            <a:avLst/>
          </a:prstGeom>
          <a:noFill/>
        </p:spPr>
        <p:txBody>
          <a:bodyPr wrap="square" lIns="182880" tIns="146304" rIns="182880" bIns="146304" rtlCol="0">
            <a:spAutoFit/>
          </a:bodyPr>
          <a:lstStyle/>
          <a:p>
            <a:pPr>
              <a:lnSpc>
                <a:spcPct val="90000"/>
              </a:lnSpc>
              <a:spcAft>
                <a:spcPts val="600"/>
              </a:spcAft>
            </a:pPr>
            <a:r>
              <a:rPr lang="en-US" sz="8600" dirty="0">
                <a:gradFill>
                  <a:gsLst>
                    <a:gs pos="2917">
                      <a:srgbClr val="FFFFFF"/>
                    </a:gs>
                    <a:gs pos="30000">
                      <a:srgbClr val="FFFFFF"/>
                    </a:gs>
                  </a:gsLst>
                  <a:lin ang="5400000" scaled="0"/>
                </a:gradFill>
                <a:latin typeface="Segoe UI Light"/>
              </a:rPr>
              <a:t>Cortana Analytics</a:t>
            </a:r>
          </a:p>
          <a:p>
            <a:pPr>
              <a:lnSpc>
                <a:spcPct val="90000"/>
              </a:lnSpc>
              <a:spcAft>
                <a:spcPts val="600"/>
              </a:spcAft>
            </a:pPr>
            <a:r>
              <a:rPr lang="en-US" sz="8600" dirty="0">
                <a:gradFill>
                  <a:gsLst>
                    <a:gs pos="2917">
                      <a:srgbClr val="FFFFFF"/>
                    </a:gs>
                    <a:gs pos="30000">
                      <a:srgbClr val="FFFFFF"/>
                    </a:gs>
                  </a:gsLst>
                  <a:lin ang="5400000" scaled="0"/>
                </a:gradFill>
                <a:latin typeface="Segoe UI Light"/>
              </a:rPr>
              <a:t>Workshop</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67957" y="489050"/>
            <a:ext cx="1552931" cy="332660"/>
          </a:xfrm>
          <a:prstGeom prst="rect">
            <a:avLst/>
          </a:prstGeom>
        </p:spPr>
      </p:pic>
      <p:sp>
        <p:nvSpPr>
          <p:cNvPr id="11" name="TextBox 10"/>
          <p:cNvSpPr txBox="1"/>
          <p:nvPr userDrawn="1"/>
        </p:nvSpPr>
        <p:spPr bwMode="white">
          <a:xfrm>
            <a:off x="293688" y="3588701"/>
            <a:ext cx="10195024" cy="932563"/>
          </a:xfrm>
          <a:prstGeom prst="rect">
            <a:avLst/>
          </a:prstGeom>
          <a:noFill/>
        </p:spPr>
        <p:txBody>
          <a:bodyPr wrap="square" lIns="182880" tIns="146304" rIns="182880" bIns="146304" rtlCol="0">
            <a:spAutoFit/>
          </a:bodyPr>
          <a:lstStyle/>
          <a:p>
            <a:pPr>
              <a:lnSpc>
                <a:spcPct val="90000"/>
              </a:lnSpc>
              <a:spcAft>
                <a:spcPts val="600"/>
              </a:spcAft>
            </a:pPr>
            <a:r>
              <a:rPr lang="en-US" sz="4600" dirty="0">
                <a:gradFill>
                  <a:gsLst>
                    <a:gs pos="2917">
                      <a:srgbClr val="FFFFFF"/>
                    </a:gs>
                    <a:gs pos="30000">
                      <a:srgbClr val="FFFFFF"/>
                    </a:gs>
                  </a:gsLst>
                  <a:lin ang="5400000" scaled="0"/>
                </a:gradFill>
                <a:latin typeface="Segoe UI Light"/>
              </a:rPr>
              <a:t>Sept 10 – 11, 2015  •  MSCC</a:t>
            </a:r>
          </a:p>
        </p:txBody>
      </p:sp>
    </p:spTree>
    <p:extLst>
      <p:ext uri="{BB962C8B-B14F-4D97-AF65-F5344CB8AC3E}">
        <p14:creationId xmlns:p14="http://schemas.microsoft.com/office/powerpoint/2010/main" val="80405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solidFill>
          <a:srgbClr val="27536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
        <p:nvSpPr>
          <p:cNvPr id="8" name="Rectangle 7"/>
          <p:cNvSpPr/>
          <p:nvPr userDrawn="1"/>
        </p:nvSpPr>
        <p:spPr bwMode="gray">
          <a:xfrm>
            <a:off x="274637" y="1211263"/>
            <a:ext cx="8229601" cy="3657600"/>
          </a:xfrm>
          <a:prstGeom prst="rect">
            <a:avLst/>
          </a:prstGeom>
          <a:solidFill>
            <a:srgbClr val="3EA0CB">
              <a:alpha val="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00778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solidFill>
          <a:schemeClr val="bg1">
            <a:lumMod val="7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
        <p:nvSpPr>
          <p:cNvPr id="8" name="Rectangle 7"/>
          <p:cNvSpPr/>
          <p:nvPr userDrawn="1"/>
        </p:nvSpPr>
        <p:spPr bwMode="gray">
          <a:xfrm>
            <a:off x="274637" y="1211263"/>
            <a:ext cx="8229601" cy="3657600"/>
          </a:xfrm>
          <a:prstGeom prst="rect">
            <a:avLst/>
          </a:prstGeom>
          <a:solidFill>
            <a:srgbClr val="7DB2CA">
              <a:alpha val="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2723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081246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66589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9777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73421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solidFill>
          <a:schemeClr val="bg1">
            <a:lumMod val="7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
        <p:nvSpPr>
          <p:cNvPr id="8" name="Rectangle 7"/>
          <p:cNvSpPr/>
          <p:nvPr userDrawn="1"/>
        </p:nvSpPr>
        <p:spPr bwMode="gray">
          <a:xfrm>
            <a:off x="274637" y="1211263"/>
            <a:ext cx="8229601" cy="3657600"/>
          </a:xfrm>
          <a:prstGeom prst="rect">
            <a:avLst/>
          </a:prstGeom>
          <a:solidFill>
            <a:srgbClr val="7DB2CA">
              <a:alpha val="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1411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405031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2744490"/>
          </a:xfrm>
          <a:noFill/>
        </p:spPr>
        <p:txBody>
          <a:bodyPr tIns="91440" bIns="91440" anchor="t" anchorCtr="0">
            <a:no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white">
          <a:xfrm>
            <a:off x="274638" y="3954463"/>
            <a:ext cx="10058401" cy="1828800"/>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2464727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3658890"/>
          </a:xfrm>
          <a:noFill/>
        </p:spPr>
        <p:txBody>
          <a:bodyPr tIns="91440" bIns="91440" anchor="t" anchorCtr="0">
            <a:no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2974960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3000436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086136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204487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0978399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392889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6071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045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3524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9141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40068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366708536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57305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40" y="1212852"/>
            <a:ext cx="11887200" cy="2134545"/>
          </a:xfrm>
        </p:spPr>
        <p:txBody>
          <a:bodyPr/>
          <a:lstStyle>
            <a:lvl1pPr marL="0" indent="0">
              <a:buNone/>
              <a:defRPr>
                <a:gradFill>
                  <a:gsLst>
                    <a:gs pos="1250">
                      <a:schemeClr val="tx2"/>
                    </a:gs>
                    <a:gs pos="99000">
                      <a:schemeClr val="tx2"/>
                    </a:gs>
                  </a:gsLst>
                  <a:lin ang="5400000" scaled="0"/>
                </a:gradFill>
              </a:defRPr>
            </a:lvl1pPr>
            <a:lvl2pPr marL="0" indent="0">
              <a:buFontTx/>
              <a:buNone/>
              <a:defRPr sz="2040"/>
            </a:lvl2pPr>
            <a:lvl3pPr marL="233149" indent="0">
              <a:buNone/>
              <a:defRPr/>
            </a:lvl3pPr>
            <a:lvl4pPr marL="466298" indent="0">
              <a:buNone/>
              <a:defRPr/>
            </a:lvl4pPr>
            <a:lvl5pPr marL="69944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71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2"/>
            <a:ext cx="11887200" cy="2228302"/>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10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45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PMconcep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a:xfrm>
            <a:off x="11439331" y="6615404"/>
            <a:ext cx="875846" cy="267200"/>
          </a:xfrm>
        </p:spPr>
        <p:txBody>
          <a:bodyPr/>
          <a:lstStyle>
            <a:lvl1pPr>
              <a:defRPr b="0">
                <a:solidFill>
                  <a:srgbClr val="000000"/>
                </a:solidFill>
              </a:defRPr>
            </a:lvl1pPr>
          </a:lstStyle>
          <a:p>
            <a:fld id="{6974C60E-8F8C-41D8-9BFF-6DF338C2FC7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1719931" y="6464097"/>
            <a:ext cx="716543" cy="530428"/>
          </a:xfrm>
          <a:prstGeom prst="rect">
            <a:avLst/>
          </a:prstGeom>
        </p:spPr>
      </p:pic>
    </p:spTree>
    <p:extLst>
      <p:ext uri="{BB962C8B-B14F-4D97-AF65-F5344CB8AC3E}">
        <p14:creationId xmlns:p14="http://schemas.microsoft.com/office/powerpoint/2010/main" val="333090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MLmo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2"/>
          </p:nvPr>
        </p:nvSpPr>
        <p:spPr>
          <a:xfrm>
            <a:off x="11439331" y="6615404"/>
            <a:ext cx="875846" cy="267200"/>
          </a:xfrm>
        </p:spPr>
        <p:txBody>
          <a:bodyPr/>
          <a:lstStyle>
            <a:lvl1pPr>
              <a:defRPr b="0">
                <a:solidFill>
                  <a:srgbClr val="000000"/>
                </a:solidFill>
              </a:defRPr>
            </a:lvl1pPr>
          </a:lstStyle>
          <a:p>
            <a:fld id="{6974C60E-8F8C-41D8-9BFF-6DF338C2FC78}"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1724808" y="6467707"/>
            <a:ext cx="711666" cy="526818"/>
          </a:xfrm>
          <a:prstGeom prst="rect">
            <a:avLst/>
          </a:prstGeom>
        </p:spPr>
      </p:pic>
    </p:spTree>
    <p:extLst>
      <p:ext uri="{BB962C8B-B14F-4D97-AF65-F5344CB8AC3E}">
        <p14:creationId xmlns:p14="http://schemas.microsoft.com/office/powerpoint/2010/main" val="729938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7497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2744490"/>
          </a:xfrm>
          <a:noFill/>
        </p:spPr>
        <p:txBody>
          <a:bodyPr tIns="91440" bIns="91440" anchor="t" anchorCtr="0">
            <a:no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white">
          <a:xfrm>
            <a:off x="274638" y="3954463"/>
            <a:ext cx="10058401" cy="1828800"/>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68" r:id="rId2"/>
    <p:sldLayoutId id="2147484270"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01581315"/>
      </p:ext>
    </p:extLst>
  </p:cSld>
  <p:clrMap bg1="dk1" tx1="lt1" bg2="dk2" tx2="lt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 id="2147484285" r:id="rId14"/>
    <p:sldLayoutId id="2147484286" r:id="rId15"/>
    <p:sldLayoutId id="2147484287" r:id="rId16"/>
    <p:sldLayoutId id="2147484288" r:id="rId17"/>
    <p:sldLayoutId id="2147484289" r:id="rId18"/>
    <p:sldLayoutId id="2147484290" r:id="rId19"/>
    <p:sldLayoutId id="2147484291" r:id="rId20"/>
    <p:sldLayoutId id="2147484292" r:id="rId21"/>
    <p:sldLayoutId id="2147484293" r:id="rId22"/>
    <p:sldLayoutId id="2147484294" r:id="rId23"/>
    <p:sldLayoutId id="2147484295" r:id="rId24"/>
    <p:sldLayoutId id="2147484296" r:id="rId25"/>
    <p:sldLayoutId id="2147484297" r:id="rId26"/>
    <p:sldLayoutId id="2147484298" r:id="rId27"/>
    <p:sldLayoutId id="2147484299"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8.xml"/><Relationship Id="rId1" Type="http://schemas.openxmlformats.org/officeDocument/2006/relationships/slideLayout" Target="../slideLayouts/slideLayout27.xml"/><Relationship Id="rId5" Type="http://schemas.openxmlformats.org/officeDocument/2006/relationships/image" Target="../media/image31.wmf"/><Relationship Id="rId4"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emf"/><Relationship Id="rId10" Type="http://schemas.openxmlformats.org/officeDocument/2006/relationships/image" Target="../media/image33.jpeg"/><Relationship Id="rId4" Type="http://schemas.openxmlformats.org/officeDocument/2006/relationships/image" Target="../media/image1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hyperlink" Target="https://gallery.azureml.net/Experiment/df7c518dcba7407fb855377339d6589f" TargetMode="Externa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3" Type="http://schemas.openxmlformats.org/officeDocument/2006/relationships/hyperlink" Target="http://gallery.azureml.net/" TargetMode="External"/><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hyperlink" Target="http://ti.arc.nasa.gov/project/prognostic-data-repository" TargetMode="Externa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6.xml"/><Relationship Id="rId5" Type="http://schemas.openxmlformats.org/officeDocument/2006/relationships/image" Target="../media/image19.emf"/><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27.emf"/><Relationship Id="rId5" Type="http://schemas.openxmlformats.org/officeDocument/2006/relationships/image" Target="../media/image26.wmf"/><Relationship Id="rId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211263"/>
            <a:ext cx="10820335" cy="1828800"/>
          </a:xfrm>
        </p:spPr>
        <p:txBody>
          <a:bodyPr/>
          <a:lstStyle/>
          <a:p>
            <a:r>
              <a:rPr lang="en-US" dirty="0"/>
              <a:t>Predictive Maintenance in the </a:t>
            </a:r>
            <a:r>
              <a:rPr lang="en-US" dirty="0" err="1"/>
              <a:t>IoT</a:t>
            </a:r>
            <a:r>
              <a:rPr lang="en-US" dirty="0"/>
              <a:t> Era</a:t>
            </a:r>
          </a:p>
        </p:txBody>
      </p:sp>
    </p:spTree>
    <p:extLst>
      <p:ext uri="{BB962C8B-B14F-4D97-AF65-F5344CB8AC3E}">
        <p14:creationId xmlns:p14="http://schemas.microsoft.com/office/powerpoint/2010/main" val="136585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509280" y="3132404"/>
            <a:ext cx="6743174" cy="97636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21" name="Rectangle 20"/>
          <p:cNvSpPr/>
          <p:nvPr/>
        </p:nvSpPr>
        <p:spPr>
          <a:xfrm>
            <a:off x="3509280" y="1733965"/>
            <a:ext cx="6743174" cy="97636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23" name="Rectangle 22"/>
          <p:cNvSpPr/>
          <p:nvPr/>
        </p:nvSpPr>
        <p:spPr>
          <a:xfrm>
            <a:off x="3509280" y="4581757"/>
            <a:ext cx="6743174" cy="973238"/>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2" name="Title 1"/>
          <p:cNvSpPr>
            <a:spLocks noGrp="1"/>
          </p:cNvSpPr>
          <p:nvPr>
            <p:ph type="title"/>
          </p:nvPr>
        </p:nvSpPr>
        <p:spPr/>
        <p:txBody>
          <a:bodyPr/>
          <a:lstStyle/>
          <a:p>
            <a:r>
              <a:rPr lang="en-US" dirty="0"/>
              <a:t>Questions &amp; Solutions</a:t>
            </a:r>
          </a:p>
        </p:txBody>
      </p:sp>
      <p:sp>
        <p:nvSpPr>
          <p:cNvPr id="4" name="Text Placeholder 3"/>
          <p:cNvSpPr>
            <a:spLocks noGrp="1"/>
          </p:cNvSpPr>
          <p:nvPr>
            <p:ph type="body" sz="quarter" idx="4294967295"/>
          </p:nvPr>
        </p:nvSpPr>
        <p:spPr>
          <a:xfrm>
            <a:off x="3680471" y="4848642"/>
            <a:ext cx="6500166" cy="439465"/>
          </a:xfrm>
        </p:spPr>
        <p:txBody>
          <a:bodyPr/>
          <a:lstStyle/>
          <a:p>
            <a:pPr marL="0" indent="0">
              <a:spcBef>
                <a:spcPts val="1224"/>
              </a:spcBef>
              <a:buNone/>
            </a:pPr>
            <a:r>
              <a:rPr lang="en-US" sz="2400" dirty="0">
                <a:solidFill>
                  <a:schemeClr val="tx1"/>
                </a:solidFill>
                <a:latin typeface="+mn-lt"/>
              </a:rPr>
              <a:t>3. Which engines are likely to fail in the future?</a:t>
            </a:r>
          </a:p>
        </p:txBody>
      </p:sp>
      <p:sp>
        <p:nvSpPr>
          <p:cNvPr id="5" name="Slide Number Placeholder 4"/>
          <p:cNvSpPr>
            <a:spLocks noGrp="1"/>
          </p:cNvSpPr>
          <p:nvPr>
            <p:ph type="sldNum" sz="quarter" idx="4294967295"/>
          </p:nvPr>
        </p:nvSpPr>
        <p:spPr/>
        <p:txBody>
          <a:bodyPr/>
          <a:lstStyle/>
          <a:p>
            <a:r>
              <a:rPr lang="en-US" dirty="0">
                <a:ln>
                  <a:solidFill>
                    <a:srgbClr val="FFFFFF">
                      <a:alpha val="0"/>
                    </a:srgbClr>
                  </a:solidFill>
                </a:ln>
                <a:solidFill>
                  <a:srgbClr val="000000">
                    <a:lumMod val="75000"/>
                    <a:lumOff val="25000"/>
                  </a:srgbClr>
                </a:solidFill>
              </a:rPr>
              <a:t> </a:t>
            </a:r>
          </a:p>
        </p:txBody>
      </p:sp>
      <p:sp>
        <p:nvSpPr>
          <p:cNvPr id="3" name="Rectangle 2"/>
          <p:cNvSpPr/>
          <p:nvPr/>
        </p:nvSpPr>
        <p:spPr>
          <a:xfrm>
            <a:off x="350837" y="945399"/>
            <a:ext cx="9062958" cy="526443"/>
          </a:xfrm>
          <a:prstGeom prst="rect">
            <a:avLst/>
          </a:prstGeom>
        </p:spPr>
        <p:txBody>
          <a:bodyPr wrap="square">
            <a:spAutoFit/>
          </a:bodyPr>
          <a:lstStyle/>
          <a:p>
            <a:r>
              <a:rPr lang="en-US" sz="2754" i="1" dirty="0">
                <a:solidFill>
                  <a:srgbClr val="505050">
                    <a:lumMod val="50000"/>
                  </a:srgbClr>
                </a:solidFill>
                <a:latin typeface="Segoe UI Light" panose="020B0502040204020203" pitchFamily="34" charset="0"/>
                <a:cs typeface="Segoe UI Light" panose="020B0502040204020203" pitchFamily="34" charset="0"/>
              </a:rPr>
              <a:t>Cortana Analytics to the Rescue!</a:t>
            </a:r>
            <a:endParaRPr lang="en-US" sz="2754" i="1" dirty="0">
              <a:solidFill>
                <a:srgbClr val="505050">
                  <a:lumMod val="50000"/>
                </a:srgbClr>
              </a:solidFill>
            </a:endParaRPr>
          </a:p>
        </p:txBody>
      </p:sp>
      <p:sp>
        <p:nvSpPr>
          <p:cNvPr id="12" name="Rectangle 11"/>
          <p:cNvSpPr/>
          <p:nvPr/>
        </p:nvSpPr>
        <p:spPr>
          <a:xfrm>
            <a:off x="1707899" y="1737095"/>
            <a:ext cx="1709775" cy="973238"/>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13" name="Rectangle 12"/>
          <p:cNvSpPr/>
          <p:nvPr/>
        </p:nvSpPr>
        <p:spPr>
          <a:xfrm>
            <a:off x="1707899" y="4581756"/>
            <a:ext cx="1709775" cy="973238"/>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14" name="Rectangle 13"/>
          <p:cNvSpPr/>
          <p:nvPr/>
        </p:nvSpPr>
        <p:spPr>
          <a:xfrm>
            <a:off x="1707897" y="3131953"/>
            <a:ext cx="1709775" cy="973238"/>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15" name="Rectangle 14"/>
          <p:cNvSpPr/>
          <p:nvPr/>
        </p:nvSpPr>
        <p:spPr>
          <a:xfrm>
            <a:off x="3680471" y="1940950"/>
            <a:ext cx="5670976" cy="461665"/>
          </a:xfrm>
          <a:prstGeom prst="rect">
            <a:avLst/>
          </a:prstGeom>
        </p:spPr>
        <p:txBody>
          <a:bodyPr wrap="none">
            <a:spAutoFit/>
          </a:bodyPr>
          <a:lstStyle/>
          <a:p>
            <a:pPr>
              <a:spcBef>
                <a:spcPts val="1224"/>
              </a:spcBef>
            </a:pPr>
            <a:r>
              <a:rPr lang="en-US" sz="2400" dirty="0">
                <a:solidFill>
                  <a:srgbClr val="FFFFFF"/>
                </a:solidFill>
              </a:rPr>
              <a:t>1. How long did engines run in the past?</a:t>
            </a:r>
          </a:p>
        </p:txBody>
      </p:sp>
      <p:sp>
        <p:nvSpPr>
          <p:cNvPr id="16" name="Rectangle 15"/>
          <p:cNvSpPr/>
          <p:nvPr/>
        </p:nvSpPr>
        <p:spPr>
          <a:xfrm>
            <a:off x="3680471" y="3355266"/>
            <a:ext cx="5286191" cy="461665"/>
          </a:xfrm>
          <a:prstGeom prst="rect">
            <a:avLst/>
          </a:prstGeom>
        </p:spPr>
        <p:txBody>
          <a:bodyPr wrap="none">
            <a:spAutoFit/>
          </a:bodyPr>
          <a:lstStyle/>
          <a:p>
            <a:pPr>
              <a:spcBef>
                <a:spcPts val="1224"/>
              </a:spcBef>
            </a:pPr>
            <a:r>
              <a:rPr lang="en-US" sz="2400" dirty="0">
                <a:solidFill>
                  <a:srgbClr val="FFFFFF"/>
                </a:solidFill>
              </a:rPr>
              <a:t>2. Which are showing signs of failure?</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6252" y="3228948"/>
            <a:ext cx="633070" cy="72755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5100" y="1919756"/>
            <a:ext cx="815372" cy="64000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3449" y="4674548"/>
            <a:ext cx="777023" cy="787654"/>
          </a:xfrm>
          <a:prstGeom prst="rect">
            <a:avLst/>
          </a:prstGeom>
        </p:spPr>
      </p:pic>
    </p:spTree>
    <p:extLst>
      <p:ext uri="{BB962C8B-B14F-4D97-AF65-F5344CB8AC3E}">
        <p14:creationId xmlns:p14="http://schemas.microsoft.com/office/powerpoint/2010/main" val="29713147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995887" y="2342150"/>
            <a:ext cx="7182603" cy="3881663"/>
            <a:chOff x="1465459" y="2143445"/>
            <a:chExt cx="7182603" cy="3881663"/>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199" y="2274836"/>
              <a:ext cx="353933" cy="375063"/>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5459" y="3330410"/>
              <a:ext cx="474530" cy="367761"/>
            </a:xfrm>
            <a:prstGeom prst="rect">
              <a:avLst/>
            </a:prstGeom>
          </p:spPr>
        </p:pic>
        <p:sp>
          <p:nvSpPr>
            <p:cNvPr id="83" name="Rectangle 82"/>
            <p:cNvSpPr/>
            <p:nvPr/>
          </p:nvSpPr>
          <p:spPr>
            <a:xfrm>
              <a:off x="6884496" y="2170968"/>
              <a:ext cx="1446477" cy="646331"/>
            </a:xfrm>
            <a:prstGeom prst="rect">
              <a:avLst/>
            </a:prstGeom>
          </p:spPr>
          <p:txBody>
            <a:bodyPr wrap="squar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Machine Learning Batch API</a:t>
              </a:r>
            </a:p>
          </p:txBody>
        </p:sp>
        <p:sp>
          <p:nvSpPr>
            <p:cNvPr id="85" name="Rectangle 84"/>
            <p:cNvSpPr/>
            <p:nvPr/>
          </p:nvSpPr>
          <p:spPr>
            <a:xfrm>
              <a:off x="1902087" y="3275254"/>
              <a:ext cx="1205010"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grpSp>
          <p:nvGrpSpPr>
            <p:cNvPr id="148" name="Group 147"/>
            <p:cNvGrpSpPr/>
            <p:nvPr/>
          </p:nvGrpSpPr>
          <p:grpSpPr>
            <a:xfrm>
              <a:off x="8400017" y="2143445"/>
              <a:ext cx="248045" cy="1834529"/>
              <a:chOff x="3879522" y="5254390"/>
              <a:chExt cx="248045"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2" name="Isosceles Triangle 151"/>
            <p:cNvSpPr/>
            <p:nvPr/>
          </p:nvSpPr>
          <p:spPr bwMode="auto">
            <a:xfrm rot="5400000">
              <a:off x="8097202" y="437444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Isosceles Triangle 158"/>
            <p:cNvSpPr/>
            <p:nvPr/>
          </p:nvSpPr>
          <p:spPr bwMode="auto">
            <a:xfrm rot="5400000">
              <a:off x="8097202" y="5474248"/>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3" name="Freeform 389"/>
          <p:cNvSpPr>
            <a:spLocks noEditPoints="1"/>
          </p:cNvSpPr>
          <p:nvPr/>
        </p:nvSpPr>
        <p:spPr bwMode="auto">
          <a:xfrm>
            <a:off x="12595095" y="368621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a typeface="MS PGothic" panose="020B0600070205080204" pitchFamily="34" charset="-128"/>
            </a:endParaRPr>
          </a:p>
        </p:txBody>
      </p:sp>
      <p:sp>
        <p:nvSpPr>
          <p:cNvPr id="5" name="Title 1"/>
          <p:cNvSpPr>
            <a:spLocks noGrp="1"/>
          </p:cNvSpPr>
          <p:nvPr>
            <p:ph type="title"/>
          </p:nvPr>
        </p:nvSpPr>
        <p:spPr>
          <a:prstGeom prst="rect">
            <a:avLst/>
          </a:prstGeom>
        </p:spPr>
        <p:txBody>
          <a:bodyPr/>
          <a:lstStyle/>
          <a:p>
            <a:r>
              <a:rPr lang="en-US"/>
              <a:t>Components</a:t>
            </a:r>
            <a:endParaRPr lang="en-US" sz="3599" dirty="0"/>
          </a:p>
        </p:txBody>
      </p:sp>
      <p:grpSp>
        <p:nvGrpSpPr>
          <p:cNvPr id="8" name="Group 7"/>
          <p:cNvGrpSpPr/>
          <p:nvPr/>
        </p:nvGrpSpPr>
        <p:grpSpPr>
          <a:xfrm>
            <a:off x="7583524" y="3510589"/>
            <a:ext cx="1956415" cy="2865812"/>
            <a:chOff x="4433667" y="3242253"/>
            <a:chExt cx="1956415" cy="2865812"/>
          </a:xfrm>
        </p:grpSpPr>
        <p:pic>
          <p:nvPicPr>
            <p:cNvPr id="36" name="Picture 13"/>
            <p:cNvPicPr>
              <a:picLocks noChangeAspect="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433667" y="3242253"/>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p:cNvSpPr/>
            <p:nvPr/>
          </p:nvSpPr>
          <p:spPr>
            <a:xfrm>
              <a:off x="4770823" y="3250277"/>
              <a:ext cx="1023357" cy="453970"/>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a:t>
              </a: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SQL Database</a:t>
              </a:r>
              <a:endParaRPr lang="en-US" sz="1150" dirty="0">
                <a:gradFill>
                  <a:gsLst>
                    <a:gs pos="0">
                      <a:srgbClr val="FFFFFF"/>
                    </a:gs>
                    <a:gs pos="100000">
                      <a:srgbClr val="FFFFFF"/>
                    </a:gs>
                  </a:gsLst>
                  <a:lin ang="5400000" scaled="0"/>
                </a:gradFill>
                <a:ea typeface="MS PGothic" panose="020B0600070205080204" pitchFamily="34" charset="-128"/>
              </a:endParaRPr>
            </a:p>
          </p:txBody>
        </p:sp>
        <p:sp>
          <p:nvSpPr>
            <p:cNvPr id="147" name="Isosceles Triangle 146"/>
            <p:cNvSpPr/>
            <p:nvPr/>
          </p:nvSpPr>
          <p:spPr bwMode="auto">
            <a:xfrm rot="5400000">
              <a:off x="5839222" y="5557205"/>
              <a:ext cx="853675" cy="248045"/>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8507085" y="3068135"/>
            <a:ext cx="2263702" cy="3759211"/>
            <a:chOff x="1863865" y="2348854"/>
            <a:chExt cx="2263702" cy="3759211"/>
          </a:xfrm>
        </p:grpSpPr>
        <p:pic>
          <p:nvPicPr>
            <p:cNvPr id="46" name="Picture 45"/>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63865" y="2380864"/>
              <a:ext cx="375108" cy="375108"/>
            </a:xfrm>
            <a:prstGeom prst="rect">
              <a:avLst/>
            </a:prstGeom>
          </p:spPr>
        </p:pic>
        <p:sp>
          <p:nvSpPr>
            <p:cNvPr id="4" name="Rectangle 3"/>
            <p:cNvSpPr/>
            <p:nvPr/>
          </p:nvSpPr>
          <p:spPr>
            <a:xfrm>
              <a:off x="2231147" y="2348854"/>
              <a:ext cx="1009122" cy="461665"/>
            </a:xfrm>
            <a:prstGeom prst="rect">
              <a:avLst/>
            </a:prstGeom>
          </p:spPr>
          <p:txBody>
            <a:bodyPr wrap="none">
              <a:spAutoFit/>
            </a:bodyPr>
            <a:lstStyle/>
            <a:p>
              <a:r>
                <a:rPr lang="en-US" sz="1200" b="1" spc="-30" dirty="0">
                  <a:solidFill>
                    <a:srgbClr val="BA141A">
                      <a:lumMod val="40000"/>
                      <a:lumOff val="60000"/>
                    </a:srgbClr>
                  </a:soli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b="1" spc="-30" dirty="0">
                  <a:solidFill>
                    <a:srgbClr val="BA141A">
                      <a:lumMod val="40000"/>
                      <a:lumOff val="60000"/>
                    </a:srgbClr>
                  </a:solidFill>
                  <a:latin typeface="Segoe UI Semilight" panose="020B0402040204020203" pitchFamily="34" charset="0"/>
                  <a:ea typeface="MS PGothic" panose="020B0600070205080204" pitchFamily="34" charset="-128"/>
                  <a:cs typeface="Segoe UI Semilight" panose="020B0402040204020203" pitchFamily="34" charset="0"/>
                </a:rPr>
                <a:t>Data Factory </a:t>
              </a:r>
              <a:endParaRPr lang="en-US" sz="1200" b="1" dirty="0">
                <a:solidFill>
                  <a:srgbClr val="BA141A">
                    <a:lumMod val="40000"/>
                    <a:lumOff val="60000"/>
                  </a:srgbClr>
                </a:solidFill>
                <a:ea typeface="MS PGothic" panose="020B0600070205080204" pitchFamily="34" charset="-128"/>
              </a:endParaRPr>
            </a:p>
          </p:txBody>
        </p:sp>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93" name="Picture 92"/>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7109916" y="2457417"/>
            <a:ext cx="416400" cy="404503"/>
          </a:xfrm>
          <a:prstGeom prst="rect">
            <a:avLst/>
          </a:prstGeom>
        </p:spPr>
      </p:pic>
      <p:sp>
        <p:nvSpPr>
          <p:cNvPr id="94" name="TextBox 93"/>
          <p:cNvSpPr txBox="1"/>
          <p:nvPr/>
        </p:nvSpPr>
        <p:spPr>
          <a:xfrm>
            <a:off x="10063190" y="1228711"/>
            <a:ext cx="1747731" cy="1391108"/>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b="1" u="sng"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Training Data</a:t>
            </a:r>
            <a:r>
              <a:rPr lang="en-US" sz="1150" b="1"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a:t>
            </a:r>
          </a:p>
          <a:p>
            <a:pPr defTabSz="932563">
              <a:lnSpc>
                <a:spcPct val="90000"/>
              </a:lnSpc>
              <a:spcBef>
                <a:spcPct val="0"/>
              </a:spcBef>
              <a:spcAft>
                <a:spcPts val="600"/>
              </a:spcAft>
            </a:pPr>
            <a:r>
              <a:rPr lang="en-US" sz="1150"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Aircraft engine run to failure data from </a:t>
            </a:r>
            <a:r>
              <a:rPr lang="en-US" sz="1100" dirty="0">
                <a:solidFill>
                  <a:srgbClr val="FFFF00"/>
                </a:solidFill>
                <a:ea typeface="Calibri" panose="020F0502020204030204" pitchFamily="34" charset="0"/>
                <a:cs typeface="Times New Roman" panose="02020603050405020304" pitchFamily="18" charset="0"/>
              </a:rPr>
              <a:t>NASA Ames Prognostics Data Repository</a:t>
            </a:r>
            <a:endParaRPr lang="en-US" sz="1200"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endParaRPr>
          </a:p>
          <a:p>
            <a:pPr defTabSz="932563">
              <a:lnSpc>
                <a:spcPct val="90000"/>
              </a:lnSpc>
              <a:spcBef>
                <a:spcPct val="0"/>
              </a:spcBef>
              <a:spcAft>
                <a:spcPts val="600"/>
              </a:spcAft>
            </a:pPr>
            <a:endParaRPr lang="en-US" sz="1150"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endParaRPr>
          </a:p>
        </p:txBody>
      </p:sp>
      <p:sp>
        <p:nvSpPr>
          <p:cNvPr id="95" name="TextBox 94"/>
          <p:cNvSpPr txBox="1"/>
          <p:nvPr/>
        </p:nvSpPr>
        <p:spPr>
          <a:xfrm>
            <a:off x="427037" y="3264776"/>
            <a:ext cx="1814558" cy="95329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rPr>
              <a:t>Aircraft engine real-time data based on </a:t>
            </a:r>
            <a:r>
              <a:rPr lang="en-US" sz="1200" dirty="0">
                <a:solidFill>
                  <a:srgbClr val="FFFF00"/>
                </a:solidFill>
                <a:ea typeface="Calibri" panose="020F0502020204030204" pitchFamily="34" charset="0"/>
                <a:cs typeface="Times New Roman" panose="02020603050405020304" pitchFamily="18" charset="0"/>
              </a:rPr>
              <a:t>NASA Ames Prognostics Data Repository</a:t>
            </a:r>
            <a:endParaRPr lang="en-US" sz="1400" spc="-30" dirty="0">
              <a:solidFill>
                <a:srgbClr val="FFFF00"/>
              </a:solidFill>
              <a:latin typeface="Segoe UI Semilight" panose="020B0402040204020203" pitchFamily="34" charset="0"/>
              <a:ea typeface="MS PGothic" panose="020B0600070205080204" pitchFamily="34" charset="-128"/>
              <a:cs typeface="Segoe UI Semilight" panose="020B0402040204020203" pitchFamily="34" charset="0"/>
            </a:endParaRPr>
          </a:p>
        </p:txBody>
      </p:sp>
      <p:cxnSp>
        <p:nvCxnSpPr>
          <p:cNvPr id="15" name="Straight Arrow Connector 14"/>
          <p:cNvCxnSpPr/>
          <p:nvPr/>
        </p:nvCxnSpPr>
        <p:spPr>
          <a:xfrm>
            <a:off x="1951037" y="3730324"/>
            <a:ext cx="914400" cy="110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081487" y="3735873"/>
            <a:ext cx="914400" cy="110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570579" y="3724774"/>
            <a:ext cx="914400" cy="110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8056366" y="2875470"/>
            <a:ext cx="1" cy="576996"/>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479543" y="2692839"/>
            <a:ext cx="1391994" cy="4863"/>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7521145" y="2436428"/>
            <a:ext cx="983539"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Blob Storage</a:t>
            </a:r>
          </a:p>
        </p:txBody>
      </p:sp>
      <p:cxnSp>
        <p:nvCxnSpPr>
          <p:cNvPr id="123" name="Straight Arrow Connector 122"/>
          <p:cNvCxnSpPr/>
          <p:nvPr/>
        </p:nvCxnSpPr>
        <p:spPr>
          <a:xfrm flipH="1" flipV="1">
            <a:off x="8479545" y="2848604"/>
            <a:ext cx="1318784" cy="13316"/>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8195051" y="2930344"/>
            <a:ext cx="10368" cy="541496"/>
          </a:xfrm>
          <a:prstGeom prst="straightConnector1">
            <a:avLst/>
          </a:prstGeom>
          <a:ln>
            <a:solidFill>
              <a:schemeClr val="accent1">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42223" y="2982475"/>
            <a:ext cx="810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A141A">
                    <a:lumMod val="40000"/>
                    <a:lumOff val="60000"/>
                  </a:srgbClr>
                </a:solidFill>
              </a:rPr>
              <a:t>1     4</a:t>
            </a:r>
          </a:p>
        </p:txBody>
      </p:sp>
      <p:sp>
        <p:nvSpPr>
          <p:cNvPr id="131" name="TextBox 130"/>
          <p:cNvSpPr txBox="1"/>
          <p:nvPr/>
        </p:nvSpPr>
        <p:spPr>
          <a:xfrm>
            <a:off x="8793856" y="2333771"/>
            <a:ext cx="465512" cy="1031051"/>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A141A">
                    <a:lumMod val="40000"/>
                    <a:lumOff val="60000"/>
                  </a:srgbClr>
                </a:solidFill>
              </a:rPr>
              <a:t>2</a:t>
            </a:r>
          </a:p>
          <a:p>
            <a:pPr>
              <a:lnSpc>
                <a:spcPct val="90000"/>
              </a:lnSpc>
              <a:spcAft>
                <a:spcPts val="600"/>
              </a:spcAft>
            </a:pPr>
            <a:endParaRPr lang="en-US" sz="1400" dirty="0">
              <a:solidFill>
                <a:srgbClr val="BA141A">
                  <a:lumMod val="40000"/>
                  <a:lumOff val="60000"/>
                </a:srgbClr>
              </a:solidFill>
            </a:endParaRPr>
          </a:p>
          <a:p>
            <a:pPr>
              <a:lnSpc>
                <a:spcPct val="90000"/>
              </a:lnSpc>
              <a:spcAft>
                <a:spcPts val="600"/>
              </a:spcAft>
            </a:pPr>
            <a:endParaRPr lang="en-US" sz="1400" dirty="0">
              <a:solidFill>
                <a:srgbClr val="BA141A">
                  <a:lumMod val="40000"/>
                  <a:lumOff val="60000"/>
                </a:srgbClr>
              </a:solidFill>
            </a:endParaRPr>
          </a:p>
        </p:txBody>
      </p:sp>
      <p:sp>
        <p:nvSpPr>
          <p:cNvPr id="132" name="TextBox 131"/>
          <p:cNvSpPr txBox="1"/>
          <p:nvPr/>
        </p:nvSpPr>
        <p:spPr>
          <a:xfrm>
            <a:off x="8810269" y="2775411"/>
            <a:ext cx="465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A141A">
                    <a:lumMod val="40000"/>
                    <a:lumOff val="60000"/>
                  </a:srgbClr>
                </a:solidFill>
              </a:rPr>
              <a:t>3</a:t>
            </a:r>
          </a:p>
        </p:txBody>
      </p:sp>
      <p:cxnSp>
        <p:nvCxnSpPr>
          <p:cNvPr id="133" name="Straight Arrow Connector 132"/>
          <p:cNvCxnSpPr/>
          <p:nvPr/>
        </p:nvCxnSpPr>
        <p:spPr>
          <a:xfrm>
            <a:off x="5936099" y="3949521"/>
            <a:ext cx="645292" cy="6916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 idx="2"/>
          </p:cNvCxnSpPr>
          <p:nvPr/>
        </p:nvCxnSpPr>
        <p:spPr>
          <a:xfrm flipH="1">
            <a:off x="7666037" y="3972583"/>
            <a:ext cx="766322" cy="6685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6511829" y="4747753"/>
            <a:ext cx="399110" cy="255091"/>
            <a:chOff x="-732578" y="2256671"/>
            <a:chExt cx="673103" cy="430214"/>
          </a:xfrm>
          <a:solidFill>
            <a:schemeClr val="bg1"/>
          </a:solidFill>
        </p:grpSpPr>
        <p:sp>
          <p:nvSpPr>
            <p:cNvPr id="164" name="Freeform 5"/>
            <p:cNvSpPr>
              <a:spLocks noEditPoints="1"/>
            </p:cNvSpPr>
            <p:nvPr/>
          </p:nvSpPr>
          <p:spPr bwMode="auto">
            <a:xfrm>
              <a:off x="-732578" y="2256671"/>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5" name="Freeform 6"/>
            <p:cNvSpPr>
              <a:spLocks/>
            </p:cNvSpPr>
            <p:nvPr/>
          </p:nvSpPr>
          <p:spPr bwMode="auto">
            <a:xfrm>
              <a:off x="-486515" y="2347159"/>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6" name="Freeform 7"/>
            <p:cNvSpPr>
              <a:spLocks/>
            </p:cNvSpPr>
            <p:nvPr/>
          </p:nvSpPr>
          <p:spPr bwMode="auto">
            <a:xfrm>
              <a:off x="-376976" y="2420183"/>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7" name="Freeform 8"/>
            <p:cNvSpPr>
              <a:spLocks/>
            </p:cNvSpPr>
            <p:nvPr/>
          </p:nvSpPr>
          <p:spPr bwMode="auto">
            <a:xfrm>
              <a:off x="-610340" y="2485271"/>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8" name="Freeform 9"/>
            <p:cNvSpPr>
              <a:spLocks/>
            </p:cNvSpPr>
            <p:nvPr/>
          </p:nvSpPr>
          <p:spPr bwMode="auto">
            <a:xfrm>
              <a:off x="-275376" y="2502733"/>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grpSp>
      <p:sp>
        <p:nvSpPr>
          <p:cNvPr id="169" name="Rectangle 168"/>
          <p:cNvSpPr/>
          <p:nvPr/>
        </p:nvSpPr>
        <p:spPr>
          <a:xfrm>
            <a:off x="6915164" y="4744799"/>
            <a:ext cx="726096"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Power BI</a:t>
            </a:r>
            <a:endParaRPr lang="en-US" sz="1150" dirty="0">
              <a:gradFill>
                <a:gsLst>
                  <a:gs pos="0">
                    <a:srgbClr val="FFFFFF"/>
                  </a:gs>
                  <a:gs pos="100000">
                    <a:srgbClr val="FFFFFF"/>
                  </a:gs>
                </a:gsLst>
                <a:lin ang="5400000" scaled="0"/>
              </a:gradFill>
              <a:ea typeface="MS PGothic" panose="020B0600070205080204" pitchFamily="34" charset="-128"/>
            </a:endParaRPr>
          </a:p>
        </p:txBody>
      </p:sp>
      <p:sp>
        <p:nvSpPr>
          <p:cNvPr id="170" name="Rectangle 169"/>
          <p:cNvSpPr/>
          <p:nvPr/>
        </p:nvSpPr>
        <p:spPr>
          <a:xfrm>
            <a:off x="5548236" y="4185699"/>
            <a:ext cx="77572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Real-time</a:t>
            </a:r>
            <a:endParaRPr lang="en-US" sz="1150" dirty="0">
              <a:gradFill>
                <a:gsLst>
                  <a:gs pos="0">
                    <a:srgbClr val="FFFFFF"/>
                  </a:gs>
                  <a:gs pos="100000">
                    <a:srgbClr val="FFFFFF"/>
                  </a:gs>
                </a:gsLst>
                <a:lin ang="5400000" scaled="0"/>
              </a:gradFill>
              <a:ea typeface="MS PGothic" panose="020B0600070205080204" pitchFamily="34" charset="-128"/>
            </a:endParaRPr>
          </a:p>
        </p:txBody>
      </p:sp>
      <p:sp>
        <p:nvSpPr>
          <p:cNvPr id="171" name="Rectangle 170"/>
          <p:cNvSpPr/>
          <p:nvPr/>
        </p:nvSpPr>
        <p:spPr>
          <a:xfrm>
            <a:off x="8034544" y="4196327"/>
            <a:ext cx="1069139"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Batch updates</a:t>
            </a:r>
            <a:endParaRPr lang="en-US" sz="1150" dirty="0">
              <a:gradFill>
                <a:gsLst>
                  <a:gs pos="0">
                    <a:srgbClr val="FFFFFF"/>
                  </a:gs>
                  <a:gs pos="100000">
                    <a:srgbClr val="FFFFFF"/>
                  </a:gs>
                </a:gsLst>
                <a:lin ang="5400000" scaled="0"/>
              </a:gradFill>
              <a:ea typeface="MS PGothic" panose="020B0600070205080204" pitchFamily="34" charset="-128"/>
            </a:endParaRPr>
          </a:p>
        </p:txBody>
      </p:sp>
      <p:pic>
        <p:nvPicPr>
          <p:cNvPr id="172" name="Picture 17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74200" y="3566532"/>
            <a:ext cx="339648" cy="352813"/>
          </a:xfrm>
          <a:prstGeom prst="rect">
            <a:avLst/>
          </a:prstGeom>
        </p:spPr>
      </p:pic>
      <p:sp>
        <p:nvSpPr>
          <p:cNvPr id="173" name="Rectangle 172"/>
          <p:cNvSpPr/>
          <p:nvPr/>
        </p:nvSpPr>
        <p:spPr>
          <a:xfrm>
            <a:off x="3311712" y="3511392"/>
            <a:ext cx="833626"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Event Hub</a:t>
            </a:r>
            <a:endParaRPr lang="en-US" sz="1200" dirty="0">
              <a:gradFill>
                <a:gsLst>
                  <a:gs pos="0">
                    <a:srgbClr val="FFFFFF"/>
                  </a:gs>
                  <a:gs pos="100000">
                    <a:srgbClr val="FFFFFF"/>
                  </a:gs>
                </a:gsLst>
                <a:lin ang="5400000" scaled="0"/>
              </a:gradFill>
              <a:ea typeface="MS PGothic" panose="020B0600070205080204" pitchFamily="34" charset="-128"/>
            </a:endParaRPr>
          </a:p>
        </p:txBody>
      </p:sp>
      <p:pic>
        <p:nvPicPr>
          <p:cNvPr id="1026" name="Picture 2" descr="Solution Diagra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1278" y="1900128"/>
            <a:ext cx="10310822" cy="5125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892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19277" y="193183"/>
            <a:ext cx="10118671" cy="6801342"/>
            <a:chOff x="4123" y="-14064"/>
            <a:chExt cx="10644768" cy="7866169"/>
          </a:xfrm>
        </p:grpSpPr>
        <p:pic>
          <p:nvPicPr>
            <p:cNvPr id="5" name="Picture 4"/>
            <p:cNvPicPr>
              <a:picLocks noChangeAspect="1"/>
            </p:cNvPicPr>
            <p:nvPr/>
          </p:nvPicPr>
          <p:blipFill>
            <a:blip r:embed="rId3"/>
            <a:stretch>
              <a:fillRect/>
            </a:stretch>
          </p:blipFill>
          <p:spPr>
            <a:xfrm>
              <a:off x="3285211" y="45329"/>
              <a:ext cx="7363680" cy="2564659"/>
            </a:xfrm>
            <a:prstGeom prst="rect">
              <a:avLst/>
            </a:prstGeom>
          </p:spPr>
        </p:pic>
        <p:pic>
          <p:nvPicPr>
            <p:cNvPr id="6" name="Picture 5"/>
            <p:cNvPicPr>
              <a:picLocks noChangeAspect="1"/>
            </p:cNvPicPr>
            <p:nvPr/>
          </p:nvPicPr>
          <p:blipFill>
            <a:blip r:embed="rId4"/>
            <a:stretch>
              <a:fillRect/>
            </a:stretch>
          </p:blipFill>
          <p:spPr>
            <a:xfrm>
              <a:off x="3285211" y="2788091"/>
              <a:ext cx="7363680" cy="3740128"/>
            </a:xfrm>
            <a:prstGeom prst="rect">
              <a:avLst/>
            </a:prstGeom>
          </p:spPr>
        </p:pic>
        <p:sp>
          <p:nvSpPr>
            <p:cNvPr id="7" name="TextBox 6"/>
            <p:cNvSpPr txBox="1"/>
            <p:nvPr/>
          </p:nvSpPr>
          <p:spPr>
            <a:xfrm>
              <a:off x="4123" y="-14064"/>
              <a:ext cx="3264112" cy="388129"/>
            </a:xfrm>
            <a:prstGeom prst="rect">
              <a:avLst/>
            </a:prstGeom>
            <a:noFill/>
          </p:spPr>
          <p:txBody>
            <a:bodyPr wrap="square" rtlCol="0">
              <a:spAutoFit/>
            </a:bodyPr>
            <a:lstStyle/>
            <a:p>
              <a:r>
                <a:rPr lang="en-US" sz="1873" dirty="0">
                  <a:solidFill>
                    <a:srgbClr val="FFFFFF"/>
                  </a:solidFill>
                </a:rPr>
                <a:t>Sample training data</a:t>
              </a:r>
            </a:p>
          </p:txBody>
        </p:sp>
        <p:sp>
          <p:nvSpPr>
            <p:cNvPr id="8" name="TextBox 7"/>
            <p:cNvSpPr txBox="1"/>
            <p:nvPr/>
          </p:nvSpPr>
          <p:spPr>
            <a:xfrm>
              <a:off x="4123" y="362620"/>
              <a:ext cx="3292661" cy="542399"/>
            </a:xfrm>
            <a:prstGeom prst="rect">
              <a:avLst/>
            </a:prstGeom>
            <a:noFill/>
          </p:spPr>
          <p:txBody>
            <a:bodyPr wrap="square" rtlCol="0">
              <a:spAutoFit/>
            </a:bodyPr>
            <a:lstStyle/>
            <a:p>
              <a:r>
                <a:rPr lang="en-US" sz="1428" dirty="0">
                  <a:solidFill>
                    <a:srgbClr val="FFFFFF"/>
                  </a:solidFill>
                </a:rPr>
                <a:t>~20k rows, </a:t>
              </a:r>
            </a:p>
            <a:p>
              <a:r>
                <a:rPr lang="en-US" sz="1428" dirty="0">
                  <a:solidFill>
                    <a:srgbClr val="FFFFFF"/>
                  </a:solidFill>
                </a:rPr>
                <a:t>100 unique engine id</a:t>
              </a:r>
            </a:p>
          </p:txBody>
        </p:sp>
        <p:sp>
          <p:nvSpPr>
            <p:cNvPr id="9" name="TextBox 8"/>
            <p:cNvSpPr txBox="1"/>
            <p:nvPr/>
          </p:nvSpPr>
          <p:spPr>
            <a:xfrm>
              <a:off x="32672" y="2798331"/>
              <a:ext cx="3264112" cy="388129"/>
            </a:xfrm>
            <a:prstGeom prst="rect">
              <a:avLst/>
            </a:prstGeom>
            <a:noFill/>
          </p:spPr>
          <p:txBody>
            <a:bodyPr wrap="square" rtlCol="0">
              <a:spAutoFit/>
            </a:bodyPr>
            <a:lstStyle/>
            <a:p>
              <a:r>
                <a:rPr lang="en-US" sz="1873" dirty="0">
                  <a:solidFill>
                    <a:srgbClr val="FFFFFF"/>
                  </a:solidFill>
                </a:rPr>
                <a:t>Sample testing data</a:t>
              </a:r>
            </a:p>
          </p:txBody>
        </p:sp>
        <p:sp>
          <p:nvSpPr>
            <p:cNvPr id="10" name="TextBox 9"/>
            <p:cNvSpPr txBox="1"/>
            <p:nvPr/>
          </p:nvSpPr>
          <p:spPr>
            <a:xfrm>
              <a:off x="32672" y="3145522"/>
              <a:ext cx="2734223" cy="542399"/>
            </a:xfrm>
            <a:prstGeom prst="rect">
              <a:avLst/>
            </a:prstGeom>
            <a:noFill/>
          </p:spPr>
          <p:txBody>
            <a:bodyPr wrap="square" rtlCol="0">
              <a:spAutoFit/>
            </a:bodyPr>
            <a:lstStyle/>
            <a:p>
              <a:r>
                <a:rPr lang="en-US" sz="1428" dirty="0">
                  <a:solidFill>
                    <a:srgbClr val="FFFFFF"/>
                  </a:solidFill>
                </a:rPr>
                <a:t>~13k rows, </a:t>
              </a:r>
            </a:p>
            <a:p>
              <a:r>
                <a:rPr lang="en-US" sz="1428" dirty="0">
                  <a:solidFill>
                    <a:srgbClr val="FFFFFF"/>
                  </a:solidFill>
                </a:rPr>
                <a:t>100 unique engine id</a:t>
              </a:r>
            </a:p>
          </p:txBody>
        </p:sp>
        <p:pic>
          <p:nvPicPr>
            <p:cNvPr id="11" name="Picture 10"/>
            <p:cNvPicPr>
              <a:picLocks noChangeAspect="1"/>
            </p:cNvPicPr>
            <p:nvPr/>
          </p:nvPicPr>
          <p:blipFill>
            <a:blip r:embed="rId5"/>
            <a:stretch>
              <a:fillRect/>
            </a:stretch>
          </p:blipFill>
          <p:spPr>
            <a:xfrm>
              <a:off x="3281097" y="6647492"/>
              <a:ext cx="660594" cy="1204613"/>
            </a:xfrm>
            <a:prstGeom prst="rect">
              <a:avLst/>
            </a:prstGeom>
          </p:spPr>
        </p:pic>
        <p:sp>
          <p:nvSpPr>
            <p:cNvPr id="12" name="TextBox 11"/>
            <p:cNvSpPr txBox="1"/>
            <p:nvPr/>
          </p:nvSpPr>
          <p:spPr>
            <a:xfrm>
              <a:off x="32672" y="6459150"/>
              <a:ext cx="3264112" cy="388129"/>
            </a:xfrm>
            <a:prstGeom prst="rect">
              <a:avLst/>
            </a:prstGeom>
            <a:noFill/>
          </p:spPr>
          <p:txBody>
            <a:bodyPr wrap="square" rtlCol="0">
              <a:spAutoFit/>
            </a:bodyPr>
            <a:lstStyle/>
            <a:p>
              <a:r>
                <a:rPr lang="en-US" sz="1873" dirty="0">
                  <a:solidFill>
                    <a:srgbClr val="FFFFFF"/>
                  </a:solidFill>
                </a:rPr>
                <a:t>Sample ground truth data</a:t>
              </a:r>
            </a:p>
          </p:txBody>
        </p:sp>
        <p:sp>
          <p:nvSpPr>
            <p:cNvPr id="13" name="TextBox 12"/>
            <p:cNvSpPr txBox="1"/>
            <p:nvPr/>
          </p:nvSpPr>
          <p:spPr>
            <a:xfrm>
              <a:off x="32672" y="6835834"/>
              <a:ext cx="2734223" cy="318286"/>
            </a:xfrm>
            <a:prstGeom prst="rect">
              <a:avLst/>
            </a:prstGeom>
            <a:noFill/>
          </p:spPr>
          <p:txBody>
            <a:bodyPr wrap="square" rtlCol="0">
              <a:spAutoFit/>
            </a:bodyPr>
            <a:lstStyle/>
            <a:p>
              <a:r>
                <a:rPr lang="en-US" sz="1428" dirty="0">
                  <a:solidFill>
                    <a:srgbClr val="FFFFFF"/>
                  </a:solidFill>
                </a:rPr>
                <a:t>100 rows</a:t>
              </a:r>
            </a:p>
          </p:txBody>
        </p:sp>
      </p:grpSp>
      <p:sp>
        <p:nvSpPr>
          <p:cNvPr id="3" name="TextBox 2"/>
          <p:cNvSpPr txBox="1"/>
          <p:nvPr/>
        </p:nvSpPr>
        <p:spPr>
          <a:xfrm>
            <a:off x="8347392" y="5790131"/>
            <a:ext cx="411480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Please refer to following link of doc for </a:t>
            </a:r>
            <a:r>
              <a:rPr lang="en-US" sz="2400" dirty="0">
                <a:gradFill>
                  <a:gsLst>
                    <a:gs pos="2917">
                      <a:srgbClr val="FFFFFF"/>
                    </a:gs>
                    <a:gs pos="30000">
                      <a:srgbClr val="FFFFFF"/>
                    </a:gs>
                  </a:gsLst>
                  <a:lin ang="5400000" scaled="0"/>
                </a:gradFill>
                <a:hlinkClick r:id="rId6"/>
              </a:rPr>
              <a:t>Data description</a:t>
            </a:r>
            <a:r>
              <a:rPr lang="en-US" sz="2400" dirty="0">
                <a:gradFill>
                  <a:gsLst>
                    <a:gs pos="2917">
                      <a:srgbClr val="FFFFFF"/>
                    </a:gs>
                    <a:gs pos="30000">
                      <a:srgbClr val="FFFFFF"/>
                    </a:gs>
                  </a:gsLst>
                  <a:lin ang="5400000" scaled="0"/>
                </a:gradFill>
              </a:rPr>
              <a:t> section</a:t>
            </a:r>
          </a:p>
        </p:txBody>
      </p:sp>
    </p:spTree>
    <p:extLst>
      <p:ext uri="{BB962C8B-B14F-4D97-AF65-F5344CB8AC3E}">
        <p14:creationId xmlns:p14="http://schemas.microsoft.com/office/powerpoint/2010/main" val="19833090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8866890" y="1321188"/>
            <a:ext cx="3201072" cy="5069412"/>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wrap="square" lIns="93260" tIns="93260" rIns="93260" rtlCol="0" anchor="t">
            <a:noAutofit/>
          </a:bodyPr>
          <a:lstStyle/>
          <a:p>
            <a:pPr>
              <a:spcBef>
                <a:spcPts val="408"/>
              </a:spcBef>
            </a:pPr>
            <a:endParaRPr lang="en-US" sz="2856" dirty="0">
              <a:solidFill>
                <a:srgbClr val="D2D2D2"/>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dirty="0"/>
              <a:t>Conclusion</a:t>
            </a:r>
          </a:p>
        </p:txBody>
      </p:sp>
      <p:sp>
        <p:nvSpPr>
          <p:cNvPr id="5" name="Slide Number Placeholder 4"/>
          <p:cNvSpPr>
            <a:spLocks noGrp="1"/>
          </p:cNvSpPr>
          <p:nvPr>
            <p:ph type="sldNum" sz="quarter" idx="4294967295"/>
          </p:nvPr>
        </p:nvSpPr>
        <p:spPr/>
        <p:txBody>
          <a:bodyPr/>
          <a:lstStyle/>
          <a:p>
            <a:r>
              <a:rPr lang="en-US" dirty="0">
                <a:solidFill>
                  <a:srgbClr val="FFFFFF"/>
                </a:solidFill>
              </a:rPr>
              <a:t> </a:t>
            </a:r>
          </a:p>
        </p:txBody>
      </p:sp>
      <p:sp>
        <p:nvSpPr>
          <p:cNvPr id="27" name="Rectangle 26"/>
          <p:cNvSpPr/>
          <p:nvPr/>
        </p:nvSpPr>
        <p:spPr>
          <a:xfrm>
            <a:off x="350608" y="1315188"/>
            <a:ext cx="8399439" cy="1618470"/>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448" dirty="0">
                <a:solidFill>
                  <a:srgbClr val="FFFFFF">
                    <a:lumMod val="75000"/>
                    <a:lumOff val="25000"/>
                  </a:srgbClr>
                </a:solidFill>
              </a:rPr>
              <a:t>With the visualization prowess of Power BI, business owners can easily examine the performance of their</a:t>
            </a:r>
            <a:br>
              <a:rPr lang="en-IN" sz="2448" dirty="0">
                <a:solidFill>
                  <a:srgbClr val="FFFFFF">
                    <a:lumMod val="75000"/>
                    <a:lumOff val="25000"/>
                  </a:srgbClr>
                </a:solidFill>
              </a:rPr>
            </a:br>
            <a:r>
              <a:rPr lang="en-IN" sz="2448" dirty="0">
                <a:solidFill>
                  <a:srgbClr val="FFFFFF">
                    <a:lumMod val="75000"/>
                    <a:lumOff val="25000"/>
                  </a:srgbClr>
                </a:solidFill>
              </a:rPr>
              <a:t>entire company.</a:t>
            </a:r>
          </a:p>
        </p:txBody>
      </p:sp>
      <p:sp>
        <p:nvSpPr>
          <p:cNvPr id="30" name="Rectangle 29"/>
          <p:cNvSpPr/>
          <p:nvPr/>
        </p:nvSpPr>
        <p:spPr>
          <a:xfrm>
            <a:off x="350608" y="3043660"/>
            <a:ext cx="8399439" cy="1618470"/>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448" dirty="0">
                <a:solidFill>
                  <a:srgbClr val="FFFFFF">
                    <a:lumMod val="75000"/>
                    <a:lumOff val="25000"/>
                  </a:srgbClr>
                </a:solidFill>
              </a:rPr>
              <a:t>The Internet of Things and Stream Analytics connect data directly from the source to a dashboard to constantly track anomalies and asset performance in real-time.</a:t>
            </a:r>
          </a:p>
        </p:txBody>
      </p:sp>
      <p:sp>
        <p:nvSpPr>
          <p:cNvPr id="34" name="Rectangle 33"/>
          <p:cNvSpPr/>
          <p:nvPr/>
        </p:nvSpPr>
        <p:spPr>
          <a:xfrm>
            <a:off x="350608" y="4772130"/>
            <a:ext cx="8399439" cy="1618470"/>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448" dirty="0">
                <a:solidFill>
                  <a:srgbClr val="FFFFFF">
                    <a:lumMod val="75000"/>
                    <a:lumOff val="25000"/>
                  </a:srgbClr>
                </a:solidFill>
              </a:rPr>
              <a:t>Azure Machine Learning catches the problem before it becomes a problem. It streamlines operations without wasting resources.</a:t>
            </a:r>
          </a:p>
        </p:txBody>
      </p:sp>
      <p:grpSp>
        <p:nvGrpSpPr>
          <p:cNvPr id="39" name="Group 38"/>
          <p:cNvGrpSpPr/>
          <p:nvPr/>
        </p:nvGrpSpPr>
        <p:grpSpPr>
          <a:xfrm>
            <a:off x="9624068" y="2757325"/>
            <a:ext cx="1686716" cy="3366551"/>
            <a:chOff x="9478664" y="2876396"/>
            <a:chExt cx="1567171" cy="3127949"/>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8664" y="2876396"/>
              <a:ext cx="1567171" cy="3127949"/>
            </a:xfrm>
            <a:prstGeom prst="rect">
              <a:avLst/>
            </a:prstGeom>
          </p:spPr>
        </p:pic>
        <p:sp>
          <p:nvSpPr>
            <p:cNvPr id="33" name="Block Arc 32"/>
            <p:cNvSpPr/>
            <p:nvPr/>
          </p:nvSpPr>
          <p:spPr>
            <a:xfrm rot="10800000">
              <a:off x="10156737" y="3085349"/>
              <a:ext cx="207900" cy="294968"/>
            </a:xfrm>
            <a:prstGeom prst="blockArc">
              <a:avLst>
                <a:gd name="adj1" fmla="val 10800000"/>
                <a:gd name="adj2" fmla="val 21109815"/>
                <a:gd name="adj3" fmla="val 9701"/>
              </a:avLst>
            </a:prstGeom>
            <a:solidFill>
              <a:srgbClr val="C0000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grpSp>
      <p:sp>
        <p:nvSpPr>
          <p:cNvPr id="40" name="Rectangle 39"/>
          <p:cNvSpPr/>
          <p:nvPr/>
        </p:nvSpPr>
        <p:spPr>
          <a:xfrm>
            <a:off x="350608" y="1315187"/>
            <a:ext cx="46630" cy="1622730"/>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sz="3264"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1" name="Rectangle 40"/>
          <p:cNvSpPr/>
          <p:nvPr/>
        </p:nvSpPr>
        <p:spPr>
          <a:xfrm>
            <a:off x="350608" y="4772130"/>
            <a:ext cx="46630" cy="1622730"/>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sz="3264"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2" name="Rectangle 41"/>
          <p:cNvSpPr/>
          <p:nvPr/>
        </p:nvSpPr>
        <p:spPr>
          <a:xfrm>
            <a:off x="350608" y="3043659"/>
            <a:ext cx="46630" cy="1622730"/>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sz="3264"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3" name="Rectangle 42"/>
          <p:cNvSpPr/>
          <p:nvPr/>
        </p:nvSpPr>
        <p:spPr>
          <a:xfrm>
            <a:off x="8865716" y="2134825"/>
            <a:ext cx="3202339" cy="4255775"/>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endParaRPr lang="en-IN" sz="2244" dirty="0">
              <a:solidFill>
                <a:srgbClr val="FFFFFF"/>
              </a:solidFill>
            </a:endParaRPr>
          </a:p>
        </p:txBody>
      </p:sp>
      <p:sp>
        <p:nvSpPr>
          <p:cNvPr id="35" name="Rectangular Callout 34"/>
          <p:cNvSpPr/>
          <p:nvPr/>
        </p:nvSpPr>
        <p:spPr>
          <a:xfrm>
            <a:off x="8865717" y="1321188"/>
            <a:ext cx="3202339" cy="813637"/>
          </a:xfrm>
          <a:prstGeom prst="wedgeRectCallout">
            <a:avLst>
              <a:gd name="adj1" fmla="val 6692"/>
              <a:gd name="adj2" fmla="val 113414"/>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lang="en-US" sz="2448" dirty="0">
                <a:solidFill>
                  <a:srgbClr val="505050"/>
                </a:solidFill>
                <a:cs typeface="Segoe UI Semibold" panose="020B0702040204020203" pitchFamily="34" charset="0"/>
              </a:rPr>
              <a:t>Kyle is a happy man</a:t>
            </a:r>
            <a:r>
              <a:rPr lang="en-US" sz="2040" dirty="0">
                <a:solidFill>
                  <a:srgbClr val="505050"/>
                </a:solidFill>
                <a:cs typeface="Segoe UI Semibold" panose="020B0702040204020203" pitchFamily="34" charset="0"/>
              </a:rPr>
              <a:t>!</a:t>
            </a:r>
          </a:p>
        </p:txBody>
      </p:sp>
    </p:spTree>
    <p:extLst>
      <p:ext uri="{BB962C8B-B14F-4D97-AF65-F5344CB8AC3E}">
        <p14:creationId xmlns:p14="http://schemas.microsoft.com/office/powerpoint/2010/main" val="12459002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Is the problem ready for ML?</a:t>
            </a:r>
            <a:endParaRPr lang="en-US" sz="2800" dirty="0">
              <a:gradFill>
                <a:gsLst>
                  <a:gs pos="1250">
                    <a:schemeClr val="tx1"/>
                  </a:gs>
                  <a:gs pos="100000">
                    <a:schemeClr val="tx1"/>
                  </a:gs>
                </a:gsLst>
                <a:lin ang="5400000" scaled="0"/>
              </a:gradFill>
            </a:endParaRPr>
          </a:p>
        </p:txBody>
      </p:sp>
      <p:sp>
        <p:nvSpPr>
          <p:cNvPr id="22" name="Rectangle 21"/>
          <p:cNvSpPr/>
          <p:nvPr/>
        </p:nvSpPr>
        <p:spPr bwMode="auto">
          <a:xfrm>
            <a:off x="295276" y="1820862"/>
            <a:ext cx="2331720" cy="27424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ts val="612"/>
              </a:spcAft>
            </a:pPr>
            <a:r>
              <a:rPr lang="en-US" sz="3200" dirty="0">
                <a:gradFill>
                  <a:gsLst>
                    <a:gs pos="0">
                      <a:srgbClr val="FFFFFF"/>
                    </a:gs>
                    <a:gs pos="100000">
                      <a:srgbClr val="FFFFFF"/>
                    </a:gs>
                  </a:gsLst>
                  <a:lin ang="5400000" scaled="0"/>
                </a:gradFill>
                <a:ea typeface="Segoe UI" pitchFamily="34" charset="0"/>
                <a:cs typeface="Segoe UI" pitchFamily="34" charset="0"/>
              </a:rPr>
              <a:t>Question is sharp.</a:t>
            </a:r>
          </a:p>
        </p:txBody>
      </p:sp>
      <p:sp>
        <p:nvSpPr>
          <p:cNvPr id="27" name="Rectangle 26"/>
          <p:cNvSpPr/>
          <p:nvPr/>
        </p:nvSpPr>
        <p:spPr bwMode="auto">
          <a:xfrm>
            <a:off x="2672071" y="1820862"/>
            <a:ext cx="2331720" cy="27424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ts val="612"/>
              </a:spcAft>
            </a:pPr>
            <a:r>
              <a:rPr lang="en-US" sz="3200" dirty="0">
                <a:gradFill>
                  <a:gsLst>
                    <a:gs pos="0">
                      <a:srgbClr val="FFFFFF"/>
                    </a:gs>
                    <a:gs pos="100000">
                      <a:srgbClr val="FFFFFF"/>
                    </a:gs>
                  </a:gsLst>
                  <a:lin ang="5400000" scaled="0"/>
                </a:gradFill>
                <a:ea typeface="Segoe UI" pitchFamily="34" charset="0"/>
                <a:cs typeface="Segoe UI" pitchFamily="34" charset="0"/>
              </a:rPr>
              <a:t>Data measures what they care about.	</a:t>
            </a:r>
          </a:p>
        </p:txBody>
      </p:sp>
      <p:sp>
        <p:nvSpPr>
          <p:cNvPr id="28" name="Rectangle 27"/>
          <p:cNvSpPr/>
          <p:nvPr/>
        </p:nvSpPr>
        <p:spPr bwMode="auto">
          <a:xfrm>
            <a:off x="7415540" y="1820862"/>
            <a:ext cx="2331720" cy="27424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ts val="612"/>
              </a:spcAft>
            </a:pPr>
            <a:r>
              <a:rPr lang="en-US" sz="3200" dirty="0">
                <a:gradFill>
                  <a:gsLst>
                    <a:gs pos="0">
                      <a:srgbClr val="FFFFFF"/>
                    </a:gs>
                    <a:gs pos="100000">
                      <a:srgbClr val="FFFFFF"/>
                    </a:gs>
                  </a:gsLst>
                  <a:lin ang="5400000" scaled="0"/>
                </a:gradFill>
                <a:ea typeface="Segoe UI" pitchFamily="34" charset="0"/>
                <a:cs typeface="Segoe UI" pitchFamily="34" charset="0"/>
              </a:rPr>
              <a:t>Data is connected.</a:t>
            </a:r>
          </a:p>
        </p:txBody>
      </p:sp>
      <p:sp>
        <p:nvSpPr>
          <p:cNvPr id="29" name="Rectangle 28"/>
          <p:cNvSpPr/>
          <p:nvPr/>
        </p:nvSpPr>
        <p:spPr bwMode="auto">
          <a:xfrm>
            <a:off x="5048866" y="1820862"/>
            <a:ext cx="2331720" cy="27424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ts val="612"/>
              </a:spcAft>
            </a:pPr>
            <a:r>
              <a:rPr lang="en-US" sz="3200" dirty="0">
                <a:gradFill>
                  <a:gsLst>
                    <a:gs pos="0">
                      <a:srgbClr val="FFFFFF"/>
                    </a:gs>
                    <a:gs pos="100000">
                      <a:srgbClr val="FFFFFF"/>
                    </a:gs>
                  </a:gsLst>
                  <a:lin ang="5400000" scaled="0"/>
                </a:gradFill>
                <a:ea typeface="Segoe UI" pitchFamily="34" charset="0"/>
                <a:cs typeface="Segoe UI" pitchFamily="34" charset="0"/>
              </a:rPr>
              <a:t>Data is accurate.</a:t>
            </a:r>
          </a:p>
        </p:txBody>
      </p:sp>
      <p:sp>
        <p:nvSpPr>
          <p:cNvPr id="11" name="Rectangle 10"/>
          <p:cNvSpPr/>
          <p:nvPr/>
        </p:nvSpPr>
        <p:spPr bwMode="auto">
          <a:xfrm>
            <a:off x="9792336" y="1820862"/>
            <a:ext cx="2377440" cy="27424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ts val="612"/>
              </a:spcAft>
            </a:pPr>
            <a:r>
              <a:rPr lang="en-US" sz="3200" dirty="0">
                <a:gradFill>
                  <a:gsLst>
                    <a:gs pos="0">
                      <a:srgbClr val="FFFFFF"/>
                    </a:gs>
                    <a:gs pos="100000">
                      <a:srgbClr val="FFFFFF"/>
                    </a:gs>
                  </a:gsLst>
                  <a:lin ang="5400000" scaled="0"/>
                </a:gradFill>
                <a:ea typeface="Segoe UI" pitchFamily="34" charset="0"/>
                <a:cs typeface="Segoe UI" pitchFamily="34" charset="0"/>
              </a:rPr>
              <a:t>A lot of data.</a:t>
            </a:r>
          </a:p>
        </p:txBody>
      </p:sp>
      <p:sp>
        <p:nvSpPr>
          <p:cNvPr id="6" name="TextBox 5"/>
          <p:cNvSpPr txBox="1"/>
          <p:nvPr/>
        </p:nvSpPr>
        <p:spPr>
          <a:xfrm>
            <a:off x="284857" y="1213247"/>
            <a:ext cx="7297935" cy="915591"/>
          </a:xfrm>
          <a:prstGeom prst="rect">
            <a:avLst/>
          </a:prstGeom>
          <a:noFill/>
        </p:spPr>
        <p:txBody>
          <a:bodyPr wrap="square" lIns="182880" tIns="146304" rIns="182880" bIns="146304" rtlCol="0">
            <a:noAutofit/>
          </a:bodyPr>
          <a:lstStyle/>
          <a:p>
            <a:pPr>
              <a:lnSpc>
                <a:spcPct val="90000"/>
              </a:lnSpc>
              <a:spcAft>
                <a:spcPts val="600"/>
              </a:spcAft>
            </a:pPr>
            <a:r>
              <a:rPr lang="en-US" dirty="0">
                <a:gradFill>
                  <a:gsLst>
                    <a:gs pos="1250">
                      <a:srgbClr val="FFFFFF"/>
                    </a:gs>
                    <a:gs pos="99000">
                      <a:srgbClr val="FFFFFF"/>
                    </a:gs>
                  </a:gsLst>
                  <a:lin ang="5400000" scaled="0"/>
                </a:gradFill>
              </a:rPr>
              <a:t>The better the raw materials, the better the product.</a:t>
            </a:r>
          </a:p>
        </p:txBody>
      </p:sp>
      <p:sp>
        <p:nvSpPr>
          <p:cNvPr id="2" name="TextBox 1"/>
          <p:cNvSpPr txBox="1"/>
          <p:nvPr/>
        </p:nvSpPr>
        <p:spPr>
          <a:xfrm>
            <a:off x="427037" y="4716462"/>
            <a:ext cx="1981200" cy="140346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E.g. Predict whether component X will fail in the next Y days</a:t>
            </a:r>
          </a:p>
        </p:txBody>
      </p:sp>
      <p:sp>
        <p:nvSpPr>
          <p:cNvPr id="10" name="TextBox 9"/>
          <p:cNvSpPr txBox="1"/>
          <p:nvPr/>
        </p:nvSpPr>
        <p:spPr>
          <a:xfrm>
            <a:off x="2672071" y="4716462"/>
            <a:ext cx="2174566" cy="960263"/>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E.g. Identifiers at the level they are predicting</a:t>
            </a:r>
          </a:p>
        </p:txBody>
      </p:sp>
      <p:sp>
        <p:nvSpPr>
          <p:cNvPr id="3" name="Rectangle 2"/>
          <p:cNvSpPr/>
          <p:nvPr/>
        </p:nvSpPr>
        <p:spPr>
          <a:xfrm>
            <a:off x="9914256" y="4721224"/>
            <a:ext cx="2133600" cy="978729"/>
          </a:xfrm>
          <a:prstGeom prst="rect">
            <a:avLst/>
          </a:prstGeom>
        </p:spPr>
        <p:txBody>
          <a:bodyPr wrap="square">
            <a:spAutoFit/>
          </a:bodyPr>
          <a:lstStyle/>
          <a:p>
            <a:pPr>
              <a:lnSpc>
                <a:spcPct val="90000"/>
              </a:lnSpc>
              <a:spcAft>
                <a:spcPts val="600"/>
              </a:spcAft>
            </a:pPr>
            <a:r>
              <a:rPr lang="en-US" sz="1600" dirty="0">
                <a:gradFill>
                  <a:gsLst>
                    <a:gs pos="2917">
                      <a:srgbClr val="FFFFFF"/>
                    </a:gs>
                    <a:gs pos="30000">
                      <a:srgbClr val="FFFFFF"/>
                    </a:gs>
                  </a:gsLst>
                  <a:lin ang="5400000" scaled="0"/>
                </a:gradFill>
              </a:rPr>
              <a:t>E.g. Will be difficult to predict failure accurately with few examples</a:t>
            </a:r>
          </a:p>
        </p:txBody>
      </p:sp>
      <p:sp>
        <p:nvSpPr>
          <p:cNvPr id="12" name="TextBox 11"/>
          <p:cNvSpPr txBox="1"/>
          <p:nvPr/>
        </p:nvSpPr>
        <p:spPr>
          <a:xfrm>
            <a:off x="5110471" y="4716462"/>
            <a:ext cx="2174566" cy="1181862"/>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E.g. Failures are really failures, human labels on root causes</a:t>
            </a:r>
          </a:p>
        </p:txBody>
      </p:sp>
      <p:sp>
        <p:nvSpPr>
          <p:cNvPr id="13" name="TextBox 12"/>
          <p:cNvSpPr txBox="1"/>
          <p:nvPr/>
        </p:nvSpPr>
        <p:spPr>
          <a:xfrm>
            <a:off x="7550458" y="4716462"/>
            <a:ext cx="2174566" cy="1181862"/>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E.g. Machine information linkable to usage information</a:t>
            </a:r>
          </a:p>
        </p:txBody>
      </p:sp>
    </p:spTree>
    <p:extLst>
      <p:ext uri="{BB962C8B-B14F-4D97-AF65-F5344CB8AC3E}">
        <p14:creationId xmlns:p14="http://schemas.microsoft.com/office/powerpoint/2010/main" val="201438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Criteria</a:t>
            </a:r>
          </a:p>
        </p:txBody>
      </p:sp>
      <p:sp>
        <p:nvSpPr>
          <p:cNvPr id="3" name="Text Placeholder 2"/>
          <p:cNvSpPr>
            <a:spLocks noGrp="1"/>
          </p:cNvSpPr>
          <p:nvPr>
            <p:ph type="body" sz="quarter" idx="10"/>
          </p:nvPr>
        </p:nvSpPr>
        <p:spPr>
          <a:xfrm>
            <a:off x="274638" y="1212850"/>
            <a:ext cx="11887200" cy="2634567"/>
          </a:xfrm>
        </p:spPr>
        <p:txBody>
          <a:bodyPr/>
          <a:lstStyle/>
          <a:p>
            <a:r>
              <a:rPr lang="en-US" dirty="0"/>
              <a:t>For ML-based solution:</a:t>
            </a:r>
          </a:p>
          <a:p>
            <a:pPr marL="742950" indent="-742950">
              <a:buFont typeface="+mj-lt"/>
              <a:buAutoNum type="arabicPeriod"/>
            </a:pPr>
            <a:r>
              <a:rPr lang="en-US" sz="2800" dirty="0"/>
              <a:t>Problem is predictive in nature</a:t>
            </a:r>
          </a:p>
          <a:p>
            <a:pPr marL="742950" indent="-742950">
              <a:buFont typeface="+mj-lt"/>
              <a:buAutoNum type="arabicPeriod"/>
            </a:pPr>
            <a:r>
              <a:rPr lang="en-US" sz="2800" dirty="0"/>
              <a:t>Clear path of action if potential failures detected</a:t>
            </a:r>
          </a:p>
          <a:p>
            <a:pPr marL="742950" indent="-742950">
              <a:buFont typeface="+mj-lt"/>
              <a:buAutoNum type="arabicPeriod"/>
            </a:pPr>
            <a:r>
              <a:rPr lang="en-US" sz="2800" dirty="0"/>
              <a:t>Data with sufficient quality</a:t>
            </a:r>
          </a:p>
          <a:p>
            <a:pPr marL="742950" indent="-742950">
              <a:buFont typeface="+mj-lt"/>
              <a:buAutoNum type="arabicPeriod"/>
            </a:pPr>
            <a:endParaRPr lang="en-US" sz="2800" dirty="0"/>
          </a:p>
        </p:txBody>
      </p:sp>
      <p:sp>
        <p:nvSpPr>
          <p:cNvPr id="4" name="Rectangle 3"/>
          <p:cNvSpPr/>
          <p:nvPr/>
        </p:nvSpPr>
        <p:spPr>
          <a:xfrm>
            <a:off x="1112837" y="3344862"/>
            <a:ext cx="9829800" cy="1477328"/>
          </a:xfrm>
          <a:prstGeom prst="rect">
            <a:avLst/>
          </a:prstGeom>
        </p:spPr>
        <p:txBody>
          <a:bodyPr wrap="square">
            <a:spAutoFit/>
          </a:bodyPr>
          <a:lstStyle/>
          <a:p>
            <a:pPr marL="752121" lvl="1" indent="-285750">
              <a:buFont typeface="Arial" panose="020B0604020202020204" pitchFamily="34" charset="0"/>
              <a:buChar char="•"/>
            </a:pPr>
            <a:r>
              <a:rPr lang="en-US" dirty="0">
                <a:solidFill>
                  <a:srgbClr val="FFFFFF"/>
                </a:solidFill>
              </a:rPr>
              <a:t>For predicting time left to failure, do you have failures or some proxy recorded?</a:t>
            </a:r>
          </a:p>
          <a:p>
            <a:pPr marL="752121" lvl="1" indent="-285750">
              <a:buFont typeface="Arial" panose="020B0604020202020204" pitchFamily="34" charset="0"/>
              <a:buChar char="•"/>
            </a:pPr>
            <a:r>
              <a:rPr lang="en-US" dirty="0">
                <a:solidFill>
                  <a:srgbClr val="FFFFFF"/>
                </a:solidFill>
              </a:rPr>
              <a:t>Do you have enough failures to be able to model?</a:t>
            </a:r>
          </a:p>
          <a:p>
            <a:pPr marL="752121" lvl="1" indent="-285750">
              <a:buFont typeface="Arial" panose="020B0604020202020204" pitchFamily="34" charset="0"/>
              <a:buChar char="•"/>
            </a:pPr>
            <a:r>
              <a:rPr lang="en-US" dirty="0">
                <a:solidFill>
                  <a:srgbClr val="FFFFFF"/>
                </a:solidFill>
              </a:rPr>
              <a:t>Is the “non-</a:t>
            </a:r>
            <a:r>
              <a:rPr lang="en-US" dirty="0" err="1">
                <a:solidFill>
                  <a:srgbClr val="FFFFFF"/>
                </a:solidFill>
              </a:rPr>
              <a:t>IoT</a:t>
            </a:r>
            <a:r>
              <a:rPr lang="en-US" dirty="0">
                <a:solidFill>
                  <a:srgbClr val="FFFFFF"/>
                </a:solidFill>
              </a:rPr>
              <a:t>” data in usable format?</a:t>
            </a:r>
          </a:p>
          <a:p>
            <a:pPr marL="752121" lvl="1" indent="-285750">
              <a:buFont typeface="Arial" panose="020B0604020202020204" pitchFamily="34" charset="0"/>
              <a:buChar char="•"/>
            </a:pPr>
            <a:r>
              <a:rPr lang="en-US" dirty="0">
                <a:solidFill>
                  <a:srgbClr val="FFFFFF"/>
                </a:solidFill>
              </a:rPr>
              <a:t>Can the domain knowledge, such as timing of maintenance recordings, be translated into usable data for modeling?</a:t>
            </a:r>
          </a:p>
        </p:txBody>
      </p:sp>
    </p:spTree>
    <p:extLst>
      <p:ext uri="{BB962C8B-B14F-4D97-AF65-F5344CB8AC3E}">
        <p14:creationId xmlns:p14="http://schemas.microsoft.com/office/powerpoint/2010/main" val="10700900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21" name="Rectangle 20"/>
          <p:cNvSpPr/>
          <p:nvPr/>
        </p:nvSpPr>
        <p:spPr>
          <a:xfrm>
            <a:off x="1011777" y="1496513"/>
            <a:ext cx="3264112" cy="2058420"/>
          </a:xfrm>
          <a:prstGeom prst="rect">
            <a:avLst/>
          </a:prstGeom>
          <a:solidFill>
            <a:schemeClr val="bg1">
              <a:lumMod val="65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632" dirty="0">
                <a:solidFill>
                  <a:srgbClr val="FFFFFF"/>
                </a:solidFill>
              </a:rPr>
              <a:t>The failure history of a machine or component within the machine. </a:t>
            </a:r>
          </a:p>
        </p:txBody>
      </p:sp>
      <p:sp>
        <p:nvSpPr>
          <p:cNvPr id="24" name="Rectangle 23"/>
          <p:cNvSpPr/>
          <p:nvPr/>
        </p:nvSpPr>
        <p:spPr>
          <a:xfrm>
            <a:off x="4506367" y="1496513"/>
            <a:ext cx="3264112" cy="2058420"/>
          </a:xfrm>
          <a:prstGeom prst="rect">
            <a:avLst/>
          </a:prstGeom>
          <a:solidFill>
            <a:srgbClr val="69A0B5"/>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632" dirty="0">
                <a:solidFill>
                  <a:srgbClr val="FFFFFF"/>
                </a:solidFill>
              </a:rPr>
              <a:t>The repair history of a machine, e.g. previous maintenance records, components replaced, maintenance activities performed. Maintenance types.</a:t>
            </a:r>
          </a:p>
          <a:p>
            <a:pPr marL="291436" indent="-291436">
              <a:buFont typeface="Arial" panose="020B0604020202020204" pitchFamily="34" charset="0"/>
              <a:buChar char="•"/>
            </a:pPr>
            <a:endParaRPr lang="en-US" sz="1428" dirty="0">
              <a:solidFill>
                <a:srgbClr val="FFFFFF"/>
              </a:solidFill>
            </a:endParaRPr>
          </a:p>
        </p:txBody>
      </p:sp>
      <p:sp>
        <p:nvSpPr>
          <p:cNvPr id="49" name="Rectangle 48"/>
          <p:cNvSpPr/>
          <p:nvPr/>
        </p:nvSpPr>
        <p:spPr>
          <a:xfrm>
            <a:off x="8000957" y="1499757"/>
            <a:ext cx="3264112" cy="2055176"/>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632" dirty="0">
                <a:solidFill>
                  <a:srgbClr val="FFFFFF"/>
                </a:solidFill>
              </a:rPr>
              <a:t>The operation conditions of a machine, e.g. data collected from sensors.</a:t>
            </a:r>
          </a:p>
          <a:p>
            <a:pPr marL="291436" indent="-291436">
              <a:buFont typeface="Arial" panose="020B0604020202020204" pitchFamily="34" charset="0"/>
              <a:buChar char="•"/>
            </a:pPr>
            <a:endParaRPr lang="en-US" sz="1428" dirty="0">
              <a:solidFill>
                <a:srgbClr val="FFFFFF"/>
              </a:solidFill>
            </a:endParaRPr>
          </a:p>
        </p:txBody>
      </p:sp>
      <p:sp>
        <p:nvSpPr>
          <p:cNvPr id="3" name="Rectangle 2"/>
          <p:cNvSpPr/>
          <p:nvPr/>
        </p:nvSpPr>
        <p:spPr>
          <a:xfrm>
            <a:off x="937628" y="1083880"/>
            <a:ext cx="2113422" cy="382308"/>
          </a:xfrm>
          <a:prstGeom prst="rect">
            <a:avLst/>
          </a:prstGeom>
        </p:spPr>
        <p:txBody>
          <a:bodyPr wrap="none">
            <a:spAutoFit/>
          </a:bodyPr>
          <a:lstStyle/>
          <a:p>
            <a:r>
              <a:rPr lang="en-US" sz="1836" b="1" dirty="0">
                <a:solidFill>
                  <a:srgbClr val="FFFFFF"/>
                </a:solidFill>
                <a:latin typeface="Segoe UI Semibold" panose="020B0702040204020203" pitchFamily="34" charset="0"/>
              </a:rPr>
              <a:t>FAILURE HISTORY</a:t>
            </a:r>
          </a:p>
        </p:txBody>
      </p:sp>
      <p:sp>
        <p:nvSpPr>
          <p:cNvPr id="6" name="Rectangle 5"/>
          <p:cNvSpPr/>
          <p:nvPr/>
        </p:nvSpPr>
        <p:spPr>
          <a:xfrm>
            <a:off x="4528365" y="1083673"/>
            <a:ext cx="1997604" cy="382308"/>
          </a:xfrm>
          <a:prstGeom prst="rect">
            <a:avLst/>
          </a:prstGeom>
        </p:spPr>
        <p:txBody>
          <a:bodyPr wrap="none">
            <a:spAutoFit/>
          </a:bodyPr>
          <a:lstStyle/>
          <a:p>
            <a:r>
              <a:rPr lang="en-US" sz="1836" b="1" dirty="0">
                <a:solidFill>
                  <a:srgbClr val="FFFFFF"/>
                </a:solidFill>
                <a:latin typeface="Segoe UI Semibold" panose="020B0702040204020203" pitchFamily="34" charset="0"/>
              </a:rPr>
              <a:t>REPAIR HISTORY</a:t>
            </a:r>
          </a:p>
        </p:txBody>
      </p:sp>
      <p:sp>
        <p:nvSpPr>
          <p:cNvPr id="9" name="Rectangle 8"/>
          <p:cNvSpPr/>
          <p:nvPr/>
        </p:nvSpPr>
        <p:spPr>
          <a:xfrm>
            <a:off x="8019281" y="1067327"/>
            <a:ext cx="2432622" cy="382308"/>
          </a:xfrm>
          <a:prstGeom prst="rect">
            <a:avLst/>
          </a:prstGeom>
        </p:spPr>
        <p:txBody>
          <a:bodyPr wrap="none">
            <a:spAutoFit/>
          </a:bodyPr>
          <a:lstStyle/>
          <a:p>
            <a:r>
              <a:rPr lang="en-US" sz="1836" b="1" spc="-153" dirty="0">
                <a:solidFill>
                  <a:srgbClr val="FFFFFF"/>
                </a:solidFill>
                <a:latin typeface="Segoe UI Semibold" panose="020B0702040204020203" pitchFamily="34" charset="0"/>
              </a:rPr>
              <a:t>MACHINE CONDITIONS</a:t>
            </a:r>
          </a:p>
        </p:txBody>
      </p:sp>
      <p:sp>
        <p:nvSpPr>
          <p:cNvPr id="58" name="Rectangle 57"/>
          <p:cNvSpPr/>
          <p:nvPr/>
        </p:nvSpPr>
        <p:spPr>
          <a:xfrm>
            <a:off x="1011777" y="4107005"/>
            <a:ext cx="3264112" cy="2058420"/>
          </a:xfrm>
          <a:prstGeom prst="rect">
            <a:avLst/>
          </a:prstGeom>
          <a:solidFill>
            <a:schemeClr val="bg1">
              <a:lumMod val="65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632" dirty="0">
                <a:solidFill>
                  <a:srgbClr val="FFFFFF"/>
                </a:solidFill>
              </a:rPr>
              <a:t>The features of machine or components, e.g. production date, technical specifications.</a:t>
            </a:r>
          </a:p>
        </p:txBody>
      </p:sp>
      <p:sp>
        <p:nvSpPr>
          <p:cNvPr id="59" name="Rectangle 58"/>
          <p:cNvSpPr/>
          <p:nvPr/>
        </p:nvSpPr>
        <p:spPr>
          <a:xfrm>
            <a:off x="4506367" y="4107005"/>
            <a:ext cx="3264112" cy="2058420"/>
          </a:xfrm>
          <a:prstGeom prst="rect">
            <a:avLst/>
          </a:prstGeom>
          <a:solidFill>
            <a:srgbClr val="69A0B5"/>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632" dirty="0">
                <a:solidFill>
                  <a:srgbClr val="FFFFFF"/>
                </a:solidFill>
              </a:rPr>
              <a:t>Environmental features that may influence a machine’s performance, e.g. location, temperature, other interactions.</a:t>
            </a:r>
          </a:p>
          <a:p>
            <a:pPr marL="291436" indent="-291436">
              <a:buFont typeface="Arial" panose="020B0604020202020204" pitchFamily="34" charset="0"/>
              <a:buChar char="•"/>
            </a:pPr>
            <a:endParaRPr lang="en-US" sz="1428" dirty="0">
              <a:solidFill>
                <a:srgbClr val="FFFFFF"/>
              </a:solidFill>
            </a:endParaRPr>
          </a:p>
        </p:txBody>
      </p:sp>
      <p:sp>
        <p:nvSpPr>
          <p:cNvPr id="60" name="Rectangle 59"/>
          <p:cNvSpPr/>
          <p:nvPr/>
        </p:nvSpPr>
        <p:spPr>
          <a:xfrm>
            <a:off x="8000957" y="4110250"/>
            <a:ext cx="3264112" cy="2055176"/>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632" dirty="0">
                <a:solidFill>
                  <a:srgbClr val="FFFFFF"/>
                </a:solidFill>
              </a:rPr>
              <a:t>The attributes of the operator who uses the machine, e.g. driver.</a:t>
            </a:r>
          </a:p>
          <a:p>
            <a:pPr marL="291436" indent="-291436">
              <a:buFont typeface="Arial" panose="020B0604020202020204" pitchFamily="34" charset="0"/>
              <a:buChar char="•"/>
            </a:pPr>
            <a:endParaRPr lang="en-US" sz="1428" dirty="0">
              <a:solidFill>
                <a:srgbClr val="FFFFFF"/>
              </a:solidFill>
            </a:endParaRPr>
          </a:p>
        </p:txBody>
      </p:sp>
      <p:sp>
        <p:nvSpPr>
          <p:cNvPr id="61" name="Rectangle 60"/>
          <p:cNvSpPr/>
          <p:nvPr/>
        </p:nvSpPr>
        <p:spPr>
          <a:xfrm>
            <a:off x="937629" y="3694372"/>
            <a:ext cx="2436154" cy="382308"/>
          </a:xfrm>
          <a:prstGeom prst="rect">
            <a:avLst/>
          </a:prstGeom>
        </p:spPr>
        <p:txBody>
          <a:bodyPr wrap="none">
            <a:spAutoFit/>
          </a:bodyPr>
          <a:lstStyle/>
          <a:p>
            <a:r>
              <a:rPr lang="en-US" sz="1836" b="1" dirty="0">
                <a:solidFill>
                  <a:srgbClr val="FFFFFF"/>
                </a:solidFill>
                <a:latin typeface="Segoe UI Semibold" panose="020B0702040204020203" pitchFamily="34" charset="0"/>
              </a:rPr>
              <a:t>MACHINE FEATURES</a:t>
            </a:r>
          </a:p>
        </p:txBody>
      </p:sp>
      <p:sp>
        <p:nvSpPr>
          <p:cNvPr id="62" name="Rectangle 61"/>
          <p:cNvSpPr/>
          <p:nvPr/>
        </p:nvSpPr>
        <p:spPr>
          <a:xfrm>
            <a:off x="4528365" y="3694165"/>
            <a:ext cx="3001572" cy="382308"/>
          </a:xfrm>
          <a:prstGeom prst="rect">
            <a:avLst/>
          </a:prstGeom>
        </p:spPr>
        <p:txBody>
          <a:bodyPr wrap="none">
            <a:spAutoFit/>
          </a:bodyPr>
          <a:lstStyle/>
          <a:p>
            <a:r>
              <a:rPr lang="en-US" sz="1836" b="1" dirty="0">
                <a:solidFill>
                  <a:srgbClr val="FFFFFF"/>
                </a:solidFill>
                <a:latin typeface="Segoe UI Semibold" panose="020B0702040204020203" pitchFamily="34" charset="0"/>
              </a:rPr>
              <a:t>OPERATING CONDITIONS</a:t>
            </a:r>
          </a:p>
        </p:txBody>
      </p:sp>
      <p:sp>
        <p:nvSpPr>
          <p:cNvPr id="64" name="Rectangle 63"/>
          <p:cNvSpPr/>
          <p:nvPr/>
        </p:nvSpPr>
        <p:spPr>
          <a:xfrm>
            <a:off x="8019281" y="3677819"/>
            <a:ext cx="2401101" cy="382308"/>
          </a:xfrm>
          <a:prstGeom prst="rect">
            <a:avLst/>
          </a:prstGeom>
        </p:spPr>
        <p:txBody>
          <a:bodyPr wrap="none">
            <a:spAutoFit/>
          </a:bodyPr>
          <a:lstStyle/>
          <a:p>
            <a:r>
              <a:rPr lang="en-US" sz="1836" b="1" spc="-153" dirty="0">
                <a:solidFill>
                  <a:srgbClr val="FFFFFF"/>
                </a:solidFill>
                <a:latin typeface="Segoe UI Semibold" panose="020B0702040204020203" pitchFamily="34" charset="0"/>
              </a:rPr>
              <a:t>OPERATOR ATTRIBUTES</a:t>
            </a:r>
          </a:p>
        </p:txBody>
      </p:sp>
    </p:spTree>
    <p:extLst>
      <p:ext uri="{BB962C8B-B14F-4D97-AF65-F5344CB8AC3E}">
        <p14:creationId xmlns:p14="http://schemas.microsoft.com/office/powerpoint/2010/main" val="374142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0"/>
          </p:nvPr>
        </p:nvSpPr>
        <p:spPr>
          <a:prstGeom prst="rect">
            <a:avLst/>
          </a:prstGeom>
        </p:spPr>
        <p:txBody>
          <a:bodyPr/>
          <a:lstStyle/>
          <a:p>
            <a:pPr marL="0" indent="0">
              <a:buNone/>
            </a:pPr>
            <a:r>
              <a:rPr lang="en-US" dirty="0"/>
              <a:t>The process of creating features that provide better or additional predictive power to the learning algorithm. </a:t>
            </a:r>
          </a:p>
        </p:txBody>
      </p:sp>
      <p:sp>
        <p:nvSpPr>
          <p:cNvPr id="5" name="Title 1"/>
          <p:cNvSpPr>
            <a:spLocks noGrp="1"/>
          </p:cNvSpPr>
          <p:nvPr>
            <p:ph type="title"/>
          </p:nvPr>
        </p:nvSpPr>
        <p:spPr/>
        <p:txBody>
          <a:bodyPr/>
          <a:lstStyle/>
          <a:p>
            <a:r>
              <a:rPr lang="en-US" dirty="0"/>
              <a:t>Feature Engineering</a:t>
            </a:r>
          </a:p>
        </p:txBody>
      </p:sp>
      <p:pic>
        <p:nvPicPr>
          <p:cNvPr id="2" name="Picture 1"/>
          <p:cNvPicPr>
            <a:picLocks noChangeAspect="1"/>
          </p:cNvPicPr>
          <p:nvPr/>
        </p:nvPicPr>
        <p:blipFill>
          <a:blip r:embed="rId3"/>
          <a:stretch>
            <a:fillRect/>
          </a:stretch>
        </p:blipFill>
        <p:spPr>
          <a:xfrm>
            <a:off x="460951" y="2691822"/>
            <a:ext cx="7344108" cy="2299278"/>
          </a:xfrm>
          <a:prstGeom prst="rect">
            <a:avLst/>
          </a:prstGeom>
        </p:spPr>
      </p:pic>
      <p:graphicFrame>
        <p:nvGraphicFramePr>
          <p:cNvPr id="3" name="Table 2"/>
          <p:cNvGraphicFramePr>
            <a:graphicFrameLocks noGrp="1"/>
          </p:cNvGraphicFramePr>
          <p:nvPr>
            <p:extLst/>
          </p:nvPr>
        </p:nvGraphicFramePr>
        <p:xfrm>
          <a:off x="7909769" y="2667000"/>
          <a:ext cx="4405408" cy="228600"/>
        </p:xfrm>
        <a:graphic>
          <a:graphicData uri="http://schemas.openxmlformats.org/drawingml/2006/table">
            <a:tbl>
              <a:tblPr firstRow="1" bandRow="1">
                <a:tableStyleId>{5940675A-B579-460E-94D1-54222C63F5DA}</a:tableStyleId>
              </a:tblPr>
              <a:tblGrid>
                <a:gridCol w="320317">
                  <a:extLst>
                    <a:ext uri="{9D8B030D-6E8A-4147-A177-3AD203B41FA5}">
                      <a16:colId xmlns:a16="http://schemas.microsoft.com/office/drawing/2014/main" val="20000"/>
                    </a:ext>
                  </a:extLst>
                </a:gridCol>
                <a:gridCol w="308939">
                  <a:extLst>
                    <a:ext uri="{9D8B030D-6E8A-4147-A177-3AD203B41FA5}">
                      <a16:colId xmlns:a16="http://schemas.microsoft.com/office/drawing/2014/main" val="20001"/>
                    </a:ext>
                  </a:extLst>
                </a:gridCol>
                <a:gridCol w="271263">
                  <a:extLst>
                    <a:ext uri="{9D8B030D-6E8A-4147-A177-3AD203B41FA5}">
                      <a16:colId xmlns:a16="http://schemas.microsoft.com/office/drawing/2014/main" val="20002"/>
                    </a:ext>
                  </a:extLst>
                </a:gridCol>
                <a:gridCol w="380689">
                  <a:extLst>
                    <a:ext uri="{9D8B030D-6E8A-4147-A177-3AD203B41FA5}">
                      <a16:colId xmlns:a16="http://schemas.microsoft.com/office/drawing/2014/main" val="20003"/>
                    </a:ext>
                  </a:extLst>
                </a:gridCol>
                <a:gridCol w="390591">
                  <a:extLst>
                    <a:ext uri="{9D8B030D-6E8A-4147-A177-3AD203B41FA5}">
                      <a16:colId xmlns:a16="http://schemas.microsoft.com/office/drawing/2014/main" val="20004"/>
                    </a:ext>
                  </a:extLst>
                </a:gridCol>
                <a:gridCol w="447609">
                  <a:extLst>
                    <a:ext uri="{9D8B030D-6E8A-4147-A177-3AD203B41FA5}">
                      <a16:colId xmlns:a16="http://schemas.microsoft.com/office/drawing/2014/main" val="20005"/>
                    </a:ext>
                  </a:extLst>
                </a:gridCol>
                <a:gridCol w="3048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54292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tblGrid>
              <a:tr h="203778">
                <a:tc>
                  <a:txBody>
                    <a:bodyPr/>
                    <a:lstStyle/>
                    <a:p>
                      <a:r>
                        <a:rPr lang="en-US" sz="900" dirty="0"/>
                        <a:t>a1</a:t>
                      </a:r>
                    </a:p>
                  </a:txBody>
                  <a:tcPr/>
                </a:tc>
                <a:tc>
                  <a:txBody>
                    <a:bodyPr/>
                    <a:lstStyle/>
                    <a:p>
                      <a:r>
                        <a:rPr lang="en-US" sz="900" dirty="0"/>
                        <a:t>a2</a:t>
                      </a:r>
                    </a:p>
                  </a:txBody>
                  <a:tcPr/>
                </a:tc>
                <a:tc>
                  <a:txBody>
                    <a:bodyPr/>
                    <a:lstStyle/>
                    <a:p>
                      <a:r>
                        <a:rPr lang="en-US" sz="900" dirty="0"/>
                        <a:t>…</a:t>
                      </a:r>
                    </a:p>
                  </a:txBody>
                  <a:tcPr/>
                </a:tc>
                <a:tc>
                  <a:txBody>
                    <a:bodyPr/>
                    <a:lstStyle/>
                    <a:p>
                      <a:r>
                        <a:rPr lang="en-US" sz="900" dirty="0"/>
                        <a:t>a21</a:t>
                      </a:r>
                    </a:p>
                  </a:txBody>
                  <a:tcPr/>
                </a:tc>
                <a:tc>
                  <a:txBody>
                    <a:bodyPr/>
                    <a:lstStyle/>
                    <a:p>
                      <a:r>
                        <a:rPr lang="en-US" sz="900" dirty="0"/>
                        <a:t>sd1</a:t>
                      </a:r>
                    </a:p>
                  </a:txBody>
                  <a:tcPr/>
                </a:tc>
                <a:tc>
                  <a:txBody>
                    <a:bodyPr/>
                    <a:lstStyle/>
                    <a:p>
                      <a:r>
                        <a:rPr lang="en-US" sz="900" dirty="0"/>
                        <a:t>sd2</a:t>
                      </a:r>
                    </a:p>
                  </a:txBody>
                  <a:tcPr/>
                </a:tc>
                <a:tc>
                  <a:txBody>
                    <a:bodyPr/>
                    <a:lstStyle/>
                    <a:p>
                      <a:r>
                        <a:rPr lang="en-US" sz="900" dirty="0"/>
                        <a:t>…</a:t>
                      </a:r>
                    </a:p>
                  </a:txBody>
                  <a:tcPr/>
                </a:tc>
                <a:tc>
                  <a:txBody>
                    <a:bodyPr/>
                    <a:lstStyle/>
                    <a:p>
                      <a:r>
                        <a:rPr lang="en-US" sz="900" dirty="0"/>
                        <a:t>sd21</a:t>
                      </a:r>
                    </a:p>
                  </a:txBody>
                  <a:tcPr/>
                </a:tc>
                <a:tc>
                  <a:txBody>
                    <a:bodyPr/>
                    <a:lstStyle/>
                    <a:p>
                      <a:r>
                        <a:rPr lang="en-US" sz="900" dirty="0"/>
                        <a:t>RUL</a:t>
                      </a:r>
                    </a:p>
                  </a:txBody>
                  <a:tcPr/>
                </a:tc>
                <a:tc>
                  <a:txBody>
                    <a:bodyPr/>
                    <a:lstStyle/>
                    <a:p>
                      <a:r>
                        <a:rPr lang="en-US" sz="900" dirty="0"/>
                        <a:t>label1</a:t>
                      </a:r>
                    </a:p>
                  </a:txBody>
                  <a:tcPr/>
                </a:tc>
                <a:tc>
                  <a:txBody>
                    <a:bodyPr/>
                    <a:lstStyle/>
                    <a:p>
                      <a:r>
                        <a:rPr lang="en-US" sz="900" dirty="0"/>
                        <a:t>label2</a:t>
                      </a:r>
                    </a:p>
                  </a:txBody>
                  <a:tcPr/>
                </a:tc>
                <a:extLst>
                  <a:ext uri="{0D108BD9-81ED-4DB2-BD59-A6C34878D82A}">
                    <a16:rowId xmlns:a16="http://schemas.microsoft.com/office/drawing/2014/main" val="10000"/>
                  </a:ext>
                </a:extLst>
              </a:tr>
            </a:tbl>
          </a:graphicData>
        </a:graphic>
      </p:graphicFrame>
      <p:sp>
        <p:nvSpPr>
          <p:cNvPr id="7" name="Right Brace 6"/>
          <p:cNvSpPr/>
          <p:nvPr/>
        </p:nvSpPr>
        <p:spPr>
          <a:xfrm rot="5400000">
            <a:off x="9211516" y="1686767"/>
            <a:ext cx="276222" cy="2865344"/>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73" dirty="0">
              <a:solidFill>
                <a:srgbClr val="FFFFFF"/>
              </a:solidFill>
            </a:endParaRPr>
          </a:p>
        </p:txBody>
      </p:sp>
      <p:sp>
        <p:nvSpPr>
          <p:cNvPr id="8" name="TextBox 7"/>
          <p:cNvSpPr txBox="1"/>
          <p:nvPr/>
        </p:nvSpPr>
        <p:spPr>
          <a:xfrm>
            <a:off x="7744279" y="3341663"/>
            <a:ext cx="372362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60+ engineered features</a:t>
            </a:r>
          </a:p>
        </p:txBody>
      </p:sp>
      <p:sp>
        <p:nvSpPr>
          <p:cNvPr id="9" name="Rectangle 8"/>
          <p:cNvSpPr/>
          <p:nvPr/>
        </p:nvSpPr>
        <p:spPr>
          <a:xfrm>
            <a:off x="78970" y="5332391"/>
            <a:ext cx="10131829" cy="657359"/>
          </a:xfrm>
          <a:prstGeom prst="rect">
            <a:avLst/>
          </a:prstGeom>
        </p:spPr>
        <p:txBody>
          <a:bodyPr wrap="square">
            <a:spAutoFit/>
          </a:bodyPr>
          <a:lstStyle/>
          <a:p>
            <a:pPr marL="342900" lvl="1"/>
            <a:r>
              <a:rPr lang="en-US" dirty="0">
                <a:solidFill>
                  <a:srgbClr val="FFFFFF"/>
                </a:solidFill>
              </a:rPr>
              <a:t>Other potential features: change from initial value, velocity of change, frequency count over a predefined threshold</a:t>
            </a:r>
          </a:p>
        </p:txBody>
      </p:sp>
    </p:spTree>
    <p:extLst>
      <p:ext uri="{BB962C8B-B14F-4D97-AF65-F5344CB8AC3E}">
        <p14:creationId xmlns:p14="http://schemas.microsoft.com/office/powerpoint/2010/main" val="41280123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Feature Engineering Methods</a:t>
            </a:r>
          </a:p>
        </p:txBody>
      </p:sp>
      <p:sp>
        <p:nvSpPr>
          <p:cNvPr id="27" name="Rectangle 26"/>
          <p:cNvSpPr/>
          <p:nvPr/>
        </p:nvSpPr>
        <p:spPr>
          <a:xfrm>
            <a:off x="350608" y="3379663"/>
            <a:ext cx="8399439" cy="1618470"/>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448" dirty="0">
                <a:solidFill>
                  <a:srgbClr val="FFFFFF">
                    <a:lumMod val="75000"/>
                    <a:lumOff val="25000"/>
                  </a:srgbClr>
                </a:solidFill>
              </a:rPr>
              <a:t>2- Lag features for short term: </a:t>
            </a:r>
          </a:p>
          <a:p>
            <a:pPr>
              <a:spcBef>
                <a:spcPts val="612"/>
              </a:spcBef>
            </a:pPr>
            <a:r>
              <a:rPr lang="en-IN" sz="1600" dirty="0">
                <a:solidFill>
                  <a:srgbClr val="FFFFFF">
                    <a:lumMod val="75000"/>
                    <a:lumOff val="25000"/>
                  </a:srgbClr>
                </a:solidFill>
              </a:rPr>
              <a:t>For each labelled record of an asset, pick a window of size w and use tumbling windows to create aggregate features for the periods before the labelling date and time.  </a:t>
            </a:r>
          </a:p>
        </p:txBody>
      </p:sp>
      <p:sp>
        <p:nvSpPr>
          <p:cNvPr id="30" name="Rectangle 29"/>
          <p:cNvSpPr/>
          <p:nvPr/>
        </p:nvSpPr>
        <p:spPr>
          <a:xfrm>
            <a:off x="350608" y="5108135"/>
            <a:ext cx="8399439" cy="1618470"/>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448" dirty="0">
                <a:solidFill>
                  <a:srgbClr val="FFFFFF">
                    <a:lumMod val="75000"/>
                    <a:lumOff val="25000"/>
                  </a:srgbClr>
                </a:solidFill>
              </a:rPr>
              <a:t>3- Lag features for long term: </a:t>
            </a:r>
          </a:p>
          <a:p>
            <a:pPr>
              <a:spcBef>
                <a:spcPts val="612"/>
              </a:spcBef>
            </a:pPr>
            <a:r>
              <a:rPr lang="en-IN" sz="1600" dirty="0">
                <a:solidFill>
                  <a:srgbClr val="FFFFFF">
                    <a:lumMod val="75000"/>
                    <a:lumOff val="25000"/>
                  </a:srgbClr>
                </a:solidFill>
              </a:rPr>
              <a:t>For each labelled record, find aggregated features for a larger window than w reflecting the long term effects. </a:t>
            </a:r>
          </a:p>
        </p:txBody>
      </p:sp>
      <p:sp>
        <p:nvSpPr>
          <p:cNvPr id="40" name="Rectangle 39"/>
          <p:cNvSpPr/>
          <p:nvPr/>
        </p:nvSpPr>
        <p:spPr>
          <a:xfrm>
            <a:off x="350608" y="3379662"/>
            <a:ext cx="46630" cy="1622730"/>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sz="3264"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2" name="Rectangle 41"/>
          <p:cNvSpPr/>
          <p:nvPr/>
        </p:nvSpPr>
        <p:spPr>
          <a:xfrm>
            <a:off x="350608" y="5108134"/>
            <a:ext cx="46630" cy="1622730"/>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sz="3264" dirty="0">
              <a:solidFill>
                <a:srgbClr val="FFFFFF">
                  <a:lumMod val="75000"/>
                  <a:lumOff val="25000"/>
                </a:srgbClr>
              </a:solidFill>
              <a:latin typeface="Segoe UI Light" panose="020B0502040204020203" pitchFamily="34" charset="0"/>
              <a:cs typeface="Segoe UI Light" panose="020B0502040204020203" pitchFamily="34" charset="0"/>
            </a:endParaRPr>
          </a:p>
        </p:txBody>
      </p:sp>
      <p:sp>
        <p:nvSpPr>
          <p:cNvPr id="43" name="Rectangle 42"/>
          <p:cNvSpPr/>
          <p:nvPr/>
        </p:nvSpPr>
        <p:spPr>
          <a:xfrm>
            <a:off x="8865716" y="1646931"/>
            <a:ext cx="3202339" cy="5079673"/>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244" dirty="0">
                <a:solidFill>
                  <a:srgbClr val="FFFFFF"/>
                </a:solidFill>
              </a:rPr>
              <a:t>Create features that capture degradation over time.</a:t>
            </a:r>
          </a:p>
        </p:txBody>
      </p:sp>
      <p:sp>
        <p:nvSpPr>
          <p:cNvPr id="14" name="Rectangle 13"/>
          <p:cNvSpPr/>
          <p:nvPr/>
        </p:nvSpPr>
        <p:spPr>
          <a:xfrm>
            <a:off x="350608" y="1646931"/>
            <a:ext cx="8399439" cy="1618470"/>
          </a:xfrm>
          <a:prstGeom prst="rect">
            <a:avLst/>
          </a:prstGeom>
          <a:no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186521" rtlCol="0" anchor="ctr">
            <a:noAutofit/>
          </a:bodyPr>
          <a:lstStyle/>
          <a:p>
            <a:pPr>
              <a:spcBef>
                <a:spcPts val="612"/>
              </a:spcBef>
            </a:pPr>
            <a:r>
              <a:rPr lang="en-IN" sz="2448" dirty="0">
                <a:solidFill>
                  <a:srgbClr val="FFFFFF">
                    <a:lumMod val="75000"/>
                    <a:lumOff val="25000"/>
                  </a:srgbClr>
                </a:solidFill>
              </a:rPr>
              <a:t>1- Rolling aggregates: </a:t>
            </a:r>
          </a:p>
          <a:p>
            <a:pPr>
              <a:spcBef>
                <a:spcPts val="612"/>
              </a:spcBef>
            </a:pPr>
            <a:r>
              <a:rPr lang="en-IN" sz="1600" dirty="0">
                <a:solidFill>
                  <a:srgbClr val="FFFFFF">
                    <a:lumMod val="75000"/>
                    <a:lumOff val="25000"/>
                  </a:srgbClr>
                </a:solidFill>
              </a:rPr>
              <a:t>For each labelled record of an asset, pick a rolling window of size w,  compute rolling aggregate features for the periods before the labelling date and time of that record.  </a:t>
            </a:r>
          </a:p>
        </p:txBody>
      </p:sp>
      <p:sp>
        <p:nvSpPr>
          <p:cNvPr id="15" name="Rectangle 14"/>
          <p:cNvSpPr/>
          <p:nvPr/>
        </p:nvSpPr>
        <p:spPr>
          <a:xfrm>
            <a:off x="350608" y="1646931"/>
            <a:ext cx="46630" cy="1622730"/>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sz="3264" dirty="0">
              <a:solidFill>
                <a:srgbClr val="FFFFFF">
                  <a:lumMod val="75000"/>
                  <a:lumOff val="25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745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Techniques</a:t>
            </a:r>
          </a:p>
        </p:txBody>
      </p:sp>
      <p:sp>
        <p:nvSpPr>
          <p:cNvPr id="18" name="Rectangle 17"/>
          <p:cNvSpPr/>
          <p:nvPr/>
        </p:nvSpPr>
        <p:spPr>
          <a:xfrm>
            <a:off x="816731" y="1473163"/>
            <a:ext cx="4226106" cy="2170707"/>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endParaRPr lang="en-US" sz="1836" b="1" dirty="0">
              <a:solidFill>
                <a:srgbClr val="FFFFFF"/>
              </a:solidFill>
              <a:latin typeface="Segoe UI Semibold" panose="020B0702040204020203" pitchFamily="34" charset="0"/>
            </a:endParaRPr>
          </a:p>
        </p:txBody>
      </p:sp>
      <p:sp>
        <p:nvSpPr>
          <p:cNvPr id="21" name="Rectangle 20"/>
          <p:cNvSpPr/>
          <p:nvPr/>
        </p:nvSpPr>
        <p:spPr>
          <a:xfrm>
            <a:off x="823365" y="2145478"/>
            <a:ext cx="4216630" cy="1492116"/>
          </a:xfrm>
          <a:prstGeom prst="rect">
            <a:avLst/>
          </a:prstGeom>
          <a:solidFill>
            <a:schemeClr val="bg1">
              <a:lumMod val="65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428" dirty="0">
                <a:solidFill>
                  <a:srgbClr val="FFFFFF"/>
                </a:solidFill>
              </a:rPr>
              <a:t>Predict failures within a future period of time</a:t>
            </a:r>
          </a:p>
          <a:p>
            <a:pPr marL="291436" indent="-291436">
              <a:buFont typeface="Arial" panose="020B0604020202020204" pitchFamily="34" charset="0"/>
              <a:buChar char="•"/>
            </a:pPr>
            <a:endParaRPr lang="en-US" sz="1428" dirty="0">
              <a:solidFill>
                <a:srgbClr val="FFFFFF"/>
              </a:solidFill>
            </a:endParaRP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4349135" y="1592644"/>
            <a:ext cx="418294" cy="401038"/>
          </a:xfrm>
          <a:prstGeom prst="rect">
            <a:avLst/>
          </a:prstGeom>
        </p:spPr>
      </p:pic>
      <p:sp>
        <p:nvSpPr>
          <p:cNvPr id="3" name="Rectangle 2"/>
          <p:cNvSpPr/>
          <p:nvPr/>
        </p:nvSpPr>
        <p:spPr>
          <a:xfrm>
            <a:off x="810096" y="1110623"/>
            <a:ext cx="2950421" cy="382308"/>
          </a:xfrm>
          <a:prstGeom prst="rect">
            <a:avLst/>
          </a:prstGeom>
        </p:spPr>
        <p:txBody>
          <a:bodyPr wrap="square">
            <a:spAutoFit/>
          </a:bodyPr>
          <a:lstStyle/>
          <a:p>
            <a:r>
              <a:rPr lang="en-US" sz="1836" b="1" dirty="0">
                <a:solidFill>
                  <a:srgbClr val="FFFFFF"/>
                </a:solidFill>
                <a:latin typeface="Segoe UI Semibold" panose="020B0702040204020203" pitchFamily="34" charset="0"/>
              </a:rPr>
              <a:t>BINARY CLASSIFICATION</a:t>
            </a:r>
          </a:p>
        </p:txBody>
      </p:sp>
      <p:sp>
        <p:nvSpPr>
          <p:cNvPr id="47" name="Oval 46"/>
          <p:cNvSpPr/>
          <p:nvPr/>
        </p:nvSpPr>
        <p:spPr>
          <a:xfrm>
            <a:off x="923759" y="1643958"/>
            <a:ext cx="154611" cy="171434"/>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50" name="Oval 49"/>
          <p:cNvSpPr/>
          <p:nvPr/>
        </p:nvSpPr>
        <p:spPr>
          <a:xfrm>
            <a:off x="1154625" y="1646949"/>
            <a:ext cx="154611" cy="171434"/>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51" name="Oval 50"/>
          <p:cNvSpPr/>
          <p:nvPr/>
        </p:nvSpPr>
        <p:spPr>
          <a:xfrm>
            <a:off x="1380625" y="1643958"/>
            <a:ext cx="154611" cy="171434"/>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25" name="Rectangle 24"/>
          <p:cNvSpPr/>
          <p:nvPr/>
        </p:nvSpPr>
        <p:spPr>
          <a:xfrm>
            <a:off x="823366" y="4365658"/>
            <a:ext cx="4226243" cy="2182824"/>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endParaRPr lang="en-US" sz="1836" b="1" dirty="0">
              <a:solidFill>
                <a:srgbClr val="FFFFFF"/>
              </a:solidFill>
              <a:latin typeface="Segoe UI Semibold" panose="020B0702040204020203" pitchFamily="34" charset="0"/>
            </a:endParaRPr>
          </a:p>
        </p:txBody>
      </p:sp>
      <p:sp>
        <p:nvSpPr>
          <p:cNvPr id="26" name="Rectangle 25"/>
          <p:cNvSpPr/>
          <p:nvPr/>
        </p:nvSpPr>
        <p:spPr>
          <a:xfrm>
            <a:off x="823461" y="5052806"/>
            <a:ext cx="4216630" cy="1495676"/>
          </a:xfrm>
          <a:prstGeom prst="rect">
            <a:avLst/>
          </a:prstGeom>
          <a:solidFill>
            <a:srgbClr val="92D050"/>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r>
              <a:rPr lang="en-US" sz="1428" dirty="0">
                <a:solidFill>
                  <a:srgbClr val="FFFFFF"/>
                </a:solidFill>
              </a:rPr>
              <a:t>Predict failures with their causes within a future time period.</a:t>
            </a:r>
          </a:p>
          <a:p>
            <a:endParaRPr lang="en-US" sz="1428" dirty="0">
              <a:solidFill>
                <a:srgbClr val="FFFFFF"/>
              </a:solidFill>
            </a:endParaRPr>
          </a:p>
          <a:p>
            <a:r>
              <a:rPr lang="en-US" sz="1428" dirty="0">
                <a:solidFill>
                  <a:srgbClr val="FFFFFF"/>
                </a:solidFill>
              </a:rPr>
              <a:t>Predict remaining useful life within ranges of future periods</a:t>
            </a:r>
          </a:p>
        </p:txBody>
      </p:sp>
      <p:sp>
        <p:nvSpPr>
          <p:cNvPr id="27" name="Rectangle 26"/>
          <p:cNvSpPr/>
          <p:nvPr/>
        </p:nvSpPr>
        <p:spPr>
          <a:xfrm>
            <a:off x="823366" y="3961315"/>
            <a:ext cx="2966651" cy="382308"/>
          </a:xfrm>
          <a:prstGeom prst="rect">
            <a:avLst/>
          </a:prstGeom>
        </p:spPr>
        <p:txBody>
          <a:bodyPr wrap="none">
            <a:spAutoFit/>
          </a:bodyPr>
          <a:lstStyle/>
          <a:p>
            <a:r>
              <a:rPr lang="en-US" sz="1836" b="1" spc="-153" dirty="0">
                <a:solidFill>
                  <a:srgbClr val="FFFFFF"/>
                </a:solidFill>
                <a:latin typeface="Segoe UI Semibold" panose="020B0702040204020203" pitchFamily="34" charset="0"/>
              </a:rPr>
              <a:t>MULTICLASS CLASSIFICATION</a:t>
            </a:r>
          </a:p>
        </p:txBody>
      </p:sp>
      <p:sp>
        <p:nvSpPr>
          <p:cNvPr id="28" name="Oval 27"/>
          <p:cNvSpPr/>
          <p:nvPr/>
        </p:nvSpPr>
        <p:spPr>
          <a:xfrm>
            <a:off x="893342" y="4519215"/>
            <a:ext cx="171434" cy="197194"/>
          </a:xfrm>
          <a:prstGeom prst="ellipse">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29" name="Oval 28"/>
          <p:cNvSpPr/>
          <p:nvPr/>
        </p:nvSpPr>
        <p:spPr>
          <a:xfrm>
            <a:off x="1115028" y="4519215"/>
            <a:ext cx="181514" cy="197193"/>
          </a:xfrm>
          <a:prstGeom prst="ellipse">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4421413" y="4439741"/>
            <a:ext cx="463809" cy="461299"/>
          </a:xfrm>
          <a:prstGeom prst="rect">
            <a:avLst/>
          </a:prstGeom>
        </p:spPr>
      </p:pic>
      <p:sp>
        <p:nvSpPr>
          <p:cNvPr id="61" name="Rectangle 60"/>
          <p:cNvSpPr/>
          <p:nvPr/>
        </p:nvSpPr>
        <p:spPr>
          <a:xfrm>
            <a:off x="6289893" y="1473283"/>
            <a:ext cx="4226106" cy="2164311"/>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endParaRPr lang="en-US" sz="1836" b="1" dirty="0">
              <a:solidFill>
                <a:srgbClr val="FFFFFF"/>
              </a:solidFill>
              <a:latin typeface="Segoe UI Semibold" panose="020B0702040204020203" pitchFamily="34" charset="0"/>
            </a:endParaRPr>
          </a:p>
        </p:txBody>
      </p:sp>
      <p:sp>
        <p:nvSpPr>
          <p:cNvPr id="62" name="Rectangle 61"/>
          <p:cNvSpPr/>
          <p:nvPr/>
        </p:nvSpPr>
        <p:spPr>
          <a:xfrm>
            <a:off x="6289988" y="2143657"/>
            <a:ext cx="4216630" cy="1493936"/>
          </a:xfrm>
          <a:prstGeom prst="rect">
            <a:avLst/>
          </a:prstGeom>
          <a:solidFill>
            <a:srgbClr val="69A0B5"/>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endParaRPr lang="en-US" sz="1428" dirty="0">
              <a:solidFill>
                <a:srgbClr val="FFFFFF"/>
              </a:solidFill>
            </a:endParaRPr>
          </a:p>
          <a:p>
            <a:r>
              <a:rPr lang="en-US" sz="1428" dirty="0">
                <a:solidFill>
                  <a:srgbClr val="FFFFFF"/>
                </a:solidFill>
              </a:rPr>
              <a:t>Predict remaining useful life, the amount of time before the next failure</a:t>
            </a:r>
          </a:p>
          <a:p>
            <a:endParaRPr lang="en-US" sz="1428" dirty="0">
              <a:solidFill>
                <a:srgbClr val="FFFFFF"/>
              </a:solidFill>
            </a:endParaRPr>
          </a:p>
          <a:p>
            <a:pPr marL="291436" indent="-291436">
              <a:buFont typeface="Arial" panose="020B0604020202020204" pitchFamily="34" charset="0"/>
              <a:buChar char="•"/>
            </a:pPr>
            <a:endParaRPr lang="en-US" sz="1428" dirty="0">
              <a:solidFill>
                <a:srgbClr val="FFFFFF"/>
              </a:solidFill>
            </a:endParaRPr>
          </a:p>
        </p:txBody>
      </p:sp>
      <p:sp>
        <p:nvSpPr>
          <p:cNvPr id="65" name="Rectangle 64"/>
          <p:cNvSpPr/>
          <p:nvPr/>
        </p:nvSpPr>
        <p:spPr>
          <a:xfrm>
            <a:off x="6249928" y="1101192"/>
            <a:ext cx="2156816" cy="382308"/>
          </a:xfrm>
          <a:prstGeom prst="rect">
            <a:avLst/>
          </a:prstGeom>
        </p:spPr>
        <p:txBody>
          <a:bodyPr wrap="square">
            <a:spAutoFit/>
          </a:bodyPr>
          <a:lstStyle/>
          <a:p>
            <a:r>
              <a:rPr lang="en-US" sz="1836" b="1" dirty="0">
                <a:solidFill>
                  <a:srgbClr val="FFFFFF"/>
                </a:solidFill>
                <a:latin typeface="Segoe UI Semibold" panose="020B0702040204020203" pitchFamily="34" charset="0"/>
              </a:rPr>
              <a:t>REGRESSION</a:t>
            </a:r>
          </a:p>
        </p:txBody>
      </p:sp>
      <p:sp>
        <p:nvSpPr>
          <p:cNvPr id="66" name="Oval 65"/>
          <p:cNvSpPr/>
          <p:nvPr/>
        </p:nvSpPr>
        <p:spPr>
          <a:xfrm>
            <a:off x="6407783" y="1621729"/>
            <a:ext cx="154611" cy="171434"/>
          </a:xfrm>
          <a:prstGeom prst="ellipse">
            <a:avLst/>
          </a:prstGeom>
          <a:solidFill>
            <a:srgbClr val="69A0B5"/>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67" name="Oval 66"/>
          <p:cNvSpPr/>
          <p:nvPr/>
        </p:nvSpPr>
        <p:spPr>
          <a:xfrm>
            <a:off x="6638648" y="1624720"/>
            <a:ext cx="154611" cy="171434"/>
          </a:xfrm>
          <a:prstGeom prst="ellipse">
            <a:avLst/>
          </a:prstGeom>
          <a:solidFill>
            <a:srgbClr val="69A0B5"/>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68" name="Oval 67"/>
          <p:cNvSpPr/>
          <p:nvPr/>
        </p:nvSpPr>
        <p:spPr>
          <a:xfrm>
            <a:off x="6864649" y="1621729"/>
            <a:ext cx="154611" cy="171434"/>
          </a:xfrm>
          <a:prstGeom prst="ellipse">
            <a:avLst/>
          </a:prstGeom>
          <a:solidFill>
            <a:srgbClr val="69A0B5"/>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69" name="Rectangle 68"/>
          <p:cNvSpPr/>
          <p:nvPr/>
        </p:nvSpPr>
        <p:spPr>
          <a:xfrm>
            <a:off x="6278682" y="4365659"/>
            <a:ext cx="4216581" cy="2182824"/>
          </a:xfrm>
          <a:prstGeom prst="rect">
            <a:avLst/>
          </a:prstGeom>
          <a:solidFill>
            <a:schemeClr val="bg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endParaRPr lang="en-US" sz="1836" b="1" dirty="0">
              <a:solidFill>
                <a:srgbClr val="FFFFFF"/>
              </a:solidFill>
              <a:latin typeface="Segoe UI Semibold" panose="020B0702040204020203" pitchFamily="34" charset="0"/>
            </a:endParaRPr>
          </a:p>
        </p:txBody>
      </p:sp>
      <p:sp>
        <p:nvSpPr>
          <p:cNvPr id="70" name="Rectangle 69"/>
          <p:cNvSpPr/>
          <p:nvPr/>
        </p:nvSpPr>
        <p:spPr>
          <a:xfrm>
            <a:off x="6278771" y="5055884"/>
            <a:ext cx="4216492" cy="1513311"/>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endParaRPr lang="en-US" sz="1428" dirty="0">
              <a:solidFill>
                <a:srgbClr val="FFFFFF"/>
              </a:solidFill>
            </a:endParaRPr>
          </a:p>
          <a:p>
            <a:r>
              <a:rPr lang="en-US" sz="1428" dirty="0">
                <a:solidFill>
                  <a:srgbClr val="FFFFFF"/>
                </a:solidFill>
              </a:rPr>
              <a:t>Identify change in normal trends to find anomalies</a:t>
            </a:r>
          </a:p>
          <a:p>
            <a:pPr marL="291436" indent="-291436">
              <a:buFont typeface="Arial" panose="020B0604020202020204" pitchFamily="34" charset="0"/>
              <a:buChar char="•"/>
            </a:pPr>
            <a:endParaRPr lang="en-US" sz="1428" dirty="0">
              <a:solidFill>
                <a:srgbClr val="FFFFFF"/>
              </a:solidFill>
            </a:endParaRPr>
          </a:p>
          <a:p>
            <a:pPr marL="291436" indent="-291436">
              <a:buFont typeface="Arial" panose="020B0604020202020204" pitchFamily="34" charset="0"/>
              <a:buChar char="•"/>
            </a:pPr>
            <a:endParaRPr lang="en-US" sz="1428" dirty="0">
              <a:solidFill>
                <a:srgbClr val="FFFFFF"/>
              </a:solidFill>
            </a:endParaRPr>
          </a:p>
        </p:txBody>
      </p:sp>
      <p:sp>
        <p:nvSpPr>
          <p:cNvPr id="71" name="Rectangle 70"/>
          <p:cNvSpPr/>
          <p:nvPr/>
        </p:nvSpPr>
        <p:spPr>
          <a:xfrm>
            <a:off x="6320917" y="4009686"/>
            <a:ext cx="2338058" cy="382308"/>
          </a:xfrm>
          <a:prstGeom prst="rect">
            <a:avLst/>
          </a:prstGeom>
        </p:spPr>
        <p:txBody>
          <a:bodyPr wrap="none">
            <a:spAutoFit/>
          </a:bodyPr>
          <a:lstStyle/>
          <a:p>
            <a:r>
              <a:rPr lang="en-US" sz="1836" b="1" spc="-153" dirty="0">
                <a:solidFill>
                  <a:srgbClr val="FFFFFF"/>
                </a:solidFill>
                <a:latin typeface="Segoe UI Semibold" panose="020B0702040204020203" pitchFamily="34" charset="0"/>
              </a:rPr>
              <a:t>ANOMALY DETECTION</a:t>
            </a:r>
          </a:p>
        </p:txBody>
      </p:sp>
      <p:sp>
        <p:nvSpPr>
          <p:cNvPr id="72" name="Oval 71"/>
          <p:cNvSpPr/>
          <p:nvPr/>
        </p:nvSpPr>
        <p:spPr>
          <a:xfrm>
            <a:off x="6414651" y="4549999"/>
            <a:ext cx="171434" cy="171434"/>
          </a:xfrm>
          <a:prstGeom prst="ellipse">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9751073" y="4493712"/>
            <a:ext cx="463809" cy="401038"/>
          </a:xfrm>
          <a:prstGeom prst="rect">
            <a:avLst/>
          </a:prstGeom>
        </p:spPr>
      </p:pic>
      <p:sp>
        <p:nvSpPr>
          <p:cNvPr id="76" name="Oval 75"/>
          <p:cNvSpPr/>
          <p:nvPr/>
        </p:nvSpPr>
        <p:spPr>
          <a:xfrm>
            <a:off x="1606625" y="1642352"/>
            <a:ext cx="154611" cy="171434"/>
          </a:xfrm>
          <a:prstGeom prst="ellipse">
            <a:avLst/>
          </a:prstGeom>
          <a:solidFill>
            <a:schemeClr val="bg1">
              <a:lumMod val="6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4">
            <a:off x="9742356" y="1527089"/>
            <a:ext cx="463809" cy="461299"/>
          </a:xfrm>
          <a:prstGeom prst="rect">
            <a:avLst/>
          </a:prstGeom>
        </p:spPr>
      </p:pic>
      <p:sp>
        <p:nvSpPr>
          <p:cNvPr id="78" name="Oval 77"/>
          <p:cNvSpPr/>
          <p:nvPr/>
        </p:nvSpPr>
        <p:spPr>
          <a:xfrm>
            <a:off x="1370155" y="4519214"/>
            <a:ext cx="171434" cy="197194"/>
          </a:xfrm>
          <a:prstGeom prst="ellipse">
            <a:avLst/>
          </a:prstGeom>
          <a:solidFill>
            <a:srgbClr val="92D05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79" name="Oval 78"/>
          <p:cNvSpPr/>
          <p:nvPr/>
        </p:nvSpPr>
        <p:spPr>
          <a:xfrm>
            <a:off x="6659698" y="4547554"/>
            <a:ext cx="171434" cy="171434"/>
          </a:xfrm>
          <a:prstGeom prst="ellipse">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
        <p:nvSpPr>
          <p:cNvPr id="81" name="Oval 80"/>
          <p:cNvSpPr/>
          <p:nvPr/>
        </p:nvSpPr>
        <p:spPr>
          <a:xfrm>
            <a:off x="6909630" y="4550943"/>
            <a:ext cx="171434" cy="171434"/>
          </a:xfrm>
          <a:prstGeom prst="ellipse">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FFFFFF"/>
              </a:solidFill>
            </a:endParaRPr>
          </a:p>
        </p:txBody>
      </p:sp>
    </p:spTree>
    <p:extLst>
      <p:ext uri="{BB962C8B-B14F-4D97-AF65-F5344CB8AC3E}">
        <p14:creationId xmlns:p14="http://schemas.microsoft.com/office/powerpoint/2010/main" val="131645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0611830" y="2367219"/>
            <a:ext cx="472961" cy="2176206"/>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5" idx="3"/>
            </p:cNvCxnSpPr>
            <p:nvPr/>
          </p:nvCxnSpPr>
          <p:spPr>
            <a:xfrm flipV="1">
              <a:off x="10675766" y="4104261"/>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10619591" y="5254388"/>
            <a:ext cx="530630" cy="65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538017" y="5105507"/>
            <a:ext cx="2137748" cy="1005840"/>
            <a:chOff x="8538017" y="4739224"/>
            <a:chExt cx="2137748" cy="100584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204619" y="5056791"/>
              <a:ext cx="1383584" cy="646331"/>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Recommendations,</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customer churn,</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forecasting, etc.</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grpSp>
      </p:grpSp>
      <p:grpSp>
        <p:nvGrpSpPr>
          <p:cNvPr id="15" name="Group 14"/>
          <p:cNvGrpSpPr/>
          <p:nvPr/>
        </p:nvGrpSpPr>
        <p:grpSpPr>
          <a:xfrm>
            <a:off x="8538016" y="3991887"/>
            <a:ext cx="2137749" cy="1005840"/>
            <a:chOff x="8538016" y="3277427"/>
            <a:chExt cx="2137749" cy="1005840"/>
          </a:xfrm>
        </p:grpSpPr>
        <p:sp>
          <p:nvSpPr>
            <p:cNvPr id="96" name="Rectangle 95"/>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Perceptual Intelligence</a:t>
              </a:r>
            </a:p>
          </p:txBody>
        </p:sp>
        <p:sp>
          <p:nvSpPr>
            <p:cNvPr id="125" name="Rectangle 124"/>
            <p:cNvSpPr/>
            <p:nvPr/>
          </p:nvSpPr>
          <p:spPr>
            <a:xfrm>
              <a:off x="9204619" y="3670433"/>
              <a:ext cx="88139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Face, vision</a:t>
              </a:r>
            </a:p>
          </p:txBody>
        </p:sp>
        <p:sp>
          <p:nvSpPr>
            <p:cNvPr id="126" name="Rectangle 125"/>
            <p:cNvSpPr/>
            <p:nvPr/>
          </p:nvSpPr>
          <p:spPr>
            <a:xfrm>
              <a:off x="9204619" y="3990981"/>
              <a:ext cx="935577"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Speech, text</a:t>
              </a:r>
            </a:p>
          </p:txBody>
        </p:sp>
        <p:grpSp>
          <p:nvGrpSpPr>
            <p:cNvPr id="95" name="Group 94"/>
            <p:cNvGrpSpPr/>
            <p:nvPr/>
          </p:nvGrpSpPr>
          <p:grpSpPr>
            <a:xfrm>
              <a:off x="8892356" y="3676097"/>
              <a:ext cx="269629" cy="255077"/>
              <a:chOff x="3248025" y="1189989"/>
              <a:chExt cx="5153661" cy="4875531"/>
            </a:xfrm>
            <a:solidFill>
              <a:schemeClr val="bg1"/>
            </a:solidFill>
          </p:grpSpPr>
          <p:sp>
            <p:nvSpPr>
              <p:cNvPr id="99" name="Freeform 98"/>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99"/>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Freeform 100"/>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Freeform 101"/>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Freeform 102"/>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5" name="Group 114"/>
            <p:cNvGrpSpPr/>
            <p:nvPr/>
          </p:nvGrpSpPr>
          <p:grpSpPr>
            <a:xfrm>
              <a:off x="8883959" y="4029213"/>
              <a:ext cx="286422" cy="241797"/>
              <a:chOff x="4746173" y="1443591"/>
              <a:chExt cx="4626426" cy="3905623"/>
            </a:xfrm>
            <a:solidFill>
              <a:schemeClr val="bg1"/>
            </a:solidFill>
          </p:grpSpPr>
          <p:grpSp>
            <p:nvGrpSpPr>
              <p:cNvPr id="116" name="Group 386"/>
              <p:cNvGrpSpPr>
                <a:grpSpLocks noChangeAspect="1"/>
              </p:cNvGrpSpPr>
              <p:nvPr/>
            </p:nvGrpSpPr>
            <p:grpSpPr bwMode="auto">
              <a:xfrm>
                <a:off x="4746173" y="2973313"/>
                <a:ext cx="1414640" cy="2318440"/>
                <a:chOff x="-1261" y="1888"/>
                <a:chExt cx="576" cy="944"/>
              </a:xfrm>
              <a:grpFill/>
            </p:grpSpPr>
            <p:sp>
              <p:nvSpPr>
                <p:cNvPr id="1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a typeface="MS PGothic" panose="020B0600070205080204" pitchFamily="34" charset="-128"/>
                  </a:endParaRPr>
                </a:p>
              </p:txBody>
            </p:sp>
            <p:sp>
              <p:nvSpPr>
                <p:cNvPr id="1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a typeface="MS PGothic" panose="020B0600070205080204" pitchFamily="34" charset="-128"/>
                  </a:endParaRPr>
                </a:p>
              </p:txBody>
            </p:sp>
            <p:sp>
              <p:nvSpPr>
                <p:cNvPr id="1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a typeface="MS PGothic" panose="020B0600070205080204" pitchFamily="34" charset="-128"/>
                  </a:endParaRPr>
                </a:p>
              </p:txBody>
            </p:sp>
          </p:grpSp>
          <p:grpSp>
            <p:nvGrpSpPr>
              <p:cNvPr id="130" name="Group 129"/>
              <p:cNvGrpSpPr/>
              <p:nvPr/>
            </p:nvGrpSpPr>
            <p:grpSpPr>
              <a:xfrm>
                <a:off x="5345480" y="1443592"/>
                <a:ext cx="1381394" cy="1269128"/>
                <a:chOff x="5345480" y="1443592"/>
                <a:chExt cx="1381394" cy="1269128"/>
              </a:xfrm>
              <a:grpFill/>
            </p:grpSpPr>
            <p:sp>
              <p:nvSpPr>
                <p:cNvPr id="138" name="Bent Arrow 1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Isosceles Triangle 138"/>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1" name="Group 130"/>
              <p:cNvGrpSpPr/>
              <p:nvPr/>
            </p:nvGrpSpPr>
            <p:grpSpPr>
              <a:xfrm rot="10800000">
                <a:off x="7049745" y="4080086"/>
                <a:ext cx="1381394" cy="1269128"/>
                <a:chOff x="5345480" y="1443592"/>
                <a:chExt cx="1381394" cy="1269128"/>
              </a:xfrm>
              <a:grpFill/>
            </p:grpSpPr>
            <p:sp>
              <p:nvSpPr>
                <p:cNvPr id="136" name="Bent Arrow 1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Isosceles Triangle 136"/>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2" name="Freeform 1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5" name="Group 24"/>
          <p:cNvGrpSpPr/>
          <p:nvPr/>
        </p:nvGrpSpPr>
        <p:grpSpPr>
          <a:xfrm>
            <a:off x="8527913" y="2888721"/>
            <a:ext cx="2147853" cy="1005840"/>
            <a:chOff x="8527913" y="2888721"/>
            <a:chExt cx="2147853" cy="1005840"/>
          </a:xfrm>
        </p:grpSpPr>
        <p:sp>
          <p:nvSpPr>
            <p:cNvPr id="165" name="Rectangle 164"/>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Personal Digital Assistant</a:t>
              </a:r>
            </a:p>
          </p:txBody>
        </p:sp>
        <p:sp>
          <p:nvSpPr>
            <p:cNvPr id="166" name="Rectangle 165"/>
            <p:cNvSpPr/>
            <p:nvPr/>
          </p:nvSpPr>
          <p:spPr>
            <a:xfrm>
              <a:off x="9194516" y="3376977"/>
              <a:ext cx="68794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Cortana</a:t>
              </a:r>
            </a:p>
          </p:txBody>
        </p:sp>
        <p:pic>
          <p:nvPicPr>
            <p:cNvPr id="192" name="Picture 191" descr="http://winaero.com/blog/wp-content/uploads/2015/01/cortana-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8538017" y="1787678"/>
            <a:ext cx="2137750" cy="1005840"/>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grpSp>
        <p:sp>
          <p:nvSpPr>
            <p:cNvPr id="86" name="Rectangle 85"/>
            <p:cNvSpPr/>
            <p:nvPr/>
          </p:nvSpPr>
          <p:spPr>
            <a:xfrm>
              <a:off x="9204619" y="2421304"/>
              <a:ext cx="726096"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Power BI</a:t>
              </a:r>
            </a:p>
          </p:txBody>
        </p:sp>
      </p:grpSp>
      <p:grpSp>
        <p:nvGrpSpPr>
          <p:cNvPr id="24" name="Group 23"/>
          <p:cNvGrpSpPr/>
          <p:nvPr/>
        </p:nvGrpSpPr>
        <p:grpSpPr>
          <a:xfrm>
            <a:off x="6277916" y="1790395"/>
            <a:ext cx="2370146" cy="4320099"/>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 </a:t>
              </a:r>
              <a:b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0490" y="3992088"/>
              <a:ext cx="428269" cy="310126"/>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51467" y="4994031"/>
              <a:ext cx="474530" cy="367761"/>
            </a:xfrm>
            <a:prstGeom prst="rect">
              <a:avLst/>
            </a:prstGeom>
          </p:spPr>
        </p:pic>
        <p:sp>
          <p:nvSpPr>
            <p:cNvPr id="83" name="Rectangle 82"/>
            <p:cNvSpPr/>
            <p:nvPr/>
          </p:nvSpPr>
          <p:spPr>
            <a:xfrm>
              <a:off x="6767968" y="2860458"/>
              <a:ext cx="1297791"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Machine Learning</a:t>
              </a:r>
            </a:p>
          </p:txBody>
        </p:sp>
        <p:sp>
          <p:nvSpPr>
            <p:cNvPr id="84" name="Rectangle 83"/>
            <p:cNvSpPr/>
            <p:nvPr/>
          </p:nvSpPr>
          <p:spPr>
            <a:xfrm>
              <a:off x="6808759" y="3900664"/>
              <a:ext cx="1439497"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HDInsight (Hadoop)</a:t>
              </a:r>
            </a:p>
          </p:txBody>
        </p:sp>
        <p:sp>
          <p:nvSpPr>
            <p:cNvPr id="85" name="Rectangle 84"/>
            <p:cNvSpPr/>
            <p:nvPr/>
          </p:nvSpPr>
          <p:spPr>
            <a:xfrm>
              <a:off x="6808759" y="4922306"/>
              <a:ext cx="1205010"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3" name="Freeform 389"/>
          <p:cNvSpPr>
            <a:spLocks noEditPoints="1"/>
          </p:cNvSpPr>
          <p:nvPr/>
        </p:nvSpPr>
        <p:spPr bwMode="auto">
          <a:xfrm>
            <a:off x="9064667" y="345088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a typeface="MS PGothic" panose="020B0600070205080204" pitchFamily="34" charset="-128"/>
            </a:endParaRPr>
          </a:p>
        </p:txBody>
      </p:sp>
      <p:sp>
        <p:nvSpPr>
          <p:cNvPr id="5" name="Title 1"/>
          <p:cNvSpPr>
            <a:spLocks noGrp="1"/>
          </p:cNvSpPr>
          <p:nvPr>
            <p:ph type="title"/>
          </p:nvPr>
        </p:nvSpPr>
        <p:spPr>
          <a:prstGeom prst="rect">
            <a:avLst/>
          </a:prstGeom>
        </p:spPr>
        <p:txBody>
          <a:bodyPr/>
          <a:lstStyle/>
          <a:p>
            <a:r>
              <a:rPr lang="en-US" dirty="0"/>
              <a:t>Cortana Analytics Suite</a:t>
            </a:r>
            <a:br>
              <a:rPr lang="en-US" dirty="0"/>
            </a:br>
            <a:r>
              <a:rPr lang="en-US" sz="3599" dirty="0"/>
              <a:t>Transform data into intelligent action</a:t>
            </a:r>
          </a:p>
        </p:txBody>
      </p:sp>
      <p:sp>
        <p:nvSpPr>
          <p:cNvPr id="20" name="Rectangle 19"/>
          <p:cNvSpPr/>
          <p:nvPr/>
        </p:nvSpPr>
        <p:spPr>
          <a:xfrm>
            <a:off x="401528" y="6200099"/>
            <a:ext cx="655144"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a:t>
            </a:r>
          </a:p>
        </p:txBody>
      </p:sp>
      <p:grpSp>
        <p:nvGrpSpPr>
          <p:cNvPr id="6" name="Group 5"/>
          <p:cNvGrpSpPr/>
          <p:nvPr/>
        </p:nvGrpSpPr>
        <p:grpSpPr>
          <a:xfrm>
            <a:off x="276231" y="2132701"/>
            <a:ext cx="1551146" cy="3814147"/>
            <a:chOff x="276231" y="2132701"/>
            <a:chExt cx="1551146" cy="3814147"/>
          </a:xfrm>
        </p:grpSpPr>
        <p:cxnSp>
          <p:nvCxnSpPr>
            <p:cNvPr id="87" name="Straight Connector 86"/>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3" name="TextBox 2"/>
            <p:cNvSpPr txBox="1"/>
            <p:nvPr/>
          </p:nvSpPr>
          <p:spPr>
            <a:xfrm>
              <a:off x="290952" y="2519818"/>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Business </a:t>
              </a:r>
              <a:b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apps</a:t>
              </a:r>
            </a:p>
          </p:txBody>
        </p:sp>
        <p:sp>
          <p:nvSpPr>
            <p:cNvPr id="106" name="TextBox 105"/>
            <p:cNvSpPr txBox="1"/>
            <p:nvPr/>
          </p:nvSpPr>
          <p:spPr>
            <a:xfrm>
              <a:off x="286638" y="4033285"/>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Custom </a:t>
              </a:r>
              <a:b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apps</a:t>
              </a:r>
            </a:p>
          </p:txBody>
        </p:sp>
        <p:sp>
          <p:nvSpPr>
            <p:cNvPr id="107"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10" name="TextBox 109"/>
            <p:cNvSpPr txBox="1"/>
            <p:nvPr/>
          </p:nvSpPr>
          <p:spPr>
            <a:xfrm>
              <a:off x="276231" y="5332876"/>
              <a:ext cx="1551146"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Sensors </a:t>
              </a:r>
              <a:b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grpSp>
      <p:sp>
        <p:nvSpPr>
          <p:cNvPr id="21" name="Rectangle 20"/>
          <p:cNvSpPr/>
          <p:nvPr/>
        </p:nvSpPr>
        <p:spPr>
          <a:xfrm>
            <a:off x="5226134" y="6200099"/>
            <a:ext cx="1436110"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INTELLIGENCE</a:t>
            </a:r>
          </a:p>
        </p:txBody>
      </p:sp>
      <p:sp>
        <p:nvSpPr>
          <p:cNvPr id="2" name="Right Arrow 1"/>
          <p:cNvSpPr/>
          <p:nvPr/>
        </p:nvSpPr>
        <p:spPr bwMode="auto">
          <a:xfrm>
            <a:off x="1755267" y="6239543"/>
            <a:ext cx="3484983" cy="259616"/>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endParaRPr lang="en-US" sz="1600" b="1" spc="-30"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2" name="Rectangle 21"/>
          <p:cNvSpPr/>
          <p:nvPr/>
        </p:nvSpPr>
        <p:spPr>
          <a:xfrm>
            <a:off x="11134322" y="6200099"/>
            <a:ext cx="894496"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ACTION</a:t>
            </a:r>
          </a:p>
        </p:txBody>
      </p:sp>
      <p:grpSp>
        <p:nvGrpSpPr>
          <p:cNvPr id="18" name="Group 17"/>
          <p:cNvGrpSpPr/>
          <p:nvPr/>
        </p:nvGrpSpPr>
        <p:grpSpPr>
          <a:xfrm>
            <a:off x="10920388" y="3076176"/>
            <a:ext cx="1239881" cy="1054416"/>
            <a:chOff x="10920388" y="2780901"/>
            <a:chExt cx="1239881" cy="1054416"/>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grpSp>
        <p:sp>
          <p:nvSpPr>
            <p:cNvPr id="119" name="TextBox 118"/>
            <p:cNvSpPr txBox="1"/>
            <p:nvPr/>
          </p:nvSpPr>
          <p:spPr>
            <a:xfrm>
              <a:off x="10920388" y="3380620"/>
              <a:ext cx="1239881" cy="454697"/>
            </a:xfrm>
            <a:prstGeom prst="rect">
              <a:avLst/>
            </a:prstGeom>
            <a:noFill/>
          </p:spPr>
          <p:txBody>
            <a:bodyPr wrap="square" lIns="182854" tIns="146283" rIns="182854" bIns="146283" rtlCol="0">
              <a:spAutoFit/>
            </a:bodyPr>
            <a:lstStyle/>
            <a:p>
              <a:pPr algn="ct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People</a:t>
              </a:r>
            </a:p>
          </p:txBody>
        </p:sp>
      </p:grpSp>
      <p:grpSp>
        <p:nvGrpSpPr>
          <p:cNvPr id="19" name="Group 18"/>
          <p:cNvGrpSpPr/>
          <p:nvPr/>
        </p:nvGrpSpPr>
        <p:grpSpPr>
          <a:xfrm>
            <a:off x="11084791" y="4760710"/>
            <a:ext cx="1077047" cy="1308658"/>
            <a:chOff x="11084791" y="4760710"/>
            <a:chExt cx="1077047" cy="1308658"/>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grpSp>
        <p:sp>
          <p:nvSpPr>
            <p:cNvPr id="124" name="TextBox 123"/>
            <p:cNvSpPr txBox="1"/>
            <p:nvPr/>
          </p:nvSpPr>
          <p:spPr>
            <a:xfrm>
              <a:off x="11084791" y="5455396"/>
              <a:ext cx="1077047"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Automated </a:t>
              </a:r>
              <a:b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Systems</a:t>
              </a:r>
            </a:p>
          </p:txBody>
        </p:sp>
      </p:grpSp>
      <p:sp>
        <p:nvSpPr>
          <p:cNvPr id="37" name="Right Arrow 36"/>
          <p:cNvSpPr/>
          <p:nvPr/>
        </p:nvSpPr>
        <p:spPr bwMode="auto">
          <a:xfrm>
            <a:off x="6784714" y="6239543"/>
            <a:ext cx="3826066" cy="259616"/>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endParaRPr lang="en-US" sz="1600" b="1" spc="-30"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8" name="Group 7"/>
          <p:cNvGrpSpPr/>
          <p:nvPr/>
        </p:nvGrpSpPr>
        <p:grpSpPr>
          <a:xfrm>
            <a:off x="4015367" y="1790395"/>
            <a:ext cx="2374715" cy="4320099"/>
            <a:chOff x="4015367" y="1790395"/>
            <a:chExt cx="2374715" cy="4320099"/>
          </a:xfrm>
        </p:grpSpPr>
        <p:sp>
          <p:nvSpPr>
            <p:cNvPr id="42" name="Rectangle 41"/>
            <p:cNvSpPr/>
            <p:nvPr/>
          </p:nvSpPr>
          <p:spPr bwMode="auto">
            <a:xfrm>
              <a:off x="4015367" y="1790395"/>
              <a:ext cx="2079506" cy="4320099"/>
            </a:xfrm>
            <a:prstGeom prst="rect">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Big Data Stores</a:t>
              </a:r>
            </a:p>
          </p:txBody>
        </p:sp>
        <p:pic>
          <p:nvPicPr>
            <p:cNvPr id="36" name="Picture 13"/>
            <p:cNvPicPr>
              <a:picLocks noChangeAspect="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ounded Rectangle 38"/>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a:xfrm>
              <a:off x="4508069" y="3352325"/>
              <a:ext cx="797782"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Lake</a:t>
              </a:r>
              <a:endParaRPr lang="en-US" sz="1200" dirty="0">
                <a:gradFill>
                  <a:gsLst>
                    <a:gs pos="0">
                      <a:srgbClr val="FFFFFF"/>
                    </a:gs>
                    <a:gs pos="100000">
                      <a:srgbClr val="FFFFFF"/>
                    </a:gs>
                  </a:gsLst>
                  <a:lin ang="5400000" scaled="0"/>
                </a:gradFill>
                <a:ea typeface="MS PGothic" panose="020B0600070205080204" pitchFamily="34" charset="-128"/>
              </a:endParaRPr>
            </a:p>
          </p:txBody>
        </p:sp>
        <p:sp>
          <p:nvSpPr>
            <p:cNvPr id="82" name="Rectangle 81"/>
            <p:cNvSpPr/>
            <p:nvPr/>
          </p:nvSpPr>
          <p:spPr>
            <a:xfrm>
              <a:off x="4489683" y="4446182"/>
              <a:ext cx="1463542" cy="453970"/>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a:t>
              </a: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SQL Data Warehouse</a:t>
              </a:r>
              <a:endParaRPr lang="en-US" sz="1150" dirty="0">
                <a:gradFill>
                  <a:gsLst>
                    <a:gs pos="0">
                      <a:srgbClr val="FFFFFF"/>
                    </a:gs>
                    <a:gs pos="100000">
                      <a:srgbClr val="FFFFFF"/>
                    </a:gs>
                  </a:gsLst>
                  <a:lin ang="5400000" scaled="0"/>
                </a:gradFill>
                <a:ea typeface="MS PGothic" panose="020B0600070205080204" pitchFamily="34" charset="-128"/>
              </a:endParaRPr>
            </a:p>
          </p:txBody>
        </p:sp>
        <p:grpSp>
          <p:nvGrpSpPr>
            <p:cNvPr id="145" name="Group 144"/>
            <p:cNvGrpSpPr/>
            <p:nvPr/>
          </p:nvGrpSpPr>
          <p:grpSpPr>
            <a:xfrm>
              <a:off x="6065837" y="5254390"/>
              <a:ext cx="324245" cy="853675"/>
              <a:chOff x="3803288" y="5254390"/>
              <a:chExt cx="324245" cy="853675"/>
            </a:xfrm>
          </p:grpSpPr>
          <p:sp>
            <p:nvSpPr>
              <p:cNvPr id="147" name="Isosceles Triangle 146"/>
              <p:cNvSpPr/>
              <p:nvPr/>
            </p:nvSpPr>
            <p:spPr bwMode="auto">
              <a:xfrm rot="5400000">
                <a:off x="3576673" y="5557205"/>
                <a:ext cx="853675" cy="248045"/>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Isosceles Triangle 145"/>
              <p:cNvSpPr/>
              <p:nvPr/>
            </p:nvSpPr>
            <p:spPr bwMode="auto">
              <a:xfrm rot="5400000">
                <a:off x="3500473" y="5557205"/>
                <a:ext cx="853675" cy="248045"/>
              </a:xfrm>
              <a:prstGeom prst="triangle">
                <a:avLst/>
              </a:prstGeom>
              <a:solidFill>
                <a:srgbClr val="0080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 name="Group 6"/>
          <p:cNvGrpSpPr/>
          <p:nvPr/>
        </p:nvGrpSpPr>
        <p:grpSpPr>
          <a:xfrm>
            <a:off x="1755266" y="1790395"/>
            <a:ext cx="2372301" cy="4320099"/>
            <a:chOff x="1755266" y="1790395"/>
            <a:chExt cx="2372301" cy="4320099"/>
          </a:xfrm>
        </p:grpSpPr>
        <p:sp>
          <p:nvSpPr>
            <p:cNvPr id="41" name="Rectangle 40"/>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pic>
          <p:nvPicPr>
            <p:cNvPr id="78" name="Picture 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1009122"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Factory </a:t>
              </a:r>
              <a:endParaRPr lang="en-US" sz="1200" dirty="0">
                <a:gradFill>
                  <a:gsLst>
                    <a:gs pos="0">
                      <a:srgbClr val="FFFFFF"/>
                    </a:gs>
                    <a:gs pos="100000">
                      <a:srgbClr val="FFFFFF"/>
                    </a:gs>
                  </a:gsLst>
                  <a:lin ang="5400000" scaled="0"/>
                </a:gradFill>
                <a:ea typeface="MS PGothic" panose="020B0600070205080204" pitchFamily="34" charset="-128"/>
              </a:endParaRPr>
            </a:p>
          </p:txBody>
        </p:sp>
        <p:sp>
          <p:nvSpPr>
            <p:cNvPr id="79" name="Rectangle 78"/>
            <p:cNvSpPr/>
            <p:nvPr/>
          </p:nvSpPr>
          <p:spPr>
            <a:xfrm>
              <a:off x="2295424" y="3922283"/>
              <a:ext cx="999313"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Catalog</a:t>
              </a:r>
              <a:endParaRPr lang="en-US" sz="1200" dirty="0">
                <a:gradFill>
                  <a:gsLst>
                    <a:gs pos="0">
                      <a:srgbClr val="FFFFFF"/>
                    </a:gs>
                    <a:gs pos="100000">
                      <a:srgbClr val="FFFFFF"/>
                    </a:gs>
                  </a:gsLst>
                  <a:lin ang="5400000" scaled="0"/>
                </a:gradFill>
                <a:ea typeface="MS PGothic" panose="020B0600070205080204" pitchFamily="34" charset="-128"/>
              </a:endParaRPr>
            </a:p>
          </p:txBody>
        </p:sp>
        <p:sp>
          <p:nvSpPr>
            <p:cNvPr id="80" name="Rectangle 79"/>
            <p:cNvSpPr/>
            <p:nvPr/>
          </p:nvSpPr>
          <p:spPr>
            <a:xfrm>
              <a:off x="2295424" y="4954772"/>
              <a:ext cx="833626"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Event Hub</a:t>
              </a:r>
              <a:endParaRPr lang="en-US" sz="1200" dirty="0">
                <a:gradFill>
                  <a:gsLst>
                    <a:gs pos="0">
                      <a:srgbClr val="FFFFFF"/>
                    </a:gs>
                    <a:gs pos="100000">
                      <a:srgbClr val="FFFFFF"/>
                    </a:gs>
                  </a:gsLst>
                  <a:lin ang="5400000" scaled="0"/>
                </a:gradFill>
                <a:ea typeface="MS PGothic" panose="020B0600070205080204" pitchFamily="34" charset="-128"/>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43" name="Picture 1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97779" y="3806147"/>
            <a:ext cx="890930" cy="693165"/>
          </a:xfrm>
          <a:prstGeom prst="rect">
            <a:avLst/>
          </a:prstGeom>
        </p:spPr>
      </p:pic>
    </p:spTree>
    <p:extLst>
      <p:ext uri="{BB962C8B-B14F-4D97-AF65-F5344CB8AC3E}">
        <p14:creationId xmlns:p14="http://schemas.microsoft.com/office/powerpoint/2010/main" val="3347424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idx="4294967295"/>
          </p:nvPr>
        </p:nvSpPr>
        <p:spPr>
          <a:xfrm>
            <a:off x="548139" y="294677"/>
            <a:ext cx="11887454" cy="918032"/>
          </a:xfrm>
        </p:spPr>
        <p:txBody>
          <a:bodyPr/>
          <a:lstStyle/>
          <a:p>
            <a:r>
              <a:rPr lang="en-US" dirty="0"/>
              <a:t>Data Labeling</a:t>
            </a:r>
          </a:p>
        </p:txBody>
      </p:sp>
      <p:graphicFrame>
        <p:nvGraphicFramePr>
          <p:cNvPr id="21" name="Content Placeholder 11"/>
          <p:cNvGraphicFramePr>
            <a:graphicFrameLocks/>
          </p:cNvGraphicFramePr>
          <p:nvPr>
            <p:extLst/>
          </p:nvPr>
        </p:nvGraphicFramePr>
        <p:xfrm>
          <a:off x="5101426" y="40595"/>
          <a:ext cx="3144012" cy="6468033"/>
        </p:xfrm>
        <a:graphic>
          <a:graphicData uri="http://schemas.openxmlformats.org/drawingml/2006/table">
            <a:tbl>
              <a:tblPr>
                <a:tableStyleId>{5C22544A-7EE6-4342-B048-85BDC9FD1C3A}</a:tableStyleId>
              </a:tblPr>
              <a:tblGrid>
                <a:gridCol w="524002">
                  <a:extLst>
                    <a:ext uri="{9D8B030D-6E8A-4147-A177-3AD203B41FA5}">
                      <a16:colId xmlns:a16="http://schemas.microsoft.com/office/drawing/2014/main" val="20000"/>
                    </a:ext>
                  </a:extLst>
                </a:gridCol>
                <a:gridCol w="524002">
                  <a:extLst>
                    <a:ext uri="{9D8B030D-6E8A-4147-A177-3AD203B41FA5}">
                      <a16:colId xmlns:a16="http://schemas.microsoft.com/office/drawing/2014/main" val="20001"/>
                    </a:ext>
                  </a:extLst>
                </a:gridCol>
                <a:gridCol w="524002">
                  <a:extLst>
                    <a:ext uri="{9D8B030D-6E8A-4147-A177-3AD203B41FA5}">
                      <a16:colId xmlns:a16="http://schemas.microsoft.com/office/drawing/2014/main" val="20002"/>
                    </a:ext>
                  </a:extLst>
                </a:gridCol>
                <a:gridCol w="524002">
                  <a:extLst>
                    <a:ext uri="{9D8B030D-6E8A-4147-A177-3AD203B41FA5}">
                      <a16:colId xmlns:a16="http://schemas.microsoft.com/office/drawing/2014/main" val="20003"/>
                    </a:ext>
                  </a:extLst>
                </a:gridCol>
                <a:gridCol w="524002">
                  <a:extLst>
                    <a:ext uri="{9D8B030D-6E8A-4147-A177-3AD203B41FA5}">
                      <a16:colId xmlns:a16="http://schemas.microsoft.com/office/drawing/2014/main" val="20004"/>
                    </a:ext>
                  </a:extLst>
                </a:gridCol>
                <a:gridCol w="524002">
                  <a:extLst>
                    <a:ext uri="{9D8B030D-6E8A-4147-A177-3AD203B41FA5}">
                      <a16:colId xmlns:a16="http://schemas.microsoft.com/office/drawing/2014/main" val="20005"/>
                    </a:ext>
                  </a:extLst>
                </a:gridCol>
              </a:tblGrid>
              <a:tr h="165847">
                <a:tc>
                  <a:txBody>
                    <a:bodyPr/>
                    <a:lstStyle/>
                    <a:p>
                      <a:pPr algn="l" fontAlgn="b"/>
                      <a:r>
                        <a:rPr lang="en-US" sz="1000" u="none" strike="noStrike" dirty="0">
                          <a:effectLst/>
                        </a:rPr>
                        <a:t>id</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cycle</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RUL</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label1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label2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0"/>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191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1"/>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190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2"/>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3"/>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4"/>
                  </a:ext>
                </a:extLst>
              </a:tr>
              <a:tr h="165847">
                <a:tc>
                  <a:txBody>
                    <a:bodyPr/>
                    <a:lstStyle/>
                    <a:p>
                      <a:pPr algn="l"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5"/>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32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6"/>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7"/>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8"/>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09"/>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0"/>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165</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1"/>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166</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26</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2"/>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167</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3"/>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4"/>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5"/>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6"/>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7"/>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8"/>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19"/>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0"/>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175</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1"/>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176</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2"/>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177</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3"/>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4"/>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179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5"/>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6"/>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7"/>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8"/>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29"/>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0"/>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185</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1"/>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186</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2"/>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187</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3"/>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188</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4"/>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189</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5"/>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190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6"/>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191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7"/>
                  </a:ext>
                </a:extLst>
              </a:tr>
              <a:tr h="165847">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192</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89" marR="5689" marT="5689"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5689" marR="5689" marT="5689" marB="0" anchor="b"/>
                </a:tc>
                <a:extLst>
                  <a:ext uri="{0D108BD9-81ED-4DB2-BD59-A6C34878D82A}">
                    <a16:rowId xmlns:a16="http://schemas.microsoft.com/office/drawing/2014/main" val="10038"/>
                  </a:ext>
                </a:extLst>
              </a:tr>
            </a:tbl>
          </a:graphicData>
        </a:graphic>
      </p:graphicFrame>
      <p:sp>
        <p:nvSpPr>
          <p:cNvPr id="24" name="TextBox 23"/>
          <p:cNvSpPr txBox="1"/>
          <p:nvPr/>
        </p:nvSpPr>
        <p:spPr>
          <a:xfrm>
            <a:off x="9494374" y="1267859"/>
            <a:ext cx="2874555" cy="1563960"/>
          </a:xfrm>
          <a:prstGeom prst="rect">
            <a:avLst/>
          </a:prstGeom>
          <a:noFill/>
        </p:spPr>
        <p:txBody>
          <a:bodyPr wrap="square" rtlCol="0">
            <a:spAutoFit/>
          </a:bodyPr>
          <a:lstStyle/>
          <a:p>
            <a:r>
              <a:rPr lang="en-US" sz="1873" dirty="0">
                <a:solidFill>
                  <a:srgbClr val="FFFFFF"/>
                </a:solidFill>
              </a:rPr>
              <a:t>Predefined window size for classification models</a:t>
            </a:r>
          </a:p>
          <a:p>
            <a:endParaRPr lang="en-US" sz="1873" dirty="0">
              <a:solidFill>
                <a:srgbClr val="FFFFFF"/>
              </a:solidFill>
            </a:endParaRPr>
          </a:p>
          <a:p>
            <a:r>
              <a:rPr lang="en-US" sz="1873" dirty="0">
                <a:solidFill>
                  <a:srgbClr val="FFFFFF"/>
                </a:solidFill>
              </a:rPr>
              <a:t>w1 = 30</a:t>
            </a:r>
          </a:p>
          <a:p>
            <a:r>
              <a:rPr lang="en-US" sz="1873" dirty="0">
                <a:solidFill>
                  <a:srgbClr val="FFFFFF"/>
                </a:solidFill>
              </a:rPr>
              <a:t>w0 = 15</a:t>
            </a:r>
          </a:p>
        </p:txBody>
      </p:sp>
      <p:sp>
        <p:nvSpPr>
          <p:cNvPr id="25" name="Right Brace 24"/>
          <p:cNvSpPr/>
          <p:nvPr/>
        </p:nvSpPr>
        <p:spPr>
          <a:xfrm>
            <a:off x="7742022" y="1386504"/>
            <a:ext cx="1356606" cy="5110124"/>
          </a:xfrm>
          <a:prstGeom prst="rightBrace">
            <a:avLst>
              <a:gd name="adj1" fmla="val 8333"/>
              <a:gd name="adj2" fmla="val 39147"/>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73" dirty="0">
              <a:solidFill>
                <a:srgbClr val="D2D2D2"/>
              </a:solidFill>
            </a:endParaRPr>
          </a:p>
        </p:txBody>
      </p:sp>
      <p:sp>
        <p:nvSpPr>
          <p:cNvPr id="26" name="Right Brace 25"/>
          <p:cNvSpPr/>
          <p:nvPr/>
        </p:nvSpPr>
        <p:spPr>
          <a:xfrm>
            <a:off x="8313524" y="3872582"/>
            <a:ext cx="1201865" cy="262404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73" dirty="0">
              <a:solidFill>
                <a:srgbClr val="FFFFFF"/>
              </a:solidFill>
            </a:endParaRPr>
          </a:p>
        </p:txBody>
      </p:sp>
      <p:sp>
        <p:nvSpPr>
          <p:cNvPr id="27" name="TextBox 26"/>
          <p:cNvSpPr txBox="1"/>
          <p:nvPr/>
        </p:nvSpPr>
        <p:spPr>
          <a:xfrm>
            <a:off x="8818283" y="2994664"/>
            <a:ext cx="513810" cy="388074"/>
          </a:xfrm>
          <a:prstGeom prst="rect">
            <a:avLst/>
          </a:prstGeom>
          <a:noFill/>
        </p:spPr>
        <p:txBody>
          <a:bodyPr wrap="square" rtlCol="0">
            <a:spAutoFit/>
          </a:bodyPr>
          <a:lstStyle/>
          <a:p>
            <a:r>
              <a:rPr lang="en-US" sz="1873" dirty="0">
                <a:solidFill>
                  <a:srgbClr val="FFFFFF"/>
                </a:solidFill>
              </a:rPr>
              <a:t>w1</a:t>
            </a:r>
          </a:p>
        </p:txBody>
      </p:sp>
      <p:sp>
        <p:nvSpPr>
          <p:cNvPr id="28" name="TextBox 27"/>
          <p:cNvSpPr txBox="1"/>
          <p:nvPr/>
        </p:nvSpPr>
        <p:spPr>
          <a:xfrm>
            <a:off x="9218304" y="4796861"/>
            <a:ext cx="513810" cy="388074"/>
          </a:xfrm>
          <a:prstGeom prst="rect">
            <a:avLst/>
          </a:prstGeom>
          <a:noFill/>
        </p:spPr>
        <p:txBody>
          <a:bodyPr wrap="square" rtlCol="0">
            <a:spAutoFit/>
          </a:bodyPr>
          <a:lstStyle/>
          <a:p>
            <a:r>
              <a:rPr lang="en-US" sz="1873" dirty="0">
                <a:solidFill>
                  <a:srgbClr val="FFFFFF"/>
                </a:solidFill>
              </a:rPr>
              <a:t>w0</a:t>
            </a:r>
          </a:p>
        </p:txBody>
      </p:sp>
      <p:sp>
        <p:nvSpPr>
          <p:cNvPr id="29" name="TextBox 28"/>
          <p:cNvSpPr txBox="1"/>
          <p:nvPr/>
        </p:nvSpPr>
        <p:spPr>
          <a:xfrm>
            <a:off x="884994" y="1821099"/>
            <a:ext cx="3199946" cy="634440"/>
          </a:xfrm>
          <a:prstGeom prst="rect">
            <a:avLst/>
          </a:prstGeom>
          <a:noFill/>
        </p:spPr>
        <p:txBody>
          <a:bodyPr wrap="square" lIns="182854" tIns="146283" rIns="182854" bIns="146283"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Regression</a:t>
            </a:r>
          </a:p>
        </p:txBody>
      </p:sp>
      <p:sp>
        <p:nvSpPr>
          <p:cNvPr id="30" name="TextBox 29"/>
          <p:cNvSpPr txBox="1"/>
          <p:nvPr/>
        </p:nvSpPr>
        <p:spPr>
          <a:xfrm>
            <a:off x="884994" y="2585506"/>
            <a:ext cx="3199946" cy="634440"/>
          </a:xfrm>
          <a:prstGeom prst="rect">
            <a:avLst/>
          </a:prstGeom>
          <a:noFill/>
        </p:spPr>
        <p:txBody>
          <a:bodyPr wrap="square" lIns="182854" tIns="146283" rIns="182854" bIns="146283"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Binary classification</a:t>
            </a:r>
          </a:p>
        </p:txBody>
      </p:sp>
      <p:sp>
        <p:nvSpPr>
          <p:cNvPr id="31" name="TextBox 30"/>
          <p:cNvSpPr txBox="1"/>
          <p:nvPr/>
        </p:nvSpPr>
        <p:spPr>
          <a:xfrm>
            <a:off x="884994" y="3367755"/>
            <a:ext cx="3961838" cy="634440"/>
          </a:xfrm>
          <a:prstGeom prst="rect">
            <a:avLst/>
          </a:prstGeom>
          <a:noFill/>
        </p:spPr>
        <p:txBody>
          <a:bodyPr wrap="square" lIns="182854" tIns="146283" rIns="182854" bIns="146283"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Multi-class classification</a:t>
            </a:r>
          </a:p>
        </p:txBody>
      </p:sp>
      <p:cxnSp>
        <p:nvCxnSpPr>
          <p:cNvPr id="32" name="Straight Arrow Connector 31"/>
          <p:cNvCxnSpPr/>
          <p:nvPr/>
        </p:nvCxnSpPr>
        <p:spPr>
          <a:xfrm flipV="1">
            <a:off x="2865913" y="248123"/>
            <a:ext cx="3733270" cy="1759421"/>
          </a:xfrm>
          <a:prstGeom prst="straightConnector1">
            <a:avLst/>
          </a:prstGeom>
          <a:ln w="28575">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780184" y="281219"/>
            <a:ext cx="3585256" cy="2618176"/>
          </a:xfrm>
          <a:prstGeom prst="straightConnector1">
            <a:avLst/>
          </a:prstGeom>
          <a:ln w="28575">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414272" y="295729"/>
            <a:ext cx="3582217" cy="3385915"/>
          </a:xfrm>
          <a:prstGeom prst="straightConnector1">
            <a:avLst/>
          </a:prstGeom>
          <a:ln w="28575">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5797964" y="6326408"/>
            <a:ext cx="533324" cy="245312"/>
          </a:xfrm>
          <a:prstGeom prst="ellipse">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Rectangle 40"/>
          <p:cNvSpPr/>
          <p:nvPr/>
        </p:nvSpPr>
        <p:spPr bwMode="auto">
          <a:xfrm>
            <a:off x="6599183" y="496"/>
            <a:ext cx="380946" cy="233118"/>
          </a:xfrm>
          <a:prstGeom prst="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7132508" y="2084"/>
            <a:ext cx="465864" cy="231531"/>
          </a:xfrm>
          <a:prstGeom prst="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Rectangle 42"/>
          <p:cNvSpPr/>
          <p:nvPr/>
        </p:nvSpPr>
        <p:spPr bwMode="auto">
          <a:xfrm>
            <a:off x="7673373" y="16591"/>
            <a:ext cx="465864" cy="231531"/>
          </a:xfrm>
          <a:prstGeom prst="rect">
            <a:avLst/>
          </a:pr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095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Process</a:t>
            </a:r>
          </a:p>
        </p:txBody>
      </p:sp>
      <p:sp>
        <p:nvSpPr>
          <p:cNvPr id="5" name="Rectangle 4"/>
          <p:cNvSpPr/>
          <p:nvPr/>
        </p:nvSpPr>
        <p:spPr>
          <a:xfrm>
            <a:off x="948069" y="2252214"/>
            <a:ext cx="1722683" cy="9142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Define Objective</a:t>
            </a:r>
          </a:p>
        </p:txBody>
      </p:sp>
      <p:sp>
        <p:nvSpPr>
          <p:cNvPr id="6" name="Rectangle 5"/>
          <p:cNvSpPr/>
          <p:nvPr/>
        </p:nvSpPr>
        <p:spPr>
          <a:xfrm>
            <a:off x="948069" y="3595791"/>
            <a:ext cx="1720911" cy="9142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Access and Understand the data</a:t>
            </a:r>
          </a:p>
        </p:txBody>
      </p:sp>
      <p:sp>
        <p:nvSpPr>
          <p:cNvPr id="7" name="Rectangle 6"/>
          <p:cNvSpPr/>
          <p:nvPr/>
        </p:nvSpPr>
        <p:spPr>
          <a:xfrm>
            <a:off x="946297" y="4872379"/>
            <a:ext cx="1736823" cy="9142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Pre-processing</a:t>
            </a:r>
          </a:p>
        </p:txBody>
      </p:sp>
      <p:sp>
        <p:nvSpPr>
          <p:cNvPr id="13" name="TextBox 12"/>
          <p:cNvSpPr txBox="1"/>
          <p:nvPr/>
        </p:nvSpPr>
        <p:spPr>
          <a:xfrm>
            <a:off x="2299848" y="4821543"/>
            <a:ext cx="453526" cy="499107"/>
          </a:xfrm>
          <a:prstGeom prst="rect">
            <a:avLst/>
          </a:prstGeom>
          <a:noFill/>
        </p:spPr>
        <p:txBody>
          <a:bodyPr wrap="none" lIns="186521" tIns="149217" rIns="186521" bIns="149217" rtlCol="0">
            <a:spAutoFit/>
          </a:bodyPr>
          <a:lstStyle/>
          <a:p>
            <a:pPr>
              <a:lnSpc>
                <a:spcPct val="90000"/>
              </a:lnSpc>
              <a:spcAft>
                <a:spcPts val="612"/>
              </a:spcAft>
            </a:pPr>
            <a:r>
              <a:rPr lang="en-US" sz="1428" dirty="0">
                <a:gradFill>
                  <a:gsLst>
                    <a:gs pos="2917">
                      <a:srgbClr val="FFFFFF"/>
                    </a:gs>
                    <a:gs pos="30000">
                      <a:srgbClr val="FFFFFF"/>
                    </a:gs>
                  </a:gsLst>
                  <a:lin ang="5400000" scaled="0"/>
                </a:gradFill>
              </a:rPr>
              <a:t>*</a:t>
            </a:r>
          </a:p>
        </p:txBody>
      </p:sp>
      <p:sp>
        <p:nvSpPr>
          <p:cNvPr id="25" name="TextBox 24"/>
          <p:cNvSpPr txBox="1"/>
          <p:nvPr/>
        </p:nvSpPr>
        <p:spPr>
          <a:xfrm>
            <a:off x="882" y="6495417"/>
            <a:ext cx="12803278" cy="503031"/>
          </a:xfrm>
          <a:prstGeom prst="rect">
            <a:avLst/>
          </a:prstGeom>
          <a:noFill/>
        </p:spPr>
        <p:txBody>
          <a:bodyPr wrap="none" lIns="186521" tIns="149217" rIns="186521" bIns="149217" rtlCol="0">
            <a:spAutoFit/>
          </a:bodyPr>
          <a:lstStyle/>
          <a:p>
            <a:pPr>
              <a:lnSpc>
                <a:spcPct val="90000"/>
              </a:lnSpc>
              <a:spcAft>
                <a:spcPts val="612"/>
              </a:spcAft>
            </a:pPr>
            <a:r>
              <a:rPr lang="en-US" sz="1428" dirty="0">
                <a:gradFill>
                  <a:gsLst>
                    <a:gs pos="2917">
                      <a:srgbClr val="FFFFFF"/>
                    </a:gs>
                    <a:gs pos="30000">
                      <a:srgbClr val="FFFFFF"/>
                    </a:gs>
                  </a:gsLst>
                  <a:lin ang="5400000" scaled="0"/>
                </a:gradFill>
              </a:rPr>
              <a:t>*Depending largely on size/complexity, may want to do pre-processing and/or feature/target construction before ingesting into AML Studio / AML API.</a:t>
            </a:r>
          </a:p>
        </p:txBody>
      </p:sp>
      <p:sp>
        <p:nvSpPr>
          <p:cNvPr id="3" name="Oval 2"/>
          <p:cNvSpPr/>
          <p:nvPr/>
        </p:nvSpPr>
        <p:spPr bwMode="auto">
          <a:xfrm>
            <a:off x="5313048" y="1112514"/>
            <a:ext cx="2323181" cy="8016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Historical Data</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[features + labels]</a:t>
            </a:r>
          </a:p>
        </p:txBody>
      </p:sp>
      <p:sp>
        <p:nvSpPr>
          <p:cNvPr id="15" name="Oval 14"/>
          <p:cNvSpPr/>
          <p:nvPr/>
        </p:nvSpPr>
        <p:spPr bwMode="auto">
          <a:xfrm>
            <a:off x="3989552" y="2948142"/>
            <a:ext cx="2323181" cy="8016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Training Data</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[features + labels]</a:t>
            </a:r>
          </a:p>
        </p:txBody>
      </p:sp>
      <p:sp>
        <p:nvSpPr>
          <p:cNvPr id="17" name="Oval 16"/>
          <p:cNvSpPr/>
          <p:nvPr/>
        </p:nvSpPr>
        <p:spPr bwMode="auto">
          <a:xfrm>
            <a:off x="6661792" y="2948142"/>
            <a:ext cx="2323181" cy="8016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Testing Data</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[features + labels]</a:t>
            </a:r>
          </a:p>
        </p:txBody>
      </p:sp>
      <p:sp>
        <p:nvSpPr>
          <p:cNvPr id="18" name="Oval 17"/>
          <p:cNvSpPr/>
          <p:nvPr/>
        </p:nvSpPr>
        <p:spPr bwMode="auto">
          <a:xfrm>
            <a:off x="9871506" y="1155445"/>
            <a:ext cx="2323181" cy="80163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Future Data</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[features only]</a:t>
            </a:r>
          </a:p>
        </p:txBody>
      </p:sp>
      <p:sp>
        <p:nvSpPr>
          <p:cNvPr id="12" name="Diamond 11"/>
          <p:cNvSpPr/>
          <p:nvPr/>
        </p:nvSpPr>
        <p:spPr bwMode="auto">
          <a:xfrm>
            <a:off x="5637794" y="2172824"/>
            <a:ext cx="1673690" cy="757740"/>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Split</a:t>
            </a:r>
          </a:p>
        </p:txBody>
      </p:sp>
      <p:sp>
        <p:nvSpPr>
          <p:cNvPr id="14" name="Rectangle 13"/>
          <p:cNvSpPr/>
          <p:nvPr/>
        </p:nvSpPr>
        <p:spPr bwMode="auto">
          <a:xfrm>
            <a:off x="5637794" y="4038177"/>
            <a:ext cx="1925003" cy="6868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Train Model </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[model learns from training data]</a:t>
            </a:r>
          </a:p>
        </p:txBody>
      </p:sp>
      <p:sp>
        <p:nvSpPr>
          <p:cNvPr id="21" name="Rectangle 20"/>
          <p:cNvSpPr/>
          <p:nvPr/>
        </p:nvSpPr>
        <p:spPr bwMode="auto">
          <a:xfrm>
            <a:off x="5637794" y="4862342"/>
            <a:ext cx="1939143" cy="6916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Score Model</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[model predicts on testing data]</a:t>
            </a:r>
          </a:p>
        </p:txBody>
      </p:sp>
      <p:sp>
        <p:nvSpPr>
          <p:cNvPr id="22" name="Rectangle 21"/>
          <p:cNvSpPr/>
          <p:nvPr/>
        </p:nvSpPr>
        <p:spPr bwMode="auto">
          <a:xfrm>
            <a:off x="5637794" y="5691370"/>
            <a:ext cx="1939143" cy="6786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Evaluate Model </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[Compare predicted results and true labels]</a:t>
            </a:r>
          </a:p>
        </p:txBody>
      </p:sp>
      <p:sp>
        <p:nvSpPr>
          <p:cNvPr id="23" name="Rectangle 22"/>
          <p:cNvSpPr/>
          <p:nvPr/>
        </p:nvSpPr>
        <p:spPr bwMode="auto">
          <a:xfrm>
            <a:off x="9317865" y="4035766"/>
            <a:ext cx="1939143" cy="69164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Score Model</a:t>
            </a:r>
          </a:p>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[model predicts on future data]</a:t>
            </a:r>
          </a:p>
        </p:txBody>
      </p:sp>
      <p:sp>
        <p:nvSpPr>
          <p:cNvPr id="24" name="Oval 23"/>
          <p:cNvSpPr/>
          <p:nvPr/>
        </p:nvSpPr>
        <p:spPr bwMode="auto">
          <a:xfrm>
            <a:off x="9125845" y="5070822"/>
            <a:ext cx="2323181" cy="80163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Prediction Results</a:t>
            </a:r>
          </a:p>
        </p:txBody>
      </p:sp>
      <p:cxnSp>
        <p:nvCxnSpPr>
          <p:cNvPr id="20" name="Straight Arrow Connector 19"/>
          <p:cNvCxnSpPr>
            <a:stCxn id="3" idx="4"/>
            <a:endCxn id="12" idx="0"/>
          </p:cNvCxnSpPr>
          <p:nvPr/>
        </p:nvCxnSpPr>
        <p:spPr>
          <a:xfrm>
            <a:off x="6474639" y="1914146"/>
            <a:ext cx="0" cy="258678"/>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2" idx="1"/>
            <a:endCxn id="15" idx="0"/>
          </p:cNvCxnSpPr>
          <p:nvPr/>
        </p:nvCxnSpPr>
        <p:spPr>
          <a:xfrm rot="10800000" flipV="1">
            <a:off x="5151142" y="2551694"/>
            <a:ext cx="486651" cy="396448"/>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2" idx="3"/>
            <a:endCxn id="17" idx="0"/>
          </p:cNvCxnSpPr>
          <p:nvPr/>
        </p:nvCxnSpPr>
        <p:spPr>
          <a:xfrm>
            <a:off x="7311484" y="2551694"/>
            <a:ext cx="511899" cy="396448"/>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5" idx="4"/>
            <a:endCxn id="14" idx="1"/>
          </p:cNvCxnSpPr>
          <p:nvPr/>
        </p:nvCxnSpPr>
        <p:spPr>
          <a:xfrm rot="16200000" flipH="1">
            <a:off x="5078560" y="3822355"/>
            <a:ext cx="631816" cy="486651"/>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7" idx="4"/>
            <a:endCxn id="21" idx="3"/>
          </p:cNvCxnSpPr>
          <p:nvPr/>
        </p:nvCxnSpPr>
        <p:spPr>
          <a:xfrm rot="5400000">
            <a:off x="6970965" y="4355745"/>
            <a:ext cx="1458391" cy="24644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4" idx="3"/>
            <a:endCxn id="23" idx="1"/>
          </p:cNvCxnSpPr>
          <p:nvPr/>
        </p:nvCxnSpPr>
        <p:spPr>
          <a:xfrm flipV="1">
            <a:off x="7562797" y="4381589"/>
            <a:ext cx="1755068" cy="1"/>
          </a:xfrm>
          <a:prstGeom prst="bent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8" idx="4"/>
            <a:endCxn id="23" idx="0"/>
          </p:cNvCxnSpPr>
          <p:nvPr/>
        </p:nvCxnSpPr>
        <p:spPr>
          <a:xfrm rot="5400000">
            <a:off x="9620922" y="2623591"/>
            <a:ext cx="2078690" cy="745660"/>
          </a:xfrm>
          <a:prstGeom prst="bent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3" idx="2"/>
            <a:endCxn id="24" idx="0"/>
          </p:cNvCxnSpPr>
          <p:nvPr/>
        </p:nvCxnSpPr>
        <p:spPr>
          <a:xfrm rot="5400000">
            <a:off x="10115731" y="4899116"/>
            <a:ext cx="343412" cy="1"/>
          </a:xfrm>
          <a:prstGeom prst="bent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4" idx="2"/>
            <a:endCxn id="21" idx="0"/>
          </p:cNvCxnSpPr>
          <p:nvPr/>
        </p:nvCxnSpPr>
        <p:spPr>
          <a:xfrm>
            <a:off x="6600295" y="4725001"/>
            <a:ext cx="7070" cy="137341"/>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1" idx="2"/>
            <a:endCxn id="22" idx="0"/>
          </p:cNvCxnSpPr>
          <p:nvPr/>
        </p:nvCxnSpPr>
        <p:spPr>
          <a:xfrm>
            <a:off x="6607365" y="5553986"/>
            <a:ext cx="0" cy="13738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3"/>
            <a:endCxn id="3" idx="2"/>
          </p:cNvCxnSpPr>
          <p:nvPr/>
        </p:nvCxnSpPr>
        <p:spPr>
          <a:xfrm flipV="1">
            <a:off x="2683120" y="1513330"/>
            <a:ext cx="2629928" cy="3816184"/>
          </a:xfrm>
          <a:prstGeom prst="bentConnector3">
            <a:avLst>
              <a:gd name="adj1" fmla="val 38587"/>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2"/>
            <a:endCxn id="6" idx="0"/>
          </p:cNvCxnSpPr>
          <p:nvPr/>
        </p:nvCxnSpPr>
        <p:spPr>
          <a:xfrm flipH="1">
            <a:off x="1808525" y="3166484"/>
            <a:ext cx="886" cy="429307"/>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2"/>
            <a:endCxn id="7" idx="0"/>
          </p:cNvCxnSpPr>
          <p:nvPr/>
        </p:nvCxnSpPr>
        <p:spPr>
          <a:xfrm>
            <a:off x="1808525" y="4510061"/>
            <a:ext cx="6184" cy="362318"/>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6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924" y="1730439"/>
            <a:ext cx="10542891" cy="877688"/>
          </a:xfrm>
          <a:prstGeom prst="rect">
            <a:avLst/>
          </a:prstGeom>
          <a:noFill/>
        </p:spPr>
        <p:txBody>
          <a:bodyPr wrap="square" lIns="186521" tIns="149217" rIns="186521" bIns="149217" rtlCol="0">
            <a:spAutoFit/>
          </a:bodyPr>
          <a:lstStyle/>
          <a:p>
            <a:pPr>
              <a:lnSpc>
                <a:spcPct val="90000"/>
              </a:lnSpc>
              <a:spcAft>
                <a:spcPts val="612"/>
              </a:spcAft>
            </a:pPr>
            <a:r>
              <a:rPr lang="en-US" sz="4080" i="1" dirty="0">
                <a:gradFill>
                  <a:gsLst>
                    <a:gs pos="2917">
                      <a:srgbClr val="FFFFFF"/>
                    </a:gs>
                    <a:gs pos="30000">
                      <a:srgbClr val="FFFFFF"/>
                    </a:gs>
                  </a:gsLst>
                  <a:lin ang="5400000" scaled="0"/>
                </a:gradFill>
              </a:rPr>
              <a:t>“Most IoT data are not used currently…</a:t>
            </a:r>
          </a:p>
        </p:txBody>
      </p:sp>
      <p:sp>
        <p:nvSpPr>
          <p:cNvPr id="3" name="Rectangle 2"/>
          <p:cNvSpPr/>
          <p:nvPr/>
        </p:nvSpPr>
        <p:spPr>
          <a:xfrm>
            <a:off x="1894133" y="2695479"/>
            <a:ext cx="9877824" cy="2399531"/>
          </a:xfrm>
          <a:prstGeom prst="rect">
            <a:avLst/>
          </a:prstGeom>
        </p:spPr>
        <p:txBody>
          <a:bodyPr wrap="square">
            <a:spAutoFit/>
          </a:bodyPr>
          <a:lstStyle/>
          <a:p>
            <a:pPr>
              <a:lnSpc>
                <a:spcPct val="90000"/>
              </a:lnSpc>
              <a:spcAft>
                <a:spcPts val="612"/>
              </a:spcAft>
            </a:pPr>
            <a:r>
              <a:rPr lang="en-US" sz="4080" i="1" dirty="0">
                <a:gradFill>
                  <a:gsLst>
                    <a:gs pos="2917">
                      <a:srgbClr val="FFFFFF"/>
                    </a:gs>
                    <a:gs pos="30000">
                      <a:srgbClr val="FFFFFF"/>
                    </a:gs>
                  </a:gsLst>
                  <a:lin ang="5400000" scaled="0"/>
                </a:gradFill>
              </a:rPr>
              <a:t>the data that are used today are mostly for anomaly detection and control, not </a:t>
            </a:r>
            <a:r>
              <a:rPr lang="en-US" sz="4080" b="1" i="1" dirty="0">
                <a:gradFill>
                  <a:gsLst>
                    <a:gs pos="2917">
                      <a:srgbClr val="FFFFFF"/>
                    </a:gs>
                    <a:gs pos="30000">
                      <a:srgbClr val="FFFFFF"/>
                    </a:gs>
                  </a:gsLst>
                  <a:lin ang="5400000" scaled="0"/>
                </a:gradFill>
              </a:rPr>
              <a:t>optimization and prediction</a:t>
            </a:r>
            <a:r>
              <a:rPr lang="en-US" sz="4080" i="1" dirty="0">
                <a:gradFill>
                  <a:gsLst>
                    <a:gs pos="2917">
                      <a:srgbClr val="FFFFFF"/>
                    </a:gs>
                    <a:gs pos="30000">
                      <a:srgbClr val="FFFFFF"/>
                    </a:gs>
                  </a:gsLst>
                  <a:lin ang="5400000" scaled="0"/>
                </a:gradFill>
              </a:rPr>
              <a:t>, which provide the greatest value.”</a:t>
            </a:r>
            <a:r>
              <a:rPr lang="en-US" sz="4080" i="1" baseline="30000" dirty="0">
                <a:gradFill>
                  <a:gsLst>
                    <a:gs pos="2917">
                      <a:srgbClr val="FFFFFF"/>
                    </a:gs>
                    <a:gs pos="30000">
                      <a:srgbClr val="FFFFFF"/>
                    </a:gs>
                  </a:gsLst>
                  <a:lin ang="5400000" scaled="0"/>
                </a:gradFill>
              </a:rPr>
              <a:t>1</a:t>
            </a:r>
          </a:p>
        </p:txBody>
      </p:sp>
    </p:spTree>
    <p:extLst>
      <p:ext uri="{BB962C8B-B14F-4D97-AF65-F5344CB8AC3E}">
        <p14:creationId xmlns:p14="http://schemas.microsoft.com/office/powerpoint/2010/main" val="29511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20800" y="1287080"/>
            <a:ext cx="10625716" cy="449353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b="1" dirty="0">
                <a:solidFill>
                  <a:srgbClr val="FFFFFF"/>
                </a:solidFill>
              </a:rPr>
              <a:t>Learn from Azure Machine Learning Gallery </a:t>
            </a:r>
            <a:r>
              <a:rPr lang="en-US" dirty="0">
                <a:solidFill>
                  <a:srgbClr val="FFFFFF"/>
                </a:solidFill>
                <a:hlinkClick r:id="rId3"/>
              </a:rPr>
              <a:t>http://gallery.azureml.net</a:t>
            </a:r>
            <a:r>
              <a:rPr lang="en-US" dirty="0">
                <a:solidFill>
                  <a:srgbClr val="FFFFFF"/>
                </a:solidFill>
              </a:rPr>
              <a:t> (search “predictive maintenance”)</a:t>
            </a:r>
          </a:p>
          <a:p>
            <a:pPr>
              <a:buClr>
                <a:srgbClr val="FFFFFF"/>
              </a:buClr>
            </a:pPr>
            <a:endParaRPr lang="en-US" dirty="0">
              <a:solidFill>
                <a:srgbClr val="FFFFFF"/>
              </a:solidFill>
            </a:endParaRPr>
          </a:p>
        </p:txBody>
      </p:sp>
      <p:sp>
        <p:nvSpPr>
          <p:cNvPr id="7"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gradFill>
                  <a:gsLst>
                    <a:gs pos="1250">
                      <a:srgbClr val="FFFFFF"/>
                    </a:gs>
                    <a:gs pos="100000">
                      <a:srgbClr val="FFFFFF"/>
                    </a:gs>
                  </a:gsLst>
                  <a:lin ang="5400000" scaled="0"/>
                </a:gradFill>
              </a:rPr>
              <a:t>Go Dos</a:t>
            </a:r>
          </a:p>
        </p:txBody>
      </p:sp>
    </p:spTree>
    <p:extLst>
      <p:ext uri="{BB962C8B-B14F-4D97-AF65-F5344CB8AC3E}">
        <p14:creationId xmlns:p14="http://schemas.microsoft.com/office/powerpoint/2010/main" val="996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4" name="Text Placeholder 3"/>
          <p:cNvSpPr>
            <a:spLocks noGrp="1"/>
          </p:cNvSpPr>
          <p:nvPr>
            <p:ph type="body" sz="quarter" idx="10"/>
          </p:nvPr>
        </p:nvSpPr>
        <p:spPr>
          <a:xfrm>
            <a:off x="274638" y="1212850"/>
            <a:ext cx="11887200" cy="4210383"/>
          </a:xfrm>
          <a:prstGeom prst="rect">
            <a:avLst/>
          </a:prstGeom>
        </p:spPr>
        <p:txBody>
          <a:bodyPr>
            <a:spAutoFit/>
          </a:bodyPr>
          <a:lstStyle/>
          <a:p>
            <a:r>
              <a:rPr lang="en-US" sz="2400" dirty="0">
                <a:solidFill>
                  <a:schemeClr val="bg1">
                    <a:lumMod val="20000"/>
                    <a:lumOff val="80000"/>
                  </a:schemeClr>
                </a:solidFill>
                <a:latin typeface="+mj-lt"/>
                <a:ea typeface="Calibri" panose="020F0502020204030204" pitchFamily="34" charset="0"/>
                <a:cs typeface="Times New Roman" panose="02020603050405020304" pitchFamily="18" charset="0"/>
              </a:rPr>
              <a:t>We utilized the following publically available data to help us generate realistic data for this pre-configured solution. We received assistance in creating this solution as a result of this repository and the donators of the data. </a:t>
            </a:r>
          </a:p>
          <a:p>
            <a:r>
              <a:rPr lang="en-US" sz="2400" dirty="0">
                <a:solidFill>
                  <a:schemeClr val="bg1">
                    <a:lumMod val="20000"/>
                    <a:lumOff val="80000"/>
                  </a:schemeClr>
                </a:solidFill>
                <a:latin typeface="+mj-lt"/>
                <a:ea typeface="Calibri" panose="020F0502020204030204" pitchFamily="34" charset="0"/>
                <a:cs typeface="Times New Roman" panose="02020603050405020304" pitchFamily="18" charset="0"/>
              </a:rPr>
              <a:t> </a:t>
            </a:r>
          </a:p>
          <a:p>
            <a:r>
              <a:rPr lang="en-US" sz="2400" dirty="0">
                <a:solidFill>
                  <a:schemeClr val="bg1">
                    <a:lumMod val="20000"/>
                    <a:lumOff val="80000"/>
                  </a:schemeClr>
                </a:solidFill>
                <a:latin typeface="+mj-lt"/>
                <a:ea typeface="Calibri" panose="020F0502020204030204" pitchFamily="34" charset="0"/>
                <a:cs typeface="Times New Roman" panose="02020603050405020304" pitchFamily="18" charset="0"/>
              </a:rPr>
              <a:t>“A. </a:t>
            </a:r>
            <a:r>
              <a:rPr lang="en-US" sz="2400" dirty="0" err="1">
                <a:solidFill>
                  <a:schemeClr val="bg1">
                    <a:lumMod val="20000"/>
                    <a:lumOff val="80000"/>
                  </a:schemeClr>
                </a:solidFill>
                <a:latin typeface="+mj-lt"/>
                <a:ea typeface="Calibri" panose="020F0502020204030204" pitchFamily="34" charset="0"/>
                <a:cs typeface="Times New Roman" panose="02020603050405020304" pitchFamily="18" charset="0"/>
              </a:rPr>
              <a:t>Saxena</a:t>
            </a:r>
            <a:r>
              <a:rPr lang="en-US" sz="2400" dirty="0">
                <a:solidFill>
                  <a:schemeClr val="bg1">
                    <a:lumMod val="20000"/>
                    <a:lumOff val="80000"/>
                  </a:schemeClr>
                </a:solidFill>
                <a:latin typeface="+mj-lt"/>
                <a:ea typeface="Calibri" panose="020F0502020204030204" pitchFamily="34" charset="0"/>
                <a:cs typeface="Times New Roman" panose="02020603050405020304" pitchFamily="18" charset="0"/>
              </a:rPr>
              <a:t> and K. Goebel (2008). "PHM08 Challenge Data Set", NASA Ames Prognostics Data Repository (</a:t>
            </a:r>
            <a:r>
              <a:rPr lang="en-US" sz="2400" u="sng" dirty="0">
                <a:solidFill>
                  <a:schemeClr val="bg1">
                    <a:lumMod val="20000"/>
                    <a:lumOff val="80000"/>
                  </a:schemeClr>
                </a:solidFill>
                <a:latin typeface="+mj-lt"/>
                <a:ea typeface="Calibri" panose="020F0502020204030204" pitchFamily="34" charset="0"/>
                <a:cs typeface="Times New Roman" panose="02020603050405020304" pitchFamily="18" charset="0"/>
                <a:hlinkClick r:id="rId2"/>
              </a:rPr>
              <a:t>http://ti.arc.nasa.gov/project/prognostic-data-repository</a:t>
            </a:r>
            <a:r>
              <a:rPr lang="en-US" sz="2400" dirty="0">
                <a:solidFill>
                  <a:schemeClr val="bg1">
                    <a:lumMod val="20000"/>
                    <a:lumOff val="80000"/>
                  </a:schemeClr>
                </a:solidFill>
                <a:latin typeface="+mj-lt"/>
                <a:ea typeface="Calibri" panose="020F0502020204030204" pitchFamily="34" charset="0"/>
                <a:cs typeface="Times New Roman" panose="02020603050405020304" pitchFamily="18" charset="0"/>
              </a:rPr>
              <a:t>), NASA Ames Research Center, Moffett Field, CA.”</a:t>
            </a:r>
          </a:p>
          <a:p>
            <a:endParaRPr lang="en-US" sz="2400" dirty="0">
              <a:solidFill>
                <a:schemeClr val="bg1">
                  <a:lumMod val="20000"/>
                  <a:lumOff val="80000"/>
                </a:schemeClr>
              </a:solidFill>
              <a:latin typeface="+mj-lt"/>
              <a:ea typeface="Calibri" panose="020F0502020204030204" pitchFamily="34" charset="0"/>
              <a:cs typeface="Times New Roman" panose="02020603050405020304" pitchFamily="18" charset="0"/>
            </a:endParaRPr>
          </a:p>
          <a:p>
            <a:r>
              <a:rPr lang="en-US" sz="2400" dirty="0">
                <a:solidFill>
                  <a:schemeClr val="bg1">
                    <a:lumMod val="20000"/>
                    <a:lumOff val="80000"/>
                  </a:schemeClr>
                </a:solidFill>
                <a:ea typeface="Calibri" panose="020F0502020204030204" pitchFamily="34" charset="0"/>
                <a:cs typeface="Times New Roman" panose="02020603050405020304" pitchFamily="18" charset="0"/>
              </a:rPr>
              <a:t>Quote on Slide 23: </a:t>
            </a:r>
            <a:r>
              <a:rPr lang="en-US" sz="2400" dirty="0" err="1">
                <a:solidFill>
                  <a:schemeClr val="bg1">
                    <a:lumMod val="20000"/>
                    <a:lumOff val="80000"/>
                  </a:schemeClr>
                </a:solidFill>
              </a:rPr>
              <a:t>McKinskey</a:t>
            </a:r>
            <a:r>
              <a:rPr lang="en-US" sz="2400" dirty="0">
                <a:solidFill>
                  <a:schemeClr val="bg1">
                    <a:lumMod val="20000"/>
                    <a:lumOff val="80000"/>
                  </a:schemeClr>
                </a:solidFill>
              </a:rPr>
              <a:t> Global Institute, The Internet of Things: Mapping the Value beyond the hype</a:t>
            </a:r>
          </a:p>
          <a:p>
            <a:endParaRPr lang="en-US" sz="24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23407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7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0611830" y="2367219"/>
            <a:ext cx="472961" cy="2176206"/>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10675766" y="4104261"/>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10619591" y="5254388"/>
            <a:ext cx="530630" cy="65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538017" y="5105507"/>
            <a:ext cx="2137748" cy="1005840"/>
            <a:chOff x="8538017" y="4739224"/>
            <a:chExt cx="2137748" cy="100584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204620" y="5056791"/>
              <a:ext cx="1414972" cy="646331"/>
            </a:xfrm>
            <a:prstGeom prst="rect">
              <a:avLst/>
            </a:prstGeom>
          </p:spPr>
          <p:txBody>
            <a:bodyPr wrap="squar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Maintenance scheduling, parts ordering…</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grpSp>
      </p:grpSp>
      <p:grpSp>
        <p:nvGrpSpPr>
          <p:cNvPr id="14" name="Group 13"/>
          <p:cNvGrpSpPr/>
          <p:nvPr/>
        </p:nvGrpSpPr>
        <p:grpSpPr>
          <a:xfrm>
            <a:off x="8538017" y="1787678"/>
            <a:ext cx="2137750" cy="1005840"/>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a typeface="MS PGothic" panose="020B0600070205080204" pitchFamily="34" charset="-128"/>
                </a:endParaRPr>
              </a:p>
            </p:txBody>
          </p:sp>
        </p:grpSp>
        <p:sp>
          <p:nvSpPr>
            <p:cNvPr id="86" name="Rectangle 85"/>
            <p:cNvSpPr/>
            <p:nvPr/>
          </p:nvSpPr>
          <p:spPr>
            <a:xfrm>
              <a:off x="9204619" y="2421304"/>
              <a:ext cx="726096"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Power BI</a:t>
              </a:r>
            </a:p>
          </p:txBody>
        </p:sp>
      </p:grpSp>
      <p:grpSp>
        <p:nvGrpSpPr>
          <p:cNvPr id="24" name="Group 23"/>
          <p:cNvGrpSpPr/>
          <p:nvPr/>
        </p:nvGrpSpPr>
        <p:grpSpPr>
          <a:xfrm>
            <a:off x="6277916" y="1790395"/>
            <a:ext cx="2370146" cy="4320099"/>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Learning </a:t>
              </a:r>
              <a:b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1467" y="4994031"/>
              <a:ext cx="474530" cy="367761"/>
            </a:xfrm>
            <a:prstGeom prst="rect">
              <a:avLst/>
            </a:prstGeom>
          </p:spPr>
        </p:pic>
        <p:sp>
          <p:nvSpPr>
            <p:cNvPr id="83" name="Rectangle 82"/>
            <p:cNvSpPr/>
            <p:nvPr/>
          </p:nvSpPr>
          <p:spPr>
            <a:xfrm>
              <a:off x="6767968" y="2860458"/>
              <a:ext cx="1297791"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Machine Learning</a:t>
              </a:r>
            </a:p>
          </p:txBody>
        </p:sp>
        <p:sp>
          <p:nvSpPr>
            <p:cNvPr id="85" name="Rectangle 84"/>
            <p:cNvSpPr/>
            <p:nvPr/>
          </p:nvSpPr>
          <p:spPr>
            <a:xfrm>
              <a:off x="6808759" y="4922306"/>
              <a:ext cx="1205010"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3" name="Freeform 389"/>
          <p:cNvSpPr>
            <a:spLocks noEditPoints="1"/>
          </p:cNvSpPr>
          <p:nvPr/>
        </p:nvSpPr>
        <p:spPr bwMode="auto">
          <a:xfrm>
            <a:off x="9064667" y="345088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a typeface="MS PGothic" panose="020B0600070205080204" pitchFamily="34" charset="-128"/>
            </a:endParaRPr>
          </a:p>
        </p:txBody>
      </p:sp>
      <p:sp>
        <p:nvSpPr>
          <p:cNvPr id="5" name="Title 1"/>
          <p:cNvSpPr>
            <a:spLocks noGrp="1"/>
          </p:cNvSpPr>
          <p:nvPr>
            <p:ph type="title"/>
          </p:nvPr>
        </p:nvSpPr>
        <p:spPr>
          <a:prstGeom prst="rect">
            <a:avLst/>
          </a:prstGeom>
        </p:spPr>
        <p:txBody>
          <a:bodyPr/>
          <a:lstStyle/>
          <a:p>
            <a:r>
              <a:rPr lang="en-US" dirty="0"/>
              <a:t>Today’s Talk</a:t>
            </a:r>
            <a:endParaRPr lang="en-US" sz="3599" dirty="0"/>
          </a:p>
        </p:txBody>
      </p:sp>
      <p:sp>
        <p:nvSpPr>
          <p:cNvPr id="20" name="Rectangle 19"/>
          <p:cNvSpPr/>
          <p:nvPr/>
        </p:nvSpPr>
        <p:spPr>
          <a:xfrm>
            <a:off x="401528" y="6200099"/>
            <a:ext cx="655144"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a:t>
            </a:r>
          </a:p>
        </p:txBody>
      </p:sp>
      <p:grpSp>
        <p:nvGrpSpPr>
          <p:cNvPr id="6" name="Group 5"/>
          <p:cNvGrpSpPr/>
          <p:nvPr/>
        </p:nvGrpSpPr>
        <p:grpSpPr>
          <a:xfrm>
            <a:off x="276231" y="2407298"/>
            <a:ext cx="1551146" cy="3539550"/>
            <a:chOff x="276231" y="2407298"/>
            <a:chExt cx="1551146" cy="3539550"/>
          </a:xfrm>
        </p:grpSpPr>
        <p:cxnSp>
          <p:nvCxnSpPr>
            <p:cNvPr id="87" name="Straight Connector 86"/>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76231" y="5332876"/>
              <a:ext cx="1551146"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Sensors </a:t>
              </a:r>
              <a:b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grpSp>
      <p:sp>
        <p:nvSpPr>
          <p:cNvPr id="21" name="Rectangle 20"/>
          <p:cNvSpPr/>
          <p:nvPr/>
        </p:nvSpPr>
        <p:spPr>
          <a:xfrm>
            <a:off x="5226134" y="6200099"/>
            <a:ext cx="1436110"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INTELLIGENCE</a:t>
            </a:r>
          </a:p>
        </p:txBody>
      </p:sp>
      <p:sp>
        <p:nvSpPr>
          <p:cNvPr id="2" name="Right Arrow 1"/>
          <p:cNvSpPr/>
          <p:nvPr/>
        </p:nvSpPr>
        <p:spPr bwMode="auto">
          <a:xfrm>
            <a:off x="1755267" y="6239543"/>
            <a:ext cx="3484983" cy="259616"/>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endParaRPr lang="en-US" sz="1600" b="1" spc="-30"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2" name="Rectangle 21"/>
          <p:cNvSpPr/>
          <p:nvPr/>
        </p:nvSpPr>
        <p:spPr>
          <a:xfrm>
            <a:off x="11134322" y="6200099"/>
            <a:ext cx="894496"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ACTION</a:t>
            </a:r>
          </a:p>
        </p:txBody>
      </p:sp>
      <p:grpSp>
        <p:nvGrpSpPr>
          <p:cNvPr id="18" name="Group 17"/>
          <p:cNvGrpSpPr/>
          <p:nvPr/>
        </p:nvGrpSpPr>
        <p:grpSpPr>
          <a:xfrm>
            <a:off x="10920388" y="3076176"/>
            <a:ext cx="1239881" cy="1054416"/>
            <a:chOff x="10920388" y="2780901"/>
            <a:chExt cx="1239881" cy="1054416"/>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grpSp>
        <p:sp>
          <p:nvSpPr>
            <p:cNvPr id="119" name="TextBox 118"/>
            <p:cNvSpPr txBox="1"/>
            <p:nvPr/>
          </p:nvSpPr>
          <p:spPr>
            <a:xfrm>
              <a:off x="10920388" y="3380620"/>
              <a:ext cx="1239881" cy="454697"/>
            </a:xfrm>
            <a:prstGeom prst="rect">
              <a:avLst/>
            </a:prstGeom>
            <a:noFill/>
          </p:spPr>
          <p:txBody>
            <a:bodyPr wrap="square" lIns="182854" tIns="146283" rIns="182854" bIns="146283" rtlCol="0">
              <a:spAutoFit/>
            </a:bodyPr>
            <a:lstStyle/>
            <a:p>
              <a:pPr algn="ct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People</a:t>
              </a:r>
            </a:p>
          </p:txBody>
        </p:sp>
      </p:grpSp>
      <p:grpSp>
        <p:nvGrpSpPr>
          <p:cNvPr id="19" name="Group 18"/>
          <p:cNvGrpSpPr/>
          <p:nvPr/>
        </p:nvGrpSpPr>
        <p:grpSpPr>
          <a:xfrm>
            <a:off x="11084791" y="4760710"/>
            <a:ext cx="1077047" cy="1308658"/>
            <a:chOff x="11084791" y="4760710"/>
            <a:chExt cx="1077047" cy="1308658"/>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a typeface="MS PGothic" panose="020B0600070205080204" pitchFamily="34" charset="-128"/>
                </a:endParaRPr>
              </a:p>
            </p:txBody>
          </p:sp>
        </p:grpSp>
        <p:sp>
          <p:nvSpPr>
            <p:cNvPr id="124" name="TextBox 123"/>
            <p:cNvSpPr txBox="1"/>
            <p:nvPr/>
          </p:nvSpPr>
          <p:spPr>
            <a:xfrm>
              <a:off x="11084791" y="5455396"/>
              <a:ext cx="1077047"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Automated </a:t>
              </a:r>
              <a:b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Systems</a:t>
              </a:r>
            </a:p>
          </p:txBody>
        </p:sp>
      </p:grpSp>
      <p:sp>
        <p:nvSpPr>
          <p:cNvPr id="37" name="Right Arrow 36"/>
          <p:cNvSpPr/>
          <p:nvPr/>
        </p:nvSpPr>
        <p:spPr bwMode="auto">
          <a:xfrm>
            <a:off x="6784714" y="6239543"/>
            <a:ext cx="3826066" cy="259616"/>
          </a:xfrm>
          <a:prstGeom prst="rightArrow">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endParaRPr lang="en-US" sz="1600" b="1" spc="-30"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8" name="Group 7"/>
          <p:cNvGrpSpPr/>
          <p:nvPr/>
        </p:nvGrpSpPr>
        <p:grpSpPr>
          <a:xfrm>
            <a:off x="4029004" y="1787678"/>
            <a:ext cx="2322178" cy="4320387"/>
            <a:chOff x="4067904" y="1787678"/>
            <a:chExt cx="2322178" cy="4320387"/>
          </a:xfrm>
        </p:grpSpPr>
        <p:sp>
          <p:nvSpPr>
            <p:cNvPr id="42" name="Rectangle 41"/>
            <p:cNvSpPr/>
            <p:nvPr/>
          </p:nvSpPr>
          <p:spPr bwMode="auto">
            <a:xfrm>
              <a:off x="4067904" y="1787678"/>
              <a:ext cx="2079506" cy="4320099"/>
            </a:xfrm>
            <a:prstGeom prst="rect">
              <a:avLst/>
            </a:prstGeom>
            <a:solidFill>
              <a:srgbClr val="0080EA"/>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 Stores</a:t>
              </a:r>
            </a:p>
          </p:txBody>
        </p:sp>
        <p:pic>
          <p:nvPicPr>
            <p:cNvPr id="36" name="Picture 13"/>
            <p:cNvPicPr>
              <a:picLocks noChangeAspect="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610496" y="3781673"/>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81"/>
            <p:cNvSpPr/>
            <p:nvPr/>
          </p:nvSpPr>
          <p:spPr>
            <a:xfrm>
              <a:off x="4937076" y="3757561"/>
              <a:ext cx="1023357" cy="453970"/>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a:t>
              </a:r>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r>
                <a:rPr lang="en-US" sz="115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SQL Database</a:t>
              </a:r>
              <a:endParaRPr lang="en-US" sz="1150" dirty="0">
                <a:gradFill>
                  <a:gsLst>
                    <a:gs pos="0">
                      <a:srgbClr val="FFFFFF"/>
                    </a:gs>
                    <a:gs pos="100000">
                      <a:srgbClr val="FFFFFF"/>
                    </a:gs>
                  </a:gsLst>
                  <a:lin ang="5400000" scaled="0"/>
                </a:gradFill>
                <a:ea typeface="MS PGothic" panose="020B0600070205080204" pitchFamily="34" charset="-128"/>
              </a:endParaRPr>
            </a:p>
          </p:txBody>
        </p:sp>
        <p:grpSp>
          <p:nvGrpSpPr>
            <p:cNvPr id="145" name="Group 144"/>
            <p:cNvGrpSpPr/>
            <p:nvPr/>
          </p:nvGrpSpPr>
          <p:grpSpPr>
            <a:xfrm>
              <a:off x="6065837" y="5254390"/>
              <a:ext cx="324245" cy="853675"/>
              <a:chOff x="3803288" y="5254390"/>
              <a:chExt cx="324245" cy="853675"/>
            </a:xfrm>
          </p:grpSpPr>
          <p:sp>
            <p:nvSpPr>
              <p:cNvPr id="147" name="Isosceles Triangle 146"/>
              <p:cNvSpPr/>
              <p:nvPr/>
            </p:nvSpPr>
            <p:spPr bwMode="auto">
              <a:xfrm rot="5400000">
                <a:off x="3576673" y="5557205"/>
                <a:ext cx="853675" cy="248045"/>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Isosceles Triangle 145"/>
              <p:cNvSpPr/>
              <p:nvPr/>
            </p:nvSpPr>
            <p:spPr bwMode="auto">
              <a:xfrm rot="5400000">
                <a:off x="3500473" y="5557205"/>
                <a:ext cx="853675" cy="248045"/>
              </a:xfrm>
              <a:prstGeom prst="triangle">
                <a:avLst/>
              </a:prstGeom>
              <a:solidFill>
                <a:srgbClr val="0080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 name="Group 6"/>
          <p:cNvGrpSpPr/>
          <p:nvPr/>
        </p:nvGrpSpPr>
        <p:grpSpPr>
          <a:xfrm>
            <a:off x="1755266" y="1790395"/>
            <a:ext cx="2372301" cy="4320099"/>
            <a:chOff x="1755266" y="1790395"/>
            <a:chExt cx="2372301" cy="4320099"/>
          </a:xfrm>
        </p:grpSpPr>
        <p:sp>
          <p:nvSpPr>
            <p:cNvPr id="41" name="Rectangle 40"/>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pic>
          <p:nvPicPr>
            <p:cNvPr id="78" name="Picture 7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1009122"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Data Factory </a:t>
              </a:r>
              <a:endParaRPr lang="en-US" sz="1200" b="1" dirty="0">
                <a:gradFill>
                  <a:gsLst>
                    <a:gs pos="0">
                      <a:srgbClr val="FFFFFF"/>
                    </a:gs>
                    <a:gs pos="100000">
                      <a:srgbClr val="FFFFFF"/>
                    </a:gs>
                  </a:gsLst>
                  <a:lin ang="5400000" scaled="0"/>
                </a:gradFill>
                <a:ea typeface="MS PGothic" panose="020B0600070205080204" pitchFamily="34" charset="-128"/>
              </a:endParaRPr>
            </a:p>
          </p:txBody>
        </p:sp>
        <p:sp>
          <p:nvSpPr>
            <p:cNvPr id="80" name="Rectangle 79"/>
            <p:cNvSpPr/>
            <p:nvPr/>
          </p:nvSpPr>
          <p:spPr>
            <a:xfrm>
              <a:off x="2295424" y="4954772"/>
              <a:ext cx="833626" cy="461665"/>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Azure </a:t>
              </a:r>
            </a:p>
            <a:p>
              <a:r>
                <a:rPr lang="en-US" sz="1200" spc="-30" dirty="0">
                  <a:gradFill>
                    <a:gsLst>
                      <a:gs pos="0">
                        <a:srgbClr val="FFFFFF"/>
                      </a:gs>
                      <a:gs pos="100000">
                        <a:srgbClr val="FFFFFF"/>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Event Hub</a:t>
              </a:r>
              <a:endParaRPr lang="en-US" sz="1200" dirty="0">
                <a:gradFill>
                  <a:gsLst>
                    <a:gs pos="0">
                      <a:srgbClr val="FFFFFF"/>
                    </a:gs>
                    <a:gs pos="100000">
                      <a:srgbClr val="FFFFFF"/>
                    </a:gs>
                  </a:gsLst>
                  <a:lin ang="5400000" scaled="0"/>
                </a:gradFill>
                <a:ea typeface="MS PGothic" panose="020B0600070205080204" pitchFamily="34" charset="-128"/>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3293410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Predictive Maintenance Use Cases</a:t>
            </a:r>
          </a:p>
          <a:p>
            <a:pPr marL="571500" indent="-571500">
              <a:buFont typeface="Arial" panose="020B0604020202020204" pitchFamily="34" charset="0"/>
              <a:buChar char="•"/>
            </a:pPr>
            <a:r>
              <a:rPr lang="en-US" dirty="0"/>
              <a:t>Building E2E solution with Cortana Analytics Suite</a:t>
            </a:r>
          </a:p>
          <a:p>
            <a:pPr marL="571500" indent="-571500">
              <a:buFont typeface="Arial" panose="020B0604020202020204" pitchFamily="34" charset="0"/>
              <a:buChar char="•"/>
            </a:pPr>
            <a:r>
              <a:rPr lang="en-US" dirty="0"/>
              <a:t>Data</a:t>
            </a:r>
          </a:p>
          <a:p>
            <a:pPr marL="571500" indent="-571500">
              <a:buFont typeface="Arial" panose="020B0604020202020204" pitchFamily="34" charset="0"/>
              <a:buChar char="•"/>
            </a:pPr>
            <a:r>
              <a:rPr lang="en-US" dirty="0"/>
              <a:t>Modeling, Evaluation</a:t>
            </a:r>
          </a:p>
        </p:txBody>
      </p:sp>
    </p:spTree>
    <p:extLst>
      <p:ext uri="{BB962C8B-B14F-4D97-AF65-F5344CB8AC3E}">
        <p14:creationId xmlns:p14="http://schemas.microsoft.com/office/powerpoint/2010/main" val="749652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Maintenance Concepts</a:t>
            </a:r>
          </a:p>
        </p:txBody>
      </p:sp>
      <p:sp>
        <p:nvSpPr>
          <p:cNvPr id="6" name="Text Placeholder 2"/>
          <p:cNvSpPr>
            <a:spLocks noGrp="1"/>
          </p:cNvSpPr>
          <p:nvPr>
            <p:ph type="body" sz="quarter" idx="10"/>
          </p:nvPr>
        </p:nvSpPr>
        <p:spPr>
          <a:prstGeom prst="rect">
            <a:avLst/>
          </a:prstGeom>
        </p:spPr>
        <p:txBody>
          <a:bodyPr/>
          <a:lstStyle/>
          <a:p>
            <a:pPr marL="0" indent="0">
              <a:buNone/>
            </a:pPr>
            <a:r>
              <a:rPr lang="en-US" altLang="zh-CN" sz="3200" dirty="0"/>
              <a:t>Important task in </a:t>
            </a:r>
            <a:r>
              <a:rPr lang="en-US" sz="3200" dirty="0"/>
              <a:t>Internet of Things applications</a:t>
            </a:r>
          </a:p>
          <a:p>
            <a:pPr marL="0" indent="0">
              <a:buNone/>
            </a:pPr>
            <a:r>
              <a:rPr lang="en-US" sz="3200" dirty="0"/>
              <a:t>Goal: improve production/maintenance efficiency</a:t>
            </a:r>
          </a:p>
        </p:txBody>
      </p:sp>
      <p:graphicFrame>
        <p:nvGraphicFramePr>
          <p:cNvPr id="5" name="Table 4"/>
          <p:cNvGraphicFramePr>
            <a:graphicFrameLocks noGrp="1"/>
          </p:cNvGraphicFramePr>
          <p:nvPr>
            <p:extLst/>
          </p:nvPr>
        </p:nvGraphicFramePr>
        <p:xfrm>
          <a:off x="1493837" y="2430462"/>
          <a:ext cx="9143999" cy="4429755"/>
        </p:xfrm>
        <a:graphic>
          <a:graphicData uri="http://schemas.openxmlformats.org/drawingml/2006/table">
            <a:tbl>
              <a:tblPr firstRow="1" firstCol="1" bandRow="1">
                <a:tableStyleId>{5C22544A-7EE6-4342-B048-85BDC9FD1C3A}</a:tableStyleId>
              </a:tblPr>
              <a:tblGrid>
                <a:gridCol w="2091584">
                  <a:extLst>
                    <a:ext uri="{9D8B030D-6E8A-4147-A177-3AD203B41FA5}">
                      <a16:colId xmlns:a16="http://schemas.microsoft.com/office/drawing/2014/main" val="20000"/>
                    </a:ext>
                  </a:extLst>
                </a:gridCol>
                <a:gridCol w="3650871">
                  <a:extLst>
                    <a:ext uri="{9D8B030D-6E8A-4147-A177-3AD203B41FA5}">
                      <a16:colId xmlns:a16="http://schemas.microsoft.com/office/drawing/2014/main" val="20001"/>
                    </a:ext>
                  </a:extLst>
                </a:gridCol>
                <a:gridCol w="3401544">
                  <a:extLst>
                    <a:ext uri="{9D8B030D-6E8A-4147-A177-3AD203B41FA5}">
                      <a16:colId xmlns:a16="http://schemas.microsoft.com/office/drawing/2014/main" val="20002"/>
                    </a:ext>
                  </a:extLst>
                </a:gridCol>
              </a:tblGrid>
              <a:tr h="680142">
                <a:tc>
                  <a:txBody>
                    <a:bodyPr/>
                    <a:lstStyle/>
                    <a:p>
                      <a:pPr marL="0" marR="0">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Predictive Maintenance in IoT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Traditional Predicative Maintenance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80142">
                <a:tc>
                  <a:txBody>
                    <a:bodyPr/>
                    <a:lstStyle/>
                    <a:p>
                      <a:pPr marL="0" marR="0">
                        <a:lnSpc>
                          <a:spcPct val="107000"/>
                        </a:lnSpc>
                        <a:spcBef>
                          <a:spcPts val="0"/>
                        </a:spcBef>
                        <a:spcAft>
                          <a:spcPts val="0"/>
                        </a:spcAft>
                      </a:pPr>
                      <a:r>
                        <a:rPr lang="en-US" sz="1400">
                          <a:effectLst/>
                        </a:rPr>
                        <a:t>Goal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Improve production and/or maintenance efficiency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Ensure the reliability of machine operation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80142">
                <a:tc>
                  <a:txBody>
                    <a:bodyPr/>
                    <a:lstStyle/>
                    <a:p>
                      <a:pPr marL="0" marR="0">
                        <a:lnSpc>
                          <a:spcPct val="107000"/>
                        </a:lnSpc>
                        <a:spcBef>
                          <a:spcPts val="0"/>
                        </a:spcBef>
                        <a:spcAft>
                          <a:spcPts val="0"/>
                        </a:spcAft>
                      </a:pPr>
                      <a:r>
                        <a:rPr lang="en-US" sz="1400" dirty="0">
                          <a:effectLst/>
                        </a:rPr>
                        <a:t>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Data stream (time varying features), Multiple data sources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Very limited time varying features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1240">
                <a:tc>
                  <a:txBody>
                    <a:bodyPr/>
                    <a:lstStyle/>
                    <a:p>
                      <a:pPr marL="0" marR="0">
                        <a:lnSpc>
                          <a:spcPct val="107000"/>
                        </a:lnSpc>
                        <a:spcBef>
                          <a:spcPts val="0"/>
                        </a:spcBef>
                        <a:spcAft>
                          <a:spcPts val="0"/>
                        </a:spcAft>
                      </a:pPr>
                      <a:r>
                        <a:rPr lang="en-US" sz="1400">
                          <a:effectLst/>
                        </a:rPr>
                        <a:t>Scope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Component level, System level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Parts level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1240">
                <a:tc>
                  <a:txBody>
                    <a:bodyPr/>
                    <a:lstStyle/>
                    <a:p>
                      <a:pPr marL="0" marR="0">
                        <a:lnSpc>
                          <a:spcPct val="107000"/>
                        </a:lnSpc>
                        <a:spcBef>
                          <a:spcPts val="0"/>
                        </a:spcBef>
                        <a:spcAft>
                          <a:spcPts val="0"/>
                        </a:spcAft>
                      </a:pPr>
                      <a:r>
                        <a:rPr lang="en-US" sz="1400">
                          <a:effectLst/>
                        </a:rPr>
                        <a:t>Approach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Data driven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a:effectLst/>
                        </a:rPr>
                        <a:t>Model driven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1726849">
                <a:tc>
                  <a:txBody>
                    <a:bodyPr/>
                    <a:lstStyle/>
                    <a:p>
                      <a:pPr marL="0" marR="0">
                        <a:lnSpc>
                          <a:spcPct val="107000"/>
                        </a:lnSpc>
                        <a:spcBef>
                          <a:spcPts val="0"/>
                        </a:spcBef>
                        <a:spcAft>
                          <a:spcPts val="0"/>
                        </a:spcAft>
                      </a:pPr>
                      <a:r>
                        <a:rPr lang="en-US" sz="1400" dirty="0">
                          <a:effectLst/>
                        </a:rPr>
                        <a:t>Tasks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Failure prediction, fault/failure detection &amp; diagnosis, maintenance actions recommendation, etc. Essentially any task that improves production/maintenance efficiency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Failure prediction (prognosis), fault/failure detection &amp; diagnosis (diagnosis)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309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Maintenance Use Cases</a:t>
            </a:r>
          </a:p>
        </p:txBody>
      </p:sp>
      <p:sp>
        <p:nvSpPr>
          <p:cNvPr id="4" name="Rectangle 3"/>
          <p:cNvSpPr/>
          <p:nvPr/>
        </p:nvSpPr>
        <p:spPr bwMode="auto">
          <a:xfrm>
            <a:off x="274639" y="1746373"/>
            <a:ext cx="2925665" cy="7551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822843" tIns="46630" rIns="182854" bIns="46630" numCol="1" rtlCol="0" anchor="ctr" anchorCtr="0" compatLnSpc="1">
            <a:prstTxWarp prst="textNoShape">
              <a:avLst/>
            </a:prstTxWarp>
          </a:bodyPr>
          <a:lstStyle/>
          <a:p>
            <a:pPr defTabSz="932293" fontAlgn="base">
              <a:lnSpc>
                <a:spcPct val="90000"/>
              </a:lnSpc>
              <a:spcBef>
                <a:spcPct val="0"/>
              </a:spcBef>
              <a:spcAft>
                <a:spcPct val="0"/>
              </a:spcAft>
            </a:pPr>
            <a:r>
              <a:rPr lang="en-US" sz="1599" kern="0" dirty="0">
                <a:gradFill>
                  <a:gsLst>
                    <a:gs pos="1250">
                      <a:srgbClr val="FFFFFF"/>
                    </a:gs>
                    <a:gs pos="100000">
                      <a:srgbClr val="FFFFFF"/>
                    </a:gs>
                  </a:gsLst>
                  <a:lin ang="5400000" scaled="0"/>
                </a:gradFill>
                <a:cs typeface="Segoe UI" pitchFamily="34" charset="0"/>
              </a:rPr>
              <a:t>Aerospace</a:t>
            </a:r>
          </a:p>
        </p:txBody>
      </p:sp>
      <p:sp>
        <p:nvSpPr>
          <p:cNvPr id="5" name="Rectangle 4"/>
          <p:cNvSpPr/>
          <p:nvPr/>
        </p:nvSpPr>
        <p:spPr bwMode="auto">
          <a:xfrm>
            <a:off x="3253736" y="4028960"/>
            <a:ext cx="2934171"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Is the ATM going to dispense the next 5 notes without failing?</a:t>
            </a:r>
          </a:p>
        </p:txBody>
      </p:sp>
      <p:sp>
        <p:nvSpPr>
          <p:cNvPr id="6" name="Rectangle 5"/>
          <p:cNvSpPr/>
          <p:nvPr/>
        </p:nvSpPr>
        <p:spPr bwMode="auto">
          <a:xfrm>
            <a:off x="3262043" y="1746373"/>
            <a:ext cx="2925665" cy="7551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822843" tIns="46630" rIns="182854" bIns="46630" numCol="1" rtlCol="0" anchor="ctr" anchorCtr="0" compatLnSpc="1">
            <a:prstTxWarp prst="textNoShape">
              <a:avLst/>
            </a:prstTxWarp>
          </a:bodyPr>
          <a:lstStyle/>
          <a:p>
            <a:pPr defTabSz="932293" fontAlgn="base">
              <a:lnSpc>
                <a:spcPct val="90000"/>
              </a:lnSpc>
              <a:spcBef>
                <a:spcPct val="0"/>
              </a:spcBef>
              <a:spcAft>
                <a:spcPct val="0"/>
              </a:spcAft>
            </a:pPr>
            <a:r>
              <a:rPr lang="en-US" sz="1599" kern="0" dirty="0">
                <a:gradFill>
                  <a:gsLst>
                    <a:gs pos="1250">
                      <a:srgbClr val="FFFFFF"/>
                    </a:gs>
                    <a:gs pos="100000">
                      <a:srgbClr val="FFFFFF"/>
                    </a:gs>
                  </a:gsLst>
                  <a:lin ang="5400000" scaled="0"/>
                </a:gradFill>
                <a:cs typeface="Segoe UI" pitchFamily="34" charset="0"/>
              </a:rPr>
              <a:t>Utilities</a:t>
            </a:r>
          </a:p>
        </p:txBody>
      </p:sp>
      <p:sp>
        <p:nvSpPr>
          <p:cNvPr id="7" name="Rectangle 6"/>
          <p:cNvSpPr/>
          <p:nvPr/>
        </p:nvSpPr>
        <p:spPr bwMode="auto">
          <a:xfrm>
            <a:off x="274637" y="3293398"/>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When is this aircraft component likely to fail next?</a:t>
            </a:r>
          </a:p>
        </p:txBody>
      </p:sp>
      <p:sp>
        <p:nvSpPr>
          <p:cNvPr id="8" name="Rectangle 7"/>
          <p:cNvSpPr/>
          <p:nvPr/>
        </p:nvSpPr>
        <p:spPr bwMode="auto">
          <a:xfrm>
            <a:off x="3257865" y="3299217"/>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Which circuit breakers in my system are likely to fail in the next month?</a:t>
            </a:r>
          </a:p>
        </p:txBody>
      </p:sp>
      <p:sp>
        <p:nvSpPr>
          <p:cNvPr id="9" name="Rectangle 8"/>
          <p:cNvSpPr/>
          <p:nvPr/>
        </p:nvSpPr>
        <p:spPr bwMode="auto">
          <a:xfrm>
            <a:off x="6248332" y="3307879"/>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What is the root cause of the  test failure?</a:t>
            </a:r>
          </a:p>
        </p:txBody>
      </p:sp>
      <p:sp>
        <p:nvSpPr>
          <p:cNvPr id="10" name="Rectangle 9"/>
          <p:cNvSpPr/>
          <p:nvPr/>
        </p:nvSpPr>
        <p:spPr bwMode="auto">
          <a:xfrm>
            <a:off x="6251212" y="2556886"/>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Will the component pass the next stage of testing on factory floor or do I need to rework?</a:t>
            </a:r>
          </a:p>
        </p:txBody>
      </p:sp>
      <p:sp>
        <p:nvSpPr>
          <p:cNvPr id="13" name="Rectangle 12"/>
          <p:cNvSpPr/>
          <p:nvPr/>
        </p:nvSpPr>
        <p:spPr bwMode="auto">
          <a:xfrm>
            <a:off x="9234281" y="2559399"/>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Should I replace the break disks in my car or can I wait for another month?</a:t>
            </a:r>
          </a:p>
        </p:txBody>
      </p:sp>
      <p:sp>
        <p:nvSpPr>
          <p:cNvPr id="14" name="Rectangle 13"/>
          <p:cNvSpPr/>
          <p:nvPr/>
        </p:nvSpPr>
        <p:spPr bwMode="auto">
          <a:xfrm>
            <a:off x="3267154" y="2556886"/>
            <a:ext cx="2917158"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When is my solar panel or wind turbine going to fail next?</a:t>
            </a:r>
          </a:p>
        </p:txBody>
      </p:sp>
      <p:sp>
        <p:nvSpPr>
          <p:cNvPr id="15" name="Rectangle 14"/>
          <p:cNvSpPr/>
          <p:nvPr/>
        </p:nvSpPr>
        <p:spPr bwMode="auto">
          <a:xfrm>
            <a:off x="280866" y="2556886"/>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22843" tIns="46630" rIns="0" bIns="46630" numCol="1" rtlCol="0" anchor="ctr" anchorCtr="0" compatLnSpc="1">
            <a:prstTxWarp prst="textNoShape">
              <a:avLst/>
            </a:prstTxWarp>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What is the likelihood of delay due to mechanical issues?</a:t>
            </a:r>
          </a:p>
        </p:txBody>
      </p:sp>
      <p:sp>
        <p:nvSpPr>
          <p:cNvPr id="25" name="Freeform 58"/>
          <p:cNvSpPr>
            <a:spLocks noEditPoints="1"/>
          </p:cNvSpPr>
          <p:nvPr/>
        </p:nvSpPr>
        <p:spPr bwMode="black">
          <a:xfrm>
            <a:off x="6442906" y="2705669"/>
            <a:ext cx="380953" cy="4083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solidFill>
          <a:ln>
            <a:noFill/>
          </a:ln>
        </p:spPr>
        <p:txBody>
          <a:bodyPr vert="horz" wrap="square" lIns="0" tIns="41147" rIns="82293" bIns="41147" numCol="1" anchor="t" anchorCtr="0" compatLnSpc="1">
            <a:prstTxWarp prst="textNoShape">
              <a:avLst/>
            </a:prstTxWarp>
          </a:bodyPr>
          <a:lstStyle/>
          <a:p>
            <a:pPr algn="ctr" defTabSz="914187"/>
            <a:endParaRPr lang="en-US" sz="1599" dirty="0">
              <a:gradFill>
                <a:gsLst>
                  <a:gs pos="1250">
                    <a:srgbClr val="FFFFFF"/>
                  </a:gs>
                  <a:gs pos="100000">
                    <a:srgbClr val="FFFFFF"/>
                  </a:gs>
                </a:gsLst>
                <a:lin ang="5400000" scaled="0"/>
              </a:gradFill>
            </a:endParaRPr>
          </a:p>
        </p:txBody>
      </p:sp>
      <p:sp>
        <p:nvSpPr>
          <p:cNvPr id="27" name="Freeform 22"/>
          <p:cNvSpPr>
            <a:spLocks noChangeAspect="1" noEditPoints="1"/>
          </p:cNvSpPr>
          <p:nvPr/>
        </p:nvSpPr>
        <p:spPr bwMode="black">
          <a:xfrm>
            <a:off x="6444979" y="3420523"/>
            <a:ext cx="378880" cy="378780"/>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tx1"/>
          </a:solidFill>
          <a:ln>
            <a:noFill/>
          </a:ln>
          <a:extLst/>
        </p:spPr>
        <p:txBody>
          <a:bodyPr vert="horz" wrap="square" lIns="82293" tIns="41147" rIns="82293" bIns="41147" numCol="1" anchor="t" anchorCtr="0" compatLnSpc="1">
            <a:prstTxWarp prst="textNoShape">
              <a:avLst/>
            </a:prstTxWarp>
          </a:bodyPr>
          <a:lstStyle/>
          <a:p>
            <a:endParaRPr lang="en-US" sz="1599" dirty="0">
              <a:gradFill>
                <a:gsLst>
                  <a:gs pos="1250">
                    <a:srgbClr val="FFFFFF"/>
                  </a:gs>
                  <a:gs pos="100000">
                    <a:srgbClr val="FFFFFF"/>
                  </a:gs>
                </a:gsLst>
                <a:lin ang="5400000" scaled="0"/>
              </a:gradFill>
            </a:endParaRPr>
          </a:p>
        </p:txBody>
      </p:sp>
      <p:sp>
        <p:nvSpPr>
          <p:cNvPr id="30" name="Freeform 9"/>
          <p:cNvSpPr>
            <a:spLocks noEditPoints="1"/>
          </p:cNvSpPr>
          <p:nvPr/>
        </p:nvSpPr>
        <p:spPr bwMode="auto">
          <a:xfrm>
            <a:off x="3459857" y="4223244"/>
            <a:ext cx="420487" cy="270937"/>
          </a:xfrm>
          <a:custGeom>
            <a:avLst/>
            <a:gdLst>
              <a:gd name="T0" fmla="*/ 2219 w 2399"/>
              <a:gd name="T1" fmla="*/ 0 h 1545"/>
              <a:gd name="T2" fmla="*/ 179 w 2399"/>
              <a:gd name="T3" fmla="*/ 0 h 1545"/>
              <a:gd name="T4" fmla="*/ 0 w 2399"/>
              <a:gd name="T5" fmla="*/ 179 h 1545"/>
              <a:gd name="T6" fmla="*/ 0 w 2399"/>
              <a:gd name="T7" fmla="*/ 1365 h 1545"/>
              <a:gd name="T8" fmla="*/ 179 w 2399"/>
              <a:gd name="T9" fmla="*/ 1545 h 1545"/>
              <a:gd name="T10" fmla="*/ 2219 w 2399"/>
              <a:gd name="T11" fmla="*/ 1545 h 1545"/>
              <a:gd name="T12" fmla="*/ 2399 w 2399"/>
              <a:gd name="T13" fmla="*/ 1365 h 1545"/>
              <a:gd name="T14" fmla="*/ 2399 w 2399"/>
              <a:gd name="T15" fmla="*/ 179 h 1545"/>
              <a:gd name="T16" fmla="*/ 2219 w 2399"/>
              <a:gd name="T17" fmla="*/ 0 h 1545"/>
              <a:gd name="T18" fmla="*/ 179 w 2399"/>
              <a:gd name="T19" fmla="*/ 107 h 1545"/>
              <a:gd name="T20" fmla="*/ 2219 w 2399"/>
              <a:gd name="T21" fmla="*/ 107 h 1545"/>
              <a:gd name="T22" fmla="*/ 2291 w 2399"/>
              <a:gd name="T23" fmla="*/ 179 h 1545"/>
              <a:gd name="T24" fmla="*/ 2291 w 2399"/>
              <a:gd name="T25" fmla="*/ 377 h 1545"/>
              <a:gd name="T26" fmla="*/ 108 w 2399"/>
              <a:gd name="T27" fmla="*/ 377 h 1545"/>
              <a:gd name="T28" fmla="*/ 108 w 2399"/>
              <a:gd name="T29" fmla="*/ 179 h 1545"/>
              <a:gd name="T30" fmla="*/ 179 w 2399"/>
              <a:gd name="T31" fmla="*/ 107 h 1545"/>
              <a:gd name="T32" fmla="*/ 2219 w 2399"/>
              <a:gd name="T33" fmla="*/ 1437 h 1545"/>
              <a:gd name="T34" fmla="*/ 179 w 2399"/>
              <a:gd name="T35" fmla="*/ 1437 h 1545"/>
              <a:gd name="T36" fmla="*/ 108 w 2399"/>
              <a:gd name="T37" fmla="*/ 1365 h 1545"/>
              <a:gd name="T38" fmla="*/ 108 w 2399"/>
              <a:gd name="T39" fmla="*/ 772 h 1545"/>
              <a:gd name="T40" fmla="*/ 2291 w 2399"/>
              <a:gd name="T41" fmla="*/ 772 h 1545"/>
              <a:gd name="T42" fmla="*/ 2291 w 2399"/>
              <a:gd name="T43" fmla="*/ 1365 h 1545"/>
              <a:gd name="T44" fmla="*/ 2219 w 2399"/>
              <a:gd name="T45" fmla="*/ 1437 h 1545"/>
              <a:gd name="T46" fmla="*/ 196 w 2399"/>
              <a:gd name="T47" fmla="*/ 1159 h 1545"/>
              <a:gd name="T48" fmla="*/ 196 w 2399"/>
              <a:gd name="T49" fmla="*/ 1253 h 1545"/>
              <a:gd name="T50" fmla="*/ 488 w 2399"/>
              <a:gd name="T51" fmla="*/ 1253 h 1545"/>
              <a:gd name="T52" fmla="*/ 488 w 2399"/>
              <a:gd name="T53" fmla="*/ 1159 h 1545"/>
              <a:gd name="T54" fmla="*/ 196 w 2399"/>
              <a:gd name="T55" fmla="*/ 1159 h 1545"/>
              <a:gd name="T56" fmla="*/ 582 w 2399"/>
              <a:gd name="T57" fmla="*/ 1159 h 1545"/>
              <a:gd name="T58" fmla="*/ 582 w 2399"/>
              <a:gd name="T59" fmla="*/ 1253 h 1545"/>
              <a:gd name="T60" fmla="*/ 1199 w 2399"/>
              <a:gd name="T61" fmla="*/ 1253 h 1545"/>
              <a:gd name="T62" fmla="*/ 1199 w 2399"/>
              <a:gd name="T63" fmla="*/ 1159 h 1545"/>
              <a:gd name="T64" fmla="*/ 582 w 2399"/>
              <a:gd name="T65" fmla="*/ 1159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9" h="1545">
                <a:moveTo>
                  <a:pt x="2219" y="0"/>
                </a:moveTo>
                <a:cubicBezTo>
                  <a:pt x="179" y="0"/>
                  <a:pt x="179" y="0"/>
                  <a:pt x="179" y="0"/>
                </a:cubicBezTo>
                <a:cubicBezTo>
                  <a:pt x="78" y="0"/>
                  <a:pt x="0" y="83"/>
                  <a:pt x="0" y="179"/>
                </a:cubicBezTo>
                <a:cubicBezTo>
                  <a:pt x="0" y="1365"/>
                  <a:pt x="0" y="1365"/>
                  <a:pt x="0" y="1365"/>
                </a:cubicBezTo>
                <a:cubicBezTo>
                  <a:pt x="0" y="1461"/>
                  <a:pt x="78" y="1545"/>
                  <a:pt x="179" y="1545"/>
                </a:cubicBezTo>
                <a:cubicBezTo>
                  <a:pt x="2219" y="1545"/>
                  <a:pt x="2219" y="1545"/>
                  <a:pt x="2219" y="1545"/>
                </a:cubicBezTo>
                <a:cubicBezTo>
                  <a:pt x="2321" y="1545"/>
                  <a:pt x="2399" y="1461"/>
                  <a:pt x="2399" y="1365"/>
                </a:cubicBezTo>
                <a:cubicBezTo>
                  <a:pt x="2399" y="179"/>
                  <a:pt x="2399" y="179"/>
                  <a:pt x="2399" y="179"/>
                </a:cubicBezTo>
                <a:cubicBezTo>
                  <a:pt x="2399" y="83"/>
                  <a:pt x="2321" y="0"/>
                  <a:pt x="2219" y="0"/>
                </a:cubicBezTo>
                <a:close/>
                <a:moveTo>
                  <a:pt x="179" y="107"/>
                </a:moveTo>
                <a:cubicBezTo>
                  <a:pt x="2219" y="107"/>
                  <a:pt x="2219" y="107"/>
                  <a:pt x="2219" y="107"/>
                </a:cubicBezTo>
                <a:cubicBezTo>
                  <a:pt x="2261" y="107"/>
                  <a:pt x="2291" y="143"/>
                  <a:pt x="2291" y="179"/>
                </a:cubicBezTo>
                <a:cubicBezTo>
                  <a:pt x="2291" y="377"/>
                  <a:pt x="2291" y="377"/>
                  <a:pt x="2291" y="377"/>
                </a:cubicBezTo>
                <a:cubicBezTo>
                  <a:pt x="108" y="377"/>
                  <a:pt x="108" y="377"/>
                  <a:pt x="108" y="377"/>
                </a:cubicBezTo>
                <a:cubicBezTo>
                  <a:pt x="108" y="179"/>
                  <a:pt x="108" y="179"/>
                  <a:pt x="108" y="179"/>
                </a:cubicBezTo>
                <a:cubicBezTo>
                  <a:pt x="108" y="143"/>
                  <a:pt x="138" y="107"/>
                  <a:pt x="179" y="107"/>
                </a:cubicBezTo>
                <a:close/>
                <a:moveTo>
                  <a:pt x="2219" y="1437"/>
                </a:moveTo>
                <a:cubicBezTo>
                  <a:pt x="179" y="1437"/>
                  <a:pt x="179" y="1437"/>
                  <a:pt x="179" y="1437"/>
                </a:cubicBezTo>
                <a:cubicBezTo>
                  <a:pt x="138" y="1437"/>
                  <a:pt x="108" y="1401"/>
                  <a:pt x="108" y="1365"/>
                </a:cubicBezTo>
                <a:cubicBezTo>
                  <a:pt x="108" y="772"/>
                  <a:pt x="108" y="772"/>
                  <a:pt x="108" y="772"/>
                </a:cubicBezTo>
                <a:cubicBezTo>
                  <a:pt x="2291" y="772"/>
                  <a:pt x="2291" y="772"/>
                  <a:pt x="2291" y="772"/>
                </a:cubicBezTo>
                <a:cubicBezTo>
                  <a:pt x="2291" y="1365"/>
                  <a:pt x="2291" y="1365"/>
                  <a:pt x="2291" y="1365"/>
                </a:cubicBezTo>
                <a:cubicBezTo>
                  <a:pt x="2291" y="1401"/>
                  <a:pt x="2261" y="1437"/>
                  <a:pt x="2219" y="1437"/>
                </a:cubicBezTo>
                <a:close/>
                <a:moveTo>
                  <a:pt x="196" y="1159"/>
                </a:moveTo>
                <a:cubicBezTo>
                  <a:pt x="196" y="1253"/>
                  <a:pt x="196" y="1253"/>
                  <a:pt x="196" y="1253"/>
                </a:cubicBezTo>
                <a:cubicBezTo>
                  <a:pt x="488" y="1253"/>
                  <a:pt x="488" y="1253"/>
                  <a:pt x="488" y="1253"/>
                </a:cubicBezTo>
                <a:cubicBezTo>
                  <a:pt x="488" y="1159"/>
                  <a:pt x="488" y="1159"/>
                  <a:pt x="488" y="1159"/>
                </a:cubicBezTo>
                <a:cubicBezTo>
                  <a:pt x="196" y="1159"/>
                  <a:pt x="196" y="1159"/>
                  <a:pt x="196" y="1159"/>
                </a:cubicBezTo>
                <a:close/>
                <a:moveTo>
                  <a:pt x="582" y="1159"/>
                </a:moveTo>
                <a:cubicBezTo>
                  <a:pt x="582" y="1253"/>
                  <a:pt x="582" y="1253"/>
                  <a:pt x="582" y="1253"/>
                </a:cubicBezTo>
                <a:cubicBezTo>
                  <a:pt x="1199" y="1253"/>
                  <a:pt x="1199" y="1253"/>
                  <a:pt x="1199" y="1253"/>
                </a:cubicBezTo>
                <a:cubicBezTo>
                  <a:pt x="1199" y="1159"/>
                  <a:pt x="1199" y="1159"/>
                  <a:pt x="1199" y="1159"/>
                </a:cubicBezTo>
                <a:cubicBezTo>
                  <a:pt x="582" y="1159"/>
                  <a:pt x="582" y="1159"/>
                  <a:pt x="582" y="1159"/>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endParaRPr lang="en-US" dirty="0">
              <a:gradFill>
                <a:gsLst>
                  <a:gs pos="1250">
                    <a:srgbClr val="FFFFFF"/>
                  </a:gs>
                  <a:gs pos="100000">
                    <a:srgbClr val="FFFFFF"/>
                  </a:gs>
                </a:gsLst>
                <a:lin ang="5400000" scaled="0"/>
              </a:gradFill>
            </a:endParaRPr>
          </a:p>
        </p:txBody>
      </p:sp>
      <p:sp>
        <p:nvSpPr>
          <p:cNvPr id="44" name="Freeform 5"/>
          <p:cNvSpPr>
            <a:spLocks noEditPoints="1"/>
          </p:cNvSpPr>
          <p:nvPr/>
        </p:nvSpPr>
        <p:spPr bwMode="auto">
          <a:xfrm rot="1148920" flipH="1">
            <a:off x="3488572" y="3423135"/>
            <a:ext cx="343596" cy="389584"/>
          </a:xfrm>
          <a:custGeom>
            <a:avLst/>
            <a:gdLst>
              <a:gd name="T0" fmla="*/ 160 w 440"/>
              <a:gd name="T1" fmla="*/ 176 h 499"/>
              <a:gd name="T2" fmla="*/ 93 w 440"/>
              <a:gd name="T3" fmla="*/ 216 h 499"/>
              <a:gd name="T4" fmla="*/ 99 w 440"/>
              <a:gd name="T5" fmla="*/ 286 h 499"/>
              <a:gd name="T6" fmla="*/ 135 w 440"/>
              <a:gd name="T7" fmla="*/ 250 h 499"/>
              <a:gd name="T8" fmla="*/ 161 w 440"/>
              <a:gd name="T9" fmla="*/ 246 h 499"/>
              <a:gd name="T10" fmla="*/ 213 w 440"/>
              <a:gd name="T11" fmla="*/ 295 h 499"/>
              <a:gd name="T12" fmla="*/ 185 w 440"/>
              <a:gd name="T13" fmla="*/ 305 h 499"/>
              <a:gd name="T14" fmla="*/ 207 w 440"/>
              <a:gd name="T15" fmla="*/ 394 h 499"/>
              <a:gd name="T16" fmla="*/ 157 w 440"/>
              <a:gd name="T17" fmla="*/ 425 h 499"/>
              <a:gd name="T18" fmla="*/ 147 w 440"/>
              <a:gd name="T19" fmla="*/ 471 h 499"/>
              <a:gd name="T20" fmla="*/ 230 w 440"/>
              <a:gd name="T21" fmla="*/ 447 h 499"/>
              <a:gd name="T22" fmla="*/ 269 w 440"/>
              <a:gd name="T23" fmla="*/ 390 h 499"/>
              <a:gd name="T24" fmla="*/ 440 w 440"/>
              <a:gd name="T25" fmla="*/ 377 h 499"/>
              <a:gd name="T26" fmla="*/ 299 w 440"/>
              <a:gd name="T27" fmla="*/ 226 h 499"/>
              <a:gd name="T28" fmla="*/ 73 w 440"/>
              <a:gd name="T29" fmla="*/ 224 h 499"/>
              <a:gd name="T30" fmla="*/ 55 w 440"/>
              <a:gd name="T31" fmla="*/ 270 h 499"/>
              <a:gd name="T32" fmla="*/ 73 w 440"/>
              <a:gd name="T33" fmla="*/ 224 h 499"/>
              <a:gd name="T34" fmla="*/ 62 w 440"/>
              <a:gd name="T35" fmla="*/ 287 h 499"/>
              <a:gd name="T36" fmla="*/ 94 w 440"/>
              <a:gd name="T37" fmla="*/ 296 h 499"/>
              <a:gd name="T38" fmla="*/ 162 w 440"/>
              <a:gd name="T39" fmla="*/ 301 h 499"/>
              <a:gd name="T40" fmla="*/ 65 w 440"/>
              <a:gd name="T41" fmla="*/ 317 h 499"/>
              <a:gd name="T42" fmla="*/ 76 w 440"/>
              <a:gd name="T43" fmla="*/ 342 h 499"/>
              <a:gd name="T44" fmla="*/ 166 w 440"/>
              <a:gd name="T45" fmla="*/ 319 h 499"/>
              <a:gd name="T46" fmla="*/ 92 w 440"/>
              <a:gd name="T47" fmla="*/ 365 h 499"/>
              <a:gd name="T48" fmla="*/ 76 w 440"/>
              <a:gd name="T49" fmla="*/ 342 h 499"/>
              <a:gd name="T50" fmla="*/ 176 w 440"/>
              <a:gd name="T51" fmla="*/ 371 h 499"/>
              <a:gd name="T52" fmla="*/ 138 w 440"/>
              <a:gd name="T53" fmla="*/ 410 h 499"/>
              <a:gd name="T54" fmla="*/ 95 w 440"/>
              <a:gd name="T55" fmla="*/ 383 h 499"/>
              <a:gd name="T56" fmla="*/ 53 w 440"/>
              <a:gd name="T57" fmla="*/ 148 h 499"/>
              <a:gd name="T58" fmla="*/ 0 w 440"/>
              <a:gd name="T59" fmla="*/ 81 h 499"/>
              <a:gd name="T60" fmla="*/ 30 w 440"/>
              <a:gd name="T61" fmla="*/ 23 h 499"/>
              <a:gd name="T62" fmla="*/ 54 w 440"/>
              <a:gd name="T63" fmla="*/ 79 h 499"/>
              <a:gd name="T64" fmla="*/ 102 w 440"/>
              <a:gd name="T65" fmla="*/ 57 h 499"/>
              <a:gd name="T66" fmla="*/ 107 w 440"/>
              <a:gd name="T67" fmla="*/ 0 h 499"/>
              <a:gd name="T68" fmla="*/ 154 w 440"/>
              <a:gd name="T69" fmla="*/ 73 h 499"/>
              <a:gd name="T70" fmla="*/ 147 w 440"/>
              <a:gd name="T71" fmla="*/ 16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499">
                <a:moveTo>
                  <a:pt x="262" y="221"/>
                </a:moveTo>
                <a:cubicBezTo>
                  <a:pt x="239" y="208"/>
                  <a:pt x="195" y="187"/>
                  <a:pt x="160" y="176"/>
                </a:cubicBezTo>
                <a:cubicBezTo>
                  <a:pt x="152" y="174"/>
                  <a:pt x="144" y="177"/>
                  <a:pt x="138" y="182"/>
                </a:cubicBezTo>
                <a:cubicBezTo>
                  <a:pt x="125" y="194"/>
                  <a:pt x="100" y="211"/>
                  <a:pt x="93" y="216"/>
                </a:cubicBezTo>
                <a:cubicBezTo>
                  <a:pt x="86" y="222"/>
                  <a:pt x="81" y="226"/>
                  <a:pt x="85" y="237"/>
                </a:cubicBezTo>
                <a:cubicBezTo>
                  <a:pt x="99" y="286"/>
                  <a:pt x="99" y="286"/>
                  <a:pt x="99" y="286"/>
                </a:cubicBezTo>
                <a:cubicBezTo>
                  <a:pt x="101" y="290"/>
                  <a:pt x="102" y="291"/>
                  <a:pt x="106" y="292"/>
                </a:cubicBezTo>
                <a:cubicBezTo>
                  <a:pt x="129" y="297"/>
                  <a:pt x="145" y="264"/>
                  <a:pt x="135" y="250"/>
                </a:cubicBezTo>
                <a:cubicBezTo>
                  <a:pt x="135" y="250"/>
                  <a:pt x="136" y="250"/>
                  <a:pt x="136" y="250"/>
                </a:cubicBezTo>
                <a:cubicBezTo>
                  <a:pt x="141" y="252"/>
                  <a:pt x="154" y="252"/>
                  <a:pt x="161" y="246"/>
                </a:cubicBezTo>
                <a:cubicBezTo>
                  <a:pt x="163" y="244"/>
                  <a:pt x="174" y="259"/>
                  <a:pt x="176" y="261"/>
                </a:cubicBezTo>
                <a:cubicBezTo>
                  <a:pt x="183" y="268"/>
                  <a:pt x="198" y="284"/>
                  <a:pt x="213" y="295"/>
                </a:cubicBezTo>
                <a:cubicBezTo>
                  <a:pt x="233" y="308"/>
                  <a:pt x="204" y="299"/>
                  <a:pt x="188" y="290"/>
                </a:cubicBezTo>
                <a:cubicBezTo>
                  <a:pt x="188" y="295"/>
                  <a:pt x="187" y="300"/>
                  <a:pt x="185" y="305"/>
                </a:cubicBezTo>
                <a:cubicBezTo>
                  <a:pt x="200" y="318"/>
                  <a:pt x="203" y="339"/>
                  <a:pt x="198" y="357"/>
                </a:cubicBezTo>
                <a:cubicBezTo>
                  <a:pt x="209" y="366"/>
                  <a:pt x="213" y="381"/>
                  <a:pt x="207" y="394"/>
                </a:cubicBezTo>
                <a:cubicBezTo>
                  <a:pt x="204" y="401"/>
                  <a:pt x="198" y="408"/>
                  <a:pt x="190" y="413"/>
                </a:cubicBezTo>
                <a:cubicBezTo>
                  <a:pt x="178" y="419"/>
                  <a:pt x="167" y="423"/>
                  <a:pt x="157" y="425"/>
                </a:cubicBezTo>
                <a:cubicBezTo>
                  <a:pt x="148" y="427"/>
                  <a:pt x="142" y="428"/>
                  <a:pt x="133" y="423"/>
                </a:cubicBezTo>
                <a:cubicBezTo>
                  <a:pt x="147" y="471"/>
                  <a:pt x="147" y="471"/>
                  <a:pt x="147" y="471"/>
                </a:cubicBezTo>
                <a:cubicBezTo>
                  <a:pt x="154" y="494"/>
                  <a:pt x="178" y="499"/>
                  <a:pt x="198" y="491"/>
                </a:cubicBezTo>
                <a:cubicBezTo>
                  <a:pt x="219" y="487"/>
                  <a:pt x="237" y="470"/>
                  <a:pt x="230" y="447"/>
                </a:cubicBezTo>
                <a:cubicBezTo>
                  <a:pt x="220" y="411"/>
                  <a:pt x="220" y="411"/>
                  <a:pt x="220" y="411"/>
                </a:cubicBezTo>
                <a:cubicBezTo>
                  <a:pt x="235" y="405"/>
                  <a:pt x="253" y="397"/>
                  <a:pt x="269" y="390"/>
                </a:cubicBezTo>
                <a:cubicBezTo>
                  <a:pt x="276" y="386"/>
                  <a:pt x="283" y="383"/>
                  <a:pt x="290" y="383"/>
                </a:cubicBezTo>
                <a:cubicBezTo>
                  <a:pt x="339" y="381"/>
                  <a:pt x="389" y="379"/>
                  <a:pt x="440" y="377"/>
                </a:cubicBezTo>
                <a:cubicBezTo>
                  <a:pt x="424" y="214"/>
                  <a:pt x="424" y="214"/>
                  <a:pt x="424" y="214"/>
                </a:cubicBezTo>
                <a:cubicBezTo>
                  <a:pt x="299" y="226"/>
                  <a:pt x="299" y="226"/>
                  <a:pt x="299" y="226"/>
                </a:cubicBezTo>
                <a:cubicBezTo>
                  <a:pt x="286" y="227"/>
                  <a:pt x="274" y="226"/>
                  <a:pt x="262" y="221"/>
                </a:cubicBezTo>
                <a:close/>
                <a:moveTo>
                  <a:pt x="73" y="224"/>
                </a:moveTo>
                <a:cubicBezTo>
                  <a:pt x="73" y="233"/>
                  <a:pt x="80" y="254"/>
                  <a:pt x="83" y="265"/>
                </a:cubicBezTo>
                <a:cubicBezTo>
                  <a:pt x="55" y="270"/>
                  <a:pt x="55" y="270"/>
                  <a:pt x="55" y="270"/>
                </a:cubicBezTo>
                <a:cubicBezTo>
                  <a:pt x="52" y="270"/>
                  <a:pt x="51" y="269"/>
                  <a:pt x="50" y="267"/>
                </a:cubicBezTo>
                <a:cubicBezTo>
                  <a:pt x="47" y="250"/>
                  <a:pt x="57" y="230"/>
                  <a:pt x="73" y="224"/>
                </a:cubicBezTo>
                <a:close/>
                <a:moveTo>
                  <a:pt x="57" y="293"/>
                </a:moveTo>
                <a:cubicBezTo>
                  <a:pt x="57" y="289"/>
                  <a:pt x="59" y="287"/>
                  <a:pt x="62" y="287"/>
                </a:cubicBezTo>
                <a:cubicBezTo>
                  <a:pt x="87" y="282"/>
                  <a:pt x="87" y="282"/>
                  <a:pt x="87" y="282"/>
                </a:cubicBezTo>
                <a:cubicBezTo>
                  <a:pt x="89" y="288"/>
                  <a:pt x="91" y="293"/>
                  <a:pt x="94" y="296"/>
                </a:cubicBezTo>
                <a:cubicBezTo>
                  <a:pt x="106" y="311"/>
                  <a:pt x="139" y="300"/>
                  <a:pt x="147" y="274"/>
                </a:cubicBezTo>
                <a:cubicBezTo>
                  <a:pt x="171" y="269"/>
                  <a:pt x="174" y="297"/>
                  <a:pt x="162" y="301"/>
                </a:cubicBezTo>
                <a:cubicBezTo>
                  <a:pt x="72" y="320"/>
                  <a:pt x="72" y="320"/>
                  <a:pt x="72" y="320"/>
                </a:cubicBezTo>
                <a:cubicBezTo>
                  <a:pt x="70" y="321"/>
                  <a:pt x="67" y="320"/>
                  <a:pt x="65" y="317"/>
                </a:cubicBezTo>
                <a:cubicBezTo>
                  <a:pt x="59" y="308"/>
                  <a:pt x="58" y="299"/>
                  <a:pt x="57" y="293"/>
                </a:cubicBezTo>
                <a:close/>
                <a:moveTo>
                  <a:pt x="76" y="342"/>
                </a:moveTo>
                <a:cubicBezTo>
                  <a:pt x="76" y="339"/>
                  <a:pt x="78" y="337"/>
                  <a:pt x="81" y="337"/>
                </a:cubicBezTo>
                <a:cubicBezTo>
                  <a:pt x="166" y="319"/>
                  <a:pt x="166" y="319"/>
                  <a:pt x="166" y="319"/>
                </a:cubicBezTo>
                <a:cubicBezTo>
                  <a:pt x="182" y="316"/>
                  <a:pt x="191" y="351"/>
                  <a:pt x="173" y="353"/>
                </a:cubicBezTo>
                <a:cubicBezTo>
                  <a:pt x="92" y="365"/>
                  <a:pt x="92" y="365"/>
                  <a:pt x="92" y="365"/>
                </a:cubicBezTo>
                <a:cubicBezTo>
                  <a:pt x="89" y="365"/>
                  <a:pt x="87" y="364"/>
                  <a:pt x="85" y="363"/>
                </a:cubicBezTo>
                <a:cubicBezTo>
                  <a:pt x="79" y="355"/>
                  <a:pt x="77" y="348"/>
                  <a:pt x="76" y="342"/>
                </a:cubicBezTo>
                <a:close/>
                <a:moveTo>
                  <a:pt x="95" y="383"/>
                </a:moveTo>
                <a:cubicBezTo>
                  <a:pt x="176" y="371"/>
                  <a:pt x="176" y="371"/>
                  <a:pt x="176" y="371"/>
                </a:cubicBezTo>
                <a:cubicBezTo>
                  <a:pt x="199" y="368"/>
                  <a:pt x="195" y="389"/>
                  <a:pt x="181" y="397"/>
                </a:cubicBezTo>
                <a:cubicBezTo>
                  <a:pt x="167" y="405"/>
                  <a:pt x="153" y="409"/>
                  <a:pt x="138" y="410"/>
                </a:cubicBezTo>
                <a:cubicBezTo>
                  <a:pt x="128" y="411"/>
                  <a:pt x="111" y="405"/>
                  <a:pt x="104" y="398"/>
                </a:cubicBezTo>
                <a:cubicBezTo>
                  <a:pt x="100" y="394"/>
                  <a:pt x="97" y="388"/>
                  <a:pt x="95" y="383"/>
                </a:cubicBezTo>
                <a:close/>
                <a:moveTo>
                  <a:pt x="73" y="216"/>
                </a:moveTo>
                <a:cubicBezTo>
                  <a:pt x="53" y="148"/>
                  <a:pt x="53" y="148"/>
                  <a:pt x="53" y="148"/>
                </a:cubicBezTo>
                <a:cubicBezTo>
                  <a:pt x="10" y="115"/>
                  <a:pt x="10" y="115"/>
                  <a:pt x="10" y="115"/>
                </a:cubicBezTo>
                <a:cubicBezTo>
                  <a:pt x="0" y="81"/>
                  <a:pt x="0" y="81"/>
                  <a:pt x="0" y="81"/>
                </a:cubicBezTo>
                <a:cubicBezTo>
                  <a:pt x="10" y="29"/>
                  <a:pt x="10" y="29"/>
                  <a:pt x="10" y="29"/>
                </a:cubicBezTo>
                <a:cubicBezTo>
                  <a:pt x="30" y="23"/>
                  <a:pt x="30" y="23"/>
                  <a:pt x="30" y="23"/>
                </a:cubicBezTo>
                <a:cubicBezTo>
                  <a:pt x="45" y="74"/>
                  <a:pt x="45" y="74"/>
                  <a:pt x="45" y="74"/>
                </a:cubicBezTo>
                <a:cubicBezTo>
                  <a:pt x="46" y="77"/>
                  <a:pt x="51" y="80"/>
                  <a:pt x="54" y="79"/>
                </a:cubicBezTo>
                <a:cubicBezTo>
                  <a:pt x="98" y="66"/>
                  <a:pt x="98" y="66"/>
                  <a:pt x="98" y="66"/>
                </a:cubicBezTo>
                <a:cubicBezTo>
                  <a:pt x="101" y="65"/>
                  <a:pt x="103" y="60"/>
                  <a:pt x="102" y="57"/>
                </a:cubicBezTo>
                <a:cubicBezTo>
                  <a:pt x="87" y="6"/>
                  <a:pt x="87" y="6"/>
                  <a:pt x="87" y="6"/>
                </a:cubicBezTo>
                <a:cubicBezTo>
                  <a:pt x="107" y="0"/>
                  <a:pt x="107" y="0"/>
                  <a:pt x="107" y="0"/>
                </a:cubicBezTo>
                <a:cubicBezTo>
                  <a:pt x="144" y="39"/>
                  <a:pt x="144" y="39"/>
                  <a:pt x="144" y="39"/>
                </a:cubicBezTo>
                <a:cubicBezTo>
                  <a:pt x="154" y="73"/>
                  <a:pt x="154" y="73"/>
                  <a:pt x="154" y="73"/>
                </a:cubicBezTo>
                <a:cubicBezTo>
                  <a:pt x="136" y="124"/>
                  <a:pt x="136" y="124"/>
                  <a:pt x="136" y="124"/>
                </a:cubicBezTo>
                <a:cubicBezTo>
                  <a:pt x="147" y="161"/>
                  <a:pt x="147" y="161"/>
                  <a:pt x="147" y="161"/>
                </a:cubicBezTo>
                <a:lnTo>
                  <a:pt x="73" y="216"/>
                </a:lnTo>
                <a:close/>
              </a:path>
            </a:pathLst>
          </a:custGeom>
          <a:solidFill>
            <a:schemeClr val="tx1"/>
          </a:solidFill>
          <a:ln>
            <a:noFill/>
          </a:ln>
        </p:spPr>
        <p:txBody>
          <a:bodyPr vert="horz" wrap="square" lIns="91390" tIns="45695" rIns="91390" bIns="45695" numCol="1" anchor="t" anchorCtr="0" compatLnSpc="1">
            <a:prstTxWarp prst="textNoShape">
              <a:avLst/>
            </a:prstTxWarp>
          </a:bodyPr>
          <a:lstStyle/>
          <a:p>
            <a:pPr defTabSz="914005"/>
            <a:endParaRPr lang="en-US" sz="1836" dirty="0">
              <a:gradFill>
                <a:gsLst>
                  <a:gs pos="1250">
                    <a:srgbClr val="FFFFFF"/>
                  </a:gs>
                  <a:gs pos="100000">
                    <a:srgbClr val="FFFFFF"/>
                  </a:gs>
                </a:gsLst>
                <a:lin ang="5400000" scaled="0"/>
              </a:gradFill>
            </a:endParaRPr>
          </a:p>
        </p:txBody>
      </p:sp>
      <p:sp>
        <p:nvSpPr>
          <p:cNvPr id="45" name="Rectangle 44"/>
          <p:cNvSpPr/>
          <p:nvPr/>
        </p:nvSpPr>
        <p:spPr bwMode="auto">
          <a:xfrm>
            <a:off x="6248332" y="1746373"/>
            <a:ext cx="2925665" cy="7551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822843" tIns="46630" rIns="182854" bIns="46630" numCol="1" rtlCol="0" anchor="ctr" anchorCtr="0" compatLnSpc="1">
            <a:prstTxWarp prst="textNoShape">
              <a:avLst/>
            </a:prstTxWarp>
          </a:bodyPr>
          <a:lstStyle/>
          <a:p>
            <a:pPr defTabSz="932293" fontAlgn="base">
              <a:lnSpc>
                <a:spcPct val="90000"/>
              </a:lnSpc>
              <a:spcBef>
                <a:spcPct val="0"/>
              </a:spcBef>
              <a:spcAft>
                <a:spcPct val="0"/>
              </a:spcAft>
            </a:pPr>
            <a:r>
              <a:rPr lang="en-US" sz="1599" kern="0" dirty="0">
                <a:gradFill>
                  <a:gsLst>
                    <a:gs pos="1250">
                      <a:srgbClr val="FFFFFF"/>
                    </a:gs>
                    <a:gs pos="100000">
                      <a:srgbClr val="FFFFFF"/>
                    </a:gs>
                  </a:gsLst>
                  <a:lin ang="5400000" scaled="0"/>
                </a:gradFill>
                <a:cs typeface="Segoe UI" pitchFamily="34" charset="0"/>
              </a:rPr>
              <a:t>Manufacturing</a:t>
            </a:r>
          </a:p>
        </p:txBody>
      </p:sp>
      <p:grpSp>
        <p:nvGrpSpPr>
          <p:cNvPr id="47" name="Group 46"/>
          <p:cNvGrpSpPr/>
          <p:nvPr/>
        </p:nvGrpSpPr>
        <p:grpSpPr>
          <a:xfrm>
            <a:off x="507249" y="2668699"/>
            <a:ext cx="429886" cy="429886"/>
            <a:chOff x="7156450" y="28575"/>
            <a:chExt cx="325438" cy="325438"/>
          </a:xfrm>
          <a:solidFill>
            <a:schemeClr val="tx1"/>
          </a:solidFill>
        </p:grpSpPr>
        <p:sp>
          <p:nvSpPr>
            <p:cNvPr id="48" name="Freeform 26"/>
            <p:cNvSpPr>
              <a:spLocks noEditPoints="1"/>
            </p:cNvSpPr>
            <p:nvPr/>
          </p:nvSpPr>
          <p:spPr bwMode="auto">
            <a:xfrm>
              <a:off x="7164388" y="88900"/>
              <a:ext cx="261938" cy="261938"/>
            </a:xfrm>
            <a:custGeom>
              <a:avLst/>
              <a:gdLst>
                <a:gd name="T0" fmla="*/ 70 w 70"/>
                <a:gd name="T1" fmla="*/ 17 h 70"/>
                <a:gd name="T2" fmla="*/ 57 w 70"/>
                <a:gd name="T3" fmla="*/ 29 h 70"/>
                <a:gd name="T4" fmla="*/ 49 w 70"/>
                <a:gd name="T5" fmla="*/ 21 h 70"/>
                <a:gd name="T6" fmla="*/ 55 w 70"/>
                <a:gd name="T7" fmla="*/ 14 h 70"/>
                <a:gd name="T8" fmla="*/ 55 w 70"/>
                <a:gd name="T9" fmla="*/ 11 h 70"/>
                <a:gd name="T10" fmla="*/ 55 w 70"/>
                <a:gd name="T11" fmla="*/ 11 h 70"/>
                <a:gd name="T12" fmla="*/ 51 w 70"/>
                <a:gd name="T13" fmla="*/ 11 h 70"/>
                <a:gd name="T14" fmla="*/ 45 w 70"/>
                <a:gd name="T15" fmla="*/ 17 h 70"/>
                <a:gd name="T16" fmla="*/ 40 w 70"/>
                <a:gd name="T17" fmla="*/ 12 h 70"/>
                <a:gd name="T18" fmla="*/ 53 w 70"/>
                <a:gd name="T19" fmla="*/ 0 h 70"/>
                <a:gd name="T20" fmla="*/ 70 w 70"/>
                <a:gd name="T21" fmla="*/ 17 h 70"/>
                <a:gd name="T22" fmla="*/ 43 w 70"/>
                <a:gd name="T23" fmla="*/ 44 h 70"/>
                <a:gd name="T24" fmla="*/ 34 w 70"/>
                <a:gd name="T25" fmla="*/ 35 h 70"/>
                <a:gd name="T26" fmla="*/ 19 w 70"/>
                <a:gd name="T27" fmla="*/ 50 h 70"/>
                <a:gd name="T28" fmla="*/ 15 w 70"/>
                <a:gd name="T29" fmla="*/ 50 h 70"/>
                <a:gd name="T30" fmla="*/ 15 w 70"/>
                <a:gd name="T31" fmla="*/ 50 h 70"/>
                <a:gd name="T32" fmla="*/ 15 w 70"/>
                <a:gd name="T33" fmla="*/ 47 h 70"/>
                <a:gd name="T34" fmla="*/ 31 w 70"/>
                <a:gd name="T35" fmla="*/ 31 h 70"/>
                <a:gd name="T36" fmla="*/ 26 w 70"/>
                <a:gd name="T37" fmla="*/ 27 h 70"/>
                <a:gd name="T38" fmla="*/ 7 w 70"/>
                <a:gd name="T39" fmla="*/ 46 h 70"/>
                <a:gd name="T40" fmla="*/ 0 w 70"/>
                <a:gd name="T41" fmla="*/ 70 h 70"/>
                <a:gd name="T42" fmla="*/ 24 w 70"/>
                <a:gd name="T43" fmla="*/ 63 h 70"/>
                <a:gd name="T44" fmla="*/ 43 w 70"/>
                <a:gd name="T45"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70" y="17"/>
                  </a:moveTo>
                  <a:cubicBezTo>
                    <a:pt x="57" y="29"/>
                    <a:pt x="57" y="29"/>
                    <a:pt x="57" y="29"/>
                  </a:cubicBezTo>
                  <a:cubicBezTo>
                    <a:pt x="49" y="21"/>
                    <a:pt x="49" y="21"/>
                    <a:pt x="49" y="21"/>
                  </a:cubicBezTo>
                  <a:cubicBezTo>
                    <a:pt x="55" y="14"/>
                    <a:pt x="55" y="14"/>
                    <a:pt x="55" y="14"/>
                  </a:cubicBezTo>
                  <a:cubicBezTo>
                    <a:pt x="56" y="13"/>
                    <a:pt x="56" y="12"/>
                    <a:pt x="55" y="11"/>
                  </a:cubicBezTo>
                  <a:cubicBezTo>
                    <a:pt x="55" y="11"/>
                    <a:pt x="55" y="11"/>
                    <a:pt x="55" y="11"/>
                  </a:cubicBezTo>
                  <a:cubicBezTo>
                    <a:pt x="54" y="10"/>
                    <a:pt x="52" y="10"/>
                    <a:pt x="51" y="11"/>
                  </a:cubicBezTo>
                  <a:cubicBezTo>
                    <a:pt x="45" y="17"/>
                    <a:pt x="45" y="17"/>
                    <a:pt x="45" y="17"/>
                  </a:cubicBezTo>
                  <a:cubicBezTo>
                    <a:pt x="40" y="12"/>
                    <a:pt x="40" y="12"/>
                    <a:pt x="40" y="12"/>
                  </a:cubicBezTo>
                  <a:cubicBezTo>
                    <a:pt x="53" y="0"/>
                    <a:pt x="53" y="0"/>
                    <a:pt x="53" y="0"/>
                  </a:cubicBezTo>
                  <a:cubicBezTo>
                    <a:pt x="70" y="17"/>
                    <a:pt x="70" y="17"/>
                    <a:pt x="70" y="17"/>
                  </a:cubicBezTo>
                  <a:close/>
                  <a:moveTo>
                    <a:pt x="43" y="44"/>
                  </a:moveTo>
                  <a:cubicBezTo>
                    <a:pt x="34" y="35"/>
                    <a:pt x="34" y="35"/>
                    <a:pt x="34" y="35"/>
                  </a:cubicBezTo>
                  <a:cubicBezTo>
                    <a:pt x="19" y="50"/>
                    <a:pt x="19" y="50"/>
                    <a:pt x="19" y="50"/>
                  </a:cubicBezTo>
                  <a:cubicBezTo>
                    <a:pt x="18" y="51"/>
                    <a:pt x="16" y="51"/>
                    <a:pt x="15" y="50"/>
                  </a:cubicBezTo>
                  <a:cubicBezTo>
                    <a:pt x="15" y="50"/>
                    <a:pt x="15" y="50"/>
                    <a:pt x="15" y="50"/>
                  </a:cubicBezTo>
                  <a:cubicBezTo>
                    <a:pt x="14" y="49"/>
                    <a:pt x="14" y="48"/>
                    <a:pt x="15" y="47"/>
                  </a:cubicBezTo>
                  <a:cubicBezTo>
                    <a:pt x="31" y="31"/>
                    <a:pt x="31" y="31"/>
                    <a:pt x="31" y="31"/>
                  </a:cubicBezTo>
                  <a:cubicBezTo>
                    <a:pt x="26" y="27"/>
                    <a:pt x="26" y="27"/>
                    <a:pt x="26" y="27"/>
                  </a:cubicBezTo>
                  <a:cubicBezTo>
                    <a:pt x="7" y="46"/>
                    <a:pt x="7" y="46"/>
                    <a:pt x="7" y="46"/>
                  </a:cubicBezTo>
                  <a:cubicBezTo>
                    <a:pt x="0" y="70"/>
                    <a:pt x="0" y="70"/>
                    <a:pt x="0" y="70"/>
                  </a:cubicBezTo>
                  <a:cubicBezTo>
                    <a:pt x="24" y="63"/>
                    <a:pt x="24" y="63"/>
                    <a:pt x="24" y="63"/>
                  </a:cubicBezTo>
                  <a:lnTo>
                    <a:pt x="43" y="44"/>
                  </a:ln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dirty="0">
                <a:gradFill>
                  <a:gsLst>
                    <a:gs pos="1250">
                      <a:srgbClr val="FFFFFF"/>
                    </a:gs>
                    <a:gs pos="100000">
                      <a:srgbClr val="FFFFFF"/>
                    </a:gs>
                  </a:gsLst>
                  <a:lin ang="5400000" scaled="0"/>
                </a:gradFill>
              </a:endParaRPr>
            </a:p>
          </p:txBody>
        </p:sp>
        <p:sp>
          <p:nvSpPr>
            <p:cNvPr id="49" name="Freeform 27"/>
            <p:cNvSpPr>
              <a:spLocks/>
            </p:cNvSpPr>
            <p:nvPr/>
          </p:nvSpPr>
          <p:spPr bwMode="auto">
            <a:xfrm>
              <a:off x="7377113" y="28575"/>
              <a:ext cx="104775" cy="107950"/>
            </a:xfrm>
            <a:custGeom>
              <a:avLst/>
              <a:gdLst>
                <a:gd name="T0" fmla="*/ 0 w 66"/>
                <a:gd name="T1" fmla="*/ 28 h 68"/>
                <a:gd name="T2" fmla="*/ 26 w 66"/>
                <a:gd name="T3" fmla="*/ 0 h 68"/>
                <a:gd name="T4" fmla="*/ 66 w 66"/>
                <a:gd name="T5" fmla="*/ 40 h 68"/>
                <a:gd name="T6" fmla="*/ 40 w 66"/>
                <a:gd name="T7" fmla="*/ 68 h 68"/>
                <a:gd name="T8" fmla="*/ 0 w 66"/>
                <a:gd name="T9" fmla="*/ 28 h 68"/>
              </a:gdLst>
              <a:ahLst/>
              <a:cxnLst>
                <a:cxn ang="0">
                  <a:pos x="T0" y="T1"/>
                </a:cxn>
                <a:cxn ang="0">
                  <a:pos x="T2" y="T3"/>
                </a:cxn>
                <a:cxn ang="0">
                  <a:pos x="T4" y="T5"/>
                </a:cxn>
                <a:cxn ang="0">
                  <a:pos x="T6" y="T7"/>
                </a:cxn>
                <a:cxn ang="0">
                  <a:pos x="T8" y="T9"/>
                </a:cxn>
              </a:cxnLst>
              <a:rect l="0" t="0" r="r" b="b"/>
              <a:pathLst>
                <a:path w="66" h="68">
                  <a:moveTo>
                    <a:pt x="0" y="28"/>
                  </a:moveTo>
                  <a:lnTo>
                    <a:pt x="26" y="0"/>
                  </a:lnTo>
                  <a:lnTo>
                    <a:pt x="66" y="40"/>
                  </a:lnTo>
                  <a:lnTo>
                    <a:pt x="40" y="68"/>
                  </a:lnTo>
                  <a:lnTo>
                    <a:pt x="0" y="28"/>
                  </a:ln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dirty="0">
                <a:gradFill>
                  <a:gsLst>
                    <a:gs pos="1250">
                      <a:srgbClr val="FFFFFF"/>
                    </a:gs>
                    <a:gs pos="100000">
                      <a:srgbClr val="FFFFFF"/>
                    </a:gs>
                  </a:gsLst>
                  <a:lin ang="5400000" scaled="0"/>
                </a:gradFill>
              </a:endParaRPr>
            </a:p>
          </p:txBody>
        </p:sp>
        <p:sp>
          <p:nvSpPr>
            <p:cNvPr id="50" name="Freeform 28"/>
            <p:cNvSpPr>
              <a:spLocks/>
            </p:cNvSpPr>
            <p:nvPr/>
          </p:nvSpPr>
          <p:spPr bwMode="auto">
            <a:xfrm>
              <a:off x="7156450" y="28575"/>
              <a:ext cx="319088" cy="325438"/>
            </a:xfrm>
            <a:custGeom>
              <a:avLst/>
              <a:gdLst>
                <a:gd name="T0" fmla="*/ 85 w 85"/>
                <a:gd name="T1" fmla="*/ 69 h 87"/>
                <a:gd name="T2" fmla="*/ 84 w 85"/>
                <a:gd name="T3" fmla="*/ 74 h 87"/>
                <a:gd name="T4" fmla="*/ 80 w 85"/>
                <a:gd name="T5" fmla="*/ 71 h 87"/>
                <a:gd name="T6" fmla="*/ 70 w 85"/>
                <a:gd name="T7" fmla="*/ 62 h 87"/>
                <a:gd name="T8" fmla="*/ 60 w 85"/>
                <a:gd name="T9" fmla="*/ 73 h 87"/>
                <a:gd name="T10" fmla="*/ 66 w 85"/>
                <a:gd name="T11" fmla="*/ 82 h 87"/>
                <a:gd name="T12" fmla="*/ 67 w 85"/>
                <a:gd name="T13" fmla="*/ 87 h 87"/>
                <a:gd name="T14" fmla="*/ 67 w 85"/>
                <a:gd name="T15" fmla="*/ 87 h 87"/>
                <a:gd name="T16" fmla="*/ 49 w 85"/>
                <a:gd name="T17" fmla="*/ 69 h 87"/>
                <a:gd name="T18" fmla="*/ 50 w 85"/>
                <a:gd name="T19" fmla="*/ 62 h 87"/>
                <a:gd name="T20" fmla="*/ 23 w 85"/>
                <a:gd name="T21" fmla="*/ 36 h 87"/>
                <a:gd name="T22" fmla="*/ 18 w 85"/>
                <a:gd name="T23" fmla="*/ 36 h 87"/>
                <a:gd name="T24" fmla="*/ 0 w 85"/>
                <a:gd name="T25" fmla="*/ 18 h 87"/>
                <a:gd name="T26" fmla="*/ 1 w 85"/>
                <a:gd name="T27" fmla="*/ 13 h 87"/>
                <a:gd name="T28" fmla="*/ 4 w 85"/>
                <a:gd name="T29" fmla="*/ 16 h 87"/>
                <a:gd name="T30" fmla="*/ 15 w 85"/>
                <a:gd name="T31" fmla="*/ 25 h 87"/>
                <a:gd name="T32" fmla="*/ 25 w 85"/>
                <a:gd name="T33" fmla="*/ 15 h 87"/>
                <a:gd name="T34" fmla="*/ 19 w 85"/>
                <a:gd name="T35" fmla="*/ 5 h 87"/>
                <a:gd name="T36" fmla="*/ 18 w 85"/>
                <a:gd name="T37" fmla="*/ 0 h 87"/>
                <a:gd name="T38" fmla="*/ 18 w 85"/>
                <a:gd name="T39" fmla="*/ 0 h 87"/>
                <a:gd name="T40" fmla="*/ 36 w 85"/>
                <a:gd name="T41" fmla="*/ 18 h 87"/>
                <a:gd name="T42" fmla="*/ 35 w 85"/>
                <a:gd name="T43" fmla="*/ 25 h 87"/>
                <a:gd name="T44" fmla="*/ 62 w 85"/>
                <a:gd name="T45" fmla="*/ 51 h 87"/>
                <a:gd name="T46" fmla="*/ 66 w 85"/>
                <a:gd name="T47" fmla="*/ 51 h 87"/>
                <a:gd name="T48" fmla="*/ 85 w 85"/>
                <a:gd name="T49"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7">
                  <a:moveTo>
                    <a:pt x="85" y="69"/>
                  </a:moveTo>
                  <a:cubicBezTo>
                    <a:pt x="85" y="71"/>
                    <a:pt x="84" y="73"/>
                    <a:pt x="84" y="74"/>
                  </a:cubicBezTo>
                  <a:cubicBezTo>
                    <a:pt x="80" y="71"/>
                    <a:pt x="80" y="71"/>
                    <a:pt x="80" y="71"/>
                  </a:cubicBezTo>
                  <a:cubicBezTo>
                    <a:pt x="80" y="66"/>
                    <a:pt x="75" y="62"/>
                    <a:pt x="70" y="62"/>
                  </a:cubicBezTo>
                  <a:cubicBezTo>
                    <a:pt x="64" y="62"/>
                    <a:pt x="60" y="67"/>
                    <a:pt x="60" y="73"/>
                  </a:cubicBezTo>
                  <a:cubicBezTo>
                    <a:pt x="60" y="77"/>
                    <a:pt x="62" y="80"/>
                    <a:pt x="66" y="82"/>
                  </a:cubicBezTo>
                  <a:cubicBezTo>
                    <a:pt x="67" y="87"/>
                    <a:pt x="67" y="87"/>
                    <a:pt x="67" y="87"/>
                  </a:cubicBezTo>
                  <a:cubicBezTo>
                    <a:pt x="67" y="87"/>
                    <a:pt x="67" y="87"/>
                    <a:pt x="67" y="87"/>
                  </a:cubicBezTo>
                  <a:cubicBezTo>
                    <a:pt x="57" y="87"/>
                    <a:pt x="49" y="79"/>
                    <a:pt x="49" y="69"/>
                  </a:cubicBezTo>
                  <a:cubicBezTo>
                    <a:pt x="49" y="67"/>
                    <a:pt x="49" y="64"/>
                    <a:pt x="50" y="62"/>
                  </a:cubicBezTo>
                  <a:cubicBezTo>
                    <a:pt x="23" y="36"/>
                    <a:pt x="23" y="36"/>
                    <a:pt x="23" y="36"/>
                  </a:cubicBezTo>
                  <a:cubicBezTo>
                    <a:pt x="22" y="36"/>
                    <a:pt x="20" y="36"/>
                    <a:pt x="18" y="36"/>
                  </a:cubicBezTo>
                  <a:cubicBezTo>
                    <a:pt x="9" y="36"/>
                    <a:pt x="0" y="28"/>
                    <a:pt x="0" y="18"/>
                  </a:cubicBezTo>
                  <a:cubicBezTo>
                    <a:pt x="0" y="17"/>
                    <a:pt x="1" y="15"/>
                    <a:pt x="1" y="13"/>
                  </a:cubicBezTo>
                  <a:cubicBezTo>
                    <a:pt x="4" y="16"/>
                    <a:pt x="4" y="16"/>
                    <a:pt x="4" y="16"/>
                  </a:cubicBezTo>
                  <a:cubicBezTo>
                    <a:pt x="5" y="21"/>
                    <a:pt x="10" y="25"/>
                    <a:pt x="15" y="25"/>
                  </a:cubicBezTo>
                  <a:cubicBezTo>
                    <a:pt x="21" y="25"/>
                    <a:pt x="25" y="20"/>
                    <a:pt x="25" y="15"/>
                  </a:cubicBezTo>
                  <a:cubicBezTo>
                    <a:pt x="25" y="11"/>
                    <a:pt x="23" y="7"/>
                    <a:pt x="19" y="5"/>
                  </a:cubicBezTo>
                  <a:cubicBezTo>
                    <a:pt x="18" y="0"/>
                    <a:pt x="18" y="0"/>
                    <a:pt x="18" y="0"/>
                  </a:cubicBezTo>
                  <a:cubicBezTo>
                    <a:pt x="18" y="0"/>
                    <a:pt x="18" y="0"/>
                    <a:pt x="18" y="0"/>
                  </a:cubicBezTo>
                  <a:cubicBezTo>
                    <a:pt x="28" y="0"/>
                    <a:pt x="36" y="8"/>
                    <a:pt x="36" y="18"/>
                  </a:cubicBezTo>
                  <a:cubicBezTo>
                    <a:pt x="36" y="20"/>
                    <a:pt x="36" y="23"/>
                    <a:pt x="35" y="25"/>
                  </a:cubicBezTo>
                  <a:cubicBezTo>
                    <a:pt x="62" y="51"/>
                    <a:pt x="62" y="51"/>
                    <a:pt x="62" y="51"/>
                  </a:cubicBezTo>
                  <a:cubicBezTo>
                    <a:pt x="64" y="51"/>
                    <a:pt x="65" y="51"/>
                    <a:pt x="66" y="51"/>
                  </a:cubicBezTo>
                  <a:cubicBezTo>
                    <a:pt x="76" y="51"/>
                    <a:pt x="84" y="59"/>
                    <a:pt x="85" y="69"/>
                  </a:cubicBezTo>
                  <a:close/>
                </a:path>
              </a:pathLst>
            </a:custGeom>
            <a:grpFill/>
            <a:ln>
              <a:noFill/>
            </a:ln>
          </p:spPr>
          <p:txBody>
            <a:bodyPr vert="horz" wrap="square" lIns="93260" tIns="46630" rIns="93260" bIns="46630" numCol="1" anchor="t" anchorCtr="0" compatLnSpc="1">
              <a:prstTxWarp prst="textNoShape">
                <a:avLst/>
              </a:prstTxWarp>
            </a:bodyPr>
            <a:lstStyle/>
            <a:p>
              <a:pPr defTabSz="932376"/>
              <a:endParaRPr lang="en-US" sz="1734" dirty="0">
                <a:gradFill>
                  <a:gsLst>
                    <a:gs pos="1250">
                      <a:srgbClr val="FFFFFF"/>
                    </a:gs>
                    <a:gs pos="100000">
                      <a:srgbClr val="FFFFFF"/>
                    </a:gs>
                  </a:gsLst>
                  <a:lin ang="5400000" scaled="0"/>
                </a:gradFill>
              </a:endParaRPr>
            </a:p>
          </p:txBody>
        </p:sp>
      </p:grpSp>
      <p:sp>
        <p:nvSpPr>
          <p:cNvPr id="51" name="Rectangle 50"/>
          <p:cNvSpPr/>
          <p:nvPr/>
        </p:nvSpPr>
        <p:spPr bwMode="auto">
          <a:xfrm>
            <a:off x="9238538" y="1745222"/>
            <a:ext cx="2925665" cy="7551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822843" tIns="46630" rIns="182854" bIns="46630" numCol="1" rtlCol="0" anchor="ctr" anchorCtr="0" compatLnSpc="1">
            <a:prstTxWarp prst="textNoShape">
              <a:avLst/>
            </a:prstTxWarp>
          </a:bodyPr>
          <a:lstStyle/>
          <a:p>
            <a:pPr defTabSz="932293" fontAlgn="base">
              <a:lnSpc>
                <a:spcPct val="90000"/>
              </a:lnSpc>
              <a:spcBef>
                <a:spcPct val="0"/>
              </a:spcBef>
              <a:spcAft>
                <a:spcPct val="0"/>
              </a:spcAft>
            </a:pPr>
            <a:r>
              <a:rPr lang="en-US" sz="1599" kern="0" dirty="0">
                <a:gradFill>
                  <a:gsLst>
                    <a:gs pos="1250">
                      <a:srgbClr val="FFFFFF"/>
                    </a:gs>
                    <a:gs pos="100000">
                      <a:srgbClr val="FFFFFF"/>
                    </a:gs>
                  </a:gsLst>
                  <a:lin ang="5400000" scaled="0"/>
                </a:gradFill>
                <a:cs typeface="Segoe UI" pitchFamily="34" charset="0"/>
              </a:rPr>
              <a:t>Transportation &amp; Logistics</a:t>
            </a:r>
          </a:p>
        </p:txBody>
      </p:sp>
      <p:sp>
        <p:nvSpPr>
          <p:cNvPr id="52" name="Rectangle 51"/>
          <p:cNvSpPr/>
          <p:nvPr/>
        </p:nvSpPr>
        <p:spPr bwMode="auto">
          <a:xfrm>
            <a:off x="9234281" y="3297635"/>
            <a:ext cx="2925665" cy="673557"/>
          </a:xfrm>
          <a:prstGeom prst="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822843" tIns="46630" rIns="0" bIns="4663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199" dirty="0">
                <a:gradFill>
                  <a:gsLst>
                    <a:gs pos="1250">
                      <a:srgbClr val="FFFFFF"/>
                    </a:gs>
                    <a:gs pos="100000">
                      <a:srgbClr val="FFFFFF"/>
                    </a:gs>
                  </a:gsLst>
                  <a:lin ang="5400000" scaled="0"/>
                </a:gradFill>
              </a:rPr>
              <a:t>What maintenance task should I perform on my elevator?</a:t>
            </a:r>
          </a:p>
        </p:txBody>
      </p:sp>
      <p:pic>
        <p:nvPicPr>
          <p:cNvPr id="55" name="Picture 54"/>
          <p:cNvPicPr>
            <a:picLocks noChangeAspect="1"/>
          </p:cNvPicPr>
          <p:nvPr/>
        </p:nvPicPr>
        <p:blipFill>
          <a:blip r:embed="rId2">
            <a:duotone>
              <a:prstClr val="black"/>
              <a:schemeClr val="tx2">
                <a:tint val="45000"/>
                <a:satMod val="400000"/>
              </a:schemeClr>
            </a:duotone>
          </a:blip>
          <a:stretch>
            <a:fillRect/>
          </a:stretch>
        </p:blipFill>
        <p:spPr>
          <a:xfrm>
            <a:off x="3301864" y="2532727"/>
            <a:ext cx="736471" cy="736471"/>
          </a:xfrm>
          <a:prstGeom prst="rect">
            <a:avLst/>
          </a:prstGeom>
        </p:spPr>
      </p:pic>
      <p:pic>
        <p:nvPicPr>
          <p:cNvPr id="56" name="Picture 55"/>
          <p:cNvPicPr>
            <a:picLocks noChangeAspect="1"/>
          </p:cNvPicPr>
          <p:nvPr/>
        </p:nvPicPr>
        <p:blipFill>
          <a:blip r:embed="rId3">
            <a:duotone>
              <a:schemeClr val="accent4">
                <a:shade val="45000"/>
                <a:satMod val="135000"/>
              </a:schemeClr>
              <a:prstClr val="white"/>
            </a:duotone>
          </a:blip>
          <a:stretch>
            <a:fillRect/>
          </a:stretch>
        </p:blipFill>
        <p:spPr>
          <a:xfrm>
            <a:off x="9262433" y="3282499"/>
            <a:ext cx="654828" cy="654828"/>
          </a:xfrm>
          <a:prstGeom prst="rect">
            <a:avLst/>
          </a:prstGeom>
        </p:spPr>
      </p:pic>
      <p:pic>
        <p:nvPicPr>
          <p:cNvPr id="60" name="Picture 59"/>
          <p:cNvPicPr>
            <a:picLocks noChangeAspect="1"/>
          </p:cNvPicPr>
          <p:nvPr/>
        </p:nvPicPr>
        <p:blipFill>
          <a:blip r:embed="rId4"/>
          <a:stretch>
            <a:fillRect/>
          </a:stretch>
        </p:blipFill>
        <p:spPr>
          <a:xfrm>
            <a:off x="517735" y="3412924"/>
            <a:ext cx="425383" cy="410008"/>
          </a:xfrm>
          <a:prstGeom prst="rect">
            <a:avLst/>
          </a:prstGeom>
        </p:spPr>
      </p:pic>
      <p:pic>
        <p:nvPicPr>
          <p:cNvPr id="61" name="Picture 60"/>
          <p:cNvPicPr>
            <a:picLocks noChangeAspect="1"/>
          </p:cNvPicPr>
          <p:nvPr/>
        </p:nvPicPr>
        <p:blipFill>
          <a:blip r:embed="rId5">
            <a:duotone>
              <a:schemeClr val="accent4">
                <a:shade val="45000"/>
                <a:satMod val="135000"/>
              </a:schemeClr>
              <a:prstClr val="white"/>
            </a:duotone>
          </a:blip>
          <a:stretch>
            <a:fillRect/>
          </a:stretch>
        </p:blipFill>
        <p:spPr>
          <a:xfrm rot="19899486">
            <a:off x="9231752" y="2549204"/>
            <a:ext cx="716191" cy="716191"/>
          </a:xfrm>
          <a:prstGeom prst="rect">
            <a:avLst/>
          </a:prstGeom>
        </p:spPr>
      </p:pic>
    </p:spTree>
    <p:extLst>
      <p:ext uri="{BB962C8B-B14F-4D97-AF65-F5344CB8AC3E}">
        <p14:creationId xmlns:p14="http://schemas.microsoft.com/office/powerpoint/2010/main" val="3001126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Aircraft Engine Demo</a:t>
            </a:r>
          </a:p>
        </p:txBody>
      </p:sp>
    </p:spTree>
    <p:extLst>
      <p:ext uri="{BB962C8B-B14F-4D97-AF65-F5344CB8AC3E}">
        <p14:creationId xmlns:p14="http://schemas.microsoft.com/office/powerpoint/2010/main" val="3865506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8645343" y="2375364"/>
            <a:ext cx="3422713" cy="4015148"/>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pPr algn="ctr"/>
            <a:endParaRPr lang="en-US" sz="2040" dirty="0">
              <a:solidFill>
                <a:srgbClr val="FFFFFF">
                  <a:lumMod val="75000"/>
                  <a:lumOff val="25000"/>
                </a:srgbClr>
              </a:solidFill>
              <a:latin typeface="Segoe UI Semibold" panose="020B0702040204020203" pitchFamily="34" charset="0"/>
            </a:endParaRPr>
          </a:p>
        </p:txBody>
      </p:sp>
      <p:sp>
        <p:nvSpPr>
          <p:cNvPr id="2" name="Title 1"/>
          <p:cNvSpPr>
            <a:spLocks noGrp="1"/>
          </p:cNvSpPr>
          <p:nvPr>
            <p:ph type="title"/>
          </p:nvPr>
        </p:nvSpPr>
        <p:spPr/>
        <p:txBody>
          <a:bodyPr/>
          <a:lstStyle/>
          <a:p>
            <a:r>
              <a:rPr lang="en-US" dirty="0"/>
              <a:t>Scenario</a:t>
            </a:r>
          </a:p>
        </p:txBody>
      </p:sp>
      <p:sp>
        <p:nvSpPr>
          <p:cNvPr id="18" name="Rectangle 17"/>
          <p:cNvSpPr/>
          <p:nvPr/>
        </p:nvSpPr>
        <p:spPr>
          <a:xfrm>
            <a:off x="371949" y="2375364"/>
            <a:ext cx="3889969" cy="4008626"/>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pPr algn="ctr"/>
            <a:endParaRPr lang="en-US" sz="2040" dirty="0">
              <a:solidFill>
                <a:srgbClr val="FFFFFF">
                  <a:lumMod val="75000"/>
                  <a:lumOff val="25000"/>
                </a:srgbClr>
              </a:solidFill>
              <a:latin typeface="Segoe UI Semibold" panose="020B0702040204020203" pitchFamily="34" charset="0"/>
            </a:endParaRPr>
          </a:p>
        </p:txBody>
      </p:sp>
      <p:sp>
        <p:nvSpPr>
          <p:cNvPr id="31" name="Rectangle 30"/>
          <p:cNvSpPr/>
          <p:nvPr/>
        </p:nvSpPr>
        <p:spPr>
          <a:xfrm>
            <a:off x="4455300" y="2375364"/>
            <a:ext cx="3996331" cy="4015148"/>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pPr algn="ctr"/>
            <a:endParaRPr lang="en-US" sz="2040" dirty="0">
              <a:solidFill>
                <a:srgbClr val="FFFFFF">
                  <a:lumMod val="75000"/>
                  <a:lumOff val="25000"/>
                </a:srgbClr>
              </a:solidFill>
              <a:latin typeface="Segoe UI Semibold" panose="020B0702040204020203" pitchFamily="34" charset="0"/>
            </a:endParaRPr>
          </a:p>
        </p:txBody>
      </p:sp>
      <p:sp>
        <p:nvSpPr>
          <p:cNvPr id="7" name="Slide Number Placeholder 6"/>
          <p:cNvSpPr>
            <a:spLocks noGrp="1"/>
          </p:cNvSpPr>
          <p:nvPr>
            <p:ph type="sldNum" sz="quarter" idx="4294967295"/>
          </p:nvPr>
        </p:nvSpPr>
        <p:spPr/>
        <p:txBody>
          <a:bodyPr/>
          <a:lstStyle/>
          <a:p>
            <a:r>
              <a:rPr lang="en-IN" dirty="0">
                <a:ln>
                  <a:solidFill>
                    <a:srgbClr val="FFFFFF">
                      <a:alpha val="0"/>
                    </a:srgbClr>
                  </a:solidFill>
                </a:ln>
                <a:solidFill>
                  <a:srgbClr val="000000">
                    <a:lumMod val="75000"/>
                    <a:lumOff val="25000"/>
                  </a:srgbClr>
                </a:solidFill>
              </a:rPr>
              <a:t> </a:t>
            </a:r>
          </a:p>
        </p:txBody>
      </p:sp>
      <p:sp>
        <p:nvSpPr>
          <p:cNvPr id="21" name="Rectangle 20"/>
          <p:cNvSpPr/>
          <p:nvPr/>
        </p:nvSpPr>
        <p:spPr>
          <a:xfrm>
            <a:off x="365276" y="1099694"/>
            <a:ext cx="3896641" cy="1287327"/>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3" name="Rectangle 2"/>
          <p:cNvSpPr/>
          <p:nvPr/>
        </p:nvSpPr>
        <p:spPr>
          <a:xfrm>
            <a:off x="558040" y="1134923"/>
            <a:ext cx="3511112" cy="939873"/>
          </a:xfrm>
          <a:prstGeom prst="rect">
            <a:avLst/>
          </a:prstGeom>
        </p:spPr>
        <p:txBody>
          <a:bodyPr wrap="square">
            <a:spAutoFit/>
          </a:bodyPr>
          <a:lstStyle/>
          <a:p>
            <a:pPr algn="ctr"/>
            <a:r>
              <a:rPr lang="en-US" sz="1836" dirty="0">
                <a:solidFill>
                  <a:srgbClr val="505050"/>
                </a:solidFill>
                <a:latin typeface="Segoe UI Light"/>
                <a:cs typeface="Segoe UI Light" panose="020B0502040204020203" pitchFamily="34" charset="0"/>
              </a:rPr>
              <a:t>This is Kyle.</a:t>
            </a:r>
          </a:p>
          <a:p>
            <a:pPr algn="ctr"/>
            <a:r>
              <a:rPr lang="en-US" sz="1836" dirty="0">
                <a:solidFill>
                  <a:srgbClr val="505050"/>
                </a:solidFill>
                <a:latin typeface="Segoe UI Light"/>
                <a:cs typeface="Segoe UI Light" panose="020B0502040204020203" pitchFamily="34" charset="0"/>
              </a:rPr>
              <a:t>Kyle manages a team that maintains aircrafts. </a:t>
            </a:r>
          </a:p>
        </p:txBody>
      </p:sp>
      <p:sp>
        <p:nvSpPr>
          <p:cNvPr id="24" name="Rectangle 23"/>
          <p:cNvSpPr/>
          <p:nvPr/>
        </p:nvSpPr>
        <p:spPr>
          <a:xfrm>
            <a:off x="4455300" y="1099694"/>
            <a:ext cx="3996330" cy="1287327"/>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4" name="Rectangle 3"/>
          <p:cNvSpPr/>
          <p:nvPr/>
        </p:nvSpPr>
        <p:spPr>
          <a:xfrm>
            <a:off x="4454681" y="1185442"/>
            <a:ext cx="3996950" cy="1222386"/>
          </a:xfrm>
          <a:prstGeom prst="rect">
            <a:avLst/>
          </a:prstGeom>
        </p:spPr>
        <p:txBody>
          <a:bodyPr wrap="square">
            <a:spAutoFit/>
          </a:bodyPr>
          <a:lstStyle/>
          <a:p>
            <a:pPr algn="ctr"/>
            <a:r>
              <a:rPr lang="en-US" sz="1836" dirty="0">
                <a:solidFill>
                  <a:srgbClr val="505050"/>
                </a:solidFill>
                <a:latin typeface="Segoe UI Light"/>
                <a:cs typeface="Segoe UI Light" panose="020B0502040204020203" pitchFamily="34" charset="0"/>
              </a:rPr>
              <a:t>His job is to make sure that his 100 aircrafts are running properly &amp; especially that the aircraft engines don’t need service.</a:t>
            </a:r>
          </a:p>
        </p:txBody>
      </p:sp>
      <p:sp>
        <p:nvSpPr>
          <p:cNvPr id="49" name="Rectangle 48"/>
          <p:cNvSpPr/>
          <p:nvPr/>
        </p:nvSpPr>
        <p:spPr>
          <a:xfrm>
            <a:off x="8645439" y="1099694"/>
            <a:ext cx="3422618" cy="1287327"/>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sp>
        <p:nvSpPr>
          <p:cNvPr id="48" name="Rectangle 47"/>
          <p:cNvSpPr/>
          <p:nvPr/>
        </p:nvSpPr>
        <p:spPr>
          <a:xfrm>
            <a:off x="8701285" y="1225013"/>
            <a:ext cx="3310829" cy="939873"/>
          </a:xfrm>
          <a:prstGeom prst="rect">
            <a:avLst/>
          </a:prstGeom>
        </p:spPr>
        <p:txBody>
          <a:bodyPr wrap="square">
            <a:spAutoFit/>
          </a:bodyPr>
          <a:lstStyle/>
          <a:p>
            <a:pPr algn="ctr"/>
            <a:r>
              <a:rPr lang="en-US" sz="1836" dirty="0">
                <a:solidFill>
                  <a:srgbClr val="505050"/>
                </a:solidFill>
                <a:latin typeface="Segoe UI Light"/>
                <a:cs typeface="Segoe UI"/>
              </a:rPr>
              <a:t>Kyle wants to prevent delays due to mechanical issues so his customers will be happy.</a:t>
            </a:r>
            <a:endParaRPr lang="en-US" sz="1836" dirty="0">
              <a:solidFill>
                <a:srgbClr val="505050"/>
              </a:solidFill>
              <a:latin typeface="Segoe UI Light"/>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1078" y="2811462"/>
            <a:ext cx="1465036" cy="2924095"/>
          </a:xfrm>
          <a:prstGeom prst="rect">
            <a:avLst/>
          </a:prstGeom>
        </p:spPr>
      </p:pic>
      <p:pic>
        <p:nvPicPr>
          <p:cNvPr id="26" name="Picture 25"/>
          <p:cNvPicPr>
            <a:picLocks noChangeAspect="1"/>
          </p:cNvPicPr>
          <p:nvPr/>
        </p:nvPicPr>
        <p:blipFill>
          <a:blip r:embed="rId4"/>
          <a:stretch>
            <a:fillRect/>
          </a:stretch>
        </p:blipFill>
        <p:spPr>
          <a:xfrm>
            <a:off x="9451794" y="2399185"/>
            <a:ext cx="2560320" cy="2560320"/>
          </a:xfrm>
          <a:prstGeom prst="rect">
            <a:avLst/>
          </a:prstGeom>
        </p:spPr>
      </p:pic>
      <p:pic>
        <p:nvPicPr>
          <p:cNvPr id="27" name="Picture 26"/>
          <p:cNvPicPr>
            <a:picLocks noChangeAspect="1"/>
          </p:cNvPicPr>
          <p:nvPr/>
        </p:nvPicPr>
        <p:blipFill>
          <a:blip r:embed="rId5"/>
          <a:stretch>
            <a:fillRect/>
          </a:stretch>
        </p:blipFill>
        <p:spPr>
          <a:xfrm>
            <a:off x="8462744" y="3739301"/>
            <a:ext cx="2560320" cy="2560320"/>
          </a:xfrm>
          <a:prstGeom prst="rect">
            <a:avLst/>
          </a:prstGeom>
        </p:spPr>
      </p:pic>
      <p:pic>
        <p:nvPicPr>
          <p:cNvPr id="28" name="Picture 27"/>
          <p:cNvPicPr>
            <a:picLocks noChangeAspect="1"/>
          </p:cNvPicPr>
          <p:nvPr/>
        </p:nvPicPr>
        <p:blipFill>
          <a:blip r:embed="rId6"/>
          <a:stretch>
            <a:fillRect/>
          </a:stretch>
        </p:blipFill>
        <p:spPr>
          <a:xfrm>
            <a:off x="4907751" y="2353683"/>
            <a:ext cx="3569279" cy="3569279"/>
          </a:xfrm>
          <a:prstGeom prst="rect">
            <a:avLst/>
          </a:prstGeom>
        </p:spPr>
      </p:pic>
    </p:spTree>
    <p:extLst>
      <p:ext uri="{BB962C8B-B14F-4D97-AF65-F5344CB8AC3E}">
        <p14:creationId xmlns:p14="http://schemas.microsoft.com/office/powerpoint/2010/main" val="24321181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005546" y="2463048"/>
            <a:ext cx="7062511" cy="3665283"/>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pPr algn="ctr"/>
            <a:endParaRPr lang="en-US" sz="1836" dirty="0">
              <a:solidFill>
                <a:srgbClr val="FFFFFF">
                  <a:lumMod val="75000"/>
                  <a:lumOff val="25000"/>
                </a:srgbClr>
              </a:solidFill>
              <a:latin typeface="Segoe UI Semibold" panose="020B0702040204020203"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1929" y="3918920"/>
            <a:ext cx="3804586" cy="1025400"/>
          </a:xfrm>
          <a:prstGeom prst="rect">
            <a:avLst/>
          </a:prstGeom>
        </p:spPr>
      </p:pic>
      <p:sp>
        <p:nvSpPr>
          <p:cNvPr id="13" name="Rectangle 12"/>
          <p:cNvSpPr/>
          <p:nvPr/>
        </p:nvSpPr>
        <p:spPr>
          <a:xfrm>
            <a:off x="372197" y="2455983"/>
            <a:ext cx="4493500" cy="3665283"/>
          </a:xfrm>
          <a:prstGeom prst="rect">
            <a:avLst/>
          </a:prstGeom>
          <a:solidFill>
            <a:schemeClr val="tx1"/>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tIns="46630" bIns="46630" rtlCol="0" anchor="t">
            <a:noAutofit/>
          </a:bodyPr>
          <a:lstStyle/>
          <a:p>
            <a:pPr algn="ctr"/>
            <a:endParaRPr lang="en-US" sz="1836" dirty="0">
              <a:solidFill>
                <a:srgbClr val="FFFFFF">
                  <a:lumMod val="75000"/>
                  <a:lumOff val="25000"/>
                </a:srgbClr>
              </a:solidFill>
              <a:latin typeface="Segoe UI Semibold" panose="020B0702040204020203" pitchFamily="34" charset="0"/>
            </a:endParaRPr>
          </a:p>
        </p:txBody>
      </p:sp>
      <p:sp>
        <p:nvSpPr>
          <p:cNvPr id="2" name="Title 1"/>
          <p:cNvSpPr>
            <a:spLocks noGrp="1"/>
          </p:cNvSpPr>
          <p:nvPr>
            <p:ph type="title"/>
          </p:nvPr>
        </p:nvSpPr>
        <p:spPr/>
        <p:txBody>
          <a:bodyPr/>
          <a:lstStyle/>
          <a:p>
            <a:r>
              <a:rPr lang="en-US" dirty="0"/>
              <a:t>Scenario</a:t>
            </a:r>
          </a:p>
        </p:txBody>
      </p:sp>
      <p:sp>
        <p:nvSpPr>
          <p:cNvPr id="15" name="Rectangle 14"/>
          <p:cNvSpPr/>
          <p:nvPr/>
        </p:nvSpPr>
        <p:spPr>
          <a:xfrm>
            <a:off x="372197" y="1089105"/>
            <a:ext cx="4493500" cy="1373942"/>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tIns="46630" bIns="46630" rtlCol="0" anchor="ctr">
            <a:noAutofit/>
          </a:bodyPr>
          <a:lstStyle/>
          <a:p>
            <a:pPr algn="ctr"/>
            <a:endParaRPr lang="en-US" sz="1836" dirty="0">
              <a:solidFill>
                <a:srgbClr val="505050"/>
              </a:solidFill>
            </a:endParaRPr>
          </a:p>
        </p:txBody>
      </p:sp>
      <p:sp>
        <p:nvSpPr>
          <p:cNvPr id="17" name="Rectangle 16"/>
          <p:cNvSpPr/>
          <p:nvPr/>
        </p:nvSpPr>
        <p:spPr>
          <a:xfrm>
            <a:off x="5005547" y="1089105"/>
            <a:ext cx="7062510" cy="1373942"/>
          </a:xfrm>
          <a:prstGeom prst="rect">
            <a:avLst/>
          </a:prstGeom>
          <a:solidFill>
            <a:schemeClr val="tx2"/>
          </a:solidFill>
          <a:ln w="3175">
            <a:solidFill>
              <a:schemeClr val="tx2"/>
            </a:solidFill>
          </a:ln>
        </p:spPr>
        <p:style>
          <a:lnRef idx="2">
            <a:schemeClr val="accent1"/>
          </a:lnRef>
          <a:fillRef idx="1">
            <a:schemeClr val="lt1"/>
          </a:fillRef>
          <a:effectRef idx="0">
            <a:schemeClr val="accent1"/>
          </a:effectRef>
          <a:fontRef idx="minor">
            <a:schemeClr val="dk1"/>
          </a:fontRef>
        </p:style>
        <p:txBody>
          <a:bodyPr wrap="square" tIns="46630" bIns="46630" rtlCol="0" anchor="ctr">
            <a:noAutofit/>
          </a:bodyPr>
          <a:lstStyle/>
          <a:p>
            <a:pPr algn="ctr"/>
            <a:endParaRPr lang="en-US" sz="1836" dirty="0">
              <a:solidFill>
                <a:srgbClr val="505050"/>
              </a:solidFill>
            </a:endParaRPr>
          </a:p>
        </p:txBody>
      </p:sp>
      <p:sp>
        <p:nvSpPr>
          <p:cNvPr id="4" name="Slide Number Placeholder 3"/>
          <p:cNvSpPr>
            <a:spLocks noGrp="1"/>
          </p:cNvSpPr>
          <p:nvPr>
            <p:ph type="sldNum" sz="quarter" idx="4294967295"/>
          </p:nvPr>
        </p:nvSpPr>
        <p:spPr/>
        <p:txBody>
          <a:bodyPr/>
          <a:lstStyle/>
          <a:p>
            <a:r>
              <a:rPr lang="en-IN" dirty="0">
                <a:ln>
                  <a:solidFill>
                    <a:srgbClr val="FFFFFF">
                      <a:alpha val="0"/>
                    </a:srgbClr>
                  </a:solidFill>
                </a:ln>
                <a:solidFill>
                  <a:srgbClr val="000000">
                    <a:lumMod val="75000"/>
                    <a:lumOff val="25000"/>
                  </a:srgbClr>
                </a:solidFill>
              </a:rPr>
              <a:t>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8602" y="4048952"/>
            <a:ext cx="306657" cy="51513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7577" y="4123146"/>
            <a:ext cx="455392" cy="764982"/>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3875" y="3907254"/>
            <a:ext cx="255465" cy="42913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1023" y="3820557"/>
            <a:ext cx="255465" cy="429139"/>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586" y="4204526"/>
            <a:ext cx="404492" cy="67948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4776" y="3270217"/>
            <a:ext cx="515977" cy="86675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75" y="3806540"/>
            <a:ext cx="165269" cy="277624"/>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9403" y="3756141"/>
            <a:ext cx="159889" cy="268586"/>
          </a:xfrm>
          <a:prstGeom prst="rect">
            <a:avLst/>
          </a:prstGeom>
        </p:spPr>
      </p:pic>
      <p:sp>
        <p:nvSpPr>
          <p:cNvPr id="9" name="Rectangle 8"/>
          <p:cNvSpPr/>
          <p:nvPr/>
        </p:nvSpPr>
        <p:spPr>
          <a:xfrm>
            <a:off x="745669" y="1227382"/>
            <a:ext cx="3909664" cy="1222386"/>
          </a:xfrm>
          <a:prstGeom prst="rect">
            <a:avLst/>
          </a:prstGeom>
        </p:spPr>
        <p:txBody>
          <a:bodyPr wrap="square">
            <a:spAutoFit/>
          </a:bodyPr>
          <a:lstStyle/>
          <a:p>
            <a:pPr algn="ctr"/>
            <a:r>
              <a:rPr lang="en-US" sz="1836" dirty="0">
                <a:solidFill>
                  <a:srgbClr val="505050"/>
                </a:solidFill>
              </a:rPr>
              <a:t>Sadly, engines occasionally show signs of problems &amp; must be taken out of service for maintenance or replacement.</a:t>
            </a:r>
          </a:p>
        </p:txBody>
      </p:sp>
      <p:sp>
        <p:nvSpPr>
          <p:cNvPr id="10" name="Rectangle 9"/>
          <p:cNvSpPr/>
          <p:nvPr/>
        </p:nvSpPr>
        <p:spPr>
          <a:xfrm>
            <a:off x="5130788" y="1248706"/>
            <a:ext cx="6668938" cy="1222386"/>
          </a:xfrm>
          <a:prstGeom prst="rect">
            <a:avLst/>
          </a:prstGeom>
        </p:spPr>
        <p:txBody>
          <a:bodyPr wrap="square">
            <a:spAutoFit/>
          </a:bodyPr>
          <a:lstStyle/>
          <a:p>
            <a:pPr algn="ctr"/>
            <a:r>
              <a:rPr lang="en-US" sz="1836" dirty="0">
                <a:solidFill>
                  <a:srgbClr val="505050"/>
                </a:solidFill>
              </a:rPr>
              <a:t>To eliminate this occurrence, Kyle must maintain </a:t>
            </a:r>
            <a:br>
              <a:rPr lang="en-US" sz="1836" dirty="0">
                <a:solidFill>
                  <a:srgbClr val="505050"/>
                </a:solidFill>
              </a:rPr>
            </a:br>
            <a:r>
              <a:rPr lang="en-US" sz="1836" dirty="0">
                <a:solidFill>
                  <a:srgbClr val="505050"/>
                </a:solidFill>
              </a:rPr>
              <a:t>operations &amp; figure out the best way to utilize </a:t>
            </a:r>
            <a:br>
              <a:rPr lang="en-US" sz="1836" dirty="0">
                <a:solidFill>
                  <a:srgbClr val="505050"/>
                </a:solidFill>
              </a:rPr>
            </a:br>
            <a:r>
              <a:rPr lang="en-US" sz="1836" dirty="0">
                <a:solidFill>
                  <a:srgbClr val="505050"/>
                </a:solidFill>
              </a:rPr>
              <a:t>resources in order to minimize delays due to mechanical issues.</a:t>
            </a: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0896" y="3784626"/>
            <a:ext cx="159889" cy="268586"/>
          </a:xfrm>
          <a:prstGeom prst="rect">
            <a:avLst/>
          </a:prstGeom>
        </p:spPr>
      </p:pic>
      <p:sp>
        <p:nvSpPr>
          <p:cNvPr id="7" name="Rectangle 6"/>
          <p:cNvSpPr/>
          <p:nvPr/>
        </p:nvSpPr>
        <p:spPr>
          <a:xfrm>
            <a:off x="5821929" y="4944319"/>
            <a:ext cx="3804586" cy="65285"/>
          </a:xfrm>
          <a:prstGeom prst="rect">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836" dirty="0">
              <a:solidFill>
                <a:srgbClr val="505050"/>
              </a:solidFill>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4268" y="4147236"/>
            <a:ext cx="159889" cy="268586"/>
          </a:xfrm>
          <a:prstGeom prst="rect">
            <a:avLst/>
          </a:prstGeom>
        </p:spPr>
      </p:pic>
      <p:pic>
        <p:nvPicPr>
          <p:cNvPr id="36" name="Picture 35"/>
          <p:cNvPicPr>
            <a:picLocks noChangeAspect="1"/>
          </p:cNvPicPr>
          <p:nvPr/>
        </p:nvPicPr>
        <p:blipFill>
          <a:blip r:embed="rId6"/>
          <a:stretch>
            <a:fillRect/>
          </a:stretch>
        </p:blipFill>
        <p:spPr>
          <a:xfrm>
            <a:off x="745669" y="2463047"/>
            <a:ext cx="3772131" cy="3772131"/>
          </a:xfrm>
          <a:prstGeom prst="rect">
            <a:avLst/>
          </a:prstGeom>
        </p:spPr>
      </p:pic>
      <p:pic>
        <p:nvPicPr>
          <p:cNvPr id="37" name="Picture 36"/>
          <p:cNvPicPr>
            <a:picLocks noChangeAspect="1"/>
          </p:cNvPicPr>
          <p:nvPr/>
        </p:nvPicPr>
        <p:blipFill>
          <a:blip r:embed="rId7"/>
          <a:stretch>
            <a:fillRect/>
          </a:stretch>
        </p:blipFill>
        <p:spPr>
          <a:xfrm>
            <a:off x="9076648" y="2608710"/>
            <a:ext cx="3359827" cy="3359827"/>
          </a:xfrm>
          <a:prstGeom prst="rect">
            <a:avLst/>
          </a:prstGeom>
        </p:spPr>
      </p:pic>
    </p:spTree>
    <p:extLst>
      <p:ext uri="{BB962C8B-B14F-4D97-AF65-F5344CB8AC3E}">
        <p14:creationId xmlns:p14="http://schemas.microsoft.com/office/powerpoint/2010/main" val="3931529471"/>
      </p:ext>
    </p:extLst>
  </p:cSld>
  <p:clrMapOvr>
    <a:masterClrMapping/>
  </p:clrMapOvr>
  <p:transition>
    <p:fade/>
  </p:transition>
</p:sld>
</file>

<file path=ppt/theme/theme1.xml><?xml version="1.0" encoding="utf-8"?>
<a:theme xmlns:a="http://schemas.openxmlformats.org/drawingml/2006/main" name="5-30701_Cortana_Analytics_Workshop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rtana_analytics_workshop_Fall_2015_Template.potx" id="{43103955-CE9B-4AE5-95BA-81D133887506}" vid="{8A75A8ED-569C-4F94-9AF8-C8269F3F8618}"/>
    </a:ext>
  </a:extLst>
</a:theme>
</file>

<file path=ppt/theme/theme2.xml><?xml version="1.0" encoding="utf-8"?>
<a:theme xmlns:a="http://schemas.openxmlformats.org/drawingml/2006/main" name="5-30659_Machine_Learning_Data_Science_Conference_Spring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rtana_analytics_workshop_Fall_2015_Template" id="{6D008FEA-61D5-4F9D-9B7A-C189686AAA6B}" vid="{FC3A1E4D-B3D0-45CD-9323-AFA0E992A2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84c9f1cb-23fb-408c-b5d2-adb81b3eed1e">
      <UserInfo>
        <DisplayName>Nitin Sharma</DisplayName>
        <AccountId>13404</AccountId>
        <AccountType/>
      </UserInfo>
      <UserInfo>
        <DisplayName>Nitin Sharma (DYNAMICS)</DisplayName>
        <AccountId>15974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B338C945D0E141BC315E9F76679B26" ma:contentTypeVersion="6" ma:contentTypeDescription="Create a new document." ma:contentTypeScope="" ma:versionID="ad3fa1b9bf469160aff996478bc44960">
  <xsd:schema xmlns:xsd="http://www.w3.org/2001/XMLSchema" xmlns:xs="http://www.w3.org/2001/XMLSchema" xmlns:p="http://schemas.microsoft.com/office/2006/metadata/properties" xmlns:ns1="http://schemas.microsoft.com/sharepoint/v3" xmlns:ns2="84c9f1cb-23fb-408c-b5d2-adb81b3eed1e" targetNamespace="http://schemas.microsoft.com/office/2006/metadata/properties" ma:root="true" ma:fieldsID="03386438e30553c6c292da30b28523af" ns1:_="" ns2:_="">
    <xsd:import namespace="http://schemas.microsoft.com/sharepoint/v3"/>
    <xsd:import namespace="84c9f1cb-23fb-408c-b5d2-adb81b3eed1e"/>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c9f1cb-23fb-408c-b5d2-adb81b3eed1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84c9f1cb-23fb-408c-b5d2-adb81b3eed1e"/>
    <ds:schemaRef ds:uri="http://www.w3.org/XML/1998/namespace"/>
    <ds:schemaRef ds:uri="http://purl.org/dc/dcmitype/"/>
  </ds:schemaRefs>
</ds:datastoreItem>
</file>

<file path=customXml/itemProps2.xml><?xml version="1.0" encoding="utf-8"?>
<ds:datastoreItem xmlns:ds="http://schemas.openxmlformats.org/officeDocument/2006/customXml" ds:itemID="{5A27B0D8-CC78-428F-90F6-E7C99C3BE0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4c9f1cb-23fb-408c-b5d2-adb81b3eed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Cortana_Analytics_Workshop_Fall_2015_Template</Template>
  <TotalTime>289</TotalTime>
  <Words>3886</Words>
  <Application>Microsoft Office PowerPoint</Application>
  <PresentationFormat>Custom</PresentationFormat>
  <Paragraphs>634</Paragraphs>
  <Slides>25</Slides>
  <Notes>22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MS PGothic</vt:lpstr>
      <vt:lpstr>Arial</vt:lpstr>
      <vt:lpstr>Calibri</vt:lpstr>
      <vt:lpstr>Consolas</vt:lpstr>
      <vt:lpstr>Segoe UI</vt:lpstr>
      <vt:lpstr>Segoe UI Light</vt:lpstr>
      <vt:lpstr>Segoe UI Semibold</vt:lpstr>
      <vt:lpstr>Segoe UI Semilight</vt:lpstr>
      <vt:lpstr>Times New Roman</vt:lpstr>
      <vt:lpstr>Wingdings</vt:lpstr>
      <vt:lpstr>5-30701_Cortana_Analytics_Workshop_2015_Template</vt:lpstr>
      <vt:lpstr>5-30659_Machine_Learning_Data_Science_Conference_Spring_2015_Template</vt:lpstr>
      <vt:lpstr>Predictive Maintenance in the IoT Era</vt:lpstr>
      <vt:lpstr>Cortana Analytics Suite Transform data into intelligent action</vt:lpstr>
      <vt:lpstr>Today’s Talk</vt:lpstr>
      <vt:lpstr>Outline</vt:lpstr>
      <vt:lpstr>Predictive Maintenance Concepts</vt:lpstr>
      <vt:lpstr>Predictive Maintenance Use Cases</vt:lpstr>
      <vt:lpstr>Aircraft Engine Demo</vt:lpstr>
      <vt:lpstr>Scenario</vt:lpstr>
      <vt:lpstr>Scenario</vt:lpstr>
      <vt:lpstr>Questions &amp; Solutions</vt:lpstr>
      <vt:lpstr>Components</vt:lpstr>
      <vt:lpstr>PowerPoint Presentation</vt:lpstr>
      <vt:lpstr>Conclusion</vt:lpstr>
      <vt:lpstr>Is the problem ready for ML?</vt:lpstr>
      <vt:lpstr>Qualification Criteria</vt:lpstr>
      <vt:lpstr>Data Sources</vt:lpstr>
      <vt:lpstr>Feature Engineering</vt:lpstr>
      <vt:lpstr>Example Feature Engineering Methods</vt:lpstr>
      <vt:lpstr>Modelling Techniques</vt:lpstr>
      <vt:lpstr>Data Labeling</vt:lpstr>
      <vt:lpstr>ML Process</vt:lpstr>
      <vt:lpstr>PowerPoint Presentation</vt:lpstr>
      <vt:lpstr>PowerPoint Presentation</vt:lpstr>
      <vt:lpstr>Acknowledgements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in the IoT Era</dc:title>
  <dc:subject>Cortana Analytics Workshop</dc:subject>
  <dc:creator>Judi Lee</dc:creator>
  <cp:keywords>Cortana Analytics Workshop</cp:keywords>
  <dc:description>Template: Mitchell Derrey, Silver Fox Productions
Formatting: 
Audience Type:</dc:description>
  <cp:lastModifiedBy>Priya Aswani</cp:lastModifiedBy>
  <cp:revision>43</cp:revision>
  <dcterms:created xsi:type="dcterms:W3CDTF">2015-09-10T22:08:30Z</dcterms:created>
  <dcterms:modified xsi:type="dcterms:W3CDTF">2017-07-12T10:02:11Z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0x01010087B338C945D0E141BC315E9F76679B26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6;#Microsoft Conference Center|9ee5e79d-18a6-44c6-bfde-7021198eb4fc</vt:lpwstr>
  </property>
  <property fmtid="{D5CDD505-2E9C-101B-9397-08002B2CF9AE}" pid="7" name="Track">
    <vt:lpwstr/>
  </property>
  <property fmtid="{D5CDD505-2E9C-101B-9397-08002B2CF9AE}" pid="8" name="Event Location">
    <vt:lpwstr>23;#Redmond|c18f3657-b811-49ee-9b08-ce77b3e7702b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399;#Cortana Analytics Workshop|6d4c25a2-71f4-453b-82fa-e5169cd940ce</vt:lpwstr>
  </property>
  <property fmtid="{D5CDD505-2E9C-101B-9397-08002B2CF9AE}" pid="12" name="Audience1">
    <vt:lpwstr/>
  </property>
  <property fmtid="{D5CDD505-2E9C-101B-9397-08002B2CF9AE}" pid="13" name="Event Name">
    <vt:lpwstr>402;#Cortana Analytics Workshop|e5a8bb7d-9dad-475f-9f7b-fef7739535c7</vt:lpwstr>
  </property>
</Properties>
</file>