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sldIdLst>
    <p:sldId id="266" r:id="rId5"/>
    <p:sldId id="267" r:id="rId6"/>
    <p:sldId id="258" r:id="rId7"/>
    <p:sldId id="287" r:id="rId8"/>
    <p:sldId id="263" r:id="rId9"/>
    <p:sldId id="289" r:id="rId10"/>
    <p:sldId id="264" r:id="rId11"/>
    <p:sldId id="288" r:id="rId12"/>
    <p:sldId id="280" r:id="rId13"/>
    <p:sldId id="290" r:id="rId14"/>
    <p:sldId id="262" r:id="rId15"/>
    <p:sldId id="284" r:id="rId16"/>
    <p:sldId id="276" r:id="rId17"/>
    <p:sldId id="268" r:id="rId18"/>
    <p:sldId id="269" r:id="rId19"/>
    <p:sldId id="271" r:id="rId20"/>
    <p:sldId id="272" r:id="rId21"/>
    <p:sldId id="273" r:id="rId22"/>
    <p:sldId id="274" r:id="rId23"/>
    <p:sldId id="275" r:id="rId24"/>
    <p:sldId id="278" r:id="rId25"/>
    <p:sldId id="281" r:id="rId26"/>
    <p:sldId id="282" r:id="rId27"/>
    <p:sldId id="283" r:id="rId28"/>
    <p:sldId id="286" r:id="rId29"/>
    <p:sldId id="261" r:id="rId30"/>
    <p:sldId id="279" r:id="rId31"/>
    <p:sldId id="265" r:id="rId32"/>
    <p:sldId id="277" r:id="rId33"/>
    <p:sldId id="2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37" autoAdjust="0"/>
    <p:restoredTop sz="67241" autoAdjust="0"/>
  </p:normalViewPr>
  <p:slideViewPr>
    <p:cSldViewPr snapToGrid="0">
      <p:cViewPr varScale="1">
        <p:scale>
          <a:sx n="43" d="100"/>
          <a:sy n="43" d="100"/>
        </p:scale>
        <p:origin x="1407" y="4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D3E18C-FFF0-48EF-B0F0-5D79B30CDD86}" type="datetimeFigureOut">
              <a:rPr lang="en-US" smtClean="0"/>
              <a:t>5/2/2017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77808-1E9A-4A63-800C-B049ACE5B076}" type="slidenum">
              <a:rPr lang="en-US" smtClean="0"/>
              <a:t>‹#›</a:t>
            </a:fld>
            <a:endParaRPr lang="en-US"/>
          </a:p>
        </p:txBody>
      </p:sp>
    </p:spTree>
    <p:extLst>
      <p:ext uri="{BB962C8B-B14F-4D97-AF65-F5344CB8AC3E}">
        <p14:creationId xmlns:p14="http://schemas.microsoft.com/office/powerpoint/2010/main" val="203419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1</a:t>
            </a:fld>
            <a:endParaRPr lang="en-US"/>
          </a:p>
        </p:txBody>
      </p:sp>
    </p:spTree>
    <p:extLst>
      <p:ext uri="{BB962C8B-B14F-4D97-AF65-F5344CB8AC3E}">
        <p14:creationId xmlns:p14="http://schemas.microsoft.com/office/powerpoint/2010/main" val="2661596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 Azure ML docs: https://azure.microsoft.com/en-us/documentation/services/machine-learning/</a:t>
            </a:r>
          </a:p>
        </p:txBody>
      </p:sp>
      <p:sp>
        <p:nvSpPr>
          <p:cNvPr id="4" name="Slide Number Placeholder 3"/>
          <p:cNvSpPr>
            <a:spLocks noGrp="1"/>
          </p:cNvSpPr>
          <p:nvPr>
            <p:ph type="sldNum" sz="quarter" idx="10"/>
          </p:nvPr>
        </p:nvSpPr>
        <p:spPr/>
        <p:txBody>
          <a:bodyPr/>
          <a:lstStyle/>
          <a:p>
            <a:fld id="{18D77808-1E9A-4A63-800C-B049ACE5B076}" type="slidenum">
              <a:rPr lang="en-US" smtClean="0"/>
              <a:t>13</a:t>
            </a:fld>
            <a:endParaRPr lang="en-US"/>
          </a:p>
        </p:txBody>
      </p:sp>
    </p:spTree>
    <p:extLst>
      <p:ext uri="{BB962C8B-B14F-4D97-AF65-F5344CB8AC3E}">
        <p14:creationId xmlns:p14="http://schemas.microsoft.com/office/powerpoint/2010/main" val="1912544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share your thoughts with the class.</a:t>
            </a:r>
          </a:p>
        </p:txBody>
      </p:sp>
      <p:sp>
        <p:nvSpPr>
          <p:cNvPr id="4" name="Slide Number Placeholder 3"/>
          <p:cNvSpPr>
            <a:spLocks noGrp="1"/>
          </p:cNvSpPr>
          <p:nvPr>
            <p:ph type="sldNum" sz="quarter" idx="10"/>
          </p:nvPr>
        </p:nvSpPr>
        <p:spPr/>
        <p:txBody>
          <a:bodyPr/>
          <a:lstStyle/>
          <a:p>
            <a:fld id="{18D77808-1E9A-4A63-800C-B049ACE5B076}" type="slidenum">
              <a:rPr lang="en-US" smtClean="0"/>
              <a:t>14</a:t>
            </a:fld>
            <a:endParaRPr lang="en-US"/>
          </a:p>
        </p:txBody>
      </p:sp>
    </p:spTree>
    <p:extLst>
      <p:ext uri="{BB962C8B-B14F-4D97-AF65-F5344CB8AC3E}">
        <p14:creationId xmlns:p14="http://schemas.microsoft.com/office/powerpoint/2010/main" val="1481765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cases found from monitoring a system where a closer look may be called for.  They are indicative of abnormal or anomalous behavior and could indicate a problem.  The data could be streaming from a device or come from log files, but no matter the source an anomaly detection model could help predict when a system needs to be examined further.</a:t>
            </a:r>
          </a:p>
        </p:txBody>
      </p:sp>
      <p:sp>
        <p:nvSpPr>
          <p:cNvPr id="4" name="Slide Number Placeholder 3"/>
          <p:cNvSpPr>
            <a:spLocks noGrp="1"/>
          </p:cNvSpPr>
          <p:nvPr>
            <p:ph type="sldNum" sz="quarter" idx="10"/>
          </p:nvPr>
        </p:nvSpPr>
        <p:spPr/>
        <p:txBody>
          <a:bodyPr/>
          <a:lstStyle/>
          <a:p>
            <a:fld id="{18D77808-1E9A-4A63-800C-B049ACE5B076}" type="slidenum">
              <a:rPr lang="en-US" smtClean="0"/>
              <a:t>15</a:t>
            </a:fld>
            <a:endParaRPr lang="en-US"/>
          </a:p>
        </p:txBody>
      </p:sp>
    </p:spTree>
    <p:extLst>
      <p:ext uri="{BB962C8B-B14F-4D97-AF65-F5344CB8AC3E}">
        <p14:creationId xmlns:p14="http://schemas.microsoft.com/office/powerpoint/2010/main" val="4249407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kern="1200" dirty="0">
                <a:solidFill>
                  <a:schemeClr val="tx1"/>
                </a:solidFill>
                <a:effectLst/>
                <a:latin typeface="+mn-lt"/>
                <a:ea typeface="+mn-ea"/>
                <a:cs typeface="+mn-cs"/>
              </a:rPr>
              <a:t>These machine learning detectors track such changes in values over time and reports ongoing changes in their values as anomaly scores. They do not require </a:t>
            </a:r>
            <a:r>
              <a:rPr lang="en-US" sz="1200" b="0" i="0" kern="1200" dirty="0" err="1">
                <a:solidFill>
                  <a:schemeClr val="tx1"/>
                </a:solidFill>
                <a:effectLst/>
                <a:latin typeface="+mn-lt"/>
                <a:ea typeface="+mn-ea"/>
                <a:cs typeface="+mn-cs"/>
              </a:rPr>
              <a:t>adhoc</a:t>
            </a:r>
            <a:r>
              <a:rPr lang="en-US" sz="1200" b="0" i="0" kern="1200" dirty="0">
                <a:solidFill>
                  <a:schemeClr val="tx1"/>
                </a:solidFill>
                <a:effectLst/>
                <a:latin typeface="+mn-lt"/>
                <a:ea typeface="+mn-ea"/>
                <a:cs typeface="+mn-cs"/>
              </a:rPr>
              <a:t> threshold tuning and their scores can be used to control false positive rate. </a:t>
            </a:r>
            <a:endParaRPr lang="en-US" dirty="0"/>
          </a:p>
          <a:p>
            <a:pPr marL="0" indent="0">
              <a:buNone/>
            </a:pPr>
            <a:endParaRPr lang="en-US" dirty="0"/>
          </a:p>
          <a:p>
            <a:pPr marL="0" indent="0">
              <a:buNone/>
            </a:pPr>
            <a:r>
              <a:rPr lang="en-US" dirty="0"/>
              <a:t>Some more scenarios are:</a:t>
            </a:r>
          </a:p>
          <a:p>
            <a:pPr marL="0" indent="0">
              <a:buNone/>
            </a:pPr>
            <a:r>
              <a:rPr lang="en-US" sz="1200" b="0" i="0" kern="1200" dirty="0">
                <a:solidFill>
                  <a:schemeClr val="tx1"/>
                </a:solidFill>
                <a:effectLst/>
                <a:latin typeface="+mn-lt"/>
                <a:ea typeface="+mn-ea"/>
                <a:cs typeface="+mn-cs"/>
              </a:rPr>
              <a:t>service monitoring by tracking KPIs over time, usage monitoring through metrics such as number of searches, numbers of clicks, performance monitoring through counters like memory, CPU, file reads, etc. over time.</a:t>
            </a:r>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16</a:t>
            </a:fld>
            <a:endParaRPr lang="en-US"/>
          </a:p>
        </p:txBody>
      </p:sp>
    </p:spTree>
    <p:extLst>
      <p:ext uri="{BB962C8B-B14F-4D97-AF65-F5344CB8AC3E}">
        <p14:creationId xmlns:p14="http://schemas.microsoft.com/office/powerpoint/2010/main" val="1091910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The Score API is used for running anomaly detection on non-seasonal time series data.</a:t>
            </a:r>
          </a:p>
          <a:p>
            <a:pPr marL="228600" indent="-228600">
              <a:buAutoNum type="arabicPeriod"/>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ScoreWithSeasonality</a:t>
            </a:r>
            <a:r>
              <a:rPr lang="en-US" sz="1200" b="0" i="0" kern="1200" dirty="0">
                <a:solidFill>
                  <a:schemeClr val="tx1"/>
                </a:solidFill>
                <a:effectLst/>
                <a:latin typeface="+mn-lt"/>
                <a:ea typeface="+mn-ea"/>
                <a:cs typeface="+mn-cs"/>
              </a:rPr>
              <a:t> API is used for running anomaly detection on time series that have seasonal patterns. This API is useful to detect deviations in seasonal patterns.</a:t>
            </a:r>
          </a:p>
          <a:p>
            <a:pPr marL="228600" indent="-228600">
              <a:buAutoNum type="arabicPeriod"/>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The APIs run a number of anomaly detectors on the data and returns their anomaly scores.</a:t>
            </a:r>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17</a:t>
            </a:fld>
            <a:endParaRPr lang="en-US"/>
          </a:p>
        </p:txBody>
      </p:sp>
    </p:spTree>
    <p:extLst>
      <p:ext uri="{BB962C8B-B14F-4D97-AF65-F5344CB8AC3E}">
        <p14:creationId xmlns:p14="http://schemas.microsoft.com/office/powerpoint/2010/main" val="1905764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time series has 2 distinct level changes, and 3 spikes. The red dots show the time at which the level change is detected, while the black dots show the detected spikes.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We’d use the</a:t>
            </a:r>
          </a:p>
          <a:p>
            <a:pPr marL="228600" indent="-228600">
              <a:buFont typeface="+mj-lt"/>
              <a:buAutoNum type="arabicPeriod"/>
            </a:pPr>
            <a:r>
              <a:rPr lang="en-US" sz="1200" b="0" i="0" kern="1200" dirty="0">
                <a:solidFill>
                  <a:schemeClr val="tx1"/>
                </a:solidFill>
                <a:effectLst/>
                <a:latin typeface="+mn-lt"/>
                <a:ea typeface="+mn-ea"/>
                <a:cs typeface="+mn-cs"/>
              </a:rPr>
              <a:t>Level change detectors</a:t>
            </a:r>
          </a:p>
          <a:p>
            <a:pPr marL="228600" indent="-228600">
              <a:buFont typeface="+mj-lt"/>
              <a:buAutoNum type="arabicPeriod"/>
            </a:pPr>
            <a:r>
              <a:rPr lang="en-US" sz="1200" b="0" i="0" kern="1200" dirty="0">
                <a:solidFill>
                  <a:schemeClr val="tx1"/>
                </a:solidFill>
                <a:effectLst/>
                <a:latin typeface="+mn-lt"/>
                <a:ea typeface="+mn-ea"/>
                <a:cs typeface="+mn-cs"/>
              </a:rPr>
              <a:t>Spike detectors</a:t>
            </a:r>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18</a:t>
            </a:fld>
            <a:endParaRPr lang="en-US"/>
          </a:p>
        </p:txBody>
      </p:sp>
    </p:spTree>
    <p:extLst>
      <p:ext uri="{BB962C8B-B14F-4D97-AF65-F5344CB8AC3E}">
        <p14:creationId xmlns:p14="http://schemas.microsoft.com/office/powerpoint/2010/main" val="3940474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time series has one spike (the 1st black dot), two dips (the 2nd black dot and one at the end), and one level change (red dot).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We’d use the</a:t>
            </a:r>
          </a:p>
          <a:p>
            <a:pPr marL="228600" indent="-228600">
              <a:buFont typeface="+mj-lt"/>
              <a:buAutoNum type="arabicPeriod"/>
            </a:pPr>
            <a:r>
              <a:rPr lang="en-US" sz="1200" b="0" i="0" kern="1200" dirty="0">
                <a:solidFill>
                  <a:schemeClr val="tx1"/>
                </a:solidFill>
                <a:effectLst/>
                <a:latin typeface="+mn-lt"/>
                <a:ea typeface="+mn-ea"/>
                <a:cs typeface="+mn-cs"/>
              </a:rPr>
              <a:t>Level change detectors</a:t>
            </a:r>
          </a:p>
          <a:p>
            <a:pPr marL="228600" indent="-228600">
              <a:buFont typeface="+mj-lt"/>
              <a:buAutoNum type="arabicPeriod"/>
            </a:pPr>
            <a:r>
              <a:rPr lang="en-US" sz="1200" b="0" i="0" kern="1200" dirty="0">
                <a:solidFill>
                  <a:schemeClr val="tx1"/>
                </a:solidFill>
                <a:effectLst/>
                <a:latin typeface="+mn-lt"/>
                <a:ea typeface="+mn-ea"/>
                <a:cs typeface="+mn-cs"/>
              </a:rPr>
              <a:t>Spike detectors (it’s actually for spikes </a:t>
            </a:r>
            <a:r>
              <a:rPr lang="en-US" sz="1200" b="0" i="1"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dips)</a:t>
            </a:r>
          </a:p>
          <a:p>
            <a:pPr marL="228600" indent="-228600">
              <a:buFont typeface="+mj-lt"/>
              <a:buAutoNum type="arabicPeriod"/>
            </a:pPr>
            <a:endParaRPr lang="en-US" sz="1200" b="0" i="0" kern="1200" dirty="0">
              <a:solidFill>
                <a:schemeClr val="tx1"/>
              </a:solidFill>
              <a:effectLst/>
              <a:latin typeface="+mn-lt"/>
              <a:ea typeface="+mn-ea"/>
              <a:cs typeface="+mn-cs"/>
            </a:endParaRPr>
          </a:p>
          <a:p>
            <a:pPr marL="0" indent="0">
              <a:buFont typeface="+mj-lt"/>
              <a:buNone/>
            </a:pPr>
            <a:r>
              <a:rPr lang="en-US" sz="1200" b="0" i="0" kern="1200" dirty="0">
                <a:solidFill>
                  <a:schemeClr val="tx1"/>
                </a:solidFill>
                <a:effectLst/>
                <a:latin typeface="+mn-lt"/>
                <a:ea typeface="+mn-ea"/>
                <a:cs typeface="+mn-cs"/>
              </a:rPr>
              <a:t>Note that both the dip in the middle of the time series and the level change are only discernable after seasonal components are removed from the series.</a:t>
            </a:r>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19</a:t>
            </a:fld>
            <a:endParaRPr lang="en-US"/>
          </a:p>
        </p:txBody>
      </p:sp>
    </p:spTree>
    <p:extLst>
      <p:ext uri="{BB962C8B-B14F-4D97-AF65-F5344CB8AC3E}">
        <p14:creationId xmlns:p14="http://schemas.microsoft.com/office/powerpoint/2010/main" val="2328280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rtl="0" fontAlgn="ctr">
              <a:spcBef>
                <a:spcPts val="0"/>
              </a:spcBef>
              <a:spcAft>
                <a:spcPts val="0"/>
              </a:spcAft>
              <a:buFont typeface="+mj-lt"/>
              <a:buNone/>
            </a:pPr>
            <a:r>
              <a:rPr lang="en-US" sz="1200" b="0" i="0" dirty="0">
                <a:effectLst/>
                <a:latin typeface="Calibri" panose="020F0502020204030204" pitchFamily="34" charset="0"/>
              </a:rPr>
              <a:t>Instructions for getting to notebook:</a:t>
            </a:r>
          </a:p>
          <a:p>
            <a:pPr marL="342900" rtl="0" fontAlgn="ctr">
              <a:spcBef>
                <a:spcPts val="0"/>
              </a:spcBef>
              <a:spcAft>
                <a:spcPts val="0"/>
              </a:spcAft>
              <a:buFont typeface="+mj-lt"/>
              <a:buNone/>
            </a:pPr>
            <a:r>
              <a:rPr lang="en-US" sz="1200" b="0" i="0" dirty="0">
                <a:effectLst/>
                <a:latin typeface="Calibri" panose="020F0502020204030204" pitchFamily="34" charset="0"/>
              </a:rPr>
              <a:t>1. This is where you will use the DSVM username and password on the slip of paper</a:t>
            </a:r>
          </a:p>
          <a:p>
            <a:pPr marL="342900" rtl="0" fontAlgn="ctr">
              <a:spcBef>
                <a:spcPts val="0"/>
              </a:spcBef>
              <a:spcAft>
                <a:spcPts val="0"/>
              </a:spcAft>
              <a:buFont typeface="+mj-lt"/>
              <a:buNone/>
            </a:pPr>
            <a:r>
              <a:rPr lang="en-US" sz="1200" b="0" i="0" dirty="0">
                <a:effectLst/>
                <a:latin typeface="Calibri" panose="020F0502020204030204" pitchFamily="34" charset="0"/>
              </a:rPr>
              <a:t>2.  Go https://aka.ms/botnotebooks  You may encounter a certificate error in the browser you are in, but rest assured this is expected behavior right now. </a:t>
            </a:r>
          </a:p>
          <a:p>
            <a:pPr marL="1143000" lvl="2" indent="-228600">
              <a:buFont typeface="Arial" panose="020B0604020202020204" pitchFamily="34" charset="0"/>
              <a:buChar char="•"/>
            </a:pPr>
            <a:r>
              <a:rPr lang="en-US" sz="1200" kern="1200" dirty="0">
                <a:solidFill>
                  <a:schemeClr val="tx1"/>
                </a:solidFill>
                <a:effectLst/>
                <a:latin typeface="+mn-lt"/>
                <a:ea typeface="+mn-ea"/>
                <a:cs typeface="+mn-cs"/>
              </a:rPr>
              <a:t>On chrome:  Click “Advanced” and then “proceed to….”</a:t>
            </a:r>
          </a:p>
          <a:p>
            <a:pPr marL="1143000" lvl="2" indent="-228600">
              <a:buFont typeface="Arial" panose="020B0604020202020204" pitchFamily="34" charset="0"/>
              <a:buChar char="•"/>
            </a:pPr>
            <a:r>
              <a:rPr lang="en-US" sz="1200" kern="1200" dirty="0">
                <a:solidFill>
                  <a:schemeClr val="tx1"/>
                </a:solidFill>
                <a:effectLst/>
                <a:latin typeface="+mn-lt"/>
                <a:ea typeface="+mn-ea"/>
                <a:cs typeface="+mn-cs"/>
              </a:rPr>
              <a:t>On IE:  “Continue to this website”…</a:t>
            </a:r>
            <a:endParaRPr lang="en-US" sz="1200" b="0" i="0" dirty="0">
              <a:effectLst/>
              <a:latin typeface="Calibri" panose="020F0502020204030204" pitchFamily="34" charset="0"/>
            </a:endParaRPr>
          </a:p>
          <a:p>
            <a:pPr marL="342900" rtl="0" fontAlgn="ctr">
              <a:spcBef>
                <a:spcPts val="0"/>
              </a:spcBef>
              <a:spcAft>
                <a:spcPts val="0"/>
              </a:spcAft>
              <a:buFont typeface="+mj-lt"/>
              <a:buNone/>
            </a:pPr>
            <a:r>
              <a:rPr lang="en-US" sz="1200" b="0" i="0" dirty="0">
                <a:effectLst/>
                <a:latin typeface="Calibri" panose="020F0502020204030204" pitchFamily="34" charset="0"/>
              </a:rPr>
              <a:t>3.  Use the credentials to log in to </a:t>
            </a:r>
            <a:r>
              <a:rPr lang="en-US" sz="1200" b="0" i="0" dirty="0" err="1">
                <a:effectLst/>
                <a:latin typeface="Calibri" panose="020F0502020204030204" pitchFamily="34" charset="0"/>
              </a:rPr>
              <a:t>jupyter</a:t>
            </a:r>
            <a:endParaRPr lang="en-US" sz="1200" b="0" i="0" dirty="0">
              <a:effectLst/>
              <a:latin typeface="Calibri" panose="020F0502020204030204" pitchFamily="34" charset="0"/>
            </a:endParaRPr>
          </a:p>
          <a:p>
            <a:pPr marL="342900" rtl="0" fontAlgn="ctr">
              <a:spcBef>
                <a:spcPts val="0"/>
              </a:spcBef>
              <a:spcAft>
                <a:spcPts val="0"/>
              </a:spcAft>
              <a:buFont typeface="+mj-lt"/>
              <a:buNone/>
            </a:pPr>
            <a:r>
              <a:rPr lang="en-US" sz="1200" b="0" i="0" dirty="0">
                <a:effectLst/>
                <a:latin typeface="Calibri" panose="020F0502020204030204" pitchFamily="34" charset="0"/>
              </a:rPr>
              <a:t>4.  Navigate to the </a:t>
            </a:r>
            <a:r>
              <a:rPr lang="en-US" sz="1200" dirty="0">
                <a:effectLst/>
                <a:latin typeface="Calibri" panose="020F0502020204030204" pitchFamily="34" charset="0"/>
              </a:rPr>
              <a:t>“</a:t>
            </a:r>
            <a:r>
              <a:rPr lang="en-US" sz="1200" dirty="0" err="1">
                <a:effectLst/>
                <a:latin typeface="Calibri" panose="020F0502020204030204" pitchFamily="34" charset="0"/>
              </a:rPr>
              <a:t>cogservices_samples</a:t>
            </a:r>
            <a:r>
              <a:rPr lang="en-US" sz="1200" dirty="0">
                <a:effectLst/>
                <a:latin typeface="Calibri" panose="020F0502020204030204" pitchFamily="34" charset="0"/>
              </a:rPr>
              <a:t>” folder</a:t>
            </a:r>
          </a:p>
          <a:p>
            <a:pPr marL="342900" rtl="0" fontAlgn="ctr">
              <a:spcBef>
                <a:spcPts val="0"/>
              </a:spcBef>
              <a:spcAft>
                <a:spcPts val="0"/>
              </a:spcAft>
              <a:buFont typeface="+mj-lt"/>
              <a:buNone/>
            </a:pPr>
            <a:r>
              <a:rPr lang="en-US" sz="1200" dirty="0">
                <a:effectLst/>
                <a:latin typeface="Calibri" panose="020F0502020204030204" pitchFamily="34" charset="0"/>
              </a:rPr>
              <a:t>5.  Go to the </a:t>
            </a:r>
            <a:r>
              <a:rPr lang="en-US" sz="1200" dirty="0" err="1">
                <a:effectLst/>
                <a:latin typeface="Calibri" panose="020F0502020204030204" pitchFamily="34" charset="0"/>
              </a:rPr>
              <a:t>AnomalyDetection.ipynb</a:t>
            </a:r>
            <a:endParaRPr lang="en-US" sz="1200" dirty="0">
              <a:effectLst/>
              <a:latin typeface="Calibri" panose="020F0502020204030204" pitchFamily="34" charset="0"/>
            </a:endParaRPr>
          </a:p>
          <a:p>
            <a:pPr marL="742950" lvl="1" indent="-285750" rtl="0" fontAlgn="ctr">
              <a:spcBef>
                <a:spcPts val="0"/>
              </a:spcBef>
              <a:spcAft>
                <a:spcPts val="0"/>
              </a:spcAft>
              <a:buFont typeface="+mj-lt"/>
              <a:buAutoNum type="alphaLcPeriod"/>
            </a:pPr>
            <a:r>
              <a:rPr lang="en-US" sz="1200" b="1" i="0" dirty="0">
                <a:effectLst/>
                <a:latin typeface="Calibri" panose="020F0502020204030204" pitchFamily="34" charset="0"/>
              </a:rPr>
              <a:t>Save your work as you go </a:t>
            </a:r>
            <a:r>
              <a:rPr lang="en-US" sz="1200" b="0" i="0" dirty="0">
                <a:effectLst/>
                <a:latin typeface="Calibri" panose="020F0502020204030204" pitchFamily="34" charset="0"/>
              </a:rPr>
              <a:t>and it will persist and, note, you do not have to download anything until the VM is pulled down on Sept. 5 at EOD PST)</a:t>
            </a:r>
          </a:p>
          <a:p>
            <a:pPr marL="742950" lvl="1" indent="-285750" rtl="0" fontAlgn="ctr">
              <a:spcBef>
                <a:spcPts val="0"/>
              </a:spcBef>
              <a:spcAft>
                <a:spcPts val="0"/>
              </a:spcAft>
              <a:buFont typeface="+mj-lt"/>
              <a:buAutoNum type="alphaLcPeriod"/>
            </a:pPr>
            <a:r>
              <a:rPr lang="en-US" sz="1200" b="0" i="0" dirty="0">
                <a:effectLst/>
                <a:latin typeface="Calibri" panose="020F0502020204030204" pitchFamily="34" charset="0"/>
              </a:rPr>
              <a:t>Submit bugs, errors, any problems to the email michhar@microsoft.com (Micheleen Harris)</a:t>
            </a:r>
          </a:p>
          <a:p>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20</a:t>
            </a:fld>
            <a:endParaRPr lang="en-US"/>
          </a:p>
        </p:txBody>
      </p:sp>
    </p:spTree>
    <p:extLst>
      <p:ext uri="{BB962C8B-B14F-4D97-AF65-F5344CB8AC3E}">
        <p14:creationId xmlns:p14="http://schemas.microsoft.com/office/powerpoint/2010/main" val="2058991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Utterances</a:t>
            </a:r>
          </a:p>
          <a:p>
            <a:r>
              <a:rPr lang="en-US" sz="1200" b="0" i="0" kern="1200" dirty="0">
                <a:solidFill>
                  <a:schemeClr val="tx1"/>
                </a:solidFill>
                <a:effectLst/>
                <a:latin typeface="+mn-lt"/>
                <a:ea typeface="+mn-ea"/>
                <a:cs typeface="+mn-cs"/>
              </a:rPr>
              <a:t>If you have unlabeled utterances that your application should handle, they will be available when you edit the application under the "Search" and "Suggest" tabs.</a:t>
            </a: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Can link intents to actions and specify requirements for the action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Export LUIS app</a:t>
            </a:r>
          </a:p>
          <a:p>
            <a:r>
              <a:rPr lang="en-US" sz="1200" b="0" i="0" kern="1200" dirty="0">
                <a:solidFill>
                  <a:schemeClr val="tx1"/>
                </a:solidFill>
                <a:effectLst/>
                <a:latin typeface="+mn-lt"/>
                <a:ea typeface="+mn-ea"/>
                <a:cs typeface="+mn-cs"/>
              </a:rPr>
              <a:t>Can download your work into a JSON file. This lets you share you application with other developers, or check your LUIS application into your version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Pre-Built:</a:t>
            </a:r>
          </a:p>
          <a:p>
            <a:r>
              <a:rPr lang="en-US" sz="1200" b="0" i="0" kern="1200" dirty="0">
                <a:solidFill>
                  <a:schemeClr val="tx1"/>
                </a:solidFill>
                <a:effectLst/>
                <a:latin typeface="+mn-lt"/>
                <a:ea typeface="+mn-ea"/>
                <a:cs typeface="+mn-cs"/>
              </a:rPr>
              <a:t>LUIS also provides access to pre-built LUIS applications that use many of the same models found in Microsoft Cortana.</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dirty="0"/>
              <a:t>example:</a:t>
            </a:r>
          </a:p>
          <a:p>
            <a:r>
              <a:rPr lang="en-US" dirty="0"/>
              <a:t>intent – find news on topic and possibly share with another person</a:t>
            </a:r>
          </a:p>
          <a:p>
            <a:r>
              <a:rPr lang="en-US" dirty="0"/>
              <a:t>entities - </a:t>
            </a:r>
            <a:r>
              <a:rPr lang="en-US" sz="1200" b="0" i="0" kern="1200" dirty="0">
                <a:solidFill>
                  <a:schemeClr val="tx1"/>
                </a:solidFill>
                <a:effectLst/>
                <a:latin typeface="+mn-lt"/>
                <a:ea typeface="+mn-ea"/>
                <a:cs typeface="+mn-cs"/>
              </a:rPr>
              <a:t>We'd like to be able to say what kind of news we are interested in, and also, for sharing, to say who we'd like to share a story with. In order to capture the notion of a news topic, and a recipient for sharing, let's create two entity types: "Topic" and "Recipient". </a:t>
            </a:r>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22</a:t>
            </a:fld>
            <a:endParaRPr lang="en-US"/>
          </a:p>
        </p:txBody>
      </p:sp>
    </p:spTree>
    <p:extLst>
      <p:ext uri="{BB962C8B-B14F-4D97-AF65-F5344CB8AC3E}">
        <p14:creationId xmlns:p14="http://schemas.microsoft.com/office/powerpoint/2010/main" val="3610272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23</a:t>
            </a:fld>
            <a:endParaRPr lang="en-US"/>
          </a:p>
        </p:txBody>
      </p:sp>
    </p:spTree>
    <p:extLst>
      <p:ext uri="{BB962C8B-B14F-4D97-AF65-F5344CB8AC3E}">
        <p14:creationId xmlns:p14="http://schemas.microsoft.com/office/powerpoint/2010/main" val="2257535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2</a:t>
            </a:fld>
            <a:endParaRPr lang="en-US"/>
          </a:p>
        </p:txBody>
      </p:sp>
    </p:spTree>
    <p:extLst>
      <p:ext uri="{BB962C8B-B14F-4D97-AF65-F5344CB8AC3E}">
        <p14:creationId xmlns:p14="http://schemas.microsoft.com/office/powerpoint/2010/main" val="27280923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hierarchical entities - The generic entity acts as the parent and the children are the specific types, or sub-groups, under the parent, yet both share the same characteristics. e.g. Date (Start Date and End Date)</a:t>
            </a:r>
          </a:p>
          <a:p>
            <a:r>
              <a:rPr lang="en-US" sz="1200" b="0" i="0" kern="1200" dirty="0">
                <a:solidFill>
                  <a:schemeClr val="tx1"/>
                </a:solidFill>
                <a:effectLst/>
                <a:latin typeface="+mn-lt"/>
                <a:ea typeface="+mn-ea"/>
                <a:cs typeface="+mn-cs"/>
              </a:rPr>
              <a:t>composite - In a flight booking app, a user may say “Book 2 adult tickets to Paris next Monday”. In this example, we may create a composite entity called “Tickets”, including the component entities “number” and “category” to capture the number and category of tickets to be booked. If not already existing, you need to define both entities before defining the composite.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24</a:t>
            </a:fld>
            <a:endParaRPr lang="en-US"/>
          </a:p>
        </p:txBody>
      </p:sp>
    </p:spTree>
    <p:extLst>
      <p:ext uri="{BB962C8B-B14F-4D97-AF65-F5344CB8AC3E}">
        <p14:creationId xmlns:p14="http://schemas.microsoft.com/office/powerpoint/2010/main" val="4017621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Internally, LUIS uses logistic regression classifiers to determine intents, and conditional random fields (CRFs) to determine the entities. The training process results in optimized classifiers and CRFs, referred to as models, that LUIS can use in the future. </a:t>
            </a:r>
          </a:p>
        </p:txBody>
      </p:sp>
      <p:sp>
        <p:nvSpPr>
          <p:cNvPr id="4" name="Slide Number Placeholder 3"/>
          <p:cNvSpPr>
            <a:spLocks noGrp="1"/>
          </p:cNvSpPr>
          <p:nvPr>
            <p:ph type="sldNum" sz="quarter" idx="10"/>
          </p:nvPr>
        </p:nvSpPr>
        <p:spPr/>
        <p:txBody>
          <a:bodyPr/>
          <a:lstStyle/>
          <a:p>
            <a:fld id="{18D77808-1E9A-4A63-800C-B049ACE5B076}" type="slidenum">
              <a:rPr lang="en-US" smtClean="0"/>
              <a:t>25</a:t>
            </a:fld>
            <a:endParaRPr lang="en-US"/>
          </a:p>
        </p:txBody>
      </p:sp>
    </p:spTree>
    <p:extLst>
      <p:ext uri="{BB962C8B-B14F-4D97-AF65-F5344CB8AC3E}">
        <p14:creationId xmlns:p14="http://schemas.microsoft.com/office/powerpoint/2010/main" val="3033464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5/2/2017 4:52 AM</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889017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https://www.luis.ai/ - create an app here (a model that’s used for intents in natural language later on)</a:t>
            </a:r>
          </a:p>
          <a:p>
            <a:r>
              <a:rPr lang="en-US" dirty="0"/>
              <a:t>https://www.luis.ai/Help#CreatingApplication - for a complete guide on creating a LUIS model and app for consumption</a:t>
            </a:r>
          </a:p>
          <a:p>
            <a:endParaRPr lang="en-US" dirty="0"/>
          </a:p>
          <a:p>
            <a:r>
              <a:rPr lang="en-US" sz="1200" b="0" i="0" kern="1200" dirty="0">
                <a:solidFill>
                  <a:schemeClr val="tx1"/>
                </a:solidFill>
                <a:effectLst/>
                <a:latin typeface="+mn-lt"/>
                <a:ea typeface="+mn-ea"/>
                <a:cs typeface="+mn-cs"/>
              </a:rPr>
              <a:t>Note that sentences longer than 500 characters will result in an error message. </a:t>
            </a:r>
          </a:p>
          <a:p>
            <a:r>
              <a:rPr lang="en-US" sz="1200" b="0" i="0" kern="1200" dirty="0">
                <a:solidFill>
                  <a:schemeClr val="tx1"/>
                </a:solidFill>
                <a:effectLst/>
                <a:latin typeface="+mn-lt"/>
                <a:ea typeface="+mn-ea"/>
                <a:cs typeface="+mn-cs"/>
              </a:rPr>
              <a:t>The sentences that LUIS receives are automatically logged for future use. </a:t>
            </a:r>
            <a:endParaRPr lang="en-US" dirty="0"/>
          </a:p>
          <a:p>
            <a:r>
              <a:rPr lang="en-US" sz="1200" b="0" i="0" kern="1200" dirty="0">
                <a:solidFill>
                  <a:schemeClr val="tx1"/>
                </a:solidFill>
                <a:effectLst/>
                <a:latin typeface="+mn-lt"/>
                <a:ea typeface="+mn-ea"/>
                <a:cs typeface="+mn-cs"/>
              </a:rPr>
              <a:t>LUIS returns a JSON object, with fields and scores for each of the entities and models you have created</a:t>
            </a:r>
          </a:p>
          <a:p>
            <a:r>
              <a:rPr lang="en-US" sz="1200" b="0" i="0" kern="1200" dirty="0">
                <a:solidFill>
                  <a:schemeClr val="tx1"/>
                </a:solidFill>
                <a:effectLst/>
                <a:latin typeface="+mn-lt"/>
                <a:ea typeface="+mn-ea"/>
                <a:cs typeface="+mn-cs"/>
              </a:rPr>
              <a:t>- all on the help like above</a:t>
            </a:r>
            <a:endParaRPr lang="en-US" dirty="0"/>
          </a:p>
          <a:p>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27</a:t>
            </a:fld>
            <a:endParaRPr lang="en-US"/>
          </a:p>
        </p:txBody>
      </p:sp>
    </p:spTree>
    <p:extLst>
      <p:ext uri="{BB962C8B-B14F-4D97-AF65-F5344CB8AC3E}">
        <p14:creationId xmlns:p14="http://schemas.microsoft.com/office/powerpoint/2010/main" val="482303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 strong documentation,</a:t>
            </a:r>
            <a:r>
              <a:rPr lang="en-US" baseline="0" dirty="0"/>
              <a:t> sample code and community resources is critical for developers to be able to understand and become users of Cognitive Services.  Customize these links based on your own resources or use the ones listed here.  </a:t>
            </a:r>
            <a:endParaRPr lang="en-US" dirty="0"/>
          </a:p>
        </p:txBody>
      </p:sp>
    </p:spTree>
    <p:extLst>
      <p:ext uri="{BB962C8B-B14F-4D97-AF65-F5344CB8AC3E}">
        <p14:creationId xmlns:p14="http://schemas.microsoft.com/office/powerpoint/2010/main" val="3227716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 strong documentation,</a:t>
            </a:r>
            <a:r>
              <a:rPr lang="en-US" baseline="0" dirty="0"/>
              <a:t> sample code and community resources is critical for developers to be able to understand and become users of Cognitive Services.  Customize these links based on your own resources or use the ones listed here.  </a:t>
            </a:r>
            <a:endParaRPr lang="en-US" dirty="0"/>
          </a:p>
        </p:txBody>
      </p:sp>
    </p:spTree>
    <p:extLst>
      <p:ext uri="{BB962C8B-B14F-4D97-AF65-F5344CB8AC3E}">
        <p14:creationId xmlns:p14="http://schemas.microsoft.com/office/powerpoint/2010/main" val="3701681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8D77808-1E9A-4A63-800C-B049ACE5B07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3526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9140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Docs:  https://www.microsoft.com/cognitive-services/en-us/entitylinking-api/documentation/overview</a:t>
            </a:r>
          </a:p>
          <a:p>
            <a:r>
              <a:rPr lang="en-US" dirty="0"/>
              <a:t>Getting started:  https://www.microsoft.com/cognitive-services/en-us/entitylinking-api/documentation/GettingStarted</a:t>
            </a:r>
          </a:p>
          <a:p>
            <a:endParaRPr lang="en-US" dirty="0"/>
          </a:p>
        </p:txBody>
      </p:sp>
      <p:sp>
        <p:nvSpPr>
          <p:cNvPr id="4" name="Slide Number Placeholder 3"/>
          <p:cNvSpPr>
            <a:spLocks noGrp="1"/>
          </p:cNvSpPr>
          <p:nvPr>
            <p:ph type="sldNum" sz="quarter" idx="10"/>
          </p:nvPr>
        </p:nvSpPr>
        <p:spPr/>
        <p:txBody>
          <a:bodyPr/>
          <a:lstStyle/>
          <a:p>
            <a:fld id="{18D77808-1E9A-4A63-800C-B049ACE5B076}" type="slidenum">
              <a:rPr lang="en-US" smtClean="0"/>
              <a:t>5</a:t>
            </a:fld>
            <a:endParaRPr lang="en-US"/>
          </a:p>
        </p:txBody>
      </p:sp>
    </p:spTree>
    <p:extLst>
      <p:ext uri="{BB962C8B-B14F-4D97-AF65-F5344CB8AC3E}">
        <p14:creationId xmlns:p14="http://schemas.microsoft.com/office/powerpoint/2010/main" val="932314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1" baseline="0" dirty="0"/>
              <a:t>(entity linking)</a:t>
            </a:r>
            <a:endParaRPr lang="en-US" baseline="0"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92D058-1985-4467-845A-1C29607F2B73}"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244398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Obtaining the subscription and using the API Reference (follow along if you like):</a:t>
            </a:r>
          </a:p>
          <a:p>
            <a:r>
              <a:rPr lang="en-US" dirty="0"/>
              <a:t>Go to:  https://www.microsoft.com/cognitive-services/en-us/documentation</a:t>
            </a:r>
          </a:p>
          <a:p>
            <a:r>
              <a:rPr lang="en-US" dirty="0"/>
              <a:t>Go to:  My account (upper right corner)</a:t>
            </a:r>
          </a:p>
          <a:p>
            <a:r>
              <a:rPr lang="en-US" dirty="0"/>
              <a:t>Request new trials</a:t>
            </a:r>
          </a:p>
          <a:p>
            <a:r>
              <a:rPr lang="en-US" dirty="0"/>
              <a:t>Select “Entity Linking”, Agree, Subscribe</a:t>
            </a:r>
          </a:p>
          <a:p>
            <a:r>
              <a:rPr lang="en-US" dirty="0"/>
              <a:t>Once you have a subscription to a service, if you go back to Documentation page, click ELIS drop-down</a:t>
            </a:r>
          </a:p>
          <a:p>
            <a:r>
              <a:rPr lang="en-US" dirty="0"/>
              <a:t>Go to:  API Reference</a:t>
            </a:r>
          </a:p>
          <a:p>
            <a:r>
              <a:rPr lang="en-US" dirty="0"/>
              <a:t>This is where you’ll find technical info like the Request URL, </a:t>
            </a:r>
            <a:r>
              <a:rPr lang="en-US" dirty="0" err="1"/>
              <a:t>params</a:t>
            </a:r>
            <a:r>
              <a:rPr lang="en-US" dirty="0"/>
              <a:t>, and response, etc.  Plus code samples in many programming languages.</a:t>
            </a:r>
          </a:p>
        </p:txBody>
      </p:sp>
      <p:sp>
        <p:nvSpPr>
          <p:cNvPr id="4" name="Slide Number Placeholder 3"/>
          <p:cNvSpPr>
            <a:spLocks noGrp="1"/>
          </p:cNvSpPr>
          <p:nvPr>
            <p:ph type="sldNum" sz="quarter" idx="10"/>
          </p:nvPr>
        </p:nvSpPr>
        <p:spPr/>
        <p:txBody>
          <a:bodyPr/>
          <a:lstStyle/>
          <a:p>
            <a:fld id="{18D77808-1E9A-4A63-800C-B049ACE5B076}" type="slidenum">
              <a:rPr lang="en-US" smtClean="0"/>
              <a:t>8</a:t>
            </a:fld>
            <a:endParaRPr lang="en-US"/>
          </a:p>
        </p:txBody>
      </p:sp>
    </p:spTree>
    <p:extLst>
      <p:ext uri="{BB962C8B-B14F-4D97-AF65-F5344CB8AC3E}">
        <p14:creationId xmlns:p14="http://schemas.microsoft.com/office/powerpoint/2010/main" val="2751245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r>
              <a:rPr lang="en-US" dirty="0"/>
              <a:t>Language –  120 languages available as labels</a:t>
            </a:r>
          </a:p>
          <a:p>
            <a:r>
              <a:rPr lang="en-US" dirty="0"/>
              <a:t>Key phrase – talking points, English only currently</a:t>
            </a:r>
          </a:p>
          <a:p>
            <a:r>
              <a:rPr lang="en-US" dirty="0"/>
              <a:t>Topic detection – identify main topics over several articles, will need at least 100 documents as input </a:t>
            </a:r>
          </a:p>
          <a:p>
            <a:endParaRPr lang="en-US" dirty="0"/>
          </a:p>
          <a:p>
            <a:r>
              <a:rPr lang="en-US" dirty="0"/>
              <a:t>Nice quick start guide:  https://azure.microsoft.com/en-us/documentation/articles/cognitive-services-text-analytics-quick-start/</a:t>
            </a:r>
          </a:p>
          <a:p>
            <a:endParaRPr lang="en-US" dirty="0"/>
          </a:p>
          <a:p>
            <a:r>
              <a:rPr lang="en-US" dirty="0"/>
              <a:t>Tip:  for sentiment analysis it’s a good idea to split text into sentences to gain higher precision.</a:t>
            </a:r>
          </a:p>
          <a:p>
            <a:endParaRPr lang="en-US" dirty="0"/>
          </a:p>
          <a:p>
            <a:r>
              <a:rPr lang="en-US" dirty="0"/>
              <a:t>For a Bot example leveraging text analytics see: http://docs.botframework.com/en-us/bot-intelligence/language/#example-emotional-bot</a:t>
            </a:r>
          </a:p>
          <a:p>
            <a:endParaRPr lang="en-US" dirty="0"/>
          </a:p>
          <a:p>
            <a:r>
              <a:rPr lang="en-US" dirty="0"/>
              <a:t>key phrases e.g. ‘different country’ and ‘common phrases’ in the sentence ‘When I travel to a different country, I always like to try to learn how to say common phrases like hello and thank you.’</a:t>
            </a:r>
          </a:p>
          <a:p>
            <a:r>
              <a:rPr lang="en-US" dirty="0"/>
              <a:t>topic e.g. id main issues in user feedback forms</a:t>
            </a:r>
          </a:p>
          <a:p>
            <a:r>
              <a:rPr lang="en-US" dirty="0"/>
              <a:t>key phrase and sentiment currently support English, Spanish, German and Japanese</a:t>
            </a:r>
          </a:p>
        </p:txBody>
      </p:sp>
      <p:sp>
        <p:nvSpPr>
          <p:cNvPr id="4" name="Slide Number Placeholder 3"/>
          <p:cNvSpPr>
            <a:spLocks noGrp="1"/>
          </p:cNvSpPr>
          <p:nvPr>
            <p:ph type="sldNum" sz="quarter" idx="10"/>
          </p:nvPr>
        </p:nvSpPr>
        <p:spPr/>
        <p:txBody>
          <a:bodyPr/>
          <a:lstStyle/>
          <a:p>
            <a:fld id="{18D77808-1E9A-4A63-800C-B049ACE5B076}" type="slidenum">
              <a:rPr lang="en-US" smtClean="0"/>
              <a:t>10</a:t>
            </a:fld>
            <a:endParaRPr lang="en-US"/>
          </a:p>
        </p:txBody>
      </p:sp>
    </p:spTree>
    <p:extLst>
      <p:ext uri="{BB962C8B-B14F-4D97-AF65-F5344CB8AC3E}">
        <p14:creationId xmlns:p14="http://schemas.microsoft.com/office/powerpoint/2010/main" val="955007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baseline="0"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92D058-1985-4467-845A-1C29607F2B73}"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720762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https://text-analytics-demo.azurewebsites.net/</a:t>
            </a:r>
          </a:p>
          <a:p>
            <a:endParaRPr lang="en-US" dirty="0"/>
          </a:p>
          <a:p>
            <a:r>
              <a:rPr lang="en-US" dirty="0"/>
              <a:t>Another resource:</a:t>
            </a:r>
          </a:p>
          <a:p>
            <a:r>
              <a:rPr lang="en-US" dirty="0"/>
              <a:t>API Demo - https://text-analytics-demo.azurewebsites.net/Home/SampleCode</a:t>
            </a:r>
          </a:p>
          <a:p>
            <a:endParaRPr lang="en-US" dirty="0"/>
          </a:p>
          <a:p>
            <a:r>
              <a:rPr lang="en-US" dirty="0"/>
              <a:t>Also, check out the API Reference site for this API by clicking on this link on the Documentation page</a:t>
            </a:r>
          </a:p>
        </p:txBody>
      </p:sp>
      <p:sp>
        <p:nvSpPr>
          <p:cNvPr id="4" name="Slide Number Placeholder 3"/>
          <p:cNvSpPr>
            <a:spLocks noGrp="1"/>
          </p:cNvSpPr>
          <p:nvPr>
            <p:ph type="sldNum" sz="quarter" idx="10"/>
          </p:nvPr>
        </p:nvSpPr>
        <p:spPr/>
        <p:txBody>
          <a:bodyPr/>
          <a:lstStyle/>
          <a:p>
            <a:fld id="{18D77808-1E9A-4A63-800C-B049ACE5B076}" type="slidenum">
              <a:rPr lang="en-US" smtClean="0"/>
              <a:t>12</a:t>
            </a:fld>
            <a:endParaRPr lang="en-US"/>
          </a:p>
        </p:txBody>
      </p:sp>
    </p:spTree>
    <p:extLst>
      <p:ext uri="{BB962C8B-B14F-4D97-AF65-F5344CB8AC3E}">
        <p14:creationId xmlns:p14="http://schemas.microsoft.com/office/powerpoint/2010/main" val="1533703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8"/>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914225"/>
            <a:fld id="{7E4C3AA8-5CC5-455F-9567-72E6AB2AEB6E}" type="datetimeFigureOut">
              <a:rPr lang="en-US" sz="1800" kern="0" smtClean="0">
                <a:solidFill>
                  <a:sysClr val="windowText" lastClr="000000"/>
                </a:solidFill>
              </a:rPr>
              <a:pPr defTabSz="914225"/>
              <a:t>5/2/2017</a:t>
            </a:fld>
            <a:endParaRPr lang="en-US" sz="1800" kern="0">
              <a:solidFill>
                <a:sysClr val="windowText" lastClr="000000"/>
              </a:solidFill>
            </a:endParaRPr>
          </a:p>
        </p:txBody>
      </p:sp>
      <p:sp>
        <p:nvSpPr>
          <p:cNvPr id="5" name="Footer Placeholder 4"/>
          <p:cNvSpPr>
            <a:spLocks noGrp="1"/>
          </p:cNvSpPr>
          <p:nvPr>
            <p:ph type="ftr" sz="quarter" idx="11"/>
          </p:nvPr>
        </p:nvSpPr>
        <p:spPr/>
        <p:txBody>
          <a:bodyPr/>
          <a:lstStyle/>
          <a:p>
            <a:pPr defTabSz="914225"/>
            <a:endParaRPr lang="en-US" sz="1800" kern="0">
              <a:solidFill>
                <a:sysClr val="windowText" lastClr="000000"/>
              </a:solidFill>
            </a:endParaRPr>
          </a:p>
        </p:txBody>
      </p:sp>
      <p:sp>
        <p:nvSpPr>
          <p:cNvPr id="6" name="Slide Number Placeholder 5"/>
          <p:cNvSpPr>
            <a:spLocks noGrp="1"/>
          </p:cNvSpPr>
          <p:nvPr>
            <p:ph type="sldNum" sz="quarter" idx="12"/>
          </p:nvPr>
        </p:nvSpPr>
        <p:spPr/>
        <p:txBody>
          <a:bodyPr/>
          <a:lstStyle/>
          <a:p>
            <a:pPr defTabSz="914225"/>
            <a:fld id="{6BA20098-320B-459E-801E-54E5791438C8}" type="slidenum">
              <a:rPr lang="en-US" sz="1800" kern="0" smtClean="0">
                <a:solidFill>
                  <a:sysClr val="windowText" lastClr="000000"/>
                </a:solidFill>
              </a:rPr>
              <a:pPr defTabSz="914225"/>
              <a:t>‹#›</a:t>
            </a:fld>
            <a:endParaRPr lang="en-US" sz="1800" kern="0">
              <a:solidFill>
                <a:sysClr val="windowText" lastClr="000000"/>
              </a:solidFill>
            </a:endParaRPr>
          </a:p>
        </p:txBody>
      </p:sp>
    </p:spTree>
    <p:extLst>
      <p:ext uri="{BB962C8B-B14F-4D97-AF65-F5344CB8AC3E}">
        <p14:creationId xmlns:p14="http://schemas.microsoft.com/office/powerpoint/2010/main" val="602631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9" y="987426"/>
            <a:ext cx="6172200" cy="4873625"/>
          </a:xfrm>
        </p:spPr>
        <p:txBody>
          <a:bodyPr anchor="t"/>
          <a:lstStyle>
            <a:lvl1pPr marL="0" indent="0">
              <a:buNone/>
              <a:defRPr sz="3200"/>
            </a:lvl1pPr>
            <a:lvl2pPr marL="457112" indent="0">
              <a:buNone/>
              <a:defRPr sz="2800"/>
            </a:lvl2pPr>
            <a:lvl3pPr marL="914225" indent="0">
              <a:buNone/>
              <a:defRPr sz="2400"/>
            </a:lvl3pPr>
            <a:lvl4pPr marL="1371337" indent="0">
              <a:buNone/>
              <a:defRPr sz="2000"/>
            </a:lvl4pPr>
            <a:lvl5pPr marL="1828449" indent="0">
              <a:buNone/>
              <a:defRPr sz="2000"/>
            </a:lvl5pPr>
            <a:lvl6pPr marL="2285561" indent="0">
              <a:buNone/>
              <a:defRPr sz="2000"/>
            </a:lvl6pPr>
            <a:lvl7pPr marL="2742674" indent="0">
              <a:buNone/>
              <a:defRPr sz="2000"/>
            </a:lvl7pPr>
            <a:lvl8pPr marL="3199785" indent="0">
              <a:buNone/>
              <a:defRPr sz="2000"/>
            </a:lvl8pPr>
            <a:lvl9pPr marL="3656897"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defTabSz="914225"/>
            <a:fld id="{7E4C3AA8-5CC5-455F-9567-72E6AB2AEB6E}" type="datetimeFigureOut">
              <a:rPr lang="en-US" sz="1800" kern="0" smtClean="0">
                <a:solidFill>
                  <a:sysClr val="windowText" lastClr="000000"/>
                </a:solidFill>
              </a:rPr>
              <a:pPr defTabSz="914225"/>
              <a:t>5/2/2017</a:t>
            </a:fld>
            <a:endParaRPr lang="en-US" sz="1800" kern="0">
              <a:solidFill>
                <a:sysClr val="windowText" lastClr="000000"/>
              </a:solidFill>
            </a:endParaRPr>
          </a:p>
        </p:txBody>
      </p:sp>
      <p:sp>
        <p:nvSpPr>
          <p:cNvPr id="6" name="Footer Placeholder 5"/>
          <p:cNvSpPr>
            <a:spLocks noGrp="1"/>
          </p:cNvSpPr>
          <p:nvPr>
            <p:ph type="ftr" sz="quarter" idx="11"/>
          </p:nvPr>
        </p:nvSpPr>
        <p:spPr/>
        <p:txBody>
          <a:bodyPr/>
          <a:lstStyle/>
          <a:p>
            <a:pPr defTabSz="914225"/>
            <a:endParaRPr lang="en-US" sz="1800" kern="0">
              <a:solidFill>
                <a:sysClr val="windowText" lastClr="000000"/>
              </a:solidFill>
            </a:endParaRPr>
          </a:p>
        </p:txBody>
      </p:sp>
      <p:sp>
        <p:nvSpPr>
          <p:cNvPr id="7" name="Slide Number Placeholder 6"/>
          <p:cNvSpPr>
            <a:spLocks noGrp="1"/>
          </p:cNvSpPr>
          <p:nvPr>
            <p:ph type="sldNum" sz="quarter" idx="12"/>
          </p:nvPr>
        </p:nvSpPr>
        <p:spPr/>
        <p:txBody>
          <a:bodyPr/>
          <a:lstStyle/>
          <a:p>
            <a:pPr defTabSz="914225"/>
            <a:fld id="{6BA20098-320B-459E-801E-54E5791438C8}" type="slidenum">
              <a:rPr lang="en-US" sz="1800" kern="0" smtClean="0">
                <a:solidFill>
                  <a:sysClr val="windowText" lastClr="000000"/>
                </a:solidFill>
              </a:rPr>
              <a:pPr defTabSz="914225"/>
              <a:t>‹#›</a:t>
            </a:fld>
            <a:endParaRPr lang="en-US" sz="1800" kern="0">
              <a:solidFill>
                <a:sysClr val="windowText" lastClr="000000"/>
              </a:solidFill>
            </a:endParaRPr>
          </a:p>
        </p:txBody>
      </p:sp>
    </p:spTree>
    <p:extLst>
      <p:ext uri="{BB962C8B-B14F-4D97-AF65-F5344CB8AC3E}">
        <p14:creationId xmlns:p14="http://schemas.microsoft.com/office/powerpoint/2010/main" val="387692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914225"/>
            <a:fld id="{7E4C3AA8-5CC5-455F-9567-72E6AB2AEB6E}" type="datetimeFigureOut">
              <a:rPr lang="en-US" sz="1800" kern="0" smtClean="0">
                <a:solidFill>
                  <a:sysClr val="windowText" lastClr="000000"/>
                </a:solidFill>
              </a:rPr>
              <a:pPr defTabSz="914225"/>
              <a:t>5/2/2017</a:t>
            </a:fld>
            <a:endParaRPr lang="en-US" sz="1800" kern="0">
              <a:solidFill>
                <a:sysClr val="windowText" lastClr="000000"/>
              </a:solidFill>
            </a:endParaRPr>
          </a:p>
        </p:txBody>
      </p:sp>
      <p:sp>
        <p:nvSpPr>
          <p:cNvPr id="5" name="Footer Placeholder 4"/>
          <p:cNvSpPr>
            <a:spLocks noGrp="1"/>
          </p:cNvSpPr>
          <p:nvPr>
            <p:ph type="ftr" sz="quarter" idx="11"/>
          </p:nvPr>
        </p:nvSpPr>
        <p:spPr/>
        <p:txBody>
          <a:bodyPr/>
          <a:lstStyle/>
          <a:p>
            <a:pPr defTabSz="914225"/>
            <a:endParaRPr lang="en-US" sz="1800" kern="0">
              <a:solidFill>
                <a:sysClr val="windowText" lastClr="000000"/>
              </a:solidFill>
            </a:endParaRPr>
          </a:p>
        </p:txBody>
      </p:sp>
      <p:sp>
        <p:nvSpPr>
          <p:cNvPr id="6" name="Slide Number Placeholder 5"/>
          <p:cNvSpPr>
            <a:spLocks noGrp="1"/>
          </p:cNvSpPr>
          <p:nvPr>
            <p:ph type="sldNum" sz="quarter" idx="12"/>
          </p:nvPr>
        </p:nvSpPr>
        <p:spPr/>
        <p:txBody>
          <a:bodyPr/>
          <a:lstStyle/>
          <a:p>
            <a:pPr defTabSz="914225"/>
            <a:fld id="{6BA20098-320B-459E-801E-54E5791438C8}" type="slidenum">
              <a:rPr lang="en-US" sz="1800" kern="0" smtClean="0">
                <a:solidFill>
                  <a:sysClr val="windowText" lastClr="000000"/>
                </a:solidFill>
              </a:rPr>
              <a:pPr defTabSz="914225"/>
              <a:t>‹#›</a:t>
            </a:fld>
            <a:endParaRPr lang="en-US" sz="1800" kern="0">
              <a:solidFill>
                <a:sysClr val="windowText" lastClr="000000"/>
              </a:solidFill>
            </a:endParaRPr>
          </a:p>
        </p:txBody>
      </p:sp>
    </p:spTree>
    <p:extLst>
      <p:ext uri="{BB962C8B-B14F-4D97-AF65-F5344CB8AC3E}">
        <p14:creationId xmlns:p14="http://schemas.microsoft.com/office/powerpoint/2010/main" val="1347302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6"/>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6"/>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914225"/>
            <a:fld id="{7E4C3AA8-5CC5-455F-9567-72E6AB2AEB6E}" type="datetimeFigureOut">
              <a:rPr lang="en-US" sz="1800" kern="0" smtClean="0">
                <a:solidFill>
                  <a:sysClr val="windowText" lastClr="000000"/>
                </a:solidFill>
              </a:rPr>
              <a:pPr defTabSz="914225"/>
              <a:t>5/2/2017</a:t>
            </a:fld>
            <a:endParaRPr lang="en-US" sz="1800" kern="0">
              <a:solidFill>
                <a:sysClr val="windowText" lastClr="000000"/>
              </a:solidFill>
            </a:endParaRPr>
          </a:p>
        </p:txBody>
      </p:sp>
      <p:sp>
        <p:nvSpPr>
          <p:cNvPr id="5" name="Footer Placeholder 4"/>
          <p:cNvSpPr>
            <a:spLocks noGrp="1"/>
          </p:cNvSpPr>
          <p:nvPr>
            <p:ph type="ftr" sz="quarter" idx="11"/>
          </p:nvPr>
        </p:nvSpPr>
        <p:spPr/>
        <p:txBody>
          <a:bodyPr/>
          <a:lstStyle/>
          <a:p>
            <a:pPr defTabSz="914225"/>
            <a:endParaRPr lang="en-US" sz="1800" kern="0">
              <a:solidFill>
                <a:sysClr val="windowText" lastClr="000000"/>
              </a:solidFill>
            </a:endParaRPr>
          </a:p>
        </p:txBody>
      </p:sp>
      <p:sp>
        <p:nvSpPr>
          <p:cNvPr id="6" name="Slide Number Placeholder 5"/>
          <p:cNvSpPr>
            <a:spLocks noGrp="1"/>
          </p:cNvSpPr>
          <p:nvPr>
            <p:ph type="sldNum" sz="quarter" idx="12"/>
          </p:nvPr>
        </p:nvSpPr>
        <p:spPr/>
        <p:txBody>
          <a:bodyPr/>
          <a:lstStyle/>
          <a:p>
            <a:pPr defTabSz="914225"/>
            <a:fld id="{6BA20098-320B-459E-801E-54E5791438C8}" type="slidenum">
              <a:rPr lang="en-US" sz="1800" kern="0" smtClean="0">
                <a:solidFill>
                  <a:sysClr val="windowText" lastClr="000000"/>
                </a:solidFill>
              </a:rPr>
              <a:pPr defTabSz="914225"/>
              <a:t>‹#›</a:t>
            </a:fld>
            <a:endParaRPr lang="en-US" sz="1800" kern="0">
              <a:solidFill>
                <a:sysClr val="windowText" lastClr="000000"/>
              </a:solidFill>
            </a:endParaRPr>
          </a:p>
        </p:txBody>
      </p:sp>
    </p:spTree>
    <p:extLst>
      <p:ext uri="{BB962C8B-B14F-4D97-AF65-F5344CB8AC3E}">
        <p14:creationId xmlns:p14="http://schemas.microsoft.com/office/powerpoint/2010/main" val="1186024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493344" y="1348173"/>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121069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58516" y="3877272"/>
            <a:ext cx="9562678" cy="1794661"/>
          </a:xfrm>
          <a:prstGeom prst="rect">
            <a:avLst/>
          </a:prstGeo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358455" y="2075840"/>
            <a:ext cx="9562678" cy="1793104"/>
          </a:xfrm>
          <a:prstGeom prst="rect">
            <a:avLst/>
          </a:prstGeom>
          <a:noFill/>
        </p:spPr>
        <p:txBody>
          <a:bodyPr lIns="146304" tIns="91440" rIns="146304" bIns="91440" anchor="t" anchorCtr="0"/>
          <a:lstStyle>
            <a:lvl1pPr>
              <a:defRPr sz="7058" b="1" spc="-98" baseline="0">
                <a:gradFill>
                  <a:gsLst>
                    <a:gs pos="3333">
                      <a:schemeClr val="tx2"/>
                    </a:gs>
                    <a:gs pos="39000">
                      <a:schemeClr val="tx2"/>
                    </a:gs>
                  </a:gsLst>
                  <a:lin ang="5400000" scaled="0"/>
                </a:gradFill>
              </a:defRPr>
            </a:lvl1pPr>
          </a:lstStyle>
          <a:p>
            <a:r>
              <a:rPr lang="en-US" dirty="0"/>
              <a:t>Presentation title</a:t>
            </a:r>
          </a:p>
        </p:txBody>
      </p:sp>
      <p:sp>
        <p:nvSpPr>
          <p:cNvPr id="6" name="Freeform 13"/>
          <p:cNvSpPr>
            <a:spLocks noEditPoints="1"/>
          </p:cNvSpPr>
          <p:nvPr userDrawn="1"/>
        </p:nvSpPr>
        <p:spPr bwMode="auto">
          <a:xfrm>
            <a:off x="440715" y="470412"/>
            <a:ext cx="1217654" cy="535801"/>
          </a:xfrm>
          <a:custGeom>
            <a:avLst/>
            <a:gdLst>
              <a:gd name="T0" fmla="*/ 224 w 272"/>
              <a:gd name="T1" fmla="*/ 98 h 119"/>
              <a:gd name="T2" fmla="*/ 177 w 272"/>
              <a:gd name="T3" fmla="*/ 99 h 119"/>
              <a:gd name="T4" fmla="*/ 118 w 272"/>
              <a:gd name="T5" fmla="*/ 119 h 119"/>
              <a:gd name="T6" fmla="*/ 70 w 272"/>
              <a:gd name="T7" fmla="*/ 91 h 119"/>
              <a:gd name="T8" fmla="*/ 7 w 272"/>
              <a:gd name="T9" fmla="*/ 55 h 119"/>
              <a:gd name="T10" fmla="*/ 30 w 272"/>
              <a:gd name="T11" fmla="*/ 22 h 119"/>
              <a:gd name="T12" fmla="*/ 53 w 272"/>
              <a:gd name="T13" fmla="*/ 18 h 119"/>
              <a:gd name="T14" fmla="*/ 104 w 272"/>
              <a:gd name="T15" fmla="*/ 14 h 119"/>
              <a:gd name="T16" fmla="*/ 182 w 272"/>
              <a:gd name="T17" fmla="*/ 25 h 119"/>
              <a:gd name="T18" fmla="*/ 224 w 272"/>
              <a:gd name="T19" fmla="*/ 20 h 119"/>
              <a:gd name="T20" fmla="*/ 272 w 272"/>
              <a:gd name="T21" fmla="*/ 37 h 119"/>
              <a:gd name="T22" fmla="*/ 250 w 272"/>
              <a:gd name="T23" fmla="*/ 34 h 119"/>
              <a:gd name="T24" fmla="*/ 252 w 272"/>
              <a:gd name="T25" fmla="*/ 34 h 119"/>
              <a:gd name="T26" fmla="*/ 247 w 272"/>
              <a:gd name="T27" fmla="*/ 32 h 119"/>
              <a:gd name="T28" fmla="*/ 258 w 272"/>
              <a:gd name="T29" fmla="*/ 41 h 119"/>
              <a:gd name="T30" fmla="*/ 261 w 272"/>
              <a:gd name="T31" fmla="*/ 41 h 119"/>
              <a:gd name="T32" fmla="*/ 265 w 272"/>
              <a:gd name="T33" fmla="*/ 41 h 119"/>
              <a:gd name="T34" fmla="*/ 261 w 272"/>
              <a:gd name="T35" fmla="*/ 39 h 119"/>
              <a:gd name="T36" fmla="*/ 256 w 272"/>
              <a:gd name="T37" fmla="*/ 41 h 119"/>
              <a:gd name="T38" fmla="*/ 226 w 272"/>
              <a:gd name="T39" fmla="*/ 74 h 119"/>
              <a:gd name="T40" fmla="*/ 226 w 272"/>
              <a:gd name="T41" fmla="*/ 85 h 119"/>
              <a:gd name="T42" fmla="*/ 164 w 272"/>
              <a:gd name="T43" fmla="*/ 78 h 119"/>
              <a:gd name="T44" fmla="*/ 157 w 272"/>
              <a:gd name="T45" fmla="*/ 104 h 119"/>
              <a:gd name="T46" fmla="*/ 134 w 272"/>
              <a:gd name="T47" fmla="*/ 89 h 119"/>
              <a:gd name="T48" fmla="*/ 115 w 272"/>
              <a:gd name="T49" fmla="*/ 91 h 119"/>
              <a:gd name="T50" fmla="*/ 107 w 272"/>
              <a:gd name="T51" fmla="*/ 45 h 119"/>
              <a:gd name="T52" fmla="*/ 94 w 272"/>
              <a:gd name="T53" fmla="*/ 53 h 119"/>
              <a:gd name="T54" fmla="*/ 104 w 272"/>
              <a:gd name="T55" fmla="*/ 85 h 119"/>
              <a:gd name="T56" fmla="*/ 79 w 272"/>
              <a:gd name="T57" fmla="*/ 67 h 119"/>
              <a:gd name="T58" fmla="*/ 65 w 272"/>
              <a:gd name="T59" fmla="*/ 78 h 119"/>
              <a:gd name="T60" fmla="*/ 20 w 272"/>
              <a:gd name="T61" fmla="*/ 72 h 119"/>
              <a:gd name="T62" fmla="*/ 51 w 272"/>
              <a:gd name="T63" fmla="*/ 70 h 119"/>
              <a:gd name="T64" fmla="*/ 20 w 272"/>
              <a:gd name="T65" fmla="*/ 47 h 119"/>
              <a:gd name="T66" fmla="*/ 57 w 272"/>
              <a:gd name="T67" fmla="*/ 48 h 119"/>
              <a:gd name="T68" fmla="*/ 42 w 272"/>
              <a:gd name="T69" fmla="*/ 51 h 119"/>
              <a:gd name="T70" fmla="*/ 65 w 272"/>
              <a:gd name="T71" fmla="*/ 19 h 119"/>
              <a:gd name="T72" fmla="*/ 79 w 272"/>
              <a:gd name="T73" fmla="*/ 52 h 119"/>
              <a:gd name="T74" fmla="*/ 106 w 272"/>
              <a:gd name="T75" fmla="*/ 35 h 119"/>
              <a:gd name="T76" fmla="*/ 129 w 272"/>
              <a:gd name="T77" fmla="*/ 70 h 119"/>
              <a:gd name="T78" fmla="*/ 144 w 272"/>
              <a:gd name="T79" fmla="*/ 31 h 119"/>
              <a:gd name="T80" fmla="*/ 163 w 272"/>
              <a:gd name="T81" fmla="*/ 38 h 119"/>
              <a:gd name="T82" fmla="*/ 178 w 272"/>
              <a:gd name="T83" fmla="*/ 31 h 119"/>
              <a:gd name="T84" fmla="*/ 251 w 272"/>
              <a:gd name="T85" fmla="*/ 55 h 119"/>
              <a:gd name="T86" fmla="*/ 175 w 272"/>
              <a:gd name="T87" fmla="*/ 42 h 119"/>
              <a:gd name="T88" fmla="*/ 186 w 272"/>
              <a:gd name="T89" fmla="*/ 58 h 119"/>
              <a:gd name="T90" fmla="*/ 213 w 272"/>
              <a:gd name="T91" fmla="*/ 5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2" h="119">
                <a:moveTo>
                  <a:pt x="262" y="51"/>
                </a:moveTo>
                <a:cubicBezTo>
                  <a:pt x="263" y="54"/>
                  <a:pt x="263" y="56"/>
                  <a:pt x="263" y="59"/>
                </a:cubicBezTo>
                <a:cubicBezTo>
                  <a:pt x="263" y="81"/>
                  <a:pt x="245" y="98"/>
                  <a:pt x="224" y="98"/>
                </a:cubicBezTo>
                <a:cubicBezTo>
                  <a:pt x="216" y="98"/>
                  <a:pt x="208" y="96"/>
                  <a:pt x="202" y="91"/>
                </a:cubicBezTo>
                <a:cubicBezTo>
                  <a:pt x="196" y="96"/>
                  <a:pt x="189" y="99"/>
                  <a:pt x="181" y="99"/>
                </a:cubicBezTo>
                <a:cubicBezTo>
                  <a:pt x="180" y="99"/>
                  <a:pt x="178" y="99"/>
                  <a:pt x="177" y="99"/>
                </a:cubicBezTo>
                <a:cubicBezTo>
                  <a:pt x="175" y="108"/>
                  <a:pt x="167" y="115"/>
                  <a:pt x="157" y="115"/>
                </a:cubicBezTo>
                <a:cubicBezTo>
                  <a:pt x="149" y="115"/>
                  <a:pt x="143" y="111"/>
                  <a:pt x="139" y="104"/>
                </a:cubicBezTo>
                <a:cubicBezTo>
                  <a:pt x="136" y="113"/>
                  <a:pt x="128" y="119"/>
                  <a:pt x="118" y="119"/>
                </a:cubicBezTo>
                <a:cubicBezTo>
                  <a:pt x="108" y="119"/>
                  <a:pt x="100" y="113"/>
                  <a:pt x="97" y="104"/>
                </a:cubicBezTo>
                <a:cubicBezTo>
                  <a:pt x="96" y="104"/>
                  <a:pt x="96" y="104"/>
                  <a:pt x="96" y="104"/>
                </a:cubicBezTo>
                <a:cubicBezTo>
                  <a:pt x="85" y="104"/>
                  <a:pt x="76" y="99"/>
                  <a:pt x="70" y="91"/>
                </a:cubicBezTo>
                <a:cubicBezTo>
                  <a:pt x="63" y="96"/>
                  <a:pt x="55" y="98"/>
                  <a:pt x="47" y="98"/>
                </a:cubicBezTo>
                <a:cubicBezTo>
                  <a:pt x="25" y="98"/>
                  <a:pt x="7" y="81"/>
                  <a:pt x="7" y="58"/>
                </a:cubicBezTo>
                <a:cubicBezTo>
                  <a:pt x="7" y="57"/>
                  <a:pt x="7" y="56"/>
                  <a:pt x="7" y="55"/>
                </a:cubicBezTo>
                <a:cubicBezTo>
                  <a:pt x="3" y="51"/>
                  <a:pt x="0" y="46"/>
                  <a:pt x="0" y="40"/>
                </a:cubicBezTo>
                <a:cubicBezTo>
                  <a:pt x="0" y="29"/>
                  <a:pt x="9" y="20"/>
                  <a:pt x="21" y="20"/>
                </a:cubicBezTo>
                <a:cubicBezTo>
                  <a:pt x="24" y="20"/>
                  <a:pt x="27" y="21"/>
                  <a:pt x="30" y="22"/>
                </a:cubicBezTo>
                <a:cubicBezTo>
                  <a:pt x="35" y="20"/>
                  <a:pt x="41" y="18"/>
                  <a:pt x="47" y="18"/>
                </a:cubicBezTo>
                <a:cubicBezTo>
                  <a:pt x="49" y="18"/>
                  <a:pt x="51" y="19"/>
                  <a:pt x="53" y="19"/>
                </a:cubicBezTo>
                <a:cubicBezTo>
                  <a:pt x="53" y="18"/>
                  <a:pt x="53" y="18"/>
                  <a:pt x="53" y="18"/>
                </a:cubicBezTo>
                <a:cubicBezTo>
                  <a:pt x="53" y="8"/>
                  <a:pt x="61" y="0"/>
                  <a:pt x="71" y="0"/>
                </a:cubicBezTo>
                <a:cubicBezTo>
                  <a:pt x="81" y="0"/>
                  <a:pt x="89" y="8"/>
                  <a:pt x="90" y="18"/>
                </a:cubicBezTo>
                <a:cubicBezTo>
                  <a:pt x="94" y="16"/>
                  <a:pt x="99" y="14"/>
                  <a:pt x="104" y="14"/>
                </a:cubicBezTo>
                <a:cubicBezTo>
                  <a:pt x="112" y="14"/>
                  <a:pt x="119" y="17"/>
                  <a:pt x="124" y="23"/>
                </a:cubicBezTo>
                <a:cubicBezTo>
                  <a:pt x="130" y="14"/>
                  <a:pt x="141" y="8"/>
                  <a:pt x="152" y="8"/>
                </a:cubicBezTo>
                <a:cubicBezTo>
                  <a:pt x="165" y="8"/>
                  <a:pt x="176" y="15"/>
                  <a:pt x="182" y="25"/>
                </a:cubicBezTo>
                <a:cubicBezTo>
                  <a:pt x="184" y="24"/>
                  <a:pt x="187" y="23"/>
                  <a:pt x="191" y="23"/>
                </a:cubicBezTo>
                <a:cubicBezTo>
                  <a:pt x="195" y="23"/>
                  <a:pt x="199" y="24"/>
                  <a:pt x="201" y="27"/>
                </a:cubicBezTo>
                <a:cubicBezTo>
                  <a:pt x="208" y="23"/>
                  <a:pt x="215" y="20"/>
                  <a:pt x="224" y="20"/>
                </a:cubicBezTo>
                <a:cubicBezTo>
                  <a:pt x="232" y="20"/>
                  <a:pt x="240" y="23"/>
                  <a:pt x="246" y="27"/>
                </a:cubicBezTo>
                <a:cubicBezTo>
                  <a:pt x="249" y="24"/>
                  <a:pt x="253" y="22"/>
                  <a:pt x="257" y="22"/>
                </a:cubicBezTo>
                <a:cubicBezTo>
                  <a:pt x="265" y="22"/>
                  <a:pt x="272" y="29"/>
                  <a:pt x="272" y="37"/>
                </a:cubicBezTo>
                <a:cubicBezTo>
                  <a:pt x="272" y="44"/>
                  <a:pt x="268" y="49"/>
                  <a:pt x="262" y="51"/>
                </a:cubicBezTo>
                <a:close/>
                <a:moveTo>
                  <a:pt x="247" y="34"/>
                </a:moveTo>
                <a:cubicBezTo>
                  <a:pt x="250" y="34"/>
                  <a:pt x="250" y="34"/>
                  <a:pt x="250" y="34"/>
                </a:cubicBezTo>
                <a:cubicBezTo>
                  <a:pt x="250" y="41"/>
                  <a:pt x="250" y="41"/>
                  <a:pt x="250" y="41"/>
                </a:cubicBezTo>
                <a:cubicBezTo>
                  <a:pt x="252" y="41"/>
                  <a:pt x="252" y="41"/>
                  <a:pt x="252" y="41"/>
                </a:cubicBezTo>
                <a:cubicBezTo>
                  <a:pt x="252" y="34"/>
                  <a:pt x="252" y="34"/>
                  <a:pt x="252" y="34"/>
                </a:cubicBezTo>
                <a:cubicBezTo>
                  <a:pt x="255" y="34"/>
                  <a:pt x="255" y="34"/>
                  <a:pt x="255" y="34"/>
                </a:cubicBezTo>
                <a:cubicBezTo>
                  <a:pt x="255" y="32"/>
                  <a:pt x="255" y="32"/>
                  <a:pt x="255" y="32"/>
                </a:cubicBezTo>
                <a:cubicBezTo>
                  <a:pt x="247" y="32"/>
                  <a:pt x="247" y="32"/>
                  <a:pt x="247" y="32"/>
                </a:cubicBezTo>
                <a:cubicBezTo>
                  <a:pt x="247" y="34"/>
                  <a:pt x="247" y="34"/>
                  <a:pt x="247" y="34"/>
                </a:cubicBezTo>
                <a:moveTo>
                  <a:pt x="256" y="41"/>
                </a:moveTo>
                <a:cubicBezTo>
                  <a:pt x="258" y="41"/>
                  <a:pt x="258" y="41"/>
                  <a:pt x="258" y="41"/>
                </a:cubicBezTo>
                <a:cubicBezTo>
                  <a:pt x="258" y="35"/>
                  <a:pt x="258" y="35"/>
                  <a:pt x="258" y="35"/>
                </a:cubicBezTo>
                <a:cubicBezTo>
                  <a:pt x="260" y="41"/>
                  <a:pt x="260" y="41"/>
                  <a:pt x="260" y="41"/>
                </a:cubicBezTo>
                <a:cubicBezTo>
                  <a:pt x="261" y="41"/>
                  <a:pt x="261" y="41"/>
                  <a:pt x="261" y="41"/>
                </a:cubicBezTo>
                <a:cubicBezTo>
                  <a:pt x="264" y="35"/>
                  <a:pt x="264" y="35"/>
                  <a:pt x="264" y="35"/>
                </a:cubicBezTo>
                <a:cubicBezTo>
                  <a:pt x="264" y="41"/>
                  <a:pt x="264" y="41"/>
                  <a:pt x="264" y="41"/>
                </a:cubicBezTo>
                <a:cubicBezTo>
                  <a:pt x="265" y="41"/>
                  <a:pt x="265" y="41"/>
                  <a:pt x="265" y="41"/>
                </a:cubicBezTo>
                <a:cubicBezTo>
                  <a:pt x="265" y="32"/>
                  <a:pt x="265" y="32"/>
                  <a:pt x="265" y="32"/>
                </a:cubicBezTo>
                <a:cubicBezTo>
                  <a:pt x="263" y="32"/>
                  <a:pt x="263" y="32"/>
                  <a:pt x="263" y="32"/>
                </a:cubicBezTo>
                <a:cubicBezTo>
                  <a:pt x="261" y="39"/>
                  <a:pt x="261" y="39"/>
                  <a:pt x="261" y="39"/>
                </a:cubicBezTo>
                <a:cubicBezTo>
                  <a:pt x="259" y="32"/>
                  <a:pt x="259" y="32"/>
                  <a:pt x="259" y="32"/>
                </a:cubicBezTo>
                <a:cubicBezTo>
                  <a:pt x="256" y="32"/>
                  <a:pt x="256" y="32"/>
                  <a:pt x="256" y="32"/>
                </a:cubicBezTo>
                <a:lnTo>
                  <a:pt x="256" y="41"/>
                </a:lnTo>
                <a:close/>
                <a:moveTo>
                  <a:pt x="245" y="61"/>
                </a:moveTo>
                <a:cubicBezTo>
                  <a:pt x="213" y="61"/>
                  <a:pt x="213" y="61"/>
                  <a:pt x="213" y="61"/>
                </a:cubicBezTo>
                <a:cubicBezTo>
                  <a:pt x="213" y="68"/>
                  <a:pt x="218" y="74"/>
                  <a:pt x="226" y="74"/>
                </a:cubicBezTo>
                <a:cubicBezTo>
                  <a:pt x="237" y="74"/>
                  <a:pt x="237" y="67"/>
                  <a:pt x="243" y="67"/>
                </a:cubicBezTo>
                <a:cubicBezTo>
                  <a:pt x="246" y="67"/>
                  <a:pt x="248" y="70"/>
                  <a:pt x="248" y="72"/>
                </a:cubicBezTo>
                <a:cubicBezTo>
                  <a:pt x="248" y="81"/>
                  <a:pt x="235" y="85"/>
                  <a:pt x="226" y="85"/>
                </a:cubicBezTo>
                <a:cubicBezTo>
                  <a:pt x="210" y="85"/>
                  <a:pt x="202" y="76"/>
                  <a:pt x="200" y="66"/>
                </a:cubicBezTo>
                <a:cubicBezTo>
                  <a:pt x="197" y="76"/>
                  <a:pt x="191" y="85"/>
                  <a:pt x="178" y="85"/>
                </a:cubicBezTo>
                <a:cubicBezTo>
                  <a:pt x="172" y="85"/>
                  <a:pt x="167" y="82"/>
                  <a:pt x="164" y="78"/>
                </a:cubicBezTo>
                <a:cubicBezTo>
                  <a:pt x="164" y="78"/>
                  <a:pt x="164" y="78"/>
                  <a:pt x="164" y="78"/>
                </a:cubicBezTo>
                <a:cubicBezTo>
                  <a:pt x="164" y="97"/>
                  <a:pt x="164" y="97"/>
                  <a:pt x="164" y="97"/>
                </a:cubicBezTo>
                <a:cubicBezTo>
                  <a:pt x="164" y="101"/>
                  <a:pt x="161" y="104"/>
                  <a:pt x="157" y="104"/>
                </a:cubicBezTo>
                <a:cubicBezTo>
                  <a:pt x="153" y="104"/>
                  <a:pt x="150" y="101"/>
                  <a:pt x="150" y="97"/>
                </a:cubicBezTo>
                <a:cubicBezTo>
                  <a:pt x="150" y="44"/>
                  <a:pt x="150" y="44"/>
                  <a:pt x="150" y="44"/>
                </a:cubicBezTo>
                <a:cubicBezTo>
                  <a:pt x="134" y="89"/>
                  <a:pt x="134" y="89"/>
                  <a:pt x="134" y="89"/>
                </a:cubicBezTo>
                <a:cubicBezTo>
                  <a:pt x="131" y="99"/>
                  <a:pt x="127" y="104"/>
                  <a:pt x="118" y="104"/>
                </a:cubicBezTo>
                <a:cubicBezTo>
                  <a:pt x="111" y="104"/>
                  <a:pt x="109" y="101"/>
                  <a:pt x="109" y="97"/>
                </a:cubicBezTo>
                <a:cubicBezTo>
                  <a:pt x="109" y="93"/>
                  <a:pt x="111" y="91"/>
                  <a:pt x="115" y="91"/>
                </a:cubicBezTo>
                <a:cubicBezTo>
                  <a:pt x="117" y="91"/>
                  <a:pt x="117" y="91"/>
                  <a:pt x="117" y="91"/>
                </a:cubicBezTo>
                <a:cubicBezTo>
                  <a:pt x="119" y="91"/>
                  <a:pt x="121" y="91"/>
                  <a:pt x="122" y="87"/>
                </a:cubicBezTo>
                <a:cubicBezTo>
                  <a:pt x="107" y="45"/>
                  <a:pt x="107" y="45"/>
                  <a:pt x="107" y="45"/>
                </a:cubicBezTo>
                <a:cubicBezTo>
                  <a:pt x="106" y="43"/>
                  <a:pt x="106" y="42"/>
                  <a:pt x="106" y="41"/>
                </a:cubicBezTo>
                <a:cubicBezTo>
                  <a:pt x="105" y="42"/>
                  <a:pt x="105" y="42"/>
                  <a:pt x="105" y="42"/>
                </a:cubicBezTo>
                <a:cubicBezTo>
                  <a:pt x="94" y="53"/>
                  <a:pt x="94" y="53"/>
                  <a:pt x="94" y="53"/>
                </a:cubicBezTo>
                <a:cubicBezTo>
                  <a:pt x="109" y="73"/>
                  <a:pt x="109" y="73"/>
                  <a:pt x="109" y="73"/>
                </a:cubicBezTo>
                <a:cubicBezTo>
                  <a:pt x="109" y="74"/>
                  <a:pt x="110" y="76"/>
                  <a:pt x="110" y="78"/>
                </a:cubicBezTo>
                <a:cubicBezTo>
                  <a:pt x="110" y="82"/>
                  <a:pt x="107" y="85"/>
                  <a:pt x="104" y="85"/>
                </a:cubicBezTo>
                <a:cubicBezTo>
                  <a:pt x="100" y="85"/>
                  <a:pt x="98" y="83"/>
                  <a:pt x="97" y="82"/>
                </a:cubicBezTo>
                <a:cubicBezTo>
                  <a:pt x="84" y="63"/>
                  <a:pt x="84" y="63"/>
                  <a:pt x="84" y="63"/>
                </a:cubicBezTo>
                <a:cubicBezTo>
                  <a:pt x="79" y="67"/>
                  <a:pt x="79" y="67"/>
                  <a:pt x="79" y="67"/>
                </a:cubicBezTo>
                <a:cubicBezTo>
                  <a:pt x="79" y="78"/>
                  <a:pt x="79" y="78"/>
                  <a:pt x="79" y="78"/>
                </a:cubicBezTo>
                <a:cubicBezTo>
                  <a:pt x="79" y="82"/>
                  <a:pt x="76" y="85"/>
                  <a:pt x="72" y="85"/>
                </a:cubicBezTo>
                <a:cubicBezTo>
                  <a:pt x="67" y="85"/>
                  <a:pt x="65" y="82"/>
                  <a:pt x="65" y="78"/>
                </a:cubicBezTo>
                <a:cubicBezTo>
                  <a:pt x="65" y="72"/>
                  <a:pt x="65" y="72"/>
                  <a:pt x="65" y="72"/>
                </a:cubicBezTo>
                <a:cubicBezTo>
                  <a:pt x="62" y="81"/>
                  <a:pt x="52" y="85"/>
                  <a:pt x="43" y="85"/>
                </a:cubicBezTo>
                <a:cubicBezTo>
                  <a:pt x="30" y="85"/>
                  <a:pt x="20" y="79"/>
                  <a:pt x="20" y="72"/>
                </a:cubicBezTo>
                <a:cubicBezTo>
                  <a:pt x="20" y="69"/>
                  <a:pt x="21" y="66"/>
                  <a:pt x="25" y="66"/>
                </a:cubicBezTo>
                <a:cubicBezTo>
                  <a:pt x="32" y="66"/>
                  <a:pt x="32" y="75"/>
                  <a:pt x="43" y="75"/>
                </a:cubicBezTo>
                <a:cubicBezTo>
                  <a:pt x="48" y="75"/>
                  <a:pt x="51" y="73"/>
                  <a:pt x="51" y="70"/>
                </a:cubicBezTo>
                <a:cubicBezTo>
                  <a:pt x="51" y="66"/>
                  <a:pt x="48" y="66"/>
                  <a:pt x="43" y="64"/>
                </a:cubicBezTo>
                <a:cubicBezTo>
                  <a:pt x="34" y="62"/>
                  <a:pt x="34" y="62"/>
                  <a:pt x="34" y="62"/>
                </a:cubicBezTo>
                <a:cubicBezTo>
                  <a:pt x="26" y="60"/>
                  <a:pt x="20" y="57"/>
                  <a:pt x="20" y="47"/>
                </a:cubicBezTo>
                <a:cubicBezTo>
                  <a:pt x="20" y="36"/>
                  <a:pt x="31" y="31"/>
                  <a:pt x="41" y="31"/>
                </a:cubicBezTo>
                <a:cubicBezTo>
                  <a:pt x="52" y="31"/>
                  <a:pt x="63" y="36"/>
                  <a:pt x="63" y="42"/>
                </a:cubicBezTo>
                <a:cubicBezTo>
                  <a:pt x="63" y="45"/>
                  <a:pt x="61" y="48"/>
                  <a:pt x="57" y="48"/>
                </a:cubicBezTo>
                <a:cubicBezTo>
                  <a:pt x="51" y="48"/>
                  <a:pt x="51" y="42"/>
                  <a:pt x="42" y="42"/>
                </a:cubicBezTo>
                <a:cubicBezTo>
                  <a:pt x="37" y="42"/>
                  <a:pt x="34" y="43"/>
                  <a:pt x="34" y="46"/>
                </a:cubicBezTo>
                <a:cubicBezTo>
                  <a:pt x="34" y="50"/>
                  <a:pt x="37" y="50"/>
                  <a:pt x="42" y="51"/>
                </a:cubicBezTo>
                <a:cubicBezTo>
                  <a:pt x="47" y="53"/>
                  <a:pt x="47" y="53"/>
                  <a:pt x="47" y="53"/>
                </a:cubicBezTo>
                <a:cubicBezTo>
                  <a:pt x="54" y="54"/>
                  <a:pt x="62" y="57"/>
                  <a:pt x="65" y="64"/>
                </a:cubicBezTo>
                <a:cubicBezTo>
                  <a:pt x="65" y="19"/>
                  <a:pt x="65" y="19"/>
                  <a:pt x="65" y="19"/>
                </a:cubicBezTo>
                <a:cubicBezTo>
                  <a:pt x="65" y="15"/>
                  <a:pt x="67" y="12"/>
                  <a:pt x="72" y="12"/>
                </a:cubicBezTo>
                <a:cubicBezTo>
                  <a:pt x="76" y="12"/>
                  <a:pt x="79" y="15"/>
                  <a:pt x="79" y="19"/>
                </a:cubicBezTo>
                <a:cubicBezTo>
                  <a:pt x="79" y="52"/>
                  <a:pt x="79" y="52"/>
                  <a:pt x="79" y="52"/>
                </a:cubicBezTo>
                <a:cubicBezTo>
                  <a:pt x="95" y="34"/>
                  <a:pt x="95" y="34"/>
                  <a:pt x="95" y="34"/>
                </a:cubicBezTo>
                <a:cubicBezTo>
                  <a:pt x="96" y="33"/>
                  <a:pt x="98" y="31"/>
                  <a:pt x="100" y="31"/>
                </a:cubicBezTo>
                <a:cubicBezTo>
                  <a:pt x="102" y="31"/>
                  <a:pt x="105" y="33"/>
                  <a:pt x="106" y="35"/>
                </a:cubicBezTo>
                <a:cubicBezTo>
                  <a:pt x="107" y="33"/>
                  <a:pt x="109" y="31"/>
                  <a:pt x="112" y="31"/>
                </a:cubicBezTo>
                <a:cubicBezTo>
                  <a:pt x="116" y="31"/>
                  <a:pt x="119" y="33"/>
                  <a:pt x="119" y="37"/>
                </a:cubicBezTo>
                <a:cubicBezTo>
                  <a:pt x="129" y="70"/>
                  <a:pt x="129" y="70"/>
                  <a:pt x="129" y="70"/>
                </a:cubicBezTo>
                <a:cubicBezTo>
                  <a:pt x="129" y="70"/>
                  <a:pt x="129" y="70"/>
                  <a:pt x="129" y="70"/>
                </a:cubicBezTo>
                <a:cubicBezTo>
                  <a:pt x="137" y="38"/>
                  <a:pt x="137" y="38"/>
                  <a:pt x="137" y="38"/>
                </a:cubicBezTo>
                <a:cubicBezTo>
                  <a:pt x="138" y="34"/>
                  <a:pt x="140" y="31"/>
                  <a:pt x="144" y="31"/>
                </a:cubicBezTo>
                <a:cubicBezTo>
                  <a:pt x="148" y="31"/>
                  <a:pt x="150" y="33"/>
                  <a:pt x="151" y="35"/>
                </a:cubicBezTo>
                <a:cubicBezTo>
                  <a:pt x="151" y="33"/>
                  <a:pt x="153" y="31"/>
                  <a:pt x="156" y="31"/>
                </a:cubicBezTo>
                <a:cubicBezTo>
                  <a:pt x="161" y="31"/>
                  <a:pt x="163" y="34"/>
                  <a:pt x="163" y="38"/>
                </a:cubicBezTo>
                <a:cubicBezTo>
                  <a:pt x="163" y="40"/>
                  <a:pt x="163" y="40"/>
                  <a:pt x="163" y="40"/>
                </a:cubicBezTo>
                <a:cubicBezTo>
                  <a:pt x="163" y="40"/>
                  <a:pt x="163" y="40"/>
                  <a:pt x="163" y="40"/>
                </a:cubicBezTo>
                <a:cubicBezTo>
                  <a:pt x="165" y="34"/>
                  <a:pt x="171" y="31"/>
                  <a:pt x="178" y="31"/>
                </a:cubicBezTo>
                <a:cubicBezTo>
                  <a:pt x="188" y="31"/>
                  <a:pt x="197" y="38"/>
                  <a:pt x="200" y="51"/>
                </a:cubicBezTo>
                <a:cubicBezTo>
                  <a:pt x="202" y="39"/>
                  <a:pt x="212" y="31"/>
                  <a:pt x="226" y="31"/>
                </a:cubicBezTo>
                <a:cubicBezTo>
                  <a:pt x="242" y="31"/>
                  <a:pt x="251" y="43"/>
                  <a:pt x="251" y="55"/>
                </a:cubicBezTo>
                <a:cubicBezTo>
                  <a:pt x="251" y="60"/>
                  <a:pt x="250" y="61"/>
                  <a:pt x="245" y="61"/>
                </a:cubicBezTo>
                <a:close/>
                <a:moveTo>
                  <a:pt x="186" y="58"/>
                </a:moveTo>
                <a:cubicBezTo>
                  <a:pt x="186" y="50"/>
                  <a:pt x="182" y="43"/>
                  <a:pt x="175" y="42"/>
                </a:cubicBezTo>
                <a:cubicBezTo>
                  <a:pt x="167" y="42"/>
                  <a:pt x="163" y="50"/>
                  <a:pt x="163" y="58"/>
                </a:cubicBezTo>
                <a:cubicBezTo>
                  <a:pt x="163" y="65"/>
                  <a:pt x="166" y="74"/>
                  <a:pt x="175" y="74"/>
                </a:cubicBezTo>
                <a:cubicBezTo>
                  <a:pt x="184" y="74"/>
                  <a:pt x="186" y="65"/>
                  <a:pt x="186" y="58"/>
                </a:cubicBezTo>
                <a:close/>
                <a:moveTo>
                  <a:pt x="238" y="53"/>
                </a:moveTo>
                <a:cubicBezTo>
                  <a:pt x="237" y="46"/>
                  <a:pt x="232" y="41"/>
                  <a:pt x="226" y="41"/>
                </a:cubicBezTo>
                <a:cubicBezTo>
                  <a:pt x="219" y="41"/>
                  <a:pt x="215" y="46"/>
                  <a:pt x="213" y="53"/>
                </a:cubicBezTo>
                <a:lnTo>
                  <a:pt x="238" y="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0" rIns="89642" bIns="448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967866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7610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_charcoal">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282133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 Photo">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9322" y="6061766"/>
            <a:ext cx="1522404" cy="326167"/>
          </a:xfrm>
          <a:prstGeom prst="rect">
            <a:avLst/>
          </a:prstGeom>
        </p:spPr>
      </p:pic>
      <p:pic>
        <p:nvPicPr>
          <p:cNvPr id="7" name="Picture 6"/>
          <p:cNvPicPr>
            <a:picLocks noChangeAspect="1"/>
          </p:cNvPicPr>
          <p:nvPr userDrawn="1"/>
        </p:nvPicPr>
        <p:blipFill rotWithShape="1">
          <a:blip r:embed="rId3" cstate="screen">
            <a:grayscl/>
            <a:extLst>
              <a:ext uri="{28A0092B-C50C-407E-A947-70E740481C1C}">
                <a14:useLocalDpi xmlns:a14="http://schemas.microsoft.com/office/drawing/2010/main" val="0"/>
              </a:ext>
            </a:extLst>
          </a:blip>
          <a:srcRect l="16265" t="3005" r="6165" b="1684"/>
          <a:stretch/>
        </p:blipFill>
        <p:spPr>
          <a:xfrm>
            <a:off x="4780933" y="0"/>
            <a:ext cx="7440637" cy="6858000"/>
          </a:xfrm>
          <a:prstGeom prst="rect">
            <a:avLst/>
          </a:prstGeom>
        </p:spPr>
      </p:pic>
      <p:sp>
        <p:nvSpPr>
          <p:cNvPr id="12" name="Rectangle 11"/>
          <p:cNvSpPr/>
          <p:nvPr userDrawn="1"/>
        </p:nvSpPr>
        <p:spPr bwMode="auto">
          <a:xfrm>
            <a:off x="4780933" y="0"/>
            <a:ext cx="7440637" cy="6858000"/>
          </a:xfrm>
          <a:prstGeom prst="rect">
            <a:avLst/>
          </a:prstGeom>
          <a:solidFill>
            <a:schemeClr val="accent5">
              <a:lumMod val="75000"/>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auto">
          <a:xfrm>
            <a:off x="269302" y="1187621"/>
            <a:ext cx="8067761" cy="1793104"/>
          </a:xfrm>
          <a:solidFill>
            <a:schemeClr val="accent5">
              <a:lumMod val="50000"/>
            </a:schemeClr>
          </a:solidFill>
        </p:spPr>
        <p:txBody>
          <a:bodyPr lIns="146304" tIns="91440" rIns="146304" bIns="91440" anchor="t" anchorCtr="0"/>
          <a:lstStyle>
            <a:lvl1pPr>
              <a:defRPr sz="5294" b="0"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2980725"/>
            <a:ext cx="8069380" cy="1120689"/>
          </a:xfrm>
          <a:solidFill>
            <a:schemeClr val="accent5">
              <a:lumMod val="50000"/>
            </a:schemeClr>
          </a:solidFill>
        </p:spPr>
        <p:txBody>
          <a:bodyPr tIns="109728" bIns="109728">
            <a:noAutofit/>
          </a:bodyPr>
          <a:lstStyle>
            <a:lvl1pPr marL="0" indent="0">
              <a:spcBef>
                <a:spcPts val="0"/>
              </a:spcBef>
              <a:buNone/>
              <a:defRPr sz="3529">
                <a:gradFill>
                  <a:gsLst>
                    <a:gs pos="57576">
                      <a:srgbClr val="FFFFFF"/>
                    </a:gs>
                    <a:gs pos="35000">
                      <a:srgbClr val="FFFFFF"/>
                    </a:gs>
                  </a:gsLst>
                  <a:lin ang="5400000" scaled="0"/>
                </a:gradFill>
                <a:latin typeface="Arial" panose="020B0604020202020204" pitchFamily="34" charset="0"/>
                <a:cs typeface="Arial" panose="020B0604020202020204" pitchFamily="34" charset="0"/>
              </a:defRPr>
            </a:lvl1pPr>
          </a:lstStyle>
          <a:p>
            <a:pPr lvl="0"/>
            <a:r>
              <a:rPr lang="en-US" dirty="0"/>
              <a:t>Subtitle</a:t>
            </a:r>
          </a:p>
        </p:txBody>
      </p:sp>
      <p:sp>
        <p:nvSpPr>
          <p:cNvPr id="8" name="Text Placeholder 2"/>
          <p:cNvSpPr>
            <a:spLocks noGrp="1"/>
          </p:cNvSpPr>
          <p:nvPr>
            <p:ph type="body" sz="quarter" idx="15" hasCustomPrompt="1"/>
          </p:nvPr>
        </p:nvSpPr>
        <p:spPr bwMode="auto">
          <a:xfrm>
            <a:off x="267682" y="4101414"/>
            <a:ext cx="8069380" cy="1195404"/>
          </a:xfrm>
          <a:solidFill>
            <a:schemeClr val="accent5">
              <a:lumMod val="50000"/>
            </a:schemeClr>
          </a:solidFill>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95773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3">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b="0"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5369867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Accent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063730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4093" y="218665"/>
            <a:ext cx="10860455" cy="1325563"/>
          </a:xfr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hasCustomPrompt="1"/>
          </p:nvPr>
        </p:nvSpPr>
        <p:spPr>
          <a:xfrm>
            <a:off x="614093" y="1985384"/>
            <a:ext cx="10860455" cy="4351338"/>
          </a:xfrm>
        </p:spPr>
        <p:txBody>
          <a:bodyPr/>
          <a:lstStyle>
            <a:lvl1pPr marL="228556" indent="-228556">
              <a:buSzPct val="110000"/>
              <a:buFont typeface="Segoe UI Light" panose="020B0502040204020203" pitchFamily="34" charset="0"/>
              <a:buChar char="•"/>
              <a:defRPr/>
            </a:lvl1pPr>
            <a:lvl2pPr marL="685668" indent="-228556">
              <a:buSzPct val="110000"/>
              <a:buFont typeface="Segoe UI Light" panose="020B0502040204020203" pitchFamily="34" charset="0"/>
              <a:buChar char="•"/>
              <a:defRPr/>
            </a:lvl2pPr>
            <a:lvl3pPr marL="1142781" indent="-228556">
              <a:buSzPct val="110000"/>
              <a:buFont typeface="Segoe UI Light" panose="020B0502040204020203" pitchFamily="34" charset="0"/>
              <a:buChar char="•"/>
              <a:defRPr/>
            </a:lvl3pPr>
            <a:lvl4pPr marL="1599893" indent="-228556">
              <a:buSzPct val="110000"/>
              <a:buFont typeface="Segoe UI Light" panose="020B0502040204020203" pitchFamily="34" charset="0"/>
              <a:buChar char="•"/>
              <a:defRPr/>
            </a:lvl4pPr>
            <a:lvl5pPr marL="2057005" indent="-228556">
              <a:buSzPct val="110000"/>
              <a:buFont typeface="Segoe UI Light" panose="020B0502040204020203" pitchFamily="34" charset="0"/>
              <a:buChar char="•"/>
              <a:defRPr/>
            </a:lvl5pPr>
          </a:lstStyle>
          <a:p>
            <a:pPr lvl="0"/>
            <a:r>
              <a:rPr lang="en-US" dirty="0"/>
              <a:t>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4" name="Date Placeholder 3"/>
          <p:cNvSpPr>
            <a:spLocks noGrp="1"/>
          </p:cNvSpPr>
          <p:nvPr>
            <p:ph type="dt" sz="half" idx="10"/>
          </p:nvPr>
        </p:nvSpPr>
        <p:spPr/>
        <p:txBody>
          <a:bodyPr/>
          <a:lstStyle/>
          <a:p>
            <a:pPr defTabSz="914225"/>
            <a:fld id="{7E4C3AA8-5CC5-455F-9567-72E6AB2AEB6E}" type="datetimeFigureOut">
              <a:rPr lang="en-US" sz="1800" kern="0" smtClean="0">
                <a:solidFill>
                  <a:sysClr val="windowText" lastClr="000000"/>
                </a:solidFill>
              </a:rPr>
              <a:pPr defTabSz="914225"/>
              <a:t>5/2/2017</a:t>
            </a:fld>
            <a:endParaRPr lang="en-US" sz="1800" kern="0">
              <a:solidFill>
                <a:sysClr val="windowText" lastClr="000000"/>
              </a:solidFill>
            </a:endParaRPr>
          </a:p>
        </p:txBody>
      </p:sp>
      <p:sp>
        <p:nvSpPr>
          <p:cNvPr id="5" name="Footer Placeholder 4"/>
          <p:cNvSpPr>
            <a:spLocks noGrp="1"/>
          </p:cNvSpPr>
          <p:nvPr>
            <p:ph type="ftr" sz="quarter" idx="11"/>
          </p:nvPr>
        </p:nvSpPr>
        <p:spPr/>
        <p:txBody>
          <a:bodyPr/>
          <a:lstStyle/>
          <a:p>
            <a:pPr defTabSz="914225"/>
            <a:endParaRPr lang="en-US" sz="1800" kern="0">
              <a:solidFill>
                <a:sysClr val="windowText" lastClr="000000"/>
              </a:solidFill>
            </a:endParaRPr>
          </a:p>
        </p:txBody>
      </p:sp>
      <p:sp>
        <p:nvSpPr>
          <p:cNvPr id="6" name="Slide Number Placeholder 5"/>
          <p:cNvSpPr>
            <a:spLocks noGrp="1"/>
          </p:cNvSpPr>
          <p:nvPr>
            <p:ph type="sldNum" sz="quarter" idx="12"/>
          </p:nvPr>
        </p:nvSpPr>
        <p:spPr/>
        <p:txBody>
          <a:bodyPr/>
          <a:lstStyle/>
          <a:p>
            <a:pPr defTabSz="914225"/>
            <a:fld id="{6BA20098-320B-459E-801E-54E5791438C8}" type="slidenum">
              <a:rPr lang="en-US" sz="1800" kern="0" smtClean="0">
                <a:solidFill>
                  <a:sysClr val="windowText" lastClr="000000"/>
                </a:solidFill>
              </a:rPr>
              <a:pPr defTabSz="914225"/>
              <a:t>‹#›</a:t>
            </a:fld>
            <a:endParaRPr lang="en-US" sz="1800" kern="0">
              <a:solidFill>
                <a:sysClr val="windowText" lastClr="000000"/>
              </a:solidFill>
            </a:endParaRPr>
          </a:p>
        </p:txBody>
      </p:sp>
    </p:spTree>
    <p:extLst>
      <p:ext uri="{BB962C8B-B14F-4D97-AF65-F5344CB8AC3E}">
        <p14:creationId xmlns:p14="http://schemas.microsoft.com/office/powerpoint/2010/main" val="1800322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a:xfrm>
            <a:off x="269240" y="1186356"/>
            <a:ext cx="9859116" cy="3587473"/>
          </a:xfrm>
          <a:noFill/>
        </p:spPr>
        <p:txBody>
          <a:bodyPr tIns="91440" bIns="91440" anchor="t" anchorCtr="0">
            <a:noAutofit/>
          </a:bodyPr>
          <a:lstStyle>
            <a:lvl1pPr>
              <a:defRPr lang="en-US" sz="7058" b="0" kern="1200" cap="none" spc="-98" baseline="0" dirty="0">
                <a:ln w="3175">
                  <a:noFill/>
                </a:ln>
                <a:gradFill>
                  <a:gsLst>
                    <a:gs pos="0">
                      <a:schemeClr val="tx1"/>
                    </a:gs>
                    <a:gs pos="100000">
                      <a:schemeClr val="tx1"/>
                    </a:gs>
                  </a:gsLst>
                  <a:lin ang="5400000" scaled="0"/>
                </a:gradFill>
                <a:effectLst/>
                <a:latin typeface="Arial" panose="020B0604020202020204" pitchFamily="34" charset="0"/>
                <a:ea typeface="+mn-ea"/>
                <a:cs typeface="Arial" panose="020B0604020202020204" pitchFamily="34" charset="0"/>
              </a:defRPr>
            </a:lvl1pPr>
          </a:lstStyle>
          <a:p>
            <a:r>
              <a:rPr lang="en-US" dirty="0"/>
              <a:t>Video title</a:t>
            </a:r>
          </a:p>
        </p:txBody>
      </p:sp>
    </p:spTree>
    <p:extLst>
      <p:ext uri="{BB962C8B-B14F-4D97-AF65-F5344CB8AC3E}">
        <p14:creationId xmlns:p14="http://schemas.microsoft.com/office/powerpoint/2010/main" val="1924575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Demo slide">
    <p:bg>
      <p:bgPr>
        <a:solidFill>
          <a:schemeClr val="accent6"/>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14094" y="251450"/>
            <a:ext cx="10860455"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7" name="Content Placeholder 6"/>
          <p:cNvSpPr>
            <a:spLocks noGrp="1"/>
          </p:cNvSpPr>
          <p:nvPr>
            <p:ph sz="quarter" idx="10"/>
          </p:nvPr>
        </p:nvSpPr>
        <p:spPr>
          <a:xfrm>
            <a:off x="614094" y="1958041"/>
            <a:ext cx="10860455" cy="44827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09468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
          <a:xfrm>
            <a:off x="269240" y="1186356"/>
            <a:ext cx="9859116" cy="2690921"/>
          </a:xfrm>
          <a:noFill/>
        </p:spPr>
        <p:txBody>
          <a:bodyPr tIns="91440" bIns="91440" anchor="t" anchorCtr="0">
            <a:no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bwMode="black">
          <a:xfrm>
            <a:off x="269240" y="3877276"/>
            <a:ext cx="9860674" cy="1793104"/>
          </a:xfrm>
          <a:noFill/>
        </p:spPr>
        <p:txBody>
          <a:bodyPr lIns="182880" tIns="146304" rIns="182880" bIns="146304">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883201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ection Slide-Teal">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69240" y="2980725"/>
            <a:ext cx="4482315" cy="896551"/>
          </a:xfrm>
        </p:spPr>
        <p:txBody>
          <a:bodyPr lIns="182880" rIns="91440" anchor="ctr">
            <a:noAutofit/>
          </a:bodyPr>
          <a:lstStyle>
            <a:lvl1pPr marL="0" indent="0">
              <a:buNone/>
              <a:defRPr sz="5294">
                <a:solidFill>
                  <a:schemeClr val="accent6">
                    <a:lumMod val="75000"/>
                  </a:schemeClr>
                </a:solidFill>
                <a:latin typeface="+mj-lt"/>
              </a:defRPr>
            </a:lvl1pPr>
          </a:lstStyle>
          <a:p>
            <a:pPr lvl="0"/>
            <a:r>
              <a:rPr lang="en-US" dirty="0"/>
              <a:t>Title</a:t>
            </a:r>
          </a:p>
        </p:txBody>
      </p:sp>
      <p:sp>
        <p:nvSpPr>
          <p:cNvPr id="7" name="Content Placeholder 6"/>
          <p:cNvSpPr>
            <a:spLocks noGrp="1"/>
          </p:cNvSpPr>
          <p:nvPr>
            <p:ph sz="quarter" idx="11" hasCustomPrompt="1"/>
          </p:nvPr>
        </p:nvSpPr>
        <p:spPr>
          <a:xfrm>
            <a:off x="4765416" y="0"/>
            <a:ext cx="7426585" cy="6858000"/>
          </a:xfrm>
          <a:solidFill>
            <a:schemeClr val="accent6">
              <a:lumMod val="75000"/>
            </a:schemeClr>
          </a:solidFill>
        </p:spPr>
        <p:txBody>
          <a:bodyPr lIns="274320" rIns="274320" anchor="ctr">
            <a:noAutofit/>
          </a:bodyPr>
          <a:lstStyle>
            <a:lvl1pPr marL="0" indent="0">
              <a:buNone/>
              <a:defRPr sz="2353" baseline="0">
                <a:solidFill>
                  <a:schemeClr val="bg1"/>
                </a:solidFill>
              </a:defRPr>
            </a:lvl1pPr>
          </a:lstStyle>
          <a:p>
            <a:pPr lvl="0"/>
            <a:r>
              <a:rPr lang="en-US" dirty="0"/>
              <a:t> </a:t>
            </a:r>
          </a:p>
        </p:txBody>
      </p:sp>
    </p:spTree>
    <p:extLst>
      <p:ext uri="{BB962C8B-B14F-4D97-AF65-F5344CB8AC3E}">
        <p14:creationId xmlns:p14="http://schemas.microsoft.com/office/powerpoint/2010/main" val="3688923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914225"/>
            <a:fld id="{7E4C3AA8-5CC5-455F-9567-72E6AB2AEB6E}" type="datetimeFigureOut">
              <a:rPr lang="en-US" kern="0" smtClean="0"/>
              <a:pPr defTabSz="914225"/>
              <a:t>5/2/2017</a:t>
            </a:fld>
            <a:endParaRPr lang="en-US" kern="0"/>
          </a:p>
        </p:txBody>
      </p:sp>
      <p:sp>
        <p:nvSpPr>
          <p:cNvPr id="4" name="Footer Placeholder 3"/>
          <p:cNvSpPr>
            <a:spLocks noGrp="1"/>
          </p:cNvSpPr>
          <p:nvPr>
            <p:ph type="ftr" sz="quarter" idx="11"/>
          </p:nvPr>
        </p:nvSpPr>
        <p:spPr/>
        <p:txBody>
          <a:bodyPr/>
          <a:lstStyle/>
          <a:p>
            <a:pPr defTabSz="914225"/>
            <a:endParaRPr lang="en-US" kern="0"/>
          </a:p>
        </p:txBody>
      </p:sp>
      <p:sp>
        <p:nvSpPr>
          <p:cNvPr id="5" name="Slide Number Placeholder 4"/>
          <p:cNvSpPr>
            <a:spLocks noGrp="1"/>
          </p:cNvSpPr>
          <p:nvPr>
            <p:ph type="sldNum" sz="quarter" idx="12"/>
          </p:nvPr>
        </p:nvSpPr>
        <p:spPr/>
        <p:txBody>
          <a:bodyPr/>
          <a:lstStyle/>
          <a:p>
            <a:pPr defTabSz="914225"/>
            <a:fld id="{6BA20098-320B-459E-801E-54E5791438C8}" type="slidenum">
              <a:rPr lang="en-US" kern="0" smtClean="0"/>
              <a:pPr defTabSz="914225"/>
              <a:t>‹#›</a:t>
            </a:fld>
            <a:endParaRPr lang="en-US" kern="0"/>
          </a:p>
        </p:txBody>
      </p:sp>
    </p:spTree>
    <p:extLst>
      <p:ext uri="{BB962C8B-B14F-4D97-AF65-F5344CB8AC3E}">
        <p14:creationId xmlns:p14="http://schemas.microsoft.com/office/powerpoint/2010/main" val="2198859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5998"/>
            </a:lvl1pPr>
          </a:lstStyle>
          <a:p>
            <a:r>
              <a:rPr lang="en-US"/>
              <a:t>Click to edit Master title style</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12" indent="0">
              <a:buNone/>
              <a:defRPr sz="2000">
                <a:solidFill>
                  <a:schemeClr val="tx1">
                    <a:tint val="75000"/>
                  </a:schemeClr>
                </a:solidFill>
              </a:defRPr>
            </a:lvl2pPr>
            <a:lvl3pPr marL="914225" indent="0">
              <a:buNone/>
              <a:defRPr sz="1800">
                <a:solidFill>
                  <a:schemeClr val="tx1">
                    <a:tint val="75000"/>
                  </a:schemeClr>
                </a:solidFill>
              </a:defRPr>
            </a:lvl3pPr>
            <a:lvl4pPr marL="1371337" indent="0">
              <a:buNone/>
              <a:defRPr sz="1600">
                <a:solidFill>
                  <a:schemeClr val="tx1">
                    <a:tint val="75000"/>
                  </a:schemeClr>
                </a:solidFill>
              </a:defRPr>
            </a:lvl4pPr>
            <a:lvl5pPr marL="1828449" indent="0">
              <a:buNone/>
              <a:defRPr sz="1600">
                <a:solidFill>
                  <a:schemeClr val="tx1">
                    <a:tint val="75000"/>
                  </a:schemeClr>
                </a:solidFill>
              </a:defRPr>
            </a:lvl5pPr>
            <a:lvl6pPr marL="2285561" indent="0">
              <a:buNone/>
              <a:defRPr sz="1600">
                <a:solidFill>
                  <a:schemeClr val="tx1">
                    <a:tint val="75000"/>
                  </a:schemeClr>
                </a:solidFill>
              </a:defRPr>
            </a:lvl6pPr>
            <a:lvl7pPr marL="2742674" indent="0">
              <a:buNone/>
              <a:defRPr sz="1600">
                <a:solidFill>
                  <a:schemeClr val="tx1">
                    <a:tint val="75000"/>
                  </a:schemeClr>
                </a:solidFill>
              </a:defRPr>
            </a:lvl7pPr>
            <a:lvl8pPr marL="3199785" indent="0">
              <a:buNone/>
              <a:defRPr sz="1600">
                <a:solidFill>
                  <a:schemeClr val="tx1">
                    <a:tint val="75000"/>
                  </a:schemeClr>
                </a:solidFill>
              </a:defRPr>
            </a:lvl8pPr>
            <a:lvl9pPr marL="3656897"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914225"/>
            <a:fld id="{7E4C3AA8-5CC5-455F-9567-72E6AB2AEB6E}" type="datetimeFigureOut">
              <a:rPr lang="en-US" sz="1800" kern="0" smtClean="0">
                <a:solidFill>
                  <a:sysClr val="windowText" lastClr="000000"/>
                </a:solidFill>
              </a:rPr>
              <a:pPr defTabSz="914225"/>
              <a:t>5/2/2017</a:t>
            </a:fld>
            <a:endParaRPr lang="en-US" sz="1800" kern="0">
              <a:solidFill>
                <a:sysClr val="windowText" lastClr="000000"/>
              </a:solidFill>
            </a:endParaRPr>
          </a:p>
        </p:txBody>
      </p:sp>
      <p:sp>
        <p:nvSpPr>
          <p:cNvPr id="5" name="Footer Placeholder 4"/>
          <p:cNvSpPr>
            <a:spLocks noGrp="1"/>
          </p:cNvSpPr>
          <p:nvPr>
            <p:ph type="ftr" sz="quarter" idx="11"/>
          </p:nvPr>
        </p:nvSpPr>
        <p:spPr/>
        <p:txBody>
          <a:bodyPr/>
          <a:lstStyle/>
          <a:p>
            <a:pPr defTabSz="914225"/>
            <a:endParaRPr lang="en-US" sz="1800" kern="0">
              <a:solidFill>
                <a:sysClr val="windowText" lastClr="000000"/>
              </a:solidFill>
            </a:endParaRPr>
          </a:p>
        </p:txBody>
      </p:sp>
      <p:sp>
        <p:nvSpPr>
          <p:cNvPr id="6" name="Slide Number Placeholder 5"/>
          <p:cNvSpPr>
            <a:spLocks noGrp="1"/>
          </p:cNvSpPr>
          <p:nvPr>
            <p:ph type="sldNum" sz="quarter" idx="12"/>
          </p:nvPr>
        </p:nvSpPr>
        <p:spPr/>
        <p:txBody>
          <a:bodyPr/>
          <a:lstStyle/>
          <a:p>
            <a:pPr defTabSz="914225"/>
            <a:fld id="{6BA20098-320B-459E-801E-54E5791438C8}" type="slidenum">
              <a:rPr lang="en-US" sz="1800" kern="0" smtClean="0">
                <a:solidFill>
                  <a:sysClr val="windowText" lastClr="000000"/>
                </a:solidFill>
              </a:rPr>
              <a:pPr defTabSz="914225"/>
              <a:t>‹#›</a:t>
            </a:fld>
            <a:endParaRPr lang="en-US" sz="1800" kern="0">
              <a:solidFill>
                <a:sysClr val="windowText" lastClr="000000"/>
              </a:solidFill>
            </a:endParaRPr>
          </a:p>
        </p:txBody>
      </p:sp>
    </p:spTree>
    <p:extLst>
      <p:ext uri="{BB962C8B-B14F-4D97-AF65-F5344CB8AC3E}">
        <p14:creationId xmlns:p14="http://schemas.microsoft.com/office/powerpoint/2010/main" val="337785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3861" y="164680"/>
            <a:ext cx="10860455" cy="1325563"/>
          </a:xfrm>
        </p:spPr>
        <p:txBody>
          <a:bodyPr/>
          <a:lstStyle/>
          <a:p>
            <a:r>
              <a:rPr lang="en-US" dirty="0"/>
              <a:t>Click to edit Master title style</a:t>
            </a:r>
          </a:p>
        </p:txBody>
      </p:sp>
      <p:sp>
        <p:nvSpPr>
          <p:cNvPr id="3" name="Content Placeholder 2"/>
          <p:cNvSpPr>
            <a:spLocks noGrp="1"/>
          </p:cNvSpPr>
          <p:nvPr>
            <p:ph sz="half" idx="1"/>
          </p:nvPr>
        </p:nvSpPr>
        <p:spPr>
          <a:xfrm>
            <a:off x="593861" y="1612079"/>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2948" y="1612079"/>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914225"/>
            <a:fld id="{7E4C3AA8-5CC5-455F-9567-72E6AB2AEB6E}" type="datetimeFigureOut">
              <a:rPr lang="en-US" sz="1800" kern="0" smtClean="0">
                <a:solidFill>
                  <a:sysClr val="windowText" lastClr="000000"/>
                </a:solidFill>
              </a:rPr>
              <a:pPr defTabSz="914225"/>
              <a:t>5/2/2017</a:t>
            </a:fld>
            <a:endParaRPr lang="en-US" sz="1800" kern="0">
              <a:solidFill>
                <a:sysClr val="windowText" lastClr="000000"/>
              </a:solidFill>
            </a:endParaRPr>
          </a:p>
        </p:txBody>
      </p:sp>
      <p:sp>
        <p:nvSpPr>
          <p:cNvPr id="6" name="Footer Placeholder 5"/>
          <p:cNvSpPr>
            <a:spLocks noGrp="1"/>
          </p:cNvSpPr>
          <p:nvPr>
            <p:ph type="ftr" sz="quarter" idx="11"/>
          </p:nvPr>
        </p:nvSpPr>
        <p:spPr/>
        <p:txBody>
          <a:bodyPr/>
          <a:lstStyle/>
          <a:p>
            <a:pPr defTabSz="914225"/>
            <a:endParaRPr lang="en-US" sz="1800" kern="0">
              <a:solidFill>
                <a:sysClr val="windowText" lastClr="000000"/>
              </a:solidFill>
            </a:endParaRPr>
          </a:p>
        </p:txBody>
      </p:sp>
      <p:sp>
        <p:nvSpPr>
          <p:cNvPr id="7" name="Slide Number Placeholder 6"/>
          <p:cNvSpPr>
            <a:spLocks noGrp="1"/>
          </p:cNvSpPr>
          <p:nvPr>
            <p:ph type="sldNum" sz="quarter" idx="12"/>
          </p:nvPr>
        </p:nvSpPr>
        <p:spPr/>
        <p:txBody>
          <a:bodyPr/>
          <a:lstStyle/>
          <a:p>
            <a:pPr defTabSz="914225"/>
            <a:fld id="{6BA20098-320B-459E-801E-54E5791438C8}" type="slidenum">
              <a:rPr lang="en-US" sz="1800" kern="0" smtClean="0">
                <a:solidFill>
                  <a:sysClr val="windowText" lastClr="000000"/>
                </a:solidFill>
              </a:rPr>
              <a:pPr defTabSz="914225"/>
              <a:t>‹#›</a:t>
            </a:fld>
            <a:endParaRPr lang="en-US" sz="1800" kern="0">
              <a:solidFill>
                <a:sysClr val="windowText" lastClr="000000"/>
              </a:solidFill>
            </a:endParaRPr>
          </a:p>
        </p:txBody>
      </p:sp>
    </p:spTree>
    <p:extLst>
      <p:ext uri="{BB962C8B-B14F-4D97-AF65-F5344CB8AC3E}">
        <p14:creationId xmlns:p14="http://schemas.microsoft.com/office/powerpoint/2010/main" val="4176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914225"/>
            <a:fld id="{7E4C3AA8-5CC5-455F-9567-72E6AB2AEB6E}" type="datetimeFigureOut">
              <a:rPr lang="en-US" sz="1800" kern="0" smtClean="0">
                <a:solidFill>
                  <a:sysClr val="windowText" lastClr="000000"/>
                </a:solidFill>
              </a:rPr>
              <a:pPr defTabSz="914225"/>
              <a:t>5/2/2017</a:t>
            </a:fld>
            <a:endParaRPr lang="en-US" sz="1800" kern="0">
              <a:solidFill>
                <a:sysClr val="windowText" lastClr="000000"/>
              </a:solidFill>
            </a:endParaRPr>
          </a:p>
        </p:txBody>
      </p:sp>
      <p:sp>
        <p:nvSpPr>
          <p:cNvPr id="8" name="Footer Placeholder 7"/>
          <p:cNvSpPr>
            <a:spLocks noGrp="1"/>
          </p:cNvSpPr>
          <p:nvPr>
            <p:ph type="ftr" sz="quarter" idx="11"/>
          </p:nvPr>
        </p:nvSpPr>
        <p:spPr/>
        <p:txBody>
          <a:bodyPr/>
          <a:lstStyle/>
          <a:p>
            <a:pPr defTabSz="914225"/>
            <a:endParaRPr lang="en-US" sz="1800" kern="0">
              <a:solidFill>
                <a:sysClr val="windowText" lastClr="000000"/>
              </a:solidFill>
            </a:endParaRPr>
          </a:p>
        </p:txBody>
      </p:sp>
      <p:sp>
        <p:nvSpPr>
          <p:cNvPr id="9" name="Slide Number Placeholder 8"/>
          <p:cNvSpPr>
            <a:spLocks noGrp="1"/>
          </p:cNvSpPr>
          <p:nvPr>
            <p:ph type="sldNum" sz="quarter" idx="12"/>
          </p:nvPr>
        </p:nvSpPr>
        <p:spPr/>
        <p:txBody>
          <a:bodyPr/>
          <a:lstStyle/>
          <a:p>
            <a:pPr defTabSz="914225"/>
            <a:fld id="{6BA20098-320B-459E-801E-54E5791438C8}" type="slidenum">
              <a:rPr lang="en-US" sz="1800" kern="0" smtClean="0">
                <a:solidFill>
                  <a:sysClr val="windowText" lastClr="000000"/>
                </a:solidFill>
              </a:rPr>
              <a:pPr defTabSz="914225"/>
              <a:t>‹#›</a:t>
            </a:fld>
            <a:endParaRPr lang="en-US" sz="1800" kern="0">
              <a:solidFill>
                <a:sysClr val="windowText" lastClr="000000"/>
              </a:solidFill>
            </a:endParaRPr>
          </a:p>
        </p:txBody>
      </p:sp>
    </p:spTree>
    <p:extLst>
      <p:ext uri="{BB962C8B-B14F-4D97-AF65-F5344CB8AC3E}">
        <p14:creationId xmlns:p14="http://schemas.microsoft.com/office/powerpoint/2010/main" val="274163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914225"/>
            <a:fld id="{7E4C3AA8-5CC5-455F-9567-72E6AB2AEB6E}" type="datetimeFigureOut">
              <a:rPr lang="en-US" sz="1800" kern="0" smtClean="0">
                <a:solidFill>
                  <a:sysClr val="windowText" lastClr="000000"/>
                </a:solidFill>
              </a:rPr>
              <a:pPr defTabSz="914225"/>
              <a:t>5/2/2017</a:t>
            </a:fld>
            <a:endParaRPr lang="en-US" sz="1800" kern="0">
              <a:solidFill>
                <a:sysClr val="windowText" lastClr="000000"/>
              </a:solidFill>
            </a:endParaRPr>
          </a:p>
        </p:txBody>
      </p:sp>
      <p:sp>
        <p:nvSpPr>
          <p:cNvPr id="4" name="Footer Placeholder 3"/>
          <p:cNvSpPr>
            <a:spLocks noGrp="1"/>
          </p:cNvSpPr>
          <p:nvPr>
            <p:ph type="ftr" sz="quarter" idx="11"/>
          </p:nvPr>
        </p:nvSpPr>
        <p:spPr/>
        <p:txBody>
          <a:bodyPr/>
          <a:lstStyle/>
          <a:p>
            <a:pPr defTabSz="914225"/>
            <a:endParaRPr lang="en-US" sz="1800" kern="0">
              <a:solidFill>
                <a:sysClr val="windowText" lastClr="000000"/>
              </a:solidFill>
            </a:endParaRPr>
          </a:p>
        </p:txBody>
      </p:sp>
      <p:sp>
        <p:nvSpPr>
          <p:cNvPr id="5" name="Slide Number Placeholder 4"/>
          <p:cNvSpPr>
            <a:spLocks noGrp="1"/>
          </p:cNvSpPr>
          <p:nvPr>
            <p:ph type="sldNum" sz="quarter" idx="12"/>
          </p:nvPr>
        </p:nvSpPr>
        <p:spPr/>
        <p:txBody>
          <a:bodyPr/>
          <a:lstStyle/>
          <a:p>
            <a:pPr defTabSz="914225"/>
            <a:fld id="{6BA20098-320B-459E-801E-54E5791438C8}" type="slidenum">
              <a:rPr lang="en-US" sz="1800" kern="0" smtClean="0">
                <a:solidFill>
                  <a:sysClr val="windowText" lastClr="000000"/>
                </a:solidFill>
              </a:rPr>
              <a:pPr defTabSz="914225"/>
              <a:t>‹#›</a:t>
            </a:fld>
            <a:endParaRPr lang="en-US" sz="1800" kern="0">
              <a:solidFill>
                <a:sysClr val="windowText" lastClr="000000"/>
              </a:solidFill>
            </a:endParaRPr>
          </a:p>
        </p:txBody>
      </p:sp>
      <p:sp>
        <p:nvSpPr>
          <p:cNvPr id="6" name="Rectangle 5"/>
          <p:cNvSpPr/>
          <p:nvPr userDrawn="1"/>
        </p:nvSpPr>
        <p:spPr>
          <a:xfrm>
            <a:off x="3705533" y="0"/>
            <a:ext cx="8486467"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 name="Title 1"/>
          <p:cNvSpPr>
            <a:spLocks noGrp="1"/>
          </p:cNvSpPr>
          <p:nvPr>
            <p:ph type="title"/>
          </p:nvPr>
        </p:nvSpPr>
        <p:spPr>
          <a:xfrm>
            <a:off x="9880" y="66930"/>
            <a:ext cx="3695654" cy="1325563"/>
          </a:xfrm>
        </p:spPr>
        <p:txBody>
          <a:bodyPr>
            <a:normAutofit/>
          </a:bodyPr>
          <a:lstStyle>
            <a:lvl1pPr>
              <a:defRPr sz="3529"/>
            </a:lvl1pPr>
          </a:lstStyle>
          <a:p>
            <a:r>
              <a:rPr lang="en-US"/>
              <a:t>Click to edit Master title style</a:t>
            </a:r>
            <a:endParaRPr lang="en-US" dirty="0"/>
          </a:p>
        </p:txBody>
      </p:sp>
    </p:spTree>
    <p:extLst>
      <p:ext uri="{BB962C8B-B14F-4D97-AF65-F5344CB8AC3E}">
        <p14:creationId xmlns:p14="http://schemas.microsoft.com/office/powerpoint/2010/main" val="3084483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914225"/>
            <a:fld id="{7E4C3AA8-5CC5-455F-9567-72E6AB2AEB6E}" type="datetimeFigureOut">
              <a:rPr lang="en-US" sz="1800" kern="0" smtClean="0">
                <a:solidFill>
                  <a:sysClr val="windowText" lastClr="000000"/>
                </a:solidFill>
              </a:rPr>
              <a:pPr defTabSz="914225"/>
              <a:t>5/2/2017</a:t>
            </a:fld>
            <a:endParaRPr lang="en-US" sz="1800" kern="0">
              <a:solidFill>
                <a:sysClr val="windowText" lastClr="000000"/>
              </a:solidFill>
            </a:endParaRPr>
          </a:p>
        </p:txBody>
      </p:sp>
      <p:sp>
        <p:nvSpPr>
          <p:cNvPr id="3" name="Footer Placeholder 2"/>
          <p:cNvSpPr>
            <a:spLocks noGrp="1"/>
          </p:cNvSpPr>
          <p:nvPr>
            <p:ph type="ftr" sz="quarter" idx="11"/>
          </p:nvPr>
        </p:nvSpPr>
        <p:spPr/>
        <p:txBody>
          <a:bodyPr/>
          <a:lstStyle/>
          <a:p>
            <a:pPr defTabSz="914225"/>
            <a:endParaRPr lang="en-US" sz="1800" kern="0">
              <a:solidFill>
                <a:sysClr val="windowText" lastClr="000000"/>
              </a:solidFill>
            </a:endParaRPr>
          </a:p>
        </p:txBody>
      </p:sp>
      <p:sp>
        <p:nvSpPr>
          <p:cNvPr id="4" name="Slide Number Placeholder 3"/>
          <p:cNvSpPr>
            <a:spLocks noGrp="1"/>
          </p:cNvSpPr>
          <p:nvPr>
            <p:ph type="sldNum" sz="quarter" idx="12"/>
          </p:nvPr>
        </p:nvSpPr>
        <p:spPr/>
        <p:txBody>
          <a:bodyPr/>
          <a:lstStyle/>
          <a:p>
            <a:pPr defTabSz="914225"/>
            <a:fld id="{6BA20098-320B-459E-801E-54E5791438C8}" type="slidenum">
              <a:rPr lang="en-US" sz="1800" kern="0" smtClean="0">
                <a:solidFill>
                  <a:sysClr val="windowText" lastClr="000000"/>
                </a:solidFill>
              </a:rPr>
              <a:pPr defTabSz="914225"/>
              <a:t>‹#›</a:t>
            </a:fld>
            <a:endParaRPr lang="en-US" sz="1800" kern="0">
              <a:solidFill>
                <a:sysClr val="windowText" lastClr="000000"/>
              </a:solidFill>
            </a:endParaRPr>
          </a:p>
        </p:txBody>
      </p:sp>
    </p:spTree>
    <p:extLst>
      <p:ext uri="{BB962C8B-B14F-4D97-AF65-F5344CB8AC3E}">
        <p14:creationId xmlns:p14="http://schemas.microsoft.com/office/powerpoint/2010/main" val="271352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defTabSz="914225"/>
            <a:fld id="{7E4C3AA8-5CC5-455F-9567-72E6AB2AEB6E}" type="datetimeFigureOut">
              <a:rPr lang="en-US" sz="1800" kern="0" smtClean="0">
                <a:solidFill>
                  <a:sysClr val="windowText" lastClr="000000"/>
                </a:solidFill>
              </a:rPr>
              <a:pPr defTabSz="914225"/>
              <a:t>5/2/2017</a:t>
            </a:fld>
            <a:endParaRPr lang="en-US" sz="1800" kern="0">
              <a:solidFill>
                <a:sysClr val="windowText" lastClr="000000"/>
              </a:solidFill>
            </a:endParaRPr>
          </a:p>
        </p:txBody>
      </p:sp>
      <p:sp>
        <p:nvSpPr>
          <p:cNvPr id="6" name="Footer Placeholder 5"/>
          <p:cNvSpPr>
            <a:spLocks noGrp="1"/>
          </p:cNvSpPr>
          <p:nvPr>
            <p:ph type="ftr" sz="quarter" idx="11"/>
          </p:nvPr>
        </p:nvSpPr>
        <p:spPr/>
        <p:txBody>
          <a:bodyPr/>
          <a:lstStyle/>
          <a:p>
            <a:pPr defTabSz="914225"/>
            <a:endParaRPr lang="en-US" sz="1800" kern="0">
              <a:solidFill>
                <a:sysClr val="windowText" lastClr="000000"/>
              </a:solidFill>
            </a:endParaRPr>
          </a:p>
        </p:txBody>
      </p:sp>
      <p:sp>
        <p:nvSpPr>
          <p:cNvPr id="7" name="Slide Number Placeholder 6"/>
          <p:cNvSpPr>
            <a:spLocks noGrp="1"/>
          </p:cNvSpPr>
          <p:nvPr>
            <p:ph type="sldNum" sz="quarter" idx="12"/>
          </p:nvPr>
        </p:nvSpPr>
        <p:spPr/>
        <p:txBody>
          <a:bodyPr/>
          <a:lstStyle/>
          <a:p>
            <a:pPr defTabSz="914225"/>
            <a:fld id="{6BA20098-320B-459E-801E-54E5791438C8}" type="slidenum">
              <a:rPr lang="en-US" sz="1800" kern="0" smtClean="0">
                <a:solidFill>
                  <a:sysClr val="windowText" lastClr="000000"/>
                </a:solidFill>
              </a:rPr>
              <a:pPr defTabSz="914225"/>
              <a:t>‹#›</a:t>
            </a:fld>
            <a:endParaRPr lang="en-US" sz="1800" kern="0">
              <a:solidFill>
                <a:sysClr val="windowText" lastClr="000000"/>
              </a:solidFill>
            </a:endParaRPr>
          </a:p>
        </p:txBody>
      </p:sp>
    </p:spTree>
    <p:extLst>
      <p:ext uri="{BB962C8B-B14F-4D97-AF65-F5344CB8AC3E}">
        <p14:creationId xmlns:p14="http://schemas.microsoft.com/office/powerpoint/2010/main" val="1417365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4093" y="58410"/>
            <a:ext cx="10860455"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14093" y="1561183"/>
            <a:ext cx="10860455"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93345" y="620708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225"/>
            <a:fld id="{7E4C3AA8-5CC5-455F-9567-72E6AB2AEB6E}" type="datetimeFigureOut">
              <a:rPr lang="en-US" kern="0" smtClean="0"/>
              <a:pPr defTabSz="914225"/>
              <a:t>5/2/2017</a:t>
            </a:fld>
            <a:endParaRPr lang="en-US" kern="0"/>
          </a:p>
        </p:txBody>
      </p:sp>
      <p:sp>
        <p:nvSpPr>
          <p:cNvPr id="5" name="Footer Placeholder 4"/>
          <p:cNvSpPr>
            <a:spLocks noGrp="1"/>
          </p:cNvSpPr>
          <p:nvPr>
            <p:ph type="ftr" sz="quarter" idx="3"/>
          </p:nvPr>
        </p:nvSpPr>
        <p:spPr>
          <a:xfrm>
            <a:off x="4079044" y="620708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225"/>
            <a:endParaRPr lang="en-US" kern="0"/>
          </a:p>
        </p:txBody>
      </p:sp>
      <p:sp>
        <p:nvSpPr>
          <p:cNvPr id="6" name="Slide Number Placeholder 5"/>
          <p:cNvSpPr>
            <a:spLocks noGrp="1"/>
          </p:cNvSpPr>
          <p:nvPr>
            <p:ph type="sldNum" sz="quarter" idx="4"/>
          </p:nvPr>
        </p:nvSpPr>
        <p:spPr>
          <a:xfrm>
            <a:off x="8610600" y="620708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225"/>
            <a:fld id="{6BA20098-320B-459E-801E-54E5791438C8}" type="slidenum">
              <a:rPr lang="en-US" kern="0" smtClean="0"/>
              <a:pPr defTabSz="914225"/>
              <a:t>‹#›</a:t>
            </a:fld>
            <a:endParaRPr lang="en-US" kern="0"/>
          </a:p>
        </p:txBody>
      </p:sp>
    </p:spTree>
    <p:extLst>
      <p:ext uri="{BB962C8B-B14F-4D97-AF65-F5344CB8AC3E}">
        <p14:creationId xmlns:p14="http://schemas.microsoft.com/office/powerpoint/2010/main" val="646267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xStyles>
    <p:titleStyle>
      <a:lvl1pPr algn="l" defTabSz="914225" rtl="0" eaLnBrk="1" latinLnBrk="0" hangingPunct="1">
        <a:lnSpc>
          <a:spcPct val="90000"/>
        </a:lnSpc>
        <a:spcBef>
          <a:spcPct val="0"/>
        </a:spcBef>
        <a:buNone/>
        <a:defRPr sz="4411" kern="1200">
          <a:solidFill>
            <a:schemeClr val="tx1"/>
          </a:solidFill>
          <a:latin typeface="Arial" panose="020B0604020202020204" pitchFamily="34" charset="0"/>
          <a:ea typeface="+mj-ea"/>
          <a:cs typeface="Arial" panose="020B0604020202020204" pitchFamily="34" charset="0"/>
        </a:defRPr>
      </a:lvl1pPr>
    </p:titleStyle>
    <p:bodyStyle>
      <a:lvl1pPr marL="228556" indent="-228556" algn="l" defTabSz="914225" rtl="0" eaLnBrk="1" latinLnBrk="0" hangingPunct="1">
        <a:lnSpc>
          <a:spcPct val="90000"/>
        </a:lnSpc>
        <a:spcBef>
          <a:spcPts val="1000"/>
        </a:spcBef>
        <a:buFont typeface="Arial" panose="020B0604020202020204" pitchFamily="34" charset="0"/>
        <a:buChar char="•"/>
        <a:defRPr sz="3137" kern="1200">
          <a:solidFill>
            <a:schemeClr val="tx1"/>
          </a:solidFill>
          <a:latin typeface="+mn-lt"/>
          <a:ea typeface="+mn-ea"/>
          <a:cs typeface="+mn-cs"/>
        </a:defRPr>
      </a:lvl1pPr>
      <a:lvl2pPr marL="685668" indent="-228556" algn="l" defTabSz="914225" rtl="0" eaLnBrk="1" latinLnBrk="0" hangingPunct="1">
        <a:lnSpc>
          <a:spcPct val="90000"/>
        </a:lnSpc>
        <a:spcBef>
          <a:spcPts val="500"/>
        </a:spcBef>
        <a:buFont typeface="Arial" panose="020B0604020202020204" pitchFamily="34" charset="0"/>
        <a:buChar char="•"/>
        <a:defRPr sz="2745" kern="1200">
          <a:solidFill>
            <a:schemeClr val="tx1"/>
          </a:solidFill>
          <a:latin typeface="+mn-lt"/>
          <a:ea typeface="+mn-ea"/>
          <a:cs typeface="+mn-cs"/>
        </a:defRPr>
      </a:lvl2pPr>
      <a:lvl3pPr marL="1142781" indent="-228556" algn="l" defTabSz="914225" rtl="0" eaLnBrk="1" latinLnBrk="0" hangingPunct="1">
        <a:lnSpc>
          <a:spcPct val="90000"/>
        </a:lnSpc>
        <a:spcBef>
          <a:spcPts val="500"/>
        </a:spcBef>
        <a:buFont typeface="Arial" panose="020B0604020202020204" pitchFamily="34" charset="0"/>
        <a:buChar char="•"/>
        <a:defRPr sz="2353" kern="1200">
          <a:solidFill>
            <a:schemeClr val="tx1"/>
          </a:solidFill>
          <a:latin typeface="+mn-lt"/>
          <a:ea typeface="+mn-ea"/>
          <a:cs typeface="+mn-cs"/>
        </a:defRPr>
      </a:lvl3pPr>
      <a:lvl4pPr marL="1599893" indent="-228556" algn="l" defTabSz="914225" rtl="0" eaLnBrk="1" latinLnBrk="0" hangingPunct="1">
        <a:lnSpc>
          <a:spcPct val="90000"/>
        </a:lnSpc>
        <a:spcBef>
          <a:spcPts val="500"/>
        </a:spcBef>
        <a:buFont typeface="Arial" panose="020B0604020202020204" pitchFamily="34" charset="0"/>
        <a:buChar char="•"/>
        <a:defRPr sz="1961" kern="1200">
          <a:solidFill>
            <a:schemeClr val="tx1"/>
          </a:solidFill>
          <a:latin typeface="+mn-lt"/>
          <a:ea typeface="+mn-ea"/>
          <a:cs typeface="+mn-cs"/>
        </a:defRPr>
      </a:lvl4pPr>
      <a:lvl5pPr marL="2057005" indent="-228556" algn="l" defTabSz="914225" rtl="0" eaLnBrk="1" latinLnBrk="0" hangingPunct="1">
        <a:lnSpc>
          <a:spcPct val="90000"/>
        </a:lnSpc>
        <a:spcBef>
          <a:spcPts val="500"/>
        </a:spcBef>
        <a:buFont typeface="Arial" panose="020B0604020202020204" pitchFamily="34" charset="0"/>
        <a:buChar char="•"/>
        <a:defRPr sz="1765" kern="1200">
          <a:solidFill>
            <a:schemeClr val="tx1"/>
          </a:solidFill>
          <a:latin typeface="+mn-lt"/>
          <a:ea typeface="+mn-ea"/>
          <a:cs typeface="+mn-cs"/>
        </a:defRPr>
      </a:lvl5pPr>
      <a:lvl6pPr marL="2514118"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30"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41"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5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21.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hyperlink" Target="https://www.microsoft.com/cognitive-services/en-us/documentation" TargetMode="External"/><Relationship Id="rId2" Type="http://schemas.openxmlformats.org/officeDocument/2006/relationships/notesSlide" Target="../notesSlides/notesSlide24.xml"/><Relationship Id="rId1" Type="http://schemas.openxmlformats.org/officeDocument/2006/relationships/slideLayout" Target="../slideLayouts/slideLayout23.xml"/><Relationship Id="rId5" Type="http://schemas.openxmlformats.org/officeDocument/2006/relationships/hyperlink" Target="https://text-analytics-demo.azurewebsites.net/Home/SampleCode" TargetMode="External"/><Relationship Id="rId4" Type="http://schemas.openxmlformats.org/officeDocument/2006/relationships/hyperlink" Target="https://www.microsoft.com/cognitive-services/en-us/sdk-sample"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social.msdn.microsoft.com/forums/azure/en-US/home?forum=mlapi" TargetMode="External"/><Relationship Id="rId3" Type="http://schemas.openxmlformats.org/officeDocument/2006/relationships/hyperlink" Target="https://www.captionbot.ai/" TargetMode="External"/><Relationship Id="rId7" Type="http://schemas.openxmlformats.org/officeDocument/2006/relationships/hyperlink" Target="https://stackoverflow.com/questions/tagged/microsoft-cognitive" TargetMode="External"/><Relationship Id="rId2" Type="http://schemas.openxmlformats.org/officeDocument/2006/relationships/notesSlide" Target="../notesSlides/notesSlide25.xml"/><Relationship Id="rId1" Type="http://schemas.openxmlformats.org/officeDocument/2006/relationships/slideLayout" Target="../slideLayouts/slideLayout23.xml"/><Relationship Id="rId6" Type="http://schemas.openxmlformats.org/officeDocument/2006/relationships/hyperlink" Target="https://www.microsoft.com/cognitive-services/en-us/bing-spell-check-api" TargetMode="External"/><Relationship Id="rId5" Type="http://schemas.openxmlformats.org/officeDocument/2006/relationships/hyperlink" Target="https://www.microsoft.com/cognitive-services/en-us/speaker-recognition-api" TargetMode="External"/><Relationship Id="rId10" Type="http://schemas.openxmlformats.org/officeDocument/2006/relationships/hyperlink" Target="https://www.microsoft.com/cognitive-services/en-us/pricing" TargetMode="External"/><Relationship Id="rId4" Type="http://schemas.openxmlformats.org/officeDocument/2006/relationships/hyperlink" Target="https://www.microsoft.com/cognitive-services/en-us/speech-api" TargetMode="External"/><Relationship Id="rId9" Type="http://schemas.openxmlformats.org/officeDocument/2006/relationships/hyperlink" Target="https://cognitive.uservoice.com/"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000" dirty="0"/>
              <a:t>Cognitive Services Topic Deep Dive with Azure ML Anomaly Detection</a:t>
            </a:r>
          </a:p>
        </p:txBody>
      </p:sp>
      <p:sp>
        <p:nvSpPr>
          <p:cNvPr id="5" name="Text Placeholder 4"/>
          <p:cNvSpPr>
            <a:spLocks noGrp="1"/>
          </p:cNvSpPr>
          <p:nvPr>
            <p:ph type="body" sz="quarter" idx="14"/>
          </p:nvPr>
        </p:nvSpPr>
        <p:spPr/>
        <p:txBody>
          <a:bodyPr/>
          <a:lstStyle/>
          <a:p>
            <a:r>
              <a:rPr lang="en-US" dirty="0">
                <a:latin typeface="+mn-lt"/>
              </a:rPr>
              <a:t>with Demos/HOLs</a:t>
            </a:r>
          </a:p>
        </p:txBody>
      </p:sp>
      <p:sp>
        <p:nvSpPr>
          <p:cNvPr id="6" name="Text Placeholder 5"/>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196868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Text Analytics - Detectors</a:t>
            </a:r>
          </a:p>
        </p:txBody>
      </p:sp>
      <p:sp>
        <p:nvSpPr>
          <p:cNvPr id="4" name="Content Placeholder 3"/>
          <p:cNvSpPr>
            <a:spLocks noGrp="1"/>
          </p:cNvSpPr>
          <p:nvPr>
            <p:ph idx="1"/>
          </p:nvPr>
        </p:nvSpPr>
        <p:spPr/>
        <p:txBody>
          <a:bodyPr/>
          <a:lstStyle/>
          <a:p>
            <a:r>
              <a:rPr lang="en-US" b="1" dirty="0"/>
              <a:t>Sentiment</a:t>
            </a:r>
            <a:r>
              <a:rPr lang="en-US" dirty="0"/>
              <a:t> - Is text positive or negative?</a:t>
            </a:r>
          </a:p>
          <a:p>
            <a:r>
              <a:rPr lang="en-US" b="1" dirty="0"/>
              <a:t>Key phrases</a:t>
            </a:r>
            <a:r>
              <a:rPr lang="en-US" dirty="0"/>
              <a:t> - What are people discussing in a single article?</a:t>
            </a:r>
          </a:p>
          <a:p>
            <a:r>
              <a:rPr lang="en-US" b="1" dirty="0"/>
              <a:t>Topics</a:t>
            </a:r>
            <a:r>
              <a:rPr lang="en-US" dirty="0"/>
              <a:t> - What are people discussing across many articles?</a:t>
            </a:r>
          </a:p>
          <a:p>
            <a:r>
              <a:rPr lang="en-US" b="1" dirty="0"/>
              <a:t>Languages</a:t>
            </a:r>
            <a:r>
              <a:rPr lang="en-US" dirty="0"/>
              <a:t> - What language is text written in?</a:t>
            </a:r>
          </a:p>
        </p:txBody>
      </p:sp>
    </p:spTree>
    <p:extLst>
      <p:ext uri="{BB962C8B-B14F-4D97-AF65-F5344CB8AC3E}">
        <p14:creationId xmlns:p14="http://schemas.microsoft.com/office/powerpoint/2010/main" val="412273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90328" y="1289539"/>
            <a:ext cx="11276001" cy="1602980"/>
            <a:chOff x="1179095" y="1846847"/>
            <a:chExt cx="22555200" cy="3206415"/>
          </a:xfrm>
        </p:grpSpPr>
        <p:pic>
          <p:nvPicPr>
            <p:cNvPr id="2" name="Picture 1"/>
            <p:cNvPicPr>
              <a:picLocks noChangeAspect="1"/>
            </p:cNvPicPr>
            <p:nvPr/>
          </p:nvPicPr>
          <p:blipFill>
            <a:blip r:embed="rId3"/>
            <a:stretch>
              <a:fillRect/>
            </a:stretch>
          </p:blipFill>
          <p:spPr>
            <a:xfrm>
              <a:off x="7473190" y="1846847"/>
              <a:ext cx="16261105" cy="3206415"/>
            </a:xfrm>
            <a:prstGeom prst="rect">
              <a:avLst/>
            </a:prstGeom>
          </p:spPr>
        </p:pic>
        <p:sp>
          <p:nvSpPr>
            <p:cNvPr id="8" name="TextBox 7"/>
            <p:cNvSpPr txBox="1"/>
            <p:nvPr/>
          </p:nvSpPr>
          <p:spPr>
            <a:xfrm>
              <a:off x="1179095" y="2646947"/>
              <a:ext cx="5125453" cy="1104475"/>
            </a:xfrm>
            <a:prstGeom prst="rect">
              <a:avLst/>
            </a:prstGeom>
            <a:noFill/>
          </p:spPr>
          <p:txBody>
            <a:bodyPr wrap="square" rtlCol="0">
              <a:spAutoFit/>
            </a:bodyPr>
            <a:lstStyle/>
            <a:p>
              <a:r>
                <a:rPr lang="en-US" sz="3000" dirty="0">
                  <a:solidFill>
                    <a:srgbClr val="009480"/>
                  </a:solidFill>
                </a:rPr>
                <a:t>Example 1:</a:t>
              </a:r>
            </a:p>
          </p:txBody>
        </p:sp>
      </p:grpSp>
      <p:grpSp>
        <p:nvGrpSpPr>
          <p:cNvPr id="12" name="Group 11"/>
          <p:cNvGrpSpPr/>
          <p:nvPr/>
        </p:nvGrpSpPr>
        <p:grpSpPr>
          <a:xfrm>
            <a:off x="590330" y="3106254"/>
            <a:ext cx="11252395" cy="1535939"/>
            <a:chOff x="1179095" y="5480793"/>
            <a:chExt cx="22507983" cy="3072314"/>
          </a:xfrm>
        </p:grpSpPr>
        <p:pic>
          <p:nvPicPr>
            <p:cNvPr id="3" name="Picture 2"/>
            <p:cNvPicPr>
              <a:picLocks noChangeAspect="1"/>
            </p:cNvPicPr>
            <p:nvPr/>
          </p:nvPicPr>
          <p:blipFill>
            <a:blip r:embed="rId4"/>
            <a:stretch>
              <a:fillRect/>
            </a:stretch>
          </p:blipFill>
          <p:spPr>
            <a:xfrm>
              <a:off x="7473189" y="5480793"/>
              <a:ext cx="16213889" cy="3072314"/>
            </a:xfrm>
            <a:prstGeom prst="rect">
              <a:avLst/>
            </a:prstGeom>
          </p:spPr>
        </p:pic>
        <p:sp>
          <p:nvSpPr>
            <p:cNvPr id="9" name="TextBox 8"/>
            <p:cNvSpPr txBox="1"/>
            <p:nvPr/>
          </p:nvSpPr>
          <p:spPr>
            <a:xfrm>
              <a:off x="1179095" y="6509118"/>
              <a:ext cx="5125454" cy="1104475"/>
            </a:xfrm>
            <a:prstGeom prst="rect">
              <a:avLst/>
            </a:prstGeom>
            <a:noFill/>
          </p:spPr>
          <p:txBody>
            <a:bodyPr wrap="square" rtlCol="0">
              <a:spAutoFit/>
            </a:bodyPr>
            <a:lstStyle/>
            <a:p>
              <a:r>
                <a:rPr lang="en-US" sz="3000" dirty="0">
                  <a:solidFill>
                    <a:srgbClr val="009480"/>
                  </a:solidFill>
                </a:rPr>
                <a:t>Example 2:</a:t>
              </a:r>
            </a:p>
          </p:txBody>
        </p:sp>
      </p:grpSp>
      <p:grpSp>
        <p:nvGrpSpPr>
          <p:cNvPr id="13" name="Group 12"/>
          <p:cNvGrpSpPr/>
          <p:nvPr/>
        </p:nvGrpSpPr>
        <p:grpSpPr>
          <a:xfrm>
            <a:off x="590330" y="4855930"/>
            <a:ext cx="11276000" cy="1726242"/>
            <a:chOff x="1179095" y="8980638"/>
            <a:chExt cx="22555199" cy="3452975"/>
          </a:xfrm>
        </p:grpSpPr>
        <p:pic>
          <p:nvPicPr>
            <p:cNvPr id="5" name="Picture 4"/>
            <p:cNvPicPr>
              <a:picLocks noChangeAspect="1"/>
            </p:cNvPicPr>
            <p:nvPr/>
          </p:nvPicPr>
          <p:blipFill>
            <a:blip r:embed="rId5"/>
            <a:stretch>
              <a:fillRect/>
            </a:stretch>
          </p:blipFill>
          <p:spPr>
            <a:xfrm>
              <a:off x="7473189" y="8980638"/>
              <a:ext cx="16261105" cy="3452975"/>
            </a:xfrm>
            <a:prstGeom prst="rect">
              <a:avLst/>
            </a:prstGeom>
          </p:spPr>
        </p:pic>
        <p:sp>
          <p:nvSpPr>
            <p:cNvPr id="10" name="TextBox 9"/>
            <p:cNvSpPr txBox="1"/>
            <p:nvPr/>
          </p:nvSpPr>
          <p:spPr>
            <a:xfrm>
              <a:off x="1179095" y="10199292"/>
              <a:ext cx="5125454" cy="1104475"/>
            </a:xfrm>
            <a:prstGeom prst="rect">
              <a:avLst/>
            </a:prstGeom>
            <a:noFill/>
          </p:spPr>
          <p:txBody>
            <a:bodyPr wrap="square" rtlCol="0">
              <a:spAutoFit/>
            </a:bodyPr>
            <a:lstStyle/>
            <a:p>
              <a:r>
                <a:rPr lang="en-US" sz="3000" dirty="0">
                  <a:solidFill>
                    <a:srgbClr val="009480"/>
                  </a:solidFill>
                </a:rPr>
                <a:t>Example 3:</a:t>
              </a:r>
            </a:p>
          </p:txBody>
        </p:sp>
      </p:grpSp>
      <p:sp>
        <p:nvSpPr>
          <p:cNvPr id="4" name="Title 3"/>
          <p:cNvSpPr>
            <a:spLocks noGrp="1"/>
          </p:cNvSpPr>
          <p:nvPr>
            <p:ph type="title"/>
          </p:nvPr>
        </p:nvSpPr>
        <p:spPr/>
        <p:txBody>
          <a:bodyPr/>
          <a:lstStyle/>
          <a:p>
            <a:r>
              <a:rPr lang="en-US" dirty="0"/>
              <a:t>Text Analytics Examples</a:t>
            </a:r>
          </a:p>
        </p:txBody>
      </p:sp>
    </p:spTree>
    <p:extLst>
      <p:ext uri="{BB962C8B-B14F-4D97-AF65-F5344CB8AC3E}">
        <p14:creationId xmlns:p14="http://schemas.microsoft.com/office/powerpoint/2010/main" val="184276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Text Analytics Demo</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974905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ML Anomaly Detection</a:t>
            </a:r>
          </a:p>
        </p:txBody>
      </p:sp>
    </p:spTree>
    <p:extLst>
      <p:ext uri="{BB962C8B-B14F-4D97-AF65-F5344CB8AC3E}">
        <p14:creationId xmlns:p14="http://schemas.microsoft.com/office/powerpoint/2010/main" val="19248036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Anomaly Detection with Azure Machine Learning APIs</a:t>
            </a:r>
          </a:p>
        </p:txBody>
      </p:sp>
      <p:sp>
        <p:nvSpPr>
          <p:cNvPr id="3" name="Content Placeholder 2"/>
          <p:cNvSpPr>
            <a:spLocks noGrp="1"/>
          </p:cNvSpPr>
          <p:nvPr>
            <p:ph idx="1"/>
          </p:nvPr>
        </p:nvSpPr>
        <p:spPr>
          <a:xfrm>
            <a:off x="614092" y="2676000"/>
            <a:ext cx="10860455" cy="843814"/>
          </a:xfrm>
        </p:spPr>
        <p:txBody>
          <a:bodyPr>
            <a:noAutofit/>
          </a:bodyPr>
          <a:lstStyle/>
          <a:p>
            <a:pPr marL="0" indent="0" algn="ctr">
              <a:buNone/>
            </a:pPr>
            <a:r>
              <a:rPr lang="en-US" sz="4000" dirty="0"/>
              <a:t>When is it good to have an anomaly detection service?</a:t>
            </a:r>
          </a:p>
        </p:txBody>
      </p:sp>
    </p:spTree>
    <p:extLst>
      <p:ext uri="{BB962C8B-B14F-4D97-AF65-F5344CB8AC3E}">
        <p14:creationId xmlns:p14="http://schemas.microsoft.com/office/powerpoint/2010/main" val="2397140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093" y="951978"/>
            <a:ext cx="10860455" cy="431995"/>
          </a:xfrm>
        </p:spPr>
        <p:txBody>
          <a:bodyPr>
            <a:normAutofit fontScale="90000"/>
          </a:bodyPr>
          <a:lstStyle/>
          <a:p>
            <a:r>
              <a:rPr lang="en-US" sz="4800" dirty="0"/>
              <a:t>When is it good to have an anomaly detection service?</a:t>
            </a:r>
            <a:br>
              <a:rPr lang="en-US" sz="4800" dirty="0"/>
            </a:br>
            <a:endParaRPr lang="en-US" dirty="0"/>
          </a:p>
        </p:txBody>
      </p:sp>
      <p:sp>
        <p:nvSpPr>
          <p:cNvPr id="3" name="Content Placeholder 2"/>
          <p:cNvSpPr>
            <a:spLocks noGrp="1"/>
          </p:cNvSpPr>
          <p:nvPr>
            <p:ph idx="1"/>
          </p:nvPr>
        </p:nvSpPr>
        <p:spPr>
          <a:xfrm>
            <a:off x="614093" y="2016689"/>
            <a:ext cx="10860455" cy="4258851"/>
          </a:xfrm>
        </p:spPr>
        <p:txBody>
          <a:bodyPr>
            <a:normAutofit fontScale="92500" lnSpcReduction="20000"/>
          </a:bodyPr>
          <a:lstStyle/>
          <a:p>
            <a:pPr marL="0" indent="0">
              <a:buNone/>
            </a:pPr>
            <a:r>
              <a:rPr lang="en-US" sz="4000" dirty="0"/>
              <a:t>Perhaps to watch out for:</a:t>
            </a:r>
          </a:p>
          <a:p>
            <a:pPr lvl="1"/>
            <a:r>
              <a:rPr lang="en-US" sz="3200" dirty="0"/>
              <a:t>Too many login failures</a:t>
            </a:r>
          </a:p>
          <a:p>
            <a:pPr lvl="1"/>
            <a:endParaRPr lang="en-US" sz="3200" dirty="0"/>
          </a:p>
          <a:p>
            <a:pPr lvl="1"/>
            <a:r>
              <a:rPr lang="en-US" sz="3200" dirty="0"/>
              <a:t>Spikes or dips in customer checkouts</a:t>
            </a:r>
          </a:p>
          <a:p>
            <a:pPr lvl="1"/>
            <a:endParaRPr lang="en-US" sz="3200" dirty="0"/>
          </a:p>
          <a:p>
            <a:pPr lvl="1"/>
            <a:r>
              <a:rPr lang="en-US" sz="3200" dirty="0"/>
              <a:t>An increase in the dynamic range of file ingestion speeds</a:t>
            </a:r>
          </a:p>
          <a:p>
            <a:pPr lvl="1"/>
            <a:endParaRPr lang="en-US" sz="3200" dirty="0"/>
          </a:p>
          <a:p>
            <a:pPr lvl="1"/>
            <a:r>
              <a:rPr lang="en-US" sz="3200" dirty="0"/>
              <a:t> in a cloud service</a:t>
            </a:r>
          </a:p>
          <a:p>
            <a:pPr lvl="1"/>
            <a:endParaRPr lang="en-US" sz="3200" dirty="0"/>
          </a:p>
          <a:p>
            <a:pPr lvl="1"/>
            <a:r>
              <a:rPr lang="en-US" sz="3200" dirty="0"/>
              <a:t>An upward trend in system temperature</a:t>
            </a:r>
          </a:p>
        </p:txBody>
      </p:sp>
    </p:spTree>
    <p:extLst>
      <p:ext uri="{BB962C8B-B14F-4D97-AF65-F5344CB8AC3E}">
        <p14:creationId xmlns:p14="http://schemas.microsoft.com/office/powerpoint/2010/main" val="3268472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AML Anomaly Detection API Detection Categories</a:t>
            </a:r>
          </a:p>
        </p:txBody>
      </p:sp>
      <p:sp>
        <p:nvSpPr>
          <p:cNvPr id="3" name="Content Placeholder 2"/>
          <p:cNvSpPr>
            <a:spLocks noGrp="1"/>
          </p:cNvSpPr>
          <p:nvPr>
            <p:ph idx="1"/>
          </p:nvPr>
        </p:nvSpPr>
        <p:spPr>
          <a:xfrm>
            <a:off x="614093" y="2167003"/>
            <a:ext cx="10860455" cy="3745518"/>
          </a:xfrm>
        </p:spPr>
        <p:txBody>
          <a:bodyPr/>
          <a:lstStyle/>
          <a:p>
            <a:pPr marL="514350" indent="-514350">
              <a:buFont typeface="+mj-lt"/>
              <a:buAutoNum type="arabicPeriod"/>
            </a:pPr>
            <a:r>
              <a:rPr lang="en-US" b="1" dirty="0"/>
              <a:t>Positive and negative trends</a:t>
            </a:r>
          </a:p>
          <a:p>
            <a:pPr marL="514350" indent="-514350">
              <a:buFont typeface="+mj-lt"/>
              <a:buAutoNum type="arabicPeriod"/>
            </a:pPr>
            <a:r>
              <a:rPr lang="en-US" b="1" dirty="0"/>
              <a:t>Changes in the dynamic range of values</a:t>
            </a:r>
          </a:p>
          <a:p>
            <a:pPr marL="514350" indent="-514350">
              <a:buFont typeface="+mj-lt"/>
              <a:buAutoNum type="arabicPeriod"/>
            </a:pPr>
            <a:r>
              <a:rPr lang="en-US" b="1" dirty="0"/>
              <a:t>Spikes and Dips</a:t>
            </a:r>
            <a:endParaRPr lang="en-US" dirty="0"/>
          </a:p>
        </p:txBody>
      </p:sp>
    </p:spTree>
    <p:extLst>
      <p:ext uri="{BB962C8B-B14F-4D97-AF65-F5344CB8AC3E}">
        <p14:creationId xmlns:p14="http://schemas.microsoft.com/office/powerpoint/2010/main" val="2757788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AML Anomaly Detection API has Two Models</a:t>
            </a:r>
          </a:p>
        </p:txBody>
      </p:sp>
      <p:sp>
        <p:nvSpPr>
          <p:cNvPr id="3" name="Content Placeholder 2"/>
          <p:cNvSpPr>
            <a:spLocks noGrp="1"/>
          </p:cNvSpPr>
          <p:nvPr>
            <p:ph idx="1"/>
          </p:nvPr>
        </p:nvSpPr>
        <p:spPr>
          <a:xfrm>
            <a:off x="614092" y="1924438"/>
            <a:ext cx="10860455" cy="4351338"/>
          </a:xfrm>
        </p:spPr>
        <p:txBody>
          <a:bodyPr/>
          <a:lstStyle/>
          <a:p>
            <a:pPr marL="514350" indent="-514350">
              <a:buAutoNum type="arabicPeriod"/>
            </a:pPr>
            <a:r>
              <a:rPr lang="en-US" dirty="0"/>
              <a:t>Score API</a:t>
            </a:r>
          </a:p>
          <a:p>
            <a:pPr marL="514350" indent="-514350">
              <a:buAutoNum type="arabicPeriod"/>
            </a:pPr>
            <a:endParaRPr lang="en-US" dirty="0"/>
          </a:p>
          <a:p>
            <a:pPr marL="514350" indent="-514350">
              <a:buFont typeface="Segoe UI Light" panose="020B0502040204020203" pitchFamily="34" charset="0"/>
              <a:buAutoNum type="arabicPeriod"/>
            </a:pPr>
            <a:r>
              <a:rPr lang="en-US" dirty="0" err="1"/>
              <a:t>ScoreWithSeasonality</a:t>
            </a:r>
            <a:r>
              <a:rPr lang="en-US" dirty="0"/>
              <a:t> API</a:t>
            </a:r>
          </a:p>
          <a:p>
            <a:pPr marL="514350" indent="-514350">
              <a:buAutoNum type="arabicPeriod"/>
            </a:pPr>
            <a:endParaRPr lang="en-US" dirty="0"/>
          </a:p>
        </p:txBody>
      </p:sp>
    </p:spTree>
    <p:extLst>
      <p:ext uri="{BB962C8B-B14F-4D97-AF65-F5344CB8AC3E}">
        <p14:creationId xmlns:p14="http://schemas.microsoft.com/office/powerpoint/2010/main" val="4042191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AML Anomaly Detection Score API</a:t>
            </a:r>
          </a:p>
        </p:txBody>
      </p:sp>
      <p:sp>
        <p:nvSpPr>
          <p:cNvPr id="3" name="Content Placeholder 2"/>
          <p:cNvSpPr>
            <a:spLocks noGrp="1"/>
          </p:cNvSpPr>
          <p:nvPr>
            <p:ph idx="1"/>
          </p:nvPr>
        </p:nvSpPr>
        <p:spPr>
          <a:xfrm>
            <a:off x="614093" y="1561183"/>
            <a:ext cx="10860455" cy="1056757"/>
          </a:xfrm>
        </p:spPr>
        <p:txBody>
          <a:bodyPr/>
          <a:lstStyle/>
          <a:p>
            <a:pPr marL="0" indent="0">
              <a:buNone/>
            </a:pPr>
            <a:r>
              <a:rPr lang="en-US" dirty="0"/>
              <a:t>Figure representing common input data (time series, non-seasonal)</a:t>
            </a:r>
          </a:p>
        </p:txBody>
      </p:sp>
      <p:pic>
        <p:nvPicPr>
          <p:cNvPr id="2050" name="Picture 2" descr="Score 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945" y="2795150"/>
            <a:ext cx="981075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297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AML Anomaly Detection </a:t>
            </a:r>
            <a:r>
              <a:rPr lang="en-US" dirty="0" err="1"/>
              <a:t>ScoreWithSeasonality</a:t>
            </a:r>
            <a:r>
              <a:rPr lang="en-US" dirty="0"/>
              <a:t> API</a:t>
            </a:r>
          </a:p>
        </p:txBody>
      </p:sp>
      <p:sp>
        <p:nvSpPr>
          <p:cNvPr id="3" name="Content Placeholder 2"/>
          <p:cNvSpPr>
            <a:spLocks noGrp="1"/>
          </p:cNvSpPr>
          <p:nvPr>
            <p:ph idx="1"/>
          </p:nvPr>
        </p:nvSpPr>
        <p:spPr>
          <a:xfrm>
            <a:off x="614093" y="1561183"/>
            <a:ext cx="10860455" cy="1056757"/>
          </a:xfrm>
        </p:spPr>
        <p:txBody>
          <a:bodyPr/>
          <a:lstStyle/>
          <a:p>
            <a:pPr marL="0" indent="0">
              <a:buNone/>
            </a:pPr>
            <a:r>
              <a:rPr lang="en-US" dirty="0"/>
              <a:t>Figure representing common input data (time series, seasonal)</a:t>
            </a:r>
          </a:p>
        </p:txBody>
      </p:sp>
      <p:pic>
        <p:nvPicPr>
          <p:cNvPr id="3074" name="Picture 2" descr="Seasonality 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370" y="2519578"/>
            <a:ext cx="9867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928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you’ll know at the end of this session</a:t>
            </a:r>
          </a:p>
        </p:txBody>
      </p:sp>
      <p:sp>
        <p:nvSpPr>
          <p:cNvPr id="6" name="Content Placeholder 5"/>
          <p:cNvSpPr>
            <a:spLocks noGrp="1"/>
          </p:cNvSpPr>
          <p:nvPr>
            <p:ph idx="1"/>
          </p:nvPr>
        </p:nvSpPr>
        <p:spPr/>
        <p:txBody>
          <a:bodyPr/>
          <a:lstStyle/>
          <a:p>
            <a:pPr marL="514350" indent="-514350">
              <a:buFont typeface="+mj-lt"/>
              <a:buAutoNum type="arabicPeriod"/>
            </a:pPr>
            <a:r>
              <a:rPr lang="en-US" dirty="0"/>
              <a:t>How to use the API Reference for Cognitive Services Entity Linking Intelligent Service (ELIS)</a:t>
            </a:r>
          </a:p>
          <a:p>
            <a:pPr marL="514350" indent="-514350">
              <a:buFont typeface="+mj-lt"/>
              <a:buAutoNum type="arabicPeriod"/>
            </a:pPr>
            <a:r>
              <a:rPr lang="en-US" dirty="0"/>
              <a:t>What Cognitive Services Text Analytics API detectors entail</a:t>
            </a:r>
          </a:p>
          <a:p>
            <a:pPr marL="514350" indent="-514350">
              <a:buFont typeface="+mj-lt"/>
              <a:buAutoNum type="arabicPeriod"/>
            </a:pPr>
            <a:r>
              <a:rPr lang="en-US" dirty="0"/>
              <a:t>How to interface programmatically with Azure ML Anomaly Detection</a:t>
            </a:r>
          </a:p>
          <a:p>
            <a:pPr marL="514350" indent="-514350">
              <a:buFont typeface="+mj-lt"/>
              <a:buAutoNum type="arabicPeriod"/>
            </a:pPr>
            <a:r>
              <a:rPr lang="en-US" dirty="0"/>
              <a:t>How to create a model with Cognitive Services Language Understanding and Intelligent Service (LUIS)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01144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AML Anomaly Detection Lab</a:t>
            </a:r>
          </a:p>
        </p:txBody>
      </p:sp>
      <p:sp>
        <p:nvSpPr>
          <p:cNvPr id="5" name="Text Placeholder 4"/>
          <p:cNvSpPr>
            <a:spLocks noGrp="1"/>
          </p:cNvSpPr>
          <p:nvPr>
            <p:ph type="body" sz="quarter" idx="12"/>
          </p:nvPr>
        </p:nvSpPr>
        <p:spPr/>
        <p:txBody>
          <a:bodyPr/>
          <a:lstStyle/>
          <a:p>
            <a:r>
              <a:rPr lang="en-US" dirty="0"/>
              <a:t>On </a:t>
            </a:r>
            <a:r>
              <a:rPr lang="en-US" dirty="0" err="1"/>
              <a:t>Jupyter</a:t>
            </a:r>
            <a:r>
              <a:rPr lang="en-US" dirty="0"/>
              <a:t> Notebooks</a:t>
            </a:r>
          </a:p>
        </p:txBody>
      </p:sp>
    </p:spTree>
    <p:extLst>
      <p:ext uri="{BB962C8B-B14F-4D97-AF65-F5344CB8AC3E}">
        <p14:creationId xmlns:p14="http://schemas.microsoft.com/office/powerpoint/2010/main" val="22727315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3117200"/>
          </a:xfrm>
        </p:spPr>
        <p:txBody>
          <a:bodyPr/>
          <a:lstStyle/>
          <a:p>
            <a:r>
              <a:rPr lang="en-US" dirty="0"/>
              <a:t>Cognitive Services Language Understanding Intelligent Service (LUIS)</a:t>
            </a:r>
          </a:p>
        </p:txBody>
      </p:sp>
    </p:spTree>
    <p:extLst>
      <p:ext uri="{BB962C8B-B14F-4D97-AF65-F5344CB8AC3E}">
        <p14:creationId xmlns:p14="http://schemas.microsoft.com/office/powerpoint/2010/main" val="24667202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LUIS Concepts</a:t>
            </a:r>
          </a:p>
        </p:txBody>
      </p:sp>
      <p:sp>
        <p:nvSpPr>
          <p:cNvPr id="4" name="Content Placeholder 3"/>
          <p:cNvSpPr>
            <a:spLocks noGrp="1"/>
          </p:cNvSpPr>
          <p:nvPr>
            <p:ph idx="1"/>
          </p:nvPr>
        </p:nvSpPr>
        <p:spPr/>
        <p:txBody>
          <a:bodyPr/>
          <a:lstStyle/>
          <a:p>
            <a:pPr marL="0" indent="0">
              <a:buNone/>
            </a:pPr>
            <a:r>
              <a:rPr lang="en-US" b="1" dirty="0"/>
              <a:t>Intent</a:t>
            </a:r>
            <a:r>
              <a:rPr lang="en-US" dirty="0"/>
              <a:t> – aim or goal</a:t>
            </a:r>
          </a:p>
          <a:p>
            <a:pPr marL="0" indent="0">
              <a:buNone/>
            </a:pPr>
            <a:r>
              <a:rPr lang="en-US" b="1" dirty="0"/>
              <a:t>Entities</a:t>
            </a:r>
            <a:r>
              <a:rPr lang="en-US" dirty="0"/>
              <a:t> – a type or “notion” of person, place or thing</a:t>
            </a:r>
          </a:p>
          <a:p>
            <a:pPr marL="0" indent="0">
              <a:buNone/>
            </a:pPr>
            <a:r>
              <a:rPr lang="en-US" b="1" dirty="0"/>
              <a:t>Utterances</a:t>
            </a:r>
            <a:r>
              <a:rPr lang="en-US" dirty="0"/>
              <a:t> – the phrase we might use that is added training data</a:t>
            </a:r>
          </a:p>
        </p:txBody>
      </p:sp>
    </p:spTree>
    <p:extLst>
      <p:ext uri="{BB962C8B-B14F-4D97-AF65-F5344CB8AC3E}">
        <p14:creationId xmlns:p14="http://schemas.microsoft.com/office/powerpoint/2010/main" val="871359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Pre-built LUIS Cortana model</a:t>
            </a:r>
          </a:p>
        </p:txBody>
      </p:sp>
      <p:sp>
        <p:nvSpPr>
          <p:cNvPr id="3" name="Content Placeholder 2"/>
          <p:cNvSpPr>
            <a:spLocks noGrp="1"/>
          </p:cNvSpPr>
          <p:nvPr>
            <p:ph idx="1"/>
          </p:nvPr>
        </p:nvSpPr>
        <p:spPr>
          <a:xfrm>
            <a:off x="614092" y="1400768"/>
            <a:ext cx="10860455" cy="4351338"/>
          </a:xfrm>
        </p:spPr>
        <p:txBody>
          <a:bodyPr/>
          <a:lstStyle/>
          <a:p>
            <a:pPr marL="0" indent="0">
              <a:buNone/>
            </a:pPr>
            <a:r>
              <a:rPr lang="en-US" dirty="0"/>
              <a:t>Just save id and key to use in app</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0509" y="1913881"/>
            <a:ext cx="7207620" cy="4769095"/>
          </a:xfrm>
          <a:prstGeom prst="rect">
            <a:avLst/>
          </a:prstGeom>
        </p:spPr>
      </p:pic>
    </p:spTree>
    <p:extLst>
      <p:ext uri="{BB962C8B-B14F-4D97-AF65-F5344CB8AC3E}">
        <p14:creationId xmlns:p14="http://schemas.microsoft.com/office/powerpoint/2010/main" val="1463279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LUIS Concepts - Entities</a:t>
            </a:r>
          </a:p>
        </p:txBody>
      </p:sp>
      <p:sp>
        <p:nvSpPr>
          <p:cNvPr id="3" name="Content Placeholder 2"/>
          <p:cNvSpPr>
            <a:spLocks noGrp="1"/>
          </p:cNvSpPr>
          <p:nvPr>
            <p:ph idx="1"/>
          </p:nvPr>
        </p:nvSpPr>
        <p:spPr>
          <a:xfrm>
            <a:off x="614093" y="1544228"/>
            <a:ext cx="10860455" cy="4351338"/>
          </a:xfrm>
        </p:spPr>
        <p:txBody>
          <a:bodyPr/>
          <a:lstStyle/>
          <a:p>
            <a:pPr marL="0" indent="0">
              <a:buNone/>
            </a:pPr>
            <a:r>
              <a:rPr lang="en-US" b="1" dirty="0"/>
              <a:t>Hierarchical entities </a:t>
            </a:r>
            <a:r>
              <a:rPr lang="en-US" dirty="0"/>
              <a:t>– entity that inherits from other entities (</a:t>
            </a:r>
            <a:r>
              <a:rPr lang="en-US" u="sng" dirty="0"/>
              <a:t>start date</a:t>
            </a:r>
            <a:r>
              <a:rPr lang="en-US" dirty="0"/>
              <a:t> and </a:t>
            </a:r>
            <a:r>
              <a:rPr lang="en-US" u="sng" dirty="0"/>
              <a:t>end date</a:t>
            </a:r>
            <a:r>
              <a:rPr lang="en-US" dirty="0"/>
              <a:t> can inherit from the general </a:t>
            </a:r>
            <a:r>
              <a:rPr lang="en-US" u="sng" dirty="0"/>
              <a:t>date</a:t>
            </a:r>
            <a:r>
              <a:rPr lang="en-US" dirty="0"/>
              <a:t> entity)</a:t>
            </a:r>
          </a:p>
          <a:p>
            <a:pPr marL="0" indent="0">
              <a:buNone/>
            </a:pPr>
            <a:r>
              <a:rPr lang="en-US" b="1" dirty="0"/>
              <a:t>Composite entities </a:t>
            </a:r>
            <a:r>
              <a:rPr lang="en-US" dirty="0"/>
              <a:t>- an entity that is form of a set of existing entities (e.g. a </a:t>
            </a:r>
            <a:r>
              <a:rPr lang="en-US" u="sng" dirty="0"/>
              <a:t>ticket</a:t>
            </a:r>
            <a:r>
              <a:rPr lang="en-US" dirty="0"/>
              <a:t> entity as a composite of </a:t>
            </a:r>
            <a:r>
              <a:rPr lang="en-US" u="sng" dirty="0"/>
              <a:t>count</a:t>
            </a:r>
            <a:r>
              <a:rPr lang="en-US" dirty="0"/>
              <a:t> and class)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442" y="4107757"/>
            <a:ext cx="3029106" cy="2228965"/>
          </a:xfrm>
          <a:prstGeom prst="rect">
            <a:avLst/>
          </a:prstGeom>
        </p:spPr>
      </p:pic>
    </p:spTree>
    <p:extLst>
      <p:ext uri="{BB962C8B-B14F-4D97-AF65-F5344CB8AC3E}">
        <p14:creationId xmlns:p14="http://schemas.microsoft.com/office/powerpoint/2010/main" val="2499149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LUIS - Training</a:t>
            </a:r>
          </a:p>
        </p:txBody>
      </p:sp>
      <p:sp>
        <p:nvSpPr>
          <p:cNvPr id="3" name="Content Placeholder 2"/>
          <p:cNvSpPr>
            <a:spLocks noGrp="1"/>
          </p:cNvSpPr>
          <p:nvPr>
            <p:ph idx="1"/>
          </p:nvPr>
        </p:nvSpPr>
        <p:spPr/>
        <p:txBody>
          <a:bodyPr/>
          <a:lstStyle/>
          <a:p>
            <a:pPr marL="0" indent="0" algn="ctr">
              <a:buNone/>
            </a:pPr>
            <a:r>
              <a:rPr lang="en-US" dirty="0"/>
              <a:t>When you "train" a model, LUIS generalizes from the examples you have labeled, and develops code to recognize the relevant intents and entities in the future</a:t>
            </a:r>
          </a:p>
        </p:txBody>
      </p:sp>
    </p:spTree>
    <p:extLst>
      <p:ext uri="{BB962C8B-B14F-4D97-AF65-F5344CB8AC3E}">
        <p14:creationId xmlns:p14="http://schemas.microsoft.com/office/powerpoint/2010/main" val="2466140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4277710" cy="6857028"/>
            <a:chOff x="865" y="0"/>
            <a:chExt cx="4377231" cy="6857028"/>
          </a:xfrm>
          <a:solidFill>
            <a:schemeClr val="accent6">
              <a:lumMod val="75000"/>
            </a:schemeClr>
          </a:solidFill>
        </p:grpSpPr>
        <p:sp>
          <p:nvSpPr>
            <p:cNvPr id="6" name="Rectangle 5"/>
            <p:cNvSpPr/>
            <p:nvPr/>
          </p:nvSpPr>
          <p:spPr>
            <a:xfrm>
              <a:off x="865" y="973"/>
              <a:ext cx="4377231" cy="68560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8"/>
              <a:endParaRPr lang="en-US" sz="1765">
                <a:solidFill>
                  <a:sysClr val="windowText" lastClr="000000"/>
                </a:solidFill>
              </a:endParaRPr>
            </a:p>
          </p:txBody>
        </p:sp>
        <p:grpSp>
          <p:nvGrpSpPr>
            <p:cNvPr id="5" name="Group 4"/>
            <p:cNvGrpSpPr/>
            <p:nvPr/>
          </p:nvGrpSpPr>
          <p:grpSpPr>
            <a:xfrm>
              <a:off x="453472" y="368047"/>
              <a:ext cx="3327094" cy="754315"/>
              <a:chOff x="461747" y="374487"/>
              <a:chExt cx="3394290" cy="769550"/>
            </a:xfrm>
            <a:grpFill/>
          </p:grpSpPr>
          <p:grpSp>
            <p:nvGrpSpPr>
              <p:cNvPr id="56" name="Group 25"/>
              <p:cNvGrpSpPr>
                <a:grpSpLocks noChangeAspect="1"/>
              </p:cNvGrpSpPr>
              <p:nvPr/>
            </p:nvGrpSpPr>
            <p:grpSpPr bwMode="auto">
              <a:xfrm>
                <a:off x="461747" y="479588"/>
                <a:ext cx="890296" cy="559346"/>
                <a:chOff x="3537" y="601"/>
                <a:chExt cx="382" cy="240"/>
              </a:xfrm>
              <a:grpFill/>
            </p:grpSpPr>
            <p:sp>
              <p:nvSpPr>
                <p:cNvPr id="57" name="Freeform 26"/>
                <p:cNvSpPr>
                  <a:spLocks noEditPoints="1"/>
                </p:cNvSpPr>
                <p:nvPr/>
              </p:nvSpPr>
              <p:spPr bwMode="auto">
                <a:xfrm>
                  <a:off x="3537" y="601"/>
                  <a:ext cx="382" cy="240"/>
                </a:xfrm>
                <a:custGeom>
                  <a:avLst/>
                  <a:gdLst>
                    <a:gd name="T0" fmla="*/ 348 w 354"/>
                    <a:gd name="T1" fmla="*/ 106 h 221"/>
                    <a:gd name="T2" fmla="*/ 268 w 354"/>
                    <a:gd name="T3" fmla="*/ 35 h 221"/>
                    <a:gd name="T4" fmla="*/ 134 w 354"/>
                    <a:gd name="T5" fmla="*/ 14 h 221"/>
                    <a:gd name="T6" fmla="*/ 4 w 354"/>
                    <a:gd name="T7" fmla="*/ 109 h 221"/>
                    <a:gd name="T8" fmla="*/ 5 w 354"/>
                    <a:gd name="T9" fmla="*/ 119 h 221"/>
                    <a:gd name="T10" fmla="*/ 13 w 354"/>
                    <a:gd name="T11" fmla="*/ 129 h 221"/>
                    <a:gd name="T12" fmla="*/ 170 w 354"/>
                    <a:gd name="T13" fmla="*/ 221 h 221"/>
                    <a:gd name="T14" fmla="*/ 178 w 354"/>
                    <a:gd name="T15" fmla="*/ 220 h 221"/>
                    <a:gd name="T16" fmla="*/ 350 w 354"/>
                    <a:gd name="T17" fmla="*/ 119 h 221"/>
                    <a:gd name="T18" fmla="*/ 348 w 354"/>
                    <a:gd name="T19" fmla="*/ 106 h 221"/>
                    <a:gd name="T20" fmla="*/ 177 w 354"/>
                    <a:gd name="T21" fmla="*/ 193 h 221"/>
                    <a:gd name="T22" fmla="*/ 98 w 354"/>
                    <a:gd name="T23" fmla="*/ 114 h 221"/>
                    <a:gd name="T24" fmla="*/ 177 w 354"/>
                    <a:gd name="T25" fmla="*/ 35 h 221"/>
                    <a:gd name="T26" fmla="*/ 256 w 354"/>
                    <a:gd name="T27" fmla="*/ 114 h 221"/>
                    <a:gd name="T28" fmla="*/ 177 w 354"/>
                    <a:gd name="T29"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4" h="221">
                      <a:moveTo>
                        <a:pt x="348" y="106"/>
                      </a:moveTo>
                      <a:cubicBezTo>
                        <a:pt x="325" y="78"/>
                        <a:pt x="299" y="54"/>
                        <a:pt x="268" y="35"/>
                      </a:cubicBezTo>
                      <a:cubicBezTo>
                        <a:pt x="226" y="10"/>
                        <a:pt x="181" y="0"/>
                        <a:pt x="134" y="14"/>
                      </a:cubicBezTo>
                      <a:cubicBezTo>
                        <a:pt x="81" y="30"/>
                        <a:pt x="41" y="66"/>
                        <a:pt x="4" y="109"/>
                      </a:cubicBezTo>
                      <a:cubicBezTo>
                        <a:pt x="0" y="113"/>
                        <a:pt x="2" y="116"/>
                        <a:pt x="5" y="119"/>
                      </a:cubicBezTo>
                      <a:cubicBezTo>
                        <a:pt x="7" y="122"/>
                        <a:pt x="10" y="126"/>
                        <a:pt x="13" y="129"/>
                      </a:cubicBezTo>
                      <a:cubicBezTo>
                        <a:pt x="57" y="179"/>
                        <a:pt x="107" y="215"/>
                        <a:pt x="170" y="221"/>
                      </a:cubicBezTo>
                      <a:cubicBezTo>
                        <a:pt x="174" y="221"/>
                        <a:pt x="176" y="221"/>
                        <a:pt x="178" y="220"/>
                      </a:cubicBezTo>
                      <a:cubicBezTo>
                        <a:pt x="250" y="217"/>
                        <a:pt x="303" y="176"/>
                        <a:pt x="350" y="119"/>
                      </a:cubicBezTo>
                      <a:cubicBezTo>
                        <a:pt x="354" y="114"/>
                        <a:pt x="351" y="110"/>
                        <a:pt x="348" y="106"/>
                      </a:cubicBezTo>
                      <a:close/>
                      <a:moveTo>
                        <a:pt x="177" y="193"/>
                      </a:moveTo>
                      <a:cubicBezTo>
                        <a:pt x="133" y="193"/>
                        <a:pt x="98" y="158"/>
                        <a:pt x="98" y="114"/>
                      </a:cubicBezTo>
                      <a:cubicBezTo>
                        <a:pt x="98" y="70"/>
                        <a:pt x="133" y="35"/>
                        <a:pt x="177" y="35"/>
                      </a:cubicBezTo>
                      <a:cubicBezTo>
                        <a:pt x="221" y="35"/>
                        <a:pt x="256" y="70"/>
                        <a:pt x="256" y="114"/>
                      </a:cubicBezTo>
                      <a:cubicBezTo>
                        <a:pt x="256" y="158"/>
                        <a:pt x="221" y="193"/>
                        <a:pt x="177"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348"/>
                  <a:endParaRPr lang="en-US" sz="1765">
                    <a:solidFill>
                      <a:sysClr val="windowText" lastClr="000000"/>
                    </a:solidFill>
                  </a:endParaRPr>
                </a:p>
              </p:txBody>
            </p:sp>
            <p:sp>
              <p:nvSpPr>
                <p:cNvPr id="58" name="Oval 27"/>
                <p:cNvSpPr>
                  <a:spLocks noChangeArrowheads="1"/>
                </p:cNvSpPr>
                <p:nvPr/>
              </p:nvSpPr>
              <p:spPr bwMode="auto">
                <a:xfrm>
                  <a:off x="3643" y="639"/>
                  <a:ext cx="170" cy="17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348"/>
                  <a:endParaRPr lang="en-US" sz="1765">
                    <a:solidFill>
                      <a:sysClr val="windowText" lastClr="000000"/>
                    </a:solidFill>
                  </a:endParaRPr>
                </a:p>
              </p:txBody>
            </p:sp>
          </p:grpSp>
          <p:sp>
            <p:nvSpPr>
              <p:cNvPr id="54" name="Rectangle 53"/>
              <p:cNvSpPr/>
              <p:nvPr/>
            </p:nvSpPr>
            <p:spPr>
              <a:xfrm>
                <a:off x="1352882" y="374487"/>
                <a:ext cx="2503155" cy="769550"/>
              </a:xfrm>
              <a:prstGeom prst="rect">
                <a:avLst/>
              </a:prstGeom>
              <a:grpFill/>
            </p:spPr>
            <p:txBody>
              <a:bodyPr wrap="square" anchor="ctr">
                <a:spAutoFit/>
              </a:bodyPr>
              <a:lstStyle/>
              <a:p>
                <a:pPr marL="179235" defTabSz="913346" fontAlgn="base">
                  <a:spcBef>
                    <a:spcPts val="1175"/>
                  </a:spcBef>
                  <a:spcAft>
                    <a:spcPts val="1175"/>
                  </a:spcAft>
                </a:pPr>
                <a:r>
                  <a:rPr lang="en-US" sz="4313" dirty="0">
                    <a:solidFill>
                      <a:schemeClr val="bg1"/>
                    </a:solidFill>
                    <a:latin typeface="+mj-lt"/>
                    <a:cs typeface="Segoe UI Semibold" panose="020B0702040204020203" pitchFamily="34" charset="0"/>
                  </a:rPr>
                  <a:t>Vision</a:t>
                </a:r>
              </a:p>
            </p:txBody>
          </p:sp>
        </p:grpSp>
        <p:grpSp>
          <p:nvGrpSpPr>
            <p:cNvPr id="4" name="Group 3"/>
            <p:cNvGrpSpPr/>
            <p:nvPr/>
          </p:nvGrpSpPr>
          <p:grpSpPr>
            <a:xfrm>
              <a:off x="366966" y="0"/>
              <a:ext cx="3978716" cy="1782026"/>
              <a:chOff x="373494" y="7164"/>
              <a:chExt cx="3721650" cy="1818016"/>
            </a:xfrm>
            <a:grpFill/>
          </p:grpSpPr>
          <p:sp>
            <p:nvSpPr>
              <p:cNvPr id="2" name="Rectangle 1"/>
              <p:cNvSpPr/>
              <p:nvPr/>
            </p:nvSpPr>
            <p:spPr>
              <a:xfrm>
                <a:off x="373494" y="234018"/>
                <a:ext cx="1066799" cy="10667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8"/>
                <a:endParaRPr lang="en-US" sz="1765">
                  <a:solidFill>
                    <a:sysClr val="windowText" lastClr="000000"/>
                  </a:solidFill>
                </a:endParaRPr>
              </a:p>
            </p:txBody>
          </p:sp>
          <p:sp>
            <p:nvSpPr>
              <p:cNvPr id="55" name="Rectangle 54"/>
              <p:cNvSpPr/>
              <p:nvPr/>
            </p:nvSpPr>
            <p:spPr>
              <a:xfrm>
                <a:off x="982724" y="7164"/>
                <a:ext cx="3112420" cy="1818016"/>
              </a:xfrm>
              <a:prstGeom prst="rect">
                <a:avLst/>
              </a:prstGeom>
              <a:grpFill/>
            </p:spPr>
            <p:txBody>
              <a:bodyPr wrap="square" anchor="ctr">
                <a:spAutoFit/>
              </a:bodyPr>
              <a:lstStyle/>
              <a:p>
                <a:pPr marL="179235" defTabSz="913346" fontAlgn="base">
                  <a:spcBef>
                    <a:spcPts val="1175"/>
                  </a:spcBef>
                  <a:spcAft>
                    <a:spcPts val="1175"/>
                  </a:spcAft>
                </a:pPr>
                <a:r>
                  <a:rPr lang="en-US" sz="2745" dirty="0">
                    <a:solidFill>
                      <a:schemeClr val="bg1"/>
                    </a:solidFill>
                    <a:latin typeface="+mj-lt"/>
                    <a:cs typeface="Segoe UI Semibold" panose="020B0702040204020203" pitchFamily="34" charset="0"/>
                  </a:rPr>
                  <a:t>Language Understanding Intelligent Service </a:t>
                </a:r>
              </a:p>
            </p:txBody>
          </p:sp>
        </p:grpSp>
        <p:sp>
          <p:nvSpPr>
            <p:cNvPr id="70" name="Rectangle 69"/>
            <p:cNvSpPr/>
            <p:nvPr/>
          </p:nvSpPr>
          <p:spPr>
            <a:xfrm>
              <a:off x="371133" y="1634777"/>
              <a:ext cx="3526187" cy="4435376"/>
            </a:xfrm>
            <a:prstGeom prst="rect">
              <a:avLst/>
            </a:prstGeom>
            <a:grpFill/>
          </p:spPr>
          <p:txBody>
            <a:bodyPr wrap="square">
              <a:spAutoFit/>
            </a:bodyPr>
            <a:lstStyle/>
            <a:p>
              <a:pPr defTabSz="896348"/>
              <a:r>
                <a:rPr lang="en-US" sz="1765" dirty="0">
                  <a:solidFill>
                    <a:schemeClr val="bg1"/>
                  </a:solidFill>
                </a:rPr>
                <a:t>Understand what your users are saying</a:t>
              </a:r>
            </a:p>
            <a:p>
              <a:pPr marL="737273" lvl="1" indent="-280109" defTabSz="896348">
                <a:buFont typeface="Arial" panose="020B0604020202020204" pitchFamily="34" charset="0"/>
                <a:buChar char="•"/>
              </a:pPr>
              <a:r>
                <a:rPr lang="en-US" sz="1765" dirty="0">
                  <a:solidFill>
                    <a:schemeClr val="bg1"/>
                  </a:solidFill>
                </a:rPr>
                <a:t>Determines intent</a:t>
              </a:r>
            </a:p>
            <a:p>
              <a:pPr marL="737273" lvl="1" indent="-280109" defTabSz="896348">
                <a:buFont typeface="Arial" panose="020B0604020202020204" pitchFamily="34" charset="0"/>
                <a:buChar char="•"/>
              </a:pPr>
              <a:r>
                <a:rPr lang="en-US" sz="1765" dirty="0">
                  <a:solidFill>
                    <a:schemeClr val="bg1"/>
                  </a:solidFill>
                </a:rPr>
                <a:t>Detects entities</a:t>
              </a:r>
            </a:p>
            <a:p>
              <a:pPr marL="280109" indent="-280109" defTabSz="896348">
                <a:buFont typeface="Arial" panose="020B0604020202020204" pitchFamily="34" charset="0"/>
                <a:buChar char="•"/>
              </a:pPr>
              <a:endParaRPr lang="en-US" sz="1765" dirty="0">
                <a:solidFill>
                  <a:schemeClr val="bg1"/>
                </a:solidFill>
              </a:endParaRPr>
            </a:p>
            <a:p>
              <a:pPr defTabSz="896348"/>
              <a:endParaRPr lang="en-US" sz="1765" dirty="0">
                <a:solidFill>
                  <a:schemeClr val="bg1"/>
                </a:solidFill>
              </a:endParaRPr>
            </a:p>
            <a:p>
              <a:pPr defTabSz="896348"/>
              <a:r>
                <a:rPr lang="en-US" sz="1765" dirty="0">
                  <a:solidFill>
                    <a:schemeClr val="bg1"/>
                  </a:solidFill>
                </a:rPr>
                <a:t>Seamless integration with Speech Recognition</a:t>
              </a:r>
            </a:p>
            <a:p>
              <a:pPr marL="280109" indent="-280109" defTabSz="896348">
                <a:buFont typeface="Arial" panose="020B0604020202020204" pitchFamily="34" charset="0"/>
                <a:buChar char="•"/>
              </a:pPr>
              <a:endParaRPr lang="en-US" sz="1765" dirty="0">
                <a:solidFill>
                  <a:schemeClr val="bg1"/>
                </a:solidFill>
              </a:endParaRPr>
            </a:p>
            <a:p>
              <a:pPr defTabSz="896348"/>
              <a:endParaRPr lang="en-US" sz="1765" dirty="0">
                <a:solidFill>
                  <a:schemeClr val="bg1"/>
                </a:solidFill>
              </a:endParaRPr>
            </a:p>
            <a:p>
              <a:pPr defTabSz="896348"/>
              <a:r>
                <a:rPr lang="en-US" sz="1765" dirty="0">
                  <a:solidFill>
                    <a:schemeClr val="bg1"/>
                  </a:solidFill>
                </a:rPr>
                <a:t>Learns over time</a:t>
              </a:r>
            </a:p>
            <a:p>
              <a:pPr marL="280109" indent="-280109" defTabSz="896348">
                <a:buFont typeface="Arial" panose="020B0604020202020204" pitchFamily="34" charset="0"/>
                <a:buChar char="•"/>
              </a:pPr>
              <a:endParaRPr lang="en-US" sz="1765" dirty="0">
                <a:solidFill>
                  <a:schemeClr val="bg1"/>
                </a:solidFill>
              </a:endParaRPr>
            </a:p>
            <a:p>
              <a:pPr defTabSz="896348"/>
              <a:endParaRPr lang="en-US" sz="1765" dirty="0">
                <a:solidFill>
                  <a:schemeClr val="bg1"/>
                </a:solidFill>
              </a:endParaRPr>
            </a:p>
            <a:p>
              <a:pPr defTabSz="896348"/>
              <a:r>
                <a:rPr lang="en-US" sz="1765" dirty="0">
                  <a:solidFill>
                    <a:schemeClr val="bg1"/>
                  </a:solidFill>
                </a:rPr>
                <a:t>Use pre-built, world class models from Bing and Cortana</a:t>
              </a:r>
            </a:p>
            <a:p>
              <a:pPr defTabSz="896348"/>
              <a:endParaRPr lang="en-US" sz="1765" dirty="0">
                <a:solidFill>
                  <a:schemeClr val="bg1"/>
                </a:solidFill>
              </a:endParaRPr>
            </a:p>
          </p:txBody>
        </p:sp>
        <p:grpSp>
          <p:nvGrpSpPr>
            <p:cNvPr id="38" name="Group 37"/>
            <p:cNvGrpSpPr/>
            <p:nvPr/>
          </p:nvGrpSpPr>
          <p:grpSpPr>
            <a:xfrm>
              <a:off x="22548" y="973"/>
              <a:ext cx="1165188" cy="1165188"/>
              <a:chOff x="7853141" y="2704730"/>
              <a:chExt cx="1600200" cy="1600200"/>
            </a:xfrm>
            <a:grpFill/>
          </p:grpSpPr>
          <p:sp>
            <p:nvSpPr>
              <p:cNvPr id="64" name="Freeform 41"/>
              <p:cNvSpPr>
                <a:spLocks noEditPoints="1"/>
              </p:cNvSpPr>
              <p:nvPr/>
            </p:nvSpPr>
            <p:spPr bwMode="auto">
              <a:xfrm>
                <a:off x="8156491" y="2901006"/>
                <a:ext cx="993502" cy="1207648"/>
              </a:xfrm>
              <a:custGeom>
                <a:avLst/>
                <a:gdLst>
                  <a:gd name="T0" fmla="*/ 237 w 273"/>
                  <a:gd name="T1" fmla="*/ 54 h 332"/>
                  <a:gd name="T2" fmla="*/ 54 w 273"/>
                  <a:gd name="T3" fmla="*/ 58 h 332"/>
                  <a:gd name="T4" fmla="*/ 55 w 273"/>
                  <a:gd name="T5" fmla="*/ 203 h 332"/>
                  <a:gd name="T6" fmla="*/ 98 w 273"/>
                  <a:gd name="T7" fmla="*/ 235 h 332"/>
                  <a:gd name="T8" fmla="*/ 63 w 273"/>
                  <a:gd name="T9" fmla="*/ 261 h 332"/>
                  <a:gd name="T10" fmla="*/ 15 w 273"/>
                  <a:gd name="T11" fmla="*/ 281 h 332"/>
                  <a:gd name="T12" fmla="*/ 6 w 273"/>
                  <a:gd name="T13" fmla="*/ 315 h 332"/>
                  <a:gd name="T14" fmla="*/ 20 w 273"/>
                  <a:gd name="T15" fmla="*/ 322 h 332"/>
                  <a:gd name="T16" fmla="*/ 216 w 273"/>
                  <a:gd name="T17" fmla="*/ 250 h 332"/>
                  <a:gd name="T18" fmla="*/ 258 w 273"/>
                  <a:gd name="T19" fmla="*/ 182 h 332"/>
                  <a:gd name="T20" fmla="*/ 237 w 273"/>
                  <a:gd name="T21" fmla="*/ 54 h 332"/>
                  <a:gd name="T22" fmla="*/ 149 w 273"/>
                  <a:gd name="T23" fmla="*/ 209 h 332"/>
                  <a:gd name="T24" fmla="*/ 76 w 273"/>
                  <a:gd name="T25" fmla="*/ 160 h 332"/>
                  <a:gd name="T26" fmla="*/ 86 w 273"/>
                  <a:gd name="T27" fmla="*/ 82 h 332"/>
                  <a:gd name="T28" fmla="*/ 96 w 273"/>
                  <a:gd name="T29" fmla="*/ 72 h 332"/>
                  <a:gd name="T30" fmla="*/ 149 w 273"/>
                  <a:gd name="T31" fmla="*/ 51 h 332"/>
                  <a:gd name="T32" fmla="*/ 228 w 273"/>
                  <a:gd name="T33" fmla="*/ 130 h 332"/>
                  <a:gd name="T34" fmla="*/ 149 w 273"/>
                  <a:gd name="T35" fmla="*/ 20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3" h="332">
                    <a:moveTo>
                      <a:pt x="237" y="54"/>
                    </a:moveTo>
                    <a:cubicBezTo>
                      <a:pt x="189" y="0"/>
                      <a:pt x="101" y="2"/>
                      <a:pt x="54" y="58"/>
                    </a:cubicBezTo>
                    <a:cubicBezTo>
                      <a:pt x="19" y="100"/>
                      <a:pt x="19" y="161"/>
                      <a:pt x="55" y="203"/>
                    </a:cubicBezTo>
                    <a:cubicBezTo>
                      <a:pt x="67" y="217"/>
                      <a:pt x="81" y="226"/>
                      <a:pt x="98" y="235"/>
                    </a:cubicBezTo>
                    <a:cubicBezTo>
                      <a:pt x="87" y="248"/>
                      <a:pt x="76" y="256"/>
                      <a:pt x="63" y="261"/>
                    </a:cubicBezTo>
                    <a:cubicBezTo>
                      <a:pt x="47" y="268"/>
                      <a:pt x="31" y="274"/>
                      <a:pt x="15" y="281"/>
                    </a:cubicBezTo>
                    <a:cubicBezTo>
                      <a:pt x="0" y="287"/>
                      <a:pt x="7" y="303"/>
                      <a:pt x="6" y="315"/>
                    </a:cubicBezTo>
                    <a:cubicBezTo>
                      <a:pt x="5" y="324"/>
                      <a:pt x="14" y="321"/>
                      <a:pt x="20" y="322"/>
                    </a:cubicBezTo>
                    <a:cubicBezTo>
                      <a:pt x="95" y="332"/>
                      <a:pt x="159" y="304"/>
                      <a:pt x="216" y="250"/>
                    </a:cubicBezTo>
                    <a:cubicBezTo>
                      <a:pt x="235" y="232"/>
                      <a:pt x="250" y="209"/>
                      <a:pt x="258" y="182"/>
                    </a:cubicBezTo>
                    <a:cubicBezTo>
                      <a:pt x="273" y="135"/>
                      <a:pt x="270" y="91"/>
                      <a:pt x="237" y="54"/>
                    </a:cubicBezTo>
                    <a:close/>
                    <a:moveTo>
                      <a:pt x="149" y="209"/>
                    </a:moveTo>
                    <a:cubicBezTo>
                      <a:pt x="116" y="209"/>
                      <a:pt x="88" y="189"/>
                      <a:pt x="76" y="160"/>
                    </a:cubicBezTo>
                    <a:cubicBezTo>
                      <a:pt x="64" y="135"/>
                      <a:pt x="67" y="105"/>
                      <a:pt x="86" y="82"/>
                    </a:cubicBezTo>
                    <a:cubicBezTo>
                      <a:pt x="89" y="78"/>
                      <a:pt x="92" y="75"/>
                      <a:pt x="96" y="72"/>
                    </a:cubicBezTo>
                    <a:cubicBezTo>
                      <a:pt x="110" y="59"/>
                      <a:pt x="129" y="51"/>
                      <a:pt x="149" y="51"/>
                    </a:cubicBezTo>
                    <a:cubicBezTo>
                      <a:pt x="193" y="51"/>
                      <a:pt x="228" y="86"/>
                      <a:pt x="228" y="130"/>
                    </a:cubicBezTo>
                    <a:cubicBezTo>
                      <a:pt x="228" y="174"/>
                      <a:pt x="193" y="209"/>
                      <a:pt x="149"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348"/>
                <a:endParaRPr lang="en-US" sz="1765">
                  <a:solidFill>
                    <a:sysClr val="windowText" lastClr="000000"/>
                  </a:solidFill>
                </a:endParaRPr>
              </a:p>
            </p:txBody>
          </p:sp>
          <p:sp>
            <p:nvSpPr>
              <p:cNvPr id="59" name="Rectangle 58"/>
              <p:cNvSpPr/>
              <p:nvPr/>
            </p:nvSpPr>
            <p:spPr>
              <a:xfrm>
                <a:off x="7853141" y="2704730"/>
                <a:ext cx="160020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8"/>
                <a:endParaRPr lang="en-US" sz="1765" dirty="0">
                  <a:solidFill>
                    <a:sysClr val="windowText" lastClr="000000"/>
                  </a:solidFill>
                </a:endParaRPr>
              </a:p>
            </p:txBody>
          </p:sp>
        </p:grpSp>
      </p:grpSp>
      <p:sp>
        <p:nvSpPr>
          <p:cNvPr id="66" name="TextBox 65"/>
          <p:cNvSpPr txBox="1"/>
          <p:nvPr/>
        </p:nvSpPr>
        <p:spPr>
          <a:xfrm>
            <a:off x="8681959" y="731755"/>
            <a:ext cx="2737366" cy="923058"/>
          </a:xfrm>
          <a:prstGeom prst="rect">
            <a:avLst/>
          </a:prstGeom>
          <a:noFill/>
        </p:spPr>
        <p:txBody>
          <a:bodyPr wrap="square" lIns="179259" tIns="143407" rIns="179259" bIns="143407" rtlCol="0">
            <a:spAutoFit/>
          </a:bodyPr>
          <a:lstStyle/>
          <a:p>
            <a:pPr lvl="1" defTabSz="914275"/>
            <a:r>
              <a:rPr lang="en-US" sz="1372" dirty="0">
                <a:solidFill>
                  <a:sysClr val="windowText" lastClr="000000"/>
                </a:solidFill>
                <a:latin typeface="Consolas" panose="020B0609020204030204" pitchFamily="49" charset="0"/>
                <a:cs typeface="Consolas" panose="020B0609020204030204" pitchFamily="49" charset="0"/>
              </a:rPr>
              <a:t>Intent: </a:t>
            </a:r>
            <a:r>
              <a:rPr lang="en-US" sz="1372" dirty="0" err="1">
                <a:solidFill>
                  <a:sysClr val="windowText" lastClr="000000"/>
                </a:solidFill>
                <a:latin typeface="Consolas" panose="020B0609020204030204" pitchFamily="49" charset="0"/>
                <a:cs typeface="Consolas" panose="020B0609020204030204" pitchFamily="49" charset="0"/>
              </a:rPr>
              <a:t>TextToSpeech</a:t>
            </a:r>
            <a:endParaRPr lang="en-US" sz="1372" dirty="0">
              <a:solidFill>
                <a:sysClr val="windowText" lastClr="000000"/>
              </a:solidFill>
              <a:latin typeface="Consolas" panose="020B0609020204030204" pitchFamily="49" charset="0"/>
              <a:cs typeface="Consolas" panose="020B0609020204030204" pitchFamily="49" charset="0"/>
            </a:endParaRPr>
          </a:p>
          <a:p>
            <a:pPr lvl="1" defTabSz="914275"/>
            <a:r>
              <a:rPr lang="en-US" sz="1372" dirty="0">
                <a:solidFill>
                  <a:srgbClr val="00BCF2"/>
                </a:solidFill>
                <a:latin typeface="Consolas" panose="020B0609020204030204" pitchFamily="49" charset="0"/>
                <a:cs typeface="Consolas" panose="020B0609020204030204" pitchFamily="49" charset="0"/>
              </a:rPr>
              <a:t>Content: NewsHeadlines</a:t>
            </a:r>
          </a:p>
        </p:txBody>
      </p:sp>
      <p:sp>
        <p:nvSpPr>
          <p:cNvPr id="67" name="Oval Callout 6"/>
          <p:cNvSpPr/>
          <p:nvPr/>
        </p:nvSpPr>
        <p:spPr bwMode="auto">
          <a:xfrm>
            <a:off x="5865572" y="373850"/>
            <a:ext cx="1803046" cy="822510"/>
          </a:xfrm>
          <a:prstGeom prst="wedgeEllipseCallout">
            <a:avLst>
              <a:gd name="adj1" fmla="val -44310"/>
              <a:gd name="adj2" fmla="val 50709"/>
            </a:avLst>
          </a:prstGeom>
          <a:solidFill>
            <a:srgbClr val="FFFFFF"/>
          </a:solidFill>
          <a:ln w="9525" cap="flat" cmpd="sng" algn="ctr">
            <a:solidFill>
              <a:srgbClr val="FF8C00"/>
            </a:solidFill>
            <a:prstDash val="solid"/>
            <a:headEnd type="none" w="med" len="med"/>
            <a:tailEnd type="none" w="med" len="med"/>
          </a:ln>
          <a:effectLst/>
        </p:spPr>
        <p:txBody>
          <a:bodyPr lIns="0" tIns="0" rIns="0" bIns="0" rtlCol="0" anchor="ctr" anchorCtr="0"/>
          <a:lstStyle/>
          <a:p>
            <a:pPr algn="ctr" defTabSz="913998">
              <a:lnSpc>
                <a:spcPts val="1470"/>
              </a:lnSpc>
              <a:defRPr/>
            </a:pPr>
            <a:r>
              <a:rPr lang="en-US" sz="1372" dirty="0">
                <a:solidFill>
                  <a:srgbClr val="333333"/>
                </a:solidFill>
                <a:latin typeface="Segoe UI"/>
                <a:ea typeface="Segoe UI" pitchFamily="34" charset="0"/>
                <a:cs typeface="Segoe UI" pitchFamily="34" charset="0"/>
              </a:rPr>
              <a:t>Read me the </a:t>
            </a:r>
            <a:r>
              <a:rPr lang="en-US" sz="1372" dirty="0">
                <a:solidFill>
                  <a:srgbClr val="00BCF2"/>
                </a:solidFill>
                <a:latin typeface="Segoe UI"/>
                <a:ea typeface="Segoe UI" pitchFamily="34" charset="0"/>
                <a:cs typeface="Segoe UI" pitchFamily="34" charset="0"/>
              </a:rPr>
              <a:t>headlines</a:t>
            </a:r>
            <a:endParaRPr lang="en-US" sz="1372" dirty="0">
              <a:solidFill>
                <a:srgbClr val="FC8004"/>
              </a:solidFill>
              <a:latin typeface="Segoe UI"/>
              <a:ea typeface="Segoe UI" pitchFamily="34" charset="0"/>
              <a:cs typeface="Segoe UI" pitchFamily="34" charset="0"/>
            </a:endParaRPr>
          </a:p>
        </p:txBody>
      </p:sp>
      <p:sp>
        <p:nvSpPr>
          <p:cNvPr id="68" name="Freeform 67"/>
          <p:cNvSpPr>
            <a:spLocks noChangeAspect="1"/>
          </p:cNvSpPr>
          <p:nvPr/>
        </p:nvSpPr>
        <p:spPr bwMode="auto">
          <a:xfrm>
            <a:off x="4904894" y="708944"/>
            <a:ext cx="1196147" cy="1205319"/>
          </a:xfrm>
          <a:custGeom>
            <a:avLst/>
            <a:gdLst>
              <a:gd name="T0" fmla="*/ 26 w 997"/>
              <a:gd name="T1" fmla="*/ 1048 h 1048"/>
              <a:gd name="T2" fmla="*/ 123 w 997"/>
              <a:gd name="T3" fmla="*/ 725 h 1048"/>
              <a:gd name="T4" fmla="*/ 272 w 997"/>
              <a:gd name="T5" fmla="*/ 673 h 1048"/>
              <a:gd name="T6" fmla="*/ 382 w 997"/>
              <a:gd name="T7" fmla="*/ 621 h 1048"/>
              <a:gd name="T8" fmla="*/ 395 w 997"/>
              <a:gd name="T9" fmla="*/ 537 h 1048"/>
              <a:gd name="T10" fmla="*/ 343 w 997"/>
              <a:gd name="T11" fmla="*/ 408 h 1048"/>
              <a:gd name="T12" fmla="*/ 311 w 997"/>
              <a:gd name="T13" fmla="*/ 356 h 1048"/>
              <a:gd name="T14" fmla="*/ 324 w 997"/>
              <a:gd name="T15" fmla="*/ 278 h 1048"/>
              <a:gd name="T16" fmla="*/ 317 w 997"/>
              <a:gd name="T17" fmla="*/ 233 h 1048"/>
              <a:gd name="T18" fmla="*/ 376 w 997"/>
              <a:gd name="T19" fmla="*/ 84 h 1048"/>
              <a:gd name="T20" fmla="*/ 460 w 997"/>
              <a:gd name="T21" fmla="*/ 26 h 1048"/>
              <a:gd name="T22" fmla="*/ 453 w 997"/>
              <a:gd name="T23" fmla="*/ 58 h 1048"/>
              <a:gd name="T24" fmla="*/ 512 w 997"/>
              <a:gd name="T25" fmla="*/ 0 h 1048"/>
              <a:gd name="T26" fmla="*/ 512 w 997"/>
              <a:gd name="T27" fmla="*/ 13 h 1048"/>
              <a:gd name="T28" fmla="*/ 518 w 997"/>
              <a:gd name="T29" fmla="*/ 46 h 1048"/>
              <a:gd name="T30" fmla="*/ 518 w 997"/>
              <a:gd name="T31" fmla="*/ 46 h 1048"/>
              <a:gd name="T32" fmla="*/ 518 w 997"/>
              <a:gd name="T33" fmla="*/ 33 h 1048"/>
              <a:gd name="T34" fmla="*/ 563 w 997"/>
              <a:gd name="T35" fmla="*/ 46 h 1048"/>
              <a:gd name="T36" fmla="*/ 622 w 997"/>
              <a:gd name="T37" fmla="*/ 84 h 1048"/>
              <a:gd name="T38" fmla="*/ 680 w 997"/>
              <a:gd name="T39" fmla="*/ 220 h 1048"/>
              <a:gd name="T40" fmla="*/ 680 w 997"/>
              <a:gd name="T41" fmla="*/ 278 h 1048"/>
              <a:gd name="T42" fmla="*/ 699 w 997"/>
              <a:gd name="T43" fmla="*/ 356 h 1048"/>
              <a:gd name="T44" fmla="*/ 674 w 997"/>
              <a:gd name="T45" fmla="*/ 395 h 1048"/>
              <a:gd name="T46" fmla="*/ 602 w 997"/>
              <a:gd name="T47" fmla="*/ 537 h 1048"/>
              <a:gd name="T48" fmla="*/ 615 w 997"/>
              <a:gd name="T49" fmla="*/ 621 h 1048"/>
              <a:gd name="T50" fmla="*/ 615 w 997"/>
              <a:gd name="T51" fmla="*/ 621 h 1048"/>
              <a:gd name="T52" fmla="*/ 725 w 997"/>
              <a:gd name="T53" fmla="*/ 673 h 1048"/>
              <a:gd name="T54" fmla="*/ 874 w 997"/>
              <a:gd name="T55" fmla="*/ 725 h 1048"/>
              <a:gd name="T56" fmla="*/ 971 w 997"/>
              <a:gd name="T57" fmla="*/ 1048 h 1048"/>
              <a:gd name="T58" fmla="*/ 26 w 997"/>
              <a:gd name="T59" fmla="*/ 1048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7" h="1048">
                <a:moveTo>
                  <a:pt x="26" y="1048"/>
                </a:moveTo>
                <a:cubicBezTo>
                  <a:pt x="26" y="1048"/>
                  <a:pt x="0" y="789"/>
                  <a:pt x="123" y="725"/>
                </a:cubicBezTo>
                <a:cubicBezTo>
                  <a:pt x="201" y="686"/>
                  <a:pt x="175" y="712"/>
                  <a:pt x="272" y="673"/>
                </a:cubicBezTo>
                <a:cubicBezTo>
                  <a:pt x="337" y="641"/>
                  <a:pt x="369" y="621"/>
                  <a:pt x="382" y="621"/>
                </a:cubicBezTo>
                <a:cubicBezTo>
                  <a:pt x="382" y="608"/>
                  <a:pt x="395" y="537"/>
                  <a:pt x="395" y="537"/>
                </a:cubicBezTo>
                <a:cubicBezTo>
                  <a:pt x="395" y="537"/>
                  <a:pt x="356" y="485"/>
                  <a:pt x="343" y="408"/>
                </a:cubicBezTo>
                <a:cubicBezTo>
                  <a:pt x="343" y="408"/>
                  <a:pt x="311" y="414"/>
                  <a:pt x="311" y="356"/>
                </a:cubicBezTo>
                <a:cubicBezTo>
                  <a:pt x="311" y="311"/>
                  <a:pt x="291" y="291"/>
                  <a:pt x="324" y="278"/>
                </a:cubicBezTo>
                <a:cubicBezTo>
                  <a:pt x="324" y="278"/>
                  <a:pt x="317" y="259"/>
                  <a:pt x="317" y="233"/>
                </a:cubicBezTo>
                <a:cubicBezTo>
                  <a:pt x="317" y="194"/>
                  <a:pt x="304" y="130"/>
                  <a:pt x="376" y="84"/>
                </a:cubicBezTo>
                <a:cubicBezTo>
                  <a:pt x="453" y="33"/>
                  <a:pt x="460" y="26"/>
                  <a:pt x="460" y="26"/>
                </a:cubicBezTo>
                <a:cubicBezTo>
                  <a:pt x="460" y="26"/>
                  <a:pt x="460" y="26"/>
                  <a:pt x="453" y="58"/>
                </a:cubicBezTo>
                <a:cubicBezTo>
                  <a:pt x="453" y="58"/>
                  <a:pt x="479" y="26"/>
                  <a:pt x="512" y="0"/>
                </a:cubicBezTo>
                <a:cubicBezTo>
                  <a:pt x="512" y="0"/>
                  <a:pt x="512" y="0"/>
                  <a:pt x="512" y="13"/>
                </a:cubicBezTo>
                <a:cubicBezTo>
                  <a:pt x="512" y="20"/>
                  <a:pt x="512" y="39"/>
                  <a:pt x="518" y="46"/>
                </a:cubicBezTo>
                <a:cubicBezTo>
                  <a:pt x="518" y="46"/>
                  <a:pt x="518" y="46"/>
                  <a:pt x="518" y="46"/>
                </a:cubicBezTo>
                <a:cubicBezTo>
                  <a:pt x="518" y="46"/>
                  <a:pt x="518" y="46"/>
                  <a:pt x="518" y="33"/>
                </a:cubicBezTo>
                <a:cubicBezTo>
                  <a:pt x="518" y="33"/>
                  <a:pt x="544" y="39"/>
                  <a:pt x="563" y="46"/>
                </a:cubicBezTo>
                <a:cubicBezTo>
                  <a:pt x="563" y="46"/>
                  <a:pt x="609" y="78"/>
                  <a:pt x="622" y="84"/>
                </a:cubicBezTo>
                <a:cubicBezTo>
                  <a:pt x="693" y="130"/>
                  <a:pt x="680" y="181"/>
                  <a:pt x="680" y="220"/>
                </a:cubicBezTo>
                <a:cubicBezTo>
                  <a:pt x="680" y="253"/>
                  <a:pt x="680" y="278"/>
                  <a:pt x="680" y="278"/>
                </a:cubicBezTo>
                <a:cubicBezTo>
                  <a:pt x="706" y="291"/>
                  <a:pt x="699" y="311"/>
                  <a:pt x="699" y="356"/>
                </a:cubicBezTo>
                <a:cubicBezTo>
                  <a:pt x="699" y="414"/>
                  <a:pt x="674" y="395"/>
                  <a:pt x="674" y="395"/>
                </a:cubicBezTo>
                <a:cubicBezTo>
                  <a:pt x="661" y="492"/>
                  <a:pt x="602" y="537"/>
                  <a:pt x="602" y="537"/>
                </a:cubicBezTo>
                <a:cubicBezTo>
                  <a:pt x="602" y="537"/>
                  <a:pt x="615" y="608"/>
                  <a:pt x="615" y="621"/>
                </a:cubicBezTo>
                <a:cubicBezTo>
                  <a:pt x="615" y="621"/>
                  <a:pt x="615" y="621"/>
                  <a:pt x="615" y="621"/>
                </a:cubicBezTo>
                <a:cubicBezTo>
                  <a:pt x="628" y="621"/>
                  <a:pt x="661" y="641"/>
                  <a:pt x="725" y="673"/>
                </a:cubicBezTo>
                <a:cubicBezTo>
                  <a:pt x="822" y="712"/>
                  <a:pt x="797" y="686"/>
                  <a:pt x="874" y="725"/>
                </a:cubicBezTo>
                <a:cubicBezTo>
                  <a:pt x="997" y="789"/>
                  <a:pt x="971" y="1048"/>
                  <a:pt x="971" y="1048"/>
                </a:cubicBezTo>
                <a:lnTo>
                  <a:pt x="26" y="1048"/>
                </a:lnTo>
                <a:close/>
              </a:path>
            </a:pathLst>
          </a:custGeom>
          <a:solidFill>
            <a:srgbClr val="333333">
              <a:lumMod val="60000"/>
              <a:lumOff val="40000"/>
            </a:srgbClr>
          </a:solidFill>
          <a:ln>
            <a:noFill/>
          </a:ln>
          <a:extLst/>
        </p:spPr>
        <p:txBody>
          <a:bodyPr vert="horz" wrap="square" lIns="89630" tIns="44814" rIns="89630" bIns="44814" numCol="1" anchor="t" anchorCtr="0" compatLnSpc="1">
            <a:prstTxWarp prst="textNoShape">
              <a:avLst/>
            </a:prstTxWarp>
          </a:bodyPr>
          <a:lstStyle/>
          <a:p>
            <a:pPr algn="just" defTabSz="896312">
              <a:defRPr/>
            </a:pPr>
            <a:endParaRPr lang="en-US">
              <a:solidFill>
                <a:srgbClr val="FFFFFF"/>
              </a:solidFill>
            </a:endParaRPr>
          </a:p>
        </p:txBody>
      </p:sp>
      <p:sp>
        <p:nvSpPr>
          <p:cNvPr id="69" name="Pentagon 68"/>
          <p:cNvSpPr/>
          <p:nvPr/>
        </p:nvSpPr>
        <p:spPr bwMode="auto">
          <a:xfrm>
            <a:off x="7620458" y="874213"/>
            <a:ext cx="1087196" cy="624539"/>
          </a:xfrm>
          <a:prstGeom prst="homePlate">
            <a:avLst>
              <a:gd name="adj" fmla="val 32979"/>
            </a:avLst>
          </a:prstGeom>
          <a:gradFill>
            <a:gsLst>
              <a:gs pos="30000">
                <a:srgbClr val="FF8C00"/>
              </a:gs>
              <a:gs pos="100000">
                <a:srgbClr val="FFFFFF">
                  <a:alpha val="10000"/>
                </a:srgbClr>
              </a:gs>
            </a:gsLst>
            <a:lin ang="0" scaled="1"/>
          </a:gradFill>
          <a:ln w="9525" cap="flat" cmpd="sng" algn="ctr">
            <a:solidFill>
              <a:srgbClr val="FF8C00"/>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63"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1" name="Oval Callout 6"/>
          <p:cNvSpPr/>
          <p:nvPr/>
        </p:nvSpPr>
        <p:spPr bwMode="auto">
          <a:xfrm>
            <a:off x="5865572" y="2644900"/>
            <a:ext cx="1803046" cy="822510"/>
          </a:xfrm>
          <a:prstGeom prst="wedgeEllipseCallout">
            <a:avLst>
              <a:gd name="adj1" fmla="val -44310"/>
              <a:gd name="adj2" fmla="val 50709"/>
            </a:avLst>
          </a:prstGeom>
          <a:solidFill>
            <a:srgbClr val="FFFFFF"/>
          </a:solidFill>
          <a:ln w="9525" cap="flat" cmpd="sng" algn="ctr">
            <a:solidFill>
              <a:srgbClr val="FF8C00"/>
            </a:solidFill>
            <a:prstDash val="solid"/>
            <a:headEnd type="none" w="med" len="med"/>
            <a:tailEnd type="none" w="med" len="med"/>
          </a:ln>
          <a:effectLst/>
        </p:spPr>
        <p:txBody>
          <a:bodyPr lIns="0" tIns="0" rIns="0" bIns="0" rtlCol="0" anchor="ctr" anchorCtr="0"/>
          <a:lstStyle/>
          <a:p>
            <a:pPr algn="ctr" defTabSz="913998">
              <a:lnSpc>
                <a:spcPts val="1470"/>
              </a:lnSpc>
              <a:defRPr/>
            </a:pPr>
            <a:r>
              <a:rPr lang="en-US" sz="1372" dirty="0">
                <a:solidFill>
                  <a:srgbClr val="333333"/>
                </a:solidFill>
                <a:latin typeface="Segoe UI"/>
                <a:ea typeface="Segoe UI" pitchFamily="34" charset="0"/>
                <a:cs typeface="Segoe UI" pitchFamily="34" charset="0"/>
              </a:rPr>
              <a:t>Play </a:t>
            </a:r>
            <a:r>
              <a:rPr lang="en-US" sz="1372" dirty="0">
                <a:solidFill>
                  <a:srgbClr val="FC8004"/>
                </a:solidFill>
                <a:latin typeface="Segoe UI"/>
                <a:ea typeface="Segoe UI" pitchFamily="34" charset="0"/>
                <a:cs typeface="Segoe UI" pitchFamily="34" charset="0"/>
              </a:rPr>
              <a:t>yesterday’s</a:t>
            </a:r>
            <a:r>
              <a:rPr lang="en-US" sz="1372" dirty="0">
                <a:solidFill>
                  <a:srgbClr val="00BCF2"/>
                </a:solidFill>
                <a:latin typeface="Segoe UI"/>
                <a:ea typeface="Segoe UI" pitchFamily="34" charset="0"/>
                <a:cs typeface="Segoe UI" pitchFamily="34" charset="0"/>
              </a:rPr>
              <a:t> Daily Show</a:t>
            </a:r>
          </a:p>
        </p:txBody>
      </p:sp>
      <p:sp>
        <p:nvSpPr>
          <p:cNvPr id="72" name="Freeform 71"/>
          <p:cNvSpPr>
            <a:spLocks noChangeAspect="1"/>
          </p:cNvSpPr>
          <p:nvPr/>
        </p:nvSpPr>
        <p:spPr bwMode="auto">
          <a:xfrm>
            <a:off x="4953205" y="2979993"/>
            <a:ext cx="1147836" cy="1205319"/>
          </a:xfrm>
          <a:custGeom>
            <a:avLst/>
            <a:gdLst>
              <a:gd name="T0" fmla="*/ 26 w 997"/>
              <a:gd name="T1" fmla="*/ 1048 h 1048"/>
              <a:gd name="T2" fmla="*/ 123 w 997"/>
              <a:gd name="T3" fmla="*/ 725 h 1048"/>
              <a:gd name="T4" fmla="*/ 272 w 997"/>
              <a:gd name="T5" fmla="*/ 673 h 1048"/>
              <a:gd name="T6" fmla="*/ 382 w 997"/>
              <a:gd name="T7" fmla="*/ 621 h 1048"/>
              <a:gd name="T8" fmla="*/ 395 w 997"/>
              <a:gd name="T9" fmla="*/ 537 h 1048"/>
              <a:gd name="T10" fmla="*/ 343 w 997"/>
              <a:gd name="T11" fmla="*/ 408 h 1048"/>
              <a:gd name="T12" fmla="*/ 311 w 997"/>
              <a:gd name="T13" fmla="*/ 356 h 1048"/>
              <a:gd name="T14" fmla="*/ 324 w 997"/>
              <a:gd name="T15" fmla="*/ 278 h 1048"/>
              <a:gd name="T16" fmla="*/ 317 w 997"/>
              <a:gd name="T17" fmla="*/ 233 h 1048"/>
              <a:gd name="T18" fmla="*/ 376 w 997"/>
              <a:gd name="T19" fmla="*/ 84 h 1048"/>
              <a:gd name="T20" fmla="*/ 460 w 997"/>
              <a:gd name="T21" fmla="*/ 26 h 1048"/>
              <a:gd name="T22" fmla="*/ 453 w 997"/>
              <a:gd name="T23" fmla="*/ 58 h 1048"/>
              <a:gd name="T24" fmla="*/ 512 w 997"/>
              <a:gd name="T25" fmla="*/ 0 h 1048"/>
              <a:gd name="T26" fmla="*/ 512 w 997"/>
              <a:gd name="T27" fmla="*/ 13 h 1048"/>
              <a:gd name="T28" fmla="*/ 518 w 997"/>
              <a:gd name="T29" fmla="*/ 46 h 1048"/>
              <a:gd name="T30" fmla="*/ 518 w 997"/>
              <a:gd name="T31" fmla="*/ 46 h 1048"/>
              <a:gd name="T32" fmla="*/ 518 w 997"/>
              <a:gd name="T33" fmla="*/ 33 h 1048"/>
              <a:gd name="T34" fmla="*/ 563 w 997"/>
              <a:gd name="T35" fmla="*/ 46 h 1048"/>
              <a:gd name="T36" fmla="*/ 622 w 997"/>
              <a:gd name="T37" fmla="*/ 84 h 1048"/>
              <a:gd name="T38" fmla="*/ 680 w 997"/>
              <a:gd name="T39" fmla="*/ 220 h 1048"/>
              <a:gd name="T40" fmla="*/ 680 w 997"/>
              <a:gd name="T41" fmla="*/ 278 h 1048"/>
              <a:gd name="T42" fmla="*/ 699 w 997"/>
              <a:gd name="T43" fmla="*/ 356 h 1048"/>
              <a:gd name="T44" fmla="*/ 674 w 997"/>
              <a:gd name="T45" fmla="*/ 395 h 1048"/>
              <a:gd name="T46" fmla="*/ 602 w 997"/>
              <a:gd name="T47" fmla="*/ 537 h 1048"/>
              <a:gd name="T48" fmla="*/ 615 w 997"/>
              <a:gd name="T49" fmla="*/ 621 h 1048"/>
              <a:gd name="T50" fmla="*/ 615 w 997"/>
              <a:gd name="T51" fmla="*/ 621 h 1048"/>
              <a:gd name="T52" fmla="*/ 725 w 997"/>
              <a:gd name="T53" fmla="*/ 673 h 1048"/>
              <a:gd name="T54" fmla="*/ 874 w 997"/>
              <a:gd name="T55" fmla="*/ 725 h 1048"/>
              <a:gd name="T56" fmla="*/ 971 w 997"/>
              <a:gd name="T57" fmla="*/ 1048 h 1048"/>
              <a:gd name="T58" fmla="*/ 26 w 997"/>
              <a:gd name="T59" fmla="*/ 1048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7" h="1048">
                <a:moveTo>
                  <a:pt x="26" y="1048"/>
                </a:moveTo>
                <a:cubicBezTo>
                  <a:pt x="26" y="1048"/>
                  <a:pt x="0" y="789"/>
                  <a:pt x="123" y="725"/>
                </a:cubicBezTo>
                <a:cubicBezTo>
                  <a:pt x="201" y="686"/>
                  <a:pt x="175" y="712"/>
                  <a:pt x="272" y="673"/>
                </a:cubicBezTo>
                <a:cubicBezTo>
                  <a:pt x="337" y="641"/>
                  <a:pt x="369" y="621"/>
                  <a:pt x="382" y="621"/>
                </a:cubicBezTo>
                <a:cubicBezTo>
                  <a:pt x="382" y="608"/>
                  <a:pt x="395" y="537"/>
                  <a:pt x="395" y="537"/>
                </a:cubicBezTo>
                <a:cubicBezTo>
                  <a:pt x="395" y="537"/>
                  <a:pt x="356" y="485"/>
                  <a:pt x="343" y="408"/>
                </a:cubicBezTo>
                <a:cubicBezTo>
                  <a:pt x="343" y="408"/>
                  <a:pt x="311" y="414"/>
                  <a:pt x="311" y="356"/>
                </a:cubicBezTo>
                <a:cubicBezTo>
                  <a:pt x="311" y="311"/>
                  <a:pt x="291" y="291"/>
                  <a:pt x="324" y="278"/>
                </a:cubicBezTo>
                <a:cubicBezTo>
                  <a:pt x="324" y="278"/>
                  <a:pt x="317" y="259"/>
                  <a:pt x="317" y="233"/>
                </a:cubicBezTo>
                <a:cubicBezTo>
                  <a:pt x="317" y="194"/>
                  <a:pt x="304" y="130"/>
                  <a:pt x="376" y="84"/>
                </a:cubicBezTo>
                <a:cubicBezTo>
                  <a:pt x="453" y="33"/>
                  <a:pt x="460" y="26"/>
                  <a:pt x="460" y="26"/>
                </a:cubicBezTo>
                <a:cubicBezTo>
                  <a:pt x="460" y="26"/>
                  <a:pt x="460" y="26"/>
                  <a:pt x="453" y="58"/>
                </a:cubicBezTo>
                <a:cubicBezTo>
                  <a:pt x="453" y="58"/>
                  <a:pt x="479" y="26"/>
                  <a:pt x="512" y="0"/>
                </a:cubicBezTo>
                <a:cubicBezTo>
                  <a:pt x="512" y="0"/>
                  <a:pt x="512" y="0"/>
                  <a:pt x="512" y="13"/>
                </a:cubicBezTo>
                <a:cubicBezTo>
                  <a:pt x="512" y="20"/>
                  <a:pt x="512" y="39"/>
                  <a:pt x="518" y="46"/>
                </a:cubicBezTo>
                <a:cubicBezTo>
                  <a:pt x="518" y="46"/>
                  <a:pt x="518" y="46"/>
                  <a:pt x="518" y="46"/>
                </a:cubicBezTo>
                <a:cubicBezTo>
                  <a:pt x="518" y="46"/>
                  <a:pt x="518" y="46"/>
                  <a:pt x="518" y="33"/>
                </a:cubicBezTo>
                <a:cubicBezTo>
                  <a:pt x="518" y="33"/>
                  <a:pt x="544" y="39"/>
                  <a:pt x="563" y="46"/>
                </a:cubicBezTo>
                <a:cubicBezTo>
                  <a:pt x="563" y="46"/>
                  <a:pt x="609" y="78"/>
                  <a:pt x="622" y="84"/>
                </a:cubicBezTo>
                <a:cubicBezTo>
                  <a:pt x="693" y="130"/>
                  <a:pt x="680" y="181"/>
                  <a:pt x="680" y="220"/>
                </a:cubicBezTo>
                <a:cubicBezTo>
                  <a:pt x="680" y="253"/>
                  <a:pt x="680" y="278"/>
                  <a:pt x="680" y="278"/>
                </a:cubicBezTo>
                <a:cubicBezTo>
                  <a:pt x="706" y="291"/>
                  <a:pt x="699" y="311"/>
                  <a:pt x="699" y="356"/>
                </a:cubicBezTo>
                <a:cubicBezTo>
                  <a:pt x="699" y="414"/>
                  <a:pt x="674" y="395"/>
                  <a:pt x="674" y="395"/>
                </a:cubicBezTo>
                <a:cubicBezTo>
                  <a:pt x="661" y="492"/>
                  <a:pt x="602" y="537"/>
                  <a:pt x="602" y="537"/>
                </a:cubicBezTo>
                <a:cubicBezTo>
                  <a:pt x="602" y="537"/>
                  <a:pt x="615" y="608"/>
                  <a:pt x="615" y="621"/>
                </a:cubicBezTo>
                <a:cubicBezTo>
                  <a:pt x="615" y="621"/>
                  <a:pt x="615" y="621"/>
                  <a:pt x="615" y="621"/>
                </a:cubicBezTo>
                <a:cubicBezTo>
                  <a:pt x="628" y="621"/>
                  <a:pt x="661" y="641"/>
                  <a:pt x="725" y="673"/>
                </a:cubicBezTo>
                <a:cubicBezTo>
                  <a:pt x="822" y="712"/>
                  <a:pt x="797" y="686"/>
                  <a:pt x="874" y="725"/>
                </a:cubicBezTo>
                <a:cubicBezTo>
                  <a:pt x="997" y="789"/>
                  <a:pt x="971" y="1048"/>
                  <a:pt x="971" y="1048"/>
                </a:cubicBezTo>
                <a:lnTo>
                  <a:pt x="26" y="1048"/>
                </a:lnTo>
                <a:close/>
              </a:path>
            </a:pathLst>
          </a:custGeom>
          <a:solidFill>
            <a:srgbClr val="333333">
              <a:lumMod val="60000"/>
              <a:lumOff val="40000"/>
            </a:srgbClr>
          </a:solidFill>
          <a:ln>
            <a:noFill/>
          </a:ln>
          <a:extLst/>
        </p:spPr>
        <p:txBody>
          <a:bodyPr vert="horz" wrap="square" lIns="89630" tIns="44814" rIns="89630" bIns="44814" numCol="1" anchor="t" anchorCtr="0" compatLnSpc="1">
            <a:prstTxWarp prst="textNoShape">
              <a:avLst/>
            </a:prstTxWarp>
          </a:bodyPr>
          <a:lstStyle/>
          <a:p>
            <a:pPr algn="just" defTabSz="896312">
              <a:defRPr/>
            </a:pPr>
            <a:endParaRPr lang="en-US">
              <a:solidFill>
                <a:srgbClr val="FFFFFF"/>
              </a:solidFill>
            </a:endParaRPr>
          </a:p>
        </p:txBody>
      </p:sp>
      <p:sp>
        <p:nvSpPr>
          <p:cNvPr id="73" name="Pentagon 72"/>
          <p:cNvSpPr/>
          <p:nvPr/>
        </p:nvSpPr>
        <p:spPr bwMode="auto">
          <a:xfrm>
            <a:off x="7620458" y="3145263"/>
            <a:ext cx="1087196" cy="624539"/>
          </a:xfrm>
          <a:prstGeom prst="homePlate">
            <a:avLst>
              <a:gd name="adj" fmla="val 32979"/>
            </a:avLst>
          </a:prstGeom>
          <a:gradFill>
            <a:gsLst>
              <a:gs pos="30000">
                <a:srgbClr val="FF8C00"/>
              </a:gs>
              <a:gs pos="100000">
                <a:srgbClr val="FFFFFF">
                  <a:alpha val="10000"/>
                </a:srgbClr>
              </a:gs>
            </a:gsLst>
            <a:lin ang="0" scaled="1"/>
          </a:gradFill>
          <a:ln w="9525" cap="flat" cmpd="sng" algn="ctr">
            <a:solidFill>
              <a:srgbClr val="FF8C00"/>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63" fontAlgn="base">
              <a:lnSpc>
                <a:spcPct val="90000"/>
              </a:lnSpc>
              <a:spcBef>
                <a:spcPct val="0"/>
              </a:spcBef>
              <a:spcAft>
                <a:spcPct val="0"/>
              </a:spcAft>
              <a:defRPr/>
            </a:pPr>
            <a:endParaRPr lang="en-US" sz="2353" dirty="0" err="1">
              <a:solidFill>
                <a:srgbClr val="F38C00"/>
              </a:solidFill>
              <a:latin typeface="Segoe UI"/>
              <a:ea typeface="Segoe UI" pitchFamily="34" charset="0"/>
              <a:cs typeface="Segoe UI" pitchFamily="34" charset="0"/>
            </a:endParaRPr>
          </a:p>
        </p:txBody>
      </p:sp>
      <p:sp>
        <p:nvSpPr>
          <p:cNvPr id="82" name="TextBox 7"/>
          <p:cNvSpPr txBox="1"/>
          <p:nvPr/>
        </p:nvSpPr>
        <p:spPr>
          <a:xfrm>
            <a:off x="8669764" y="5220765"/>
            <a:ext cx="3101487" cy="923241"/>
          </a:xfrm>
          <a:prstGeom prst="rect">
            <a:avLst/>
          </a:prstGeom>
          <a:noFill/>
        </p:spPr>
        <p:txBody>
          <a:bodyPr wrap="square" lIns="179259" tIns="143407" rIns="179259" bIns="143407" rtlCol="0">
            <a:spAutoFit/>
          </a:bodyPr>
          <a:lstStyle/>
          <a:p>
            <a:pPr lvl="1" defTabSz="914275"/>
            <a:r>
              <a:rPr lang="en-US" sz="1372" dirty="0">
                <a:solidFill>
                  <a:sysClr val="windowText" lastClr="000000"/>
                </a:solidFill>
                <a:latin typeface="Consolas" panose="020B0609020204030204" pitchFamily="49" charset="0"/>
                <a:cs typeface="Consolas" panose="020B0609020204030204" pitchFamily="49" charset="0"/>
              </a:rPr>
              <a:t>Intent: PauseDevice</a:t>
            </a:r>
          </a:p>
          <a:p>
            <a:pPr lvl="1" defTabSz="914275"/>
            <a:r>
              <a:rPr lang="en-US" sz="1372" dirty="0" err="1">
                <a:solidFill>
                  <a:srgbClr val="FC8004"/>
                </a:solidFill>
                <a:latin typeface="Consolas" panose="020B0609020204030204" pitchFamily="49" charset="0"/>
                <a:cs typeface="Consolas" panose="020B0609020204030204" pitchFamily="49" charset="0"/>
              </a:rPr>
              <a:t>DateTime.duration</a:t>
            </a:r>
            <a:r>
              <a:rPr lang="en-US" sz="1372" dirty="0">
                <a:solidFill>
                  <a:srgbClr val="FC8004"/>
                </a:solidFill>
                <a:latin typeface="Consolas" panose="020B0609020204030204" pitchFamily="49" charset="0"/>
                <a:cs typeface="Consolas" panose="020B0609020204030204" pitchFamily="49" charset="0"/>
              </a:rPr>
              <a:t>: 5 Minutes</a:t>
            </a:r>
          </a:p>
        </p:txBody>
      </p:sp>
      <p:sp>
        <p:nvSpPr>
          <p:cNvPr id="85" name="Oval Callout 6"/>
          <p:cNvSpPr/>
          <p:nvPr/>
        </p:nvSpPr>
        <p:spPr bwMode="auto">
          <a:xfrm>
            <a:off x="5865572" y="5048518"/>
            <a:ext cx="1803046" cy="764106"/>
          </a:xfrm>
          <a:prstGeom prst="wedgeEllipseCallout">
            <a:avLst>
              <a:gd name="adj1" fmla="val -44310"/>
              <a:gd name="adj2" fmla="val 50709"/>
            </a:avLst>
          </a:prstGeom>
          <a:solidFill>
            <a:srgbClr val="FFFFFF"/>
          </a:solidFill>
          <a:ln w="9525" cap="flat" cmpd="sng" algn="ctr">
            <a:solidFill>
              <a:srgbClr val="FF8C00"/>
            </a:solidFill>
            <a:prstDash val="solid"/>
            <a:headEnd type="none" w="med" len="med"/>
            <a:tailEnd type="none" w="med" len="med"/>
          </a:ln>
          <a:effectLst/>
        </p:spPr>
        <p:txBody>
          <a:bodyPr lIns="0" tIns="0" rIns="0" bIns="0" rtlCol="0" anchor="ctr" anchorCtr="0"/>
          <a:lstStyle/>
          <a:p>
            <a:pPr algn="ctr" defTabSz="913998">
              <a:lnSpc>
                <a:spcPts val="1470"/>
              </a:lnSpc>
              <a:defRPr/>
            </a:pPr>
            <a:r>
              <a:rPr lang="en-US" sz="1372" dirty="0">
                <a:solidFill>
                  <a:srgbClr val="333333"/>
                </a:solidFill>
                <a:latin typeface="Segoe UI"/>
                <a:ea typeface="Segoe UI" pitchFamily="34" charset="0"/>
                <a:cs typeface="Segoe UI" pitchFamily="34" charset="0"/>
              </a:rPr>
              <a:t>Pause for</a:t>
            </a:r>
            <a:r>
              <a:rPr lang="en-US" sz="1372" dirty="0">
                <a:solidFill>
                  <a:srgbClr val="00BCF2"/>
                </a:solidFill>
                <a:latin typeface="Segoe UI"/>
                <a:ea typeface="Segoe UI" pitchFamily="34" charset="0"/>
                <a:cs typeface="Segoe UI" pitchFamily="34" charset="0"/>
              </a:rPr>
              <a:t> </a:t>
            </a:r>
            <a:br>
              <a:rPr lang="en-US" sz="1372" dirty="0">
                <a:solidFill>
                  <a:srgbClr val="00BCF2"/>
                </a:solidFill>
                <a:latin typeface="Segoe UI"/>
                <a:ea typeface="Segoe UI" pitchFamily="34" charset="0"/>
                <a:cs typeface="Segoe UI" pitchFamily="34" charset="0"/>
              </a:rPr>
            </a:br>
            <a:r>
              <a:rPr lang="en-US" sz="1372" dirty="0">
                <a:solidFill>
                  <a:srgbClr val="FC8004"/>
                </a:solidFill>
                <a:latin typeface="Segoe UI"/>
                <a:ea typeface="Segoe UI" pitchFamily="34" charset="0"/>
                <a:cs typeface="Segoe UI" pitchFamily="34" charset="0"/>
              </a:rPr>
              <a:t>5 minutes</a:t>
            </a:r>
          </a:p>
        </p:txBody>
      </p:sp>
      <p:sp>
        <p:nvSpPr>
          <p:cNvPr id="86" name="Freeform 85"/>
          <p:cNvSpPr>
            <a:spLocks noChangeAspect="1"/>
          </p:cNvSpPr>
          <p:nvPr/>
        </p:nvSpPr>
        <p:spPr bwMode="auto">
          <a:xfrm>
            <a:off x="4904894" y="5220765"/>
            <a:ext cx="1196147" cy="1205319"/>
          </a:xfrm>
          <a:custGeom>
            <a:avLst/>
            <a:gdLst>
              <a:gd name="T0" fmla="*/ 26 w 997"/>
              <a:gd name="T1" fmla="*/ 1048 h 1048"/>
              <a:gd name="T2" fmla="*/ 123 w 997"/>
              <a:gd name="T3" fmla="*/ 725 h 1048"/>
              <a:gd name="T4" fmla="*/ 272 w 997"/>
              <a:gd name="T5" fmla="*/ 673 h 1048"/>
              <a:gd name="T6" fmla="*/ 382 w 997"/>
              <a:gd name="T7" fmla="*/ 621 h 1048"/>
              <a:gd name="T8" fmla="*/ 395 w 997"/>
              <a:gd name="T9" fmla="*/ 537 h 1048"/>
              <a:gd name="T10" fmla="*/ 343 w 997"/>
              <a:gd name="T11" fmla="*/ 408 h 1048"/>
              <a:gd name="T12" fmla="*/ 311 w 997"/>
              <a:gd name="T13" fmla="*/ 356 h 1048"/>
              <a:gd name="T14" fmla="*/ 324 w 997"/>
              <a:gd name="T15" fmla="*/ 278 h 1048"/>
              <a:gd name="T16" fmla="*/ 317 w 997"/>
              <a:gd name="T17" fmla="*/ 233 h 1048"/>
              <a:gd name="T18" fmla="*/ 376 w 997"/>
              <a:gd name="T19" fmla="*/ 84 h 1048"/>
              <a:gd name="T20" fmla="*/ 460 w 997"/>
              <a:gd name="T21" fmla="*/ 26 h 1048"/>
              <a:gd name="T22" fmla="*/ 453 w 997"/>
              <a:gd name="T23" fmla="*/ 58 h 1048"/>
              <a:gd name="T24" fmla="*/ 512 w 997"/>
              <a:gd name="T25" fmla="*/ 0 h 1048"/>
              <a:gd name="T26" fmla="*/ 512 w 997"/>
              <a:gd name="T27" fmla="*/ 13 h 1048"/>
              <a:gd name="T28" fmla="*/ 518 w 997"/>
              <a:gd name="T29" fmla="*/ 46 h 1048"/>
              <a:gd name="T30" fmla="*/ 518 w 997"/>
              <a:gd name="T31" fmla="*/ 46 h 1048"/>
              <a:gd name="T32" fmla="*/ 518 w 997"/>
              <a:gd name="T33" fmla="*/ 33 h 1048"/>
              <a:gd name="T34" fmla="*/ 563 w 997"/>
              <a:gd name="T35" fmla="*/ 46 h 1048"/>
              <a:gd name="T36" fmla="*/ 622 w 997"/>
              <a:gd name="T37" fmla="*/ 84 h 1048"/>
              <a:gd name="T38" fmla="*/ 680 w 997"/>
              <a:gd name="T39" fmla="*/ 220 h 1048"/>
              <a:gd name="T40" fmla="*/ 680 w 997"/>
              <a:gd name="T41" fmla="*/ 278 h 1048"/>
              <a:gd name="T42" fmla="*/ 699 w 997"/>
              <a:gd name="T43" fmla="*/ 356 h 1048"/>
              <a:gd name="T44" fmla="*/ 674 w 997"/>
              <a:gd name="T45" fmla="*/ 395 h 1048"/>
              <a:gd name="T46" fmla="*/ 602 w 997"/>
              <a:gd name="T47" fmla="*/ 537 h 1048"/>
              <a:gd name="T48" fmla="*/ 615 w 997"/>
              <a:gd name="T49" fmla="*/ 621 h 1048"/>
              <a:gd name="T50" fmla="*/ 615 w 997"/>
              <a:gd name="T51" fmla="*/ 621 h 1048"/>
              <a:gd name="T52" fmla="*/ 725 w 997"/>
              <a:gd name="T53" fmla="*/ 673 h 1048"/>
              <a:gd name="T54" fmla="*/ 874 w 997"/>
              <a:gd name="T55" fmla="*/ 725 h 1048"/>
              <a:gd name="T56" fmla="*/ 971 w 997"/>
              <a:gd name="T57" fmla="*/ 1048 h 1048"/>
              <a:gd name="T58" fmla="*/ 26 w 997"/>
              <a:gd name="T59" fmla="*/ 1048 h 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7" h="1048">
                <a:moveTo>
                  <a:pt x="26" y="1048"/>
                </a:moveTo>
                <a:cubicBezTo>
                  <a:pt x="26" y="1048"/>
                  <a:pt x="0" y="789"/>
                  <a:pt x="123" y="725"/>
                </a:cubicBezTo>
                <a:cubicBezTo>
                  <a:pt x="201" y="686"/>
                  <a:pt x="175" y="712"/>
                  <a:pt x="272" y="673"/>
                </a:cubicBezTo>
                <a:cubicBezTo>
                  <a:pt x="337" y="641"/>
                  <a:pt x="369" y="621"/>
                  <a:pt x="382" y="621"/>
                </a:cubicBezTo>
                <a:cubicBezTo>
                  <a:pt x="382" y="608"/>
                  <a:pt x="395" y="537"/>
                  <a:pt x="395" y="537"/>
                </a:cubicBezTo>
                <a:cubicBezTo>
                  <a:pt x="395" y="537"/>
                  <a:pt x="356" y="485"/>
                  <a:pt x="343" y="408"/>
                </a:cubicBezTo>
                <a:cubicBezTo>
                  <a:pt x="343" y="408"/>
                  <a:pt x="311" y="414"/>
                  <a:pt x="311" y="356"/>
                </a:cubicBezTo>
                <a:cubicBezTo>
                  <a:pt x="311" y="311"/>
                  <a:pt x="291" y="291"/>
                  <a:pt x="324" y="278"/>
                </a:cubicBezTo>
                <a:cubicBezTo>
                  <a:pt x="324" y="278"/>
                  <a:pt x="317" y="259"/>
                  <a:pt x="317" y="233"/>
                </a:cubicBezTo>
                <a:cubicBezTo>
                  <a:pt x="317" y="194"/>
                  <a:pt x="304" y="130"/>
                  <a:pt x="376" y="84"/>
                </a:cubicBezTo>
                <a:cubicBezTo>
                  <a:pt x="453" y="33"/>
                  <a:pt x="460" y="26"/>
                  <a:pt x="460" y="26"/>
                </a:cubicBezTo>
                <a:cubicBezTo>
                  <a:pt x="460" y="26"/>
                  <a:pt x="460" y="26"/>
                  <a:pt x="453" y="58"/>
                </a:cubicBezTo>
                <a:cubicBezTo>
                  <a:pt x="453" y="58"/>
                  <a:pt x="479" y="26"/>
                  <a:pt x="512" y="0"/>
                </a:cubicBezTo>
                <a:cubicBezTo>
                  <a:pt x="512" y="0"/>
                  <a:pt x="512" y="0"/>
                  <a:pt x="512" y="13"/>
                </a:cubicBezTo>
                <a:cubicBezTo>
                  <a:pt x="512" y="20"/>
                  <a:pt x="512" y="39"/>
                  <a:pt x="518" y="46"/>
                </a:cubicBezTo>
                <a:cubicBezTo>
                  <a:pt x="518" y="46"/>
                  <a:pt x="518" y="46"/>
                  <a:pt x="518" y="46"/>
                </a:cubicBezTo>
                <a:cubicBezTo>
                  <a:pt x="518" y="46"/>
                  <a:pt x="518" y="46"/>
                  <a:pt x="518" y="33"/>
                </a:cubicBezTo>
                <a:cubicBezTo>
                  <a:pt x="518" y="33"/>
                  <a:pt x="544" y="39"/>
                  <a:pt x="563" y="46"/>
                </a:cubicBezTo>
                <a:cubicBezTo>
                  <a:pt x="563" y="46"/>
                  <a:pt x="609" y="78"/>
                  <a:pt x="622" y="84"/>
                </a:cubicBezTo>
                <a:cubicBezTo>
                  <a:pt x="693" y="130"/>
                  <a:pt x="680" y="181"/>
                  <a:pt x="680" y="220"/>
                </a:cubicBezTo>
                <a:cubicBezTo>
                  <a:pt x="680" y="253"/>
                  <a:pt x="680" y="278"/>
                  <a:pt x="680" y="278"/>
                </a:cubicBezTo>
                <a:cubicBezTo>
                  <a:pt x="706" y="291"/>
                  <a:pt x="699" y="311"/>
                  <a:pt x="699" y="356"/>
                </a:cubicBezTo>
                <a:cubicBezTo>
                  <a:pt x="699" y="414"/>
                  <a:pt x="674" y="395"/>
                  <a:pt x="674" y="395"/>
                </a:cubicBezTo>
                <a:cubicBezTo>
                  <a:pt x="661" y="492"/>
                  <a:pt x="602" y="537"/>
                  <a:pt x="602" y="537"/>
                </a:cubicBezTo>
                <a:cubicBezTo>
                  <a:pt x="602" y="537"/>
                  <a:pt x="615" y="608"/>
                  <a:pt x="615" y="621"/>
                </a:cubicBezTo>
                <a:cubicBezTo>
                  <a:pt x="615" y="621"/>
                  <a:pt x="615" y="621"/>
                  <a:pt x="615" y="621"/>
                </a:cubicBezTo>
                <a:cubicBezTo>
                  <a:pt x="628" y="621"/>
                  <a:pt x="661" y="641"/>
                  <a:pt x="725" y="673"/>
                </a:cubicBezTo>
                <a:cubicBezTo>
                  <a:pt x="822" y="712"/>
                  <a:pt x="797" y="686"/>
                  <a:pt x="874" y="725"/>
                </a:cubicBezTo>
                <a:cubicBezTo>
                  <a:pt x="997" y="789"/>
                  <a:pt x="971" y="1048"/>
                  <a:pt x="971" y="1048"/>
                </a:cubicBezTo>
                <a:lnTo>
                  <a:pt x="26" y="1048"/>
                </a:lnTo>
                <a:close/>
              </a:path>
            </a:pathLst>
          </a:custGeom>
          <a:solidFill>
            <a:srgbClr val="333333">
              <a:lumMod val="60000"/>
              <a:lumOff val="40000"/>
            </a:srgbClr>
          </a:solidFill>
          <a:ln>
            <a:noFill/>
          </a:ln>
          <a:extLst/>
        </p:spPr>
        <p:txBody>
          <a:bodyPr vert="horz" wrap="square" lIns="89630" tIns="44814" rIns="89630" bIns="44814" numCol="1" anchor="t" anchorCtr="0" compatLnSpc="1">
            <a:prstTxWarp prst="textNoShape">
              <a:avLst/>
            </a:prstTxWarp>
          </a:bodyPr>
          <a:lstStyle/>
          <a:p>
            <a:pPr algn="just" defTabSz="896312">
              <a:defRPr/>
            </a:pPr>
            <a:endParaRPr lang="en-US">
              <a:solidFill>
                <a:srgbClr val="FFFFFF"/>
              </a:solidFill>
            </a:endParaRPr>
          </a:p>
        </p:txBody>
      </p:sp>
      <p:sp>
        <p:nvSpPr>
          <p:cNvPr id="87" name="Pentagon 86"/>
          <p:cNvSpPr/>
          <p:nvPr/>
        </p:nvSpPr>
        <p:spPr bwMode="auto">
          <a:xfrm>
            <a:off x="7620458" y="5386035"/>
            <a:ext cx="1087196" cy="624539"/>
          </a:xfrm>
          <a:prstGeom prst="homePlate">
            <a:avLst>
              <a:gd name="adj" fmla="val 32979"/>
            </a:avLst>
          </a:prstGeom>
          <a:gradFill>
            <a:gsLst>
              <a:gs pos="30000">
                <a:srgbClr val="FF8C00"/>
              </a:gs>
              <a:gs pos="100000">
                <a:srgbClr val="FFFFFF">
                  <a:alpha val="10000"/>
                </a:srgbClr>
              </a:gs>
            </a:gsLst>
            <a:lin ang="0" scaled="1"/>
          </a:gradFill>
          <a:ln w="9525" cap="flat" cmpd="sng" algn="ctr">
            <a:solidFill>
              <a:srgbClr val="FF8C00"/>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63"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8" name="TextBox 7"/>
          <p:cNvSpPr txBox="1"/>
          <p:nvPr/>
        </p:nvSpPr>
        <p:spPr>
          <a:xfrm>
            <a:off x="8707654" y="2995958"/>
            <a:ext cx="2737366" cy="1134449"/>
          </a:xfrm>
          <a:prstGeom prst="rect">
            <a:avLst/>
          </a:prstGeom>
          <a:noFill/>
        </p:spPr>
        <p:txBody>
          <a:bodyPr wrap="square" lIns="179259" tIns="143407" rIns="179259" bIns="143407" rtlCol="0">
            <a:spAutoFit/>
          </a:bodyPr>
          <a:lstStyle/>
          <a:p>
            <a:pPr lvl="1" defTabSz="914275"/>
            <a:r>
              <a:rPr lang="en-US" sz="1372" dirty="0">
                <a:solidFill>
                  <a:sysClr val="windowText" lastClr="000000"/>
                </a:solidFill>
                <a:latin typeface="Consolas" panose="020B0609020204030204" pitchFamily="49" charset="0"/>
                <a:cs typeface="Consolas" panose="020B0609020204030204" pitchFamily="49" charset="0"/>
              </a:rPr>
              <a:t>Intent: PlayEpisode</a:t>
            </a:r>
          </a:p>
          <a:p>
            <a:pPr lvl="1" defTabSz="914275"/>
            <a:r>
              <a:rPr lang="en-US" sz="1372" dirty="0">
                <a:solidFill>
                  <a:srgbClr val="00BCF2"/>
                </a:solidFill>
                <a:latin typeface="Consolas" panose="020B0609020204030204" pitchFamily="49" charset="0"/>
                <a:cs typeface="Consolas" panose="020B0609020204030204" pitchFamily="49" charset="0"/>
              </a:rPr>
              <a:t>Content: Daily Show</a:t>
            </a:r>
          </a:p>
          <a:p>
            <a:pPr lvl="1" defTabSz="914275"/>
            <a:r>
              <a:rPr lang="en-US" sz="1372" dirty="0" err="1">
                <a:solidFill>
                  <a:srgbClr val="FC8004"/>
                </a:solidFill>
                <a:latin typeface="Consolas" panose="020B0609020204030204" pitchFamily="49" charset="0"/>
                <a:cs typeface="Consolas" panose="020B0609020204030204" pitchFamily="49" charset="0"/>
              </a:rPr>
              <a:t>DateTime.date</a:t>
            </a:r>
            <a:r>
              <a:rPr lang="en-US" sz="1372" dirty="0">
                <a:solidFill>
                  <a:srgbClr val="FC8004"/>
                </a:solidFill>
                <a:latin typeface="Consolas" panose="020B0609020204030204" pitchFamily="49" charset="0"/>
                <a:cs typeface="Consolas" panose="020B0609020204030204" pitchFamily="49" charset="0"/>
              </a:rPr>
              <a:t>: T-1 Day</a:t>
            </a:r>
          </a:p>
        </p:txBody>
      </p:sp>
      <p:pic>
        <p:nvPicPr>
          <p:cNvPr id="7" name="Graphic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15" y="-5763"/>
            <a:ext cx="1025102" cy="1025102"/>
          </a:xfrm>
          <a:prstGeom prst="rect">
            <a:avLst/>
          </a:prstGeom>
        </p:spPr>
      </p:pic>
    </p:spTree>
    <p:extLst>
      <p:ext uri="{BB962C8B-B14F-4D97-AF65-F5344CB8AC3E}">
        <p14:creationId xmlns:p14="http://schemas.microsoft.com/office/powerpoint/2010/main" val="3218757775"/>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 of creating LUIS model in Web UI</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54726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p:txBody>
          <a:bodyPr/>
          <a:lstStyle/>
          <a:p>
            <a:r>
              <a:rPr lang="en-US" dirty="0"/>
              <a:t>Developer Resources</a:t>
            </a:r>
          </a:p>
        </p:txBody>
      </p:sp>
      <p:sp>
        <p:nvSpPr>
          <p:cNvPr id="16" name="Content Placeholder 15"/>
          <p:cNvSpPr>
            <a:spLocks noGrp="1"/>
          </p:cNvSpPr>
          <p:nvPr>
            <p:ph sz="quarter" idx="11"/>
          </p:nvPr>
        </p:nvSpPr>
        <p:spPr/>
        <p:txBody>
          <a:bodyPr/>
          <a:lstStyle/>
          <a:p>
            <a:pPr>
              <a:buSzPct val="120000"/>
            </a:pPr>
            <a:r>
              <a:rPr lang="en-US" sz="1568" dirty="0"/>
              <a:t>	 </a:t>
            </a:r>
          </a:p>
        </p:txBody>
      </p:sp>
      <p:sp>
        <p:nvSpPr>
          <p:cNvPr id="18" name="Content Placeholder 6"/>
          <p:cNvSpPr txBox="1">
            <a:spLocks/>
          </p:cNvSpPr>
          <p:nvPr/>
        </p:nvSpPr>
        <p:spPr>
          <a:xfrm>
            <a:off x="5050172" y="440918"/>
            <a:ext cx="6872591" cy="5976165"/>
          </a:xfrm>
          <a:prstGeom prst="rect">
            <a:avLst/>
          </a:prstGeom>
        </p:spPr>
        <p:txBody>
          <a:bodyPr vert="horz" lIns="89642" tIns="44821" rIns="89642" bIns="44821"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20000"/>
              <a:buNone/>
            </a:pPr>
            <a:r>
              <a:rPr lang="en-US" sz="1765" dirty="0">
                <a:solidFill>
                  <a:schemeClr val="bg1"/>
                </a:solidFill>
                <a:latin typeface="Segoe UI Semibold" panose="020B0702040204020203" pitchFamily="34" charset="0"/>
                <a:cs typeface="Segoe UI Semibold" panose="020B0702040204020203" pitchFamily="34" charset="0"/>
              </a:rPr>
              <a:t>Documentation</a:t>
            </a:r>
          </a:p>
          <a:p>
            <a:pPr marL="448193" lvl="1" indent="0">
              <a:buSzPct val="120000"/>
              <a:buNone/>
            </a:pPr>
            <a:r>
              <a:rPr lang="en-US" sz="1600" dirty="0">
                <a:solidFill>
                  <a:schemeClr val="bg1"/>
                </a:solidFill>
                <a:hlinkClick r:id="rId3"/>
              </a:rPr>
              <a:t>https://www.microsoft.com/cognitive-services/en-us/documentation</a:t>
            </a:r>
            <a:endParaRPr lang="en-US" sz="1600" dirty="0">
              <a:solidFill>
                <a:schemeClr val="bg1"/>
              </a:solidFill>
            </a:endParaRPr>
          </a:p>
          <a:p>
            <a:pPr marL="448193" lvl="1" indent="0">
              <a:buSzPct val="120000"/>
              <a:buNone/>
            </a:pPr>
            <a:endParaRPr lang="en-US" sz="1765" dirty="0">
              <a:solidFill>
                <a:schemeClr val="bg1"/>
              </a:solidFill>
              <a:latin typeface="Segoe UI Semibold" panose="020B0702040204020203" pitchFamily="34" charset="0"/>
              <a:cs typeface="Segoe UI Semibold" panose="020B0702040204020203" pitchFamily="34" charset="0"/>
            </a:endParaRPr>
          </a:p>
          <a:p>
            <a:pPr marL="0" indent="0">
              <a:buSzPct val="120000"/>
              <a:buNone/>
            </a:pPr>
            <a:r>
              <a:rPr lang="en-US" sz="1765" dirty="0">
                <a:solidFill>
                  <a:schemeClr val="bg1"/>
                </a:solidFill>
                <a:latin typeface="Segoe UI Semibold" panose="020B0702040204020203" pitchFamily="34" charset="0"/>
                <a:cs typeface="Segoe UI Semibold" panose="020B0702040204020203" pitchFamily="34" charset="0"/>
              </a:rPr>
              <a:t>Client SDKs</a:t>
            </a:r>
          </a:p>
          <a:p>
            <a:pPr marL="448193" lvl="1" indent="0">
              <a:buSzPct val="120000"/>
              <a:buNone/>
            </a:pPr>
            <a:r>
              <a:rPr lang="en-US" sz="1600" dirty="0">
                <a:solidFill>
                  <a:schemeClr val="bg1"/>
                </a:solidFill>
                <a:hlinkClick r:id="rId4"/>
              </a:rPr>
              <a:t>https://www.microsoft.com/cognitive-services/en-us/sdk-sample</a:t>
            </a:r>
            <a:endParaRPr lang="en-US" sz="1600" dirty="0">
              <a:solidFill>
                <a:schemeClr val="bg1"/>
              </a:solidFill>
            </a:endParaRPr>
          </a:p>
          <a:p>
            <a:pPr marL="448193" lvl="1" indent="0">
              <a:buSzPct val="120000"/>
              <a:buNone/>
            </a:pPr>
            <a:r>
              <a:rPr lang="en-US" sz="1568" dirty="0">
                <a:solidFill>
                  <a:schemeClr val="bg1"/>
                </a:solidFill>
              </a:rPr>
              <a:t>​​​</a:t>
            </a:r>
          </a:p>
          <a:p>
            <a:pPr marL="0" indent="0">
              <a:buSzPct val="120000"/>
              <a:buNone/>
            </a:pPr>
            <a:r>
              <a:rPr lang="en-US" sz="1765" dirty="0">
                <a:solidFill>
                  <a:schemeClr val="bg1"/>
                </a:solidFill>
                <a:latin typeface="Segoe UI Semibold" panose="020B0702040204020203" pitchFamily="34" charset="0"/>
                <a:cs typeface="Segoe UI Semibold" panose="020B0702040204020203" pitchFamily="34" charset="0"/>
              </a:rPr>
              <a:t>Example Code</a:t>
            </a:r>
          </a:p>
          <a:p>
            <a:pPr marL="448193" lvl="1" indent="0">
              <a:buSzPct val="120000"/>
              <a:buNone/>
            </a:pPr>
            <a:r>
              <a:rPr lang="en-US" sz="1600" dirty="0">
                <a:solidFill>
                  <a:schemeClr val="bg1"/>
                </a:solidFill>
                <a:hlinkClick r:id="rId5"/>
              </a:rPr>
              <a:t>https://text-analytics-demo.azurewebsites.net/Home/SampleCode</a:t>
            </a:r>
            <a:endParaRPr lang="en-US" sz="1600" dirty="0">
              <a:solidFill>
                <a:schemeClr val="bg1"/>
              </a:solidFill>
            </a:endParaRPr>
          </a:p>
          <a:p>
            <a:pPr marL="448193" lvl="1" indent="0">
              <a:buSzPct val="120000"/>
              <a:buNone/>
            </a:pPr>
            <a:r>
              <a:rPr lang="en-US" sz="1600" dirty="0">
                <a:solidFill>
                  <a:schemeClr val="bg1"/>
                </a:solidFill>
              </a:rPr>
              <a:t>(On all API References as well)</a:t>
            </a:r>
          </a:p>
        </p:txBody>
      </p:sp>
    </p:spTree>
    <p:extLst>
      <p:ext uri="{BB962C8B-B14F-4D97-AF65-F5344CB8AC3E}">
        <p14:creationId xmlns:p14="http://schemas.microsoft.com/office/powerpoint/2010/main" val="19592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p:txBody>
          <a:bodyPr/>
          <a:lstStyle/>
          <a:p>
            <a:r>
              <a:rPr lang="en-US" dirty="0"/>
              <a:t>Additional Resources</a:t>
            </a:r>
          </a:p>
        </p:txBody>
      </p:sp>
      <p:sp>
        <p:nvSpPr>
          <p:cNvPr id="16" name="Content Placeholder 15"/>
          <p:cNvSpPr>
            <a:spLocks noGrp="1"/>
          </p:cNvSpPr>
          <p:nvPr>
            <p:ph sz="quarter" idx="11"/>
          </p:nvPr>
        </p:nvSpPr>
        <p:spPr/>
        <p:txBody>
          <a:bodyPr/>
          <a:lstStyle/>
          <a:p>
            <a:pPr>
              <a:buSzPct val="120000"/>
            </a:pPr>
            <a:r>
              <a:rPr lang="en-US" sz="1568" dirty="0">
                <a:solidFill>
                  <a:schemeClr val="bg1"/>
                </a:solidFill>
              </a:rPr>
              <a:t>	 </a:t>
            </a:r>
          </a:p>
        </p:txBody>
      </p:sp>
      <p:sp>
        <p:nvSpPr>
          <p:cNvPr id="18" name="Content Placeholder 6"/>
          <p:cNvSpPr txBox="1">
            <a:spLocks/>
          </p:cNvSpPr>
          <p:nvPr/>
        </p:nvSpPr>
        <p:spPr>
          <a:xfrm>
            <a:off x="5050172" y="440918"/>
            <a:ext cx="6872591" cy="5976165"/>
          </a:xfrm>
          <a:prstGeom prst="rect">
            <a:avLst/>
          </a:prstGeom>
        </p:spPr>
        <p:txBody>
          <a:bodyPr vert="horz" lIns="89642" tIns="44821" rIns="89642" bIns="44821"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120000"/>
              <a:buNone/>
            </a:pPr>
            <a:r>
              <a:rPr lang="en-US" sz="1765" dirty="0">
                <a:solidFill>
                  <a:schemeClr val="bg1"/>
                </a:solidFill>
                <a:latin typeface="Segoe UI Semibold" panose="020B0702040204020203" pitchFamily="34" charset="0"/>
                <a:cs typeface="Segoe UI Semibold" panose="020B0702040204020203" pitchFamily="34" charset="0"/>
              </a:rPr>
              <a:t>Demos and Featured Apps</a:t>
            </a:r>
          </a:p>
          <a:p>
            <a:pPr marL="448193" lvl="1" indent="0">
              <a:buSzPct val="120000"/>
              <a:buNone/>
            </a:pPr>
            <a:r>
              <a:rPr lang="en-US" sz="1600" dirty="0">
                <a:solidFill>
                  <a:schemeClr val="bg1"/>
                </a:solidFill>
                <a:hlinkClick r:id="rId3"/>
              </a:rPr>
              <a:t>https://www.microsoft.com/cognitive-services/en-us/applications</a:t>
            </a:r>
          </a:p>
          <a:p>
            <a:pPr marL="448193" lvl="1" indent="0">
              <a:buSzPct val="120000"/>
              <a:buNone/>
            </a:pPr>
            <a:r>
              <a:rPr lang="en-US" sz="1600" dirty="0">
                <a:solidFill>
                  <a:schemeClr val="bg1"/>
                </a:solidFill>
                <a:hlinkClick r:id="rId3"/>
              </a:rPr>
              <a:t>https://www.captionbot.ai/</a:t>
            </a:r>
            <a:endParaRPr lang="en-US" sz="1600" dirty="0">
              <a:solidFill>
                <a:schemeClr val="bg1"/>
              </a:solidFill>
            </a:endParaRPr>
          </a:p>
          <a:p>
            <a:pPr marL="448193" lvl="1" indent="0">
              <a:buSzPct val="120000"/>
              <a:buNone/>
            </a:pPr>
            <a:r>
              <a:rPr lang="en-US" sz="1600" dirty="0">
                <a:solidFill>
                  <a:schemeClr val="bg1"/>
                </a:solidFill>
                <a:hlinkClick r:id="rId4"/>
              </a:rPr>
              <a:t>https://www.microsoft.com/cognitive-services/en-us/speech-api</a:t>
            </a:r>
            <a:endParaRPr lang="en-US" sz="1600" dirty="0">
              <a:solidFill>
                <a:schemeClr val="bg1"/>
              </a:solidFill>
            </a:endParaRPr>
          </a:p>
          <a:p>
            <a:pPr marL="448193" lvl="1" indent="0">
              <a:buSzPct val="120000"/>
              <a:buNone/>
            </a:pPr>
            <a:r>
              <a:rPr lang="en-US" sz="1600" dirty="0">
                <a:solidFill>
                  <a:schemeClr val="bg1"/>
                </a:solidFill>
                <a:hlinkClick r:id="rId5"/>
              </a:rPr>
              <a:t>https://www.microsoft.com/cognitive-services/en-us/speaker-recognition-api</a:t>
            </a:r>
            <a:endParaRPr lang="en-US" sz="1600" dirty="0">
              <a:solidFill>
                <a:schemeClr val="bg1"/>
              </a:solidFill>
            </a:endParaRPr>
          </a:p>
          <a:p>
            <a:pPr marL="448193" lvl="1" indent="0">
              <a:buSzPct val="120000"/>
              <a:buNone/>
            </a:pPr>
            <a:r>
              <a:rPr lang="en-US" sz="1600" dirty="0">
                <a:solidFill>
                  <a:schemeClr val="bg1"/>
                </a:solidFill>
                <a:hlinkClick r:id="rId6"/>
              </a:rPr>
              <a:t>https://www.microsoft.com/cognitive-services/en-us/bing-spell-check-ap</a:t>
            </a:r>
          </a:p>
          <a:p>
            <a:pPr marL="448193" lvl="1" indent="0">
              <a:buSzPct val="120000"/>
              <a:buNone/>
            </a:pPr>
            <a:r>
              <a:rPr lang="en-US" sz="1600">
                <a:solidFill>
                  <a:schemeClr val="bg1"/>
                </a:solidFill>
                <a:hlinkClick r:id="rId6"/>
              </a:rPr>
              <a:t>https://github.com/Microsoft/Cognitive-Samples-IntelligentKiosk/i</a:t>
            </a:r>
            <a:endParaRPr lang="en-US" sz="1600" dirty="0">
              <a:solidFill>
                <a:schemeClr val="bg1"/>
              </a:solidFill>
            </a:endParaRPr>
          </a:p>
          <a:p>
            <a:pPr marL="448193" lvl="1" indent="0">
              <a:buSzPct val="120000"/>
              <a:buNone/>
            </a:pPr>
            <a:r>
              <a:rPr lang="en-US" sz="1600" dirty="0">
                <a:solidFill>
                  <a:schemeClr val="bg1"/>
                </a:solidFill>
              </a:rPr>
              <a:t>(and many more)</a:t>
            </a:r>
          </a:p>
          <a:p>
            <a:pPr marL="448193" lvl="1" indent="0">
              <a:buSzPct val="120000"/>
              <a:buNone/>
            </a:pPr>
            <a:endParaRPr lang="en-US" sz="1176" dirty="0">
              <a:solidFill>
                <a:schemeClr val="bg1"/>
              </a:solidFill>
            </a:endParaRPr>
          </a:p>
          <a:p>
            <a:pPr marL="0" lvl="1" indent="0">
              <a:spcBef>
                <a:spcPts val="980"/>
              </a:spcBef>
              <a:buSzPct val="120000"/>
              <a:buNone/>
            </a:pPr>
            <a:r>
              <a:rPr lang="en-US" sz="1765" dirty="0">
                <a:solidFill>
                  <a:schemeClr val="bg1"/>
                </a:solidFill>
                <a:latin typeface="Segoe UI Semibold" panose="020B0702040204020203" pitchFamily="34" charset="0"/>
                <a:cs typeface="Segoe UI Semibold" panose="020B0702040204020203" pitchFamily="34" charset="0"/>
              </a:rPr>
              <a:t>Join Our Community</a:t>
            </a:r>
          </a:p>
          <a:p>
            <a:pPr marL="448193" lvl="1" indent="0">
              <a:buSzPct val="120000"/>
              <a:buNone/>
            </a:pPr>
            <a:r>
              <a:rPr lang="en-US" sz="1600" dirty="0">
                <a:solidFill>
                  <a:schemeClr val="tx1">
                    <a:lumMod val="95000"/>
                    <a:lumOff val="5000"/>
                  </a:schemeClr>
                </a:solidFill>
                <a:hlinkClick r:id="rId7"/>
              </a:rPr>
              <a:t>https://stackoverflow.com/questions/tagged/microsoft-cognitive</a:t>
            </a:r>
            <a:endParaRPr lang="en-US" sz="1600" dirty="0">
              <a:solidFill>
                <a:schemeClr val="tx1">
                  <a:lumMod val="95000"/>
                  <a:lumOff val="5000"/>
                </a:schemeClr>
              </a:solidFill>
            </a:endParaRPr>
          </a:p>
          <a:p>
            <a:pPr marL="448193" lvl="1" indent="0">
              <a:buSzPct val="120000"/>
              <a:buNone/>
            </a:pPr>
            <a:r>
              <a:rPr lang="en-US" sz="1600" dirty="0">
                <a:solidFill>
                  <a:schemeClr val="tx1">
                    <a:lumMod val="95000"/>
                    <a:lumOff val="5000"/>
                  </a:schemeClr>
                </a:solidFill>
                <a:hlinkClick r:id="rId8"/>
              </a:rPr>
              <a:t>https://social.msdn.microsoft.com/forums/azure/en-US/home?forum=mlapi</a:t>
            </a:r>
            <a:r>
              <a:rPr lang="en-US" sz="1600" dirty="0">
                <a:solidFill>
                  <a:schemeClr val="tx1">
                    <a:lumMod val="95000"/>
                    <a:lumOff val="5000"/>
                  </a:schemeClr>
                </a:solidFill>
              </a:rPr>
              <a:t> </a:t>
            </a:r>
          </a:p>
          <a:p>
            <a:pPr marL="448193" lvl="1" indent="0">
              <a:buSzPct val="120000"/>
              <a:buNone/>
            </a:pPr>
            <a:r>
              <a:rPr lang="en-US" sz="1600" dirty="0">
                <a:solidFill>
                  <a:schemeClr val="tx1">
                    <a:lumMod val="95000"/>
                    <a:lumOff val="5000"/>
                  </a:schemeClr>
                </a:solidFill>
                <a:hlinkClick r:id="rId9"/>
              </a:rPr>
              <a:t>https://cognitive.uservoice.com/</a:t>
            </a:r>
            <a:endParaRPr lang="en-US" sz="1600" dirty="0">
              <a:solidFill>
                <a:schemeClr val="tx1">
                  <a:lumMod val="95000"/>
                  <a:lumOff val="5000"/>
                </a:schemeClr>
              </a:solidFill>
            </a:endParaRPr>
          </a:p>
          <a:p>
            <a:pPr marL="448193" lvl="1" indent="0">
              <a:buSzPct val="120000"/>
              <a:buNone/>
            </a:pPr>
            <a:endParaRPr lang="en-US" sz="1600" dirty="0">
              <a:solidFill>
                <a:schemeClr val="tx1">
                  <a:lumMod val="95000"/>
                  <a:lumOff val="5000"/>
                </a:schemeClr>
              </a:solidFill>
            </a:endParaRPr>
          </a:p>
          <a:p>
            <a:pPr marL="0" indent="0">
              <a:buSzPct val="120000"/>
              <a:buNone/>
            </a:pPr>
            <a:r>
              <a:rPr lang="en-US" sz="1765" dirty="0">
                <a:solidFill>
                  <a:schemeClr val="bg1"/>
                </a:solidFill>
                <a:latin typeface="Segoe UI Semibold" panose="020B0702040204020203" pitchFamily="34" charset="0"/>
                <a:cs typeface="Segoe UI Semibold" panose="020B0702040204020203" pitchFamily="34" charset="0"/>
              </a:rPr>
              <a:t>Pricing</a:t>
            </a:r>
          </a:p>
          <a:p>
            <a:pPr marL="448193" lvl="1" indent="0">
              <a:buSzPct val="120000"/>
              <a:buNone/>
            </a:pPr>
            <a:r>
              <a:rPr lang="en-US" sz="1600" dirty="0">
                <a:solidFill>
                  <a:schemeClr val="bg1"/>
                </a:solidFill>
                <a:hlinkClick r:id="rId10"/>
              </a:rPr>
              <a:t>https://www.microsoft.com/cognitive-services/en-us/pricing</a:t>
            </a:r>
            <a:r>
              <a:rPr lang="en-US" sz="1600" dirty="0">
                <a:solidFill>
                  <a:schemeClr val="bg1"/>
                </a:solidFill>
              </a:rPr>
              <a:t> </a:t>
            </a:r>
          </a:p>
        </p:txBody>
      </p:sp>
    </p:spTree>
    <p:extLst>
      <p:ext uri="{BB962C8B-B14F-4D97-AF65-F5344CB8AC3E}">
        <p14:creationId xmlns:p14="http://schemas.microsoft.com/office/powerpoint/2010/main" val="31905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866" y="441342"/>
            <a:ext cx="12190271" cy="941344"/>
          </a:xfrm>
          <a:prstGeom prst="rect">
            <a:avLst/>
          </a:prstGeom>
          <a:noFill/>
        </p:spPr>
        <p:txBody>
          <a:bodyPr wrap="square" lIns="179259" tIns="143407" rIns="179259" bIns="143407" rtlCol="0">
            <a:spAutoFit/>
          </a:bodyPr>
          <a:lstStyle/>
          <a:p>
            <a:pPr algn="ctr" defTabSz="914328">
              <a:lnSpc>
                <a:spcPct val="90000"/>
              </a:lnSpc>
              <a:spcAft>
                <a:spcPts val="588"/>
              </a:spcAft>
            </a:pPr>
            <a:r>
              <a:rPr lang="en-US" sz="4705" dirty="0">
                <a:gradFill>
                  <a:gsLst>
                    <a:gs pos="2917">
                      <a:srgbClr val="FFFFFF"/>
                    </a:gs>
                    <a:gs pos="30000">
                      <a:srgbClr val="FFFFFF"/>
                    </a:gs>
                  </a:gsLst>
                  <a:lin ang="5400000" scaled="0"/>
                </a:gradFill>
                <a:latin typeface="Segoe UI Light"/>
              </a:rPr>
              <a:t>Intelligence powers our products</a:t>
            </a:r>
          </a:p>
        </p:txBody>
      </p:sp>
      <p:pic>
        <p:nvPicPr>
          <p:cNvPr id="1032" name="Picture 8" descr="https://familysearch.org/learn/wiki/en/images/d/d7/Skype-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l="12463" r="12463"/>
          <a:stretch/>
        </p:blipFill>
        <p:spPr bwMode="auto">
          <a:xfrm>
            <a:off x="487886" y="4083322"/>
            <a:ext cx="1344446" cy="134444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cdn.pureinfotech.com/wp-content/uploads/2012/07/OfficelogoOrange_solo.jpg?681c7a"/>
          <p:cNvPicPr>
            <a:picLocks noChangeAspect="1" noChangeArrowheads="1"/>
          </p:cNvPicPr>
          <p:nvPr/>
        </p:nvPicPr>
        <p:blipFill rotWithShape="1">
          <a:blip r:embed="rId4">
            <a:extLst>
              <a:ext uri="{28A0092B-C50C-407E-A947-70E740481C1C}">
                <a14:useLocalDpi xmlns:a14="http://schemas.microsoft.com/office/drawing/2010/main" val="0"/>
              </a:ext>
            </a:extLst>
          </a:blip>
          <a:srcRect l="17584" t="8000" r="18000" b="6111"/>
          <a:stretch/>
        </p:blipFill>
        <p:spPr bwMode="auto">
          <a:xfrm>
            <a:off x="2459740" y="4042162"/>
            <a:ext cx="1344446" cy="134444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i1-news.softpedia-static.com/images/news2/The-Windows-8-Logo-That-Could-Have-Been-3.jpg"/>
          <p:cNvPicPr>
            <a:picLocks noChangeAspect="1" noChangeArrowheads="1"/>
          </p:cNvPicPr>
          <p:nvPr/>
        </p:nvPicPr>
        <p:blipFill rotWithShape="1">
          <a:blip r:embed="rId5">
            <a:extLst>
              <a:ext uri="{28A0092B-C50C-407E-A947-70E740481C1C}">
                <a14:useLocalDpi xmlns:a14="http://schemas.microsoft.com/office/drawing/2010/main" val="0"/>
              </a:ext>
            </a:extLst>
          </a:blip>
          <a:srcRect l="3418" t="11396" r="17379" b="9401"/>
          <a:stretch/>
        </p:blipFill>
        <p:spPr bwMode="auto">
          <a:xfrm>
            <a:off x="4431595" y="4071360"/>
            <a:ext cx="1344446" cy="13444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opfullgames.net/wp-content/uploads/2015/10/cortana-logo.jpg"/>
          <p:cNvPicPr>
            <a:picLocks noChangeAspect="1" noChangeArrowheads="1"/>
          </p:cNvPicPr>
          <p:nvPr/>
        </p:nvPicPr>
        <p:blipFill rotWithShape="1">
          <a:blip r:embed="rId6">
            <a:extLst>
              <a:ext uri="{28A0092B-C50C-407E-A947-70E740481C1C}">
                <a14:useLocalDpi xmlns:a14="http://schemas.microsoft.com/office/drawing/2010/main" val="0"/>
              </a:ext>
            </a:extLst>
          </a:blip>
          <a:srcRect l="7767" t="8177" r="8910" b="9334"/>
          <a:stretch/>
        </p:blipFill>
        <p:spPr bwMode="auto">
          <a:xfrm>
            <a:off x="6403451" y="4042162"/>
            <a:ext cx="1344446" cy="134444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logok.org/wp-content/uploads/2014/12/Xbox-logo-880x660.png"/>
          <p:cNvPicPr>
            <a:picLocks noChangeAspect="1" noChangeArrowheads="1"/>
          </p:cNvPicPr>
          <p:nvPr/>
        </p:nvPicPr>
        <p:blipFill rotWithShape="1">
          <a:blip r:embed="rId7">
            <a:extLst>
              <a:ext uri="{28A0092B-C50C-407E-A947-70E740481C1C}">
                <a14:useLocalDpi xmlns:a14="http://schemas.microsoft.com/office/drawing/2010/main" val="0"/>
              </a:ext>
            </a:extLst>
          </a:blip>
          <a:srcRect l="26103" t="16667" r="23896" b="16667"/>
          <a:stretch/>
        </p:blipFill>
        <p:spPr bwMode="auto">
          <a:xfrm>
            <a:off x="10347160" y="4071360"/>
            <a:ext cx="1344446" cy="134444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a:stCxn id="41" idx="2"/>
            <a:endCxn id="1026" idx="0"/>
          </p:cNvCxnSpPr>
          <p:nvPr/>
        </p:nvCxnSpPr>
        <p:spPr>
          <a:xfrm>
            <a:off x="1459829" y="2363216"/>
            <a:ext cx="1672135" cy="1678946"/>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1" idx="2"/>
            <a:endCxn id="1036" idx="0"/>
          </p:cNvCxnSpPr>
          <p:nvPr/>
        </p:nvCxnSpPr>
        <p:spPr>
          <a:xfrm>
            <a:off x="1459828" y="2363217"/>
            <a:ext cx="3643990" cy="170814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1" idx="2"/>
            <a:endCxn id="3" idx="0"/>
          </p:cNvCxnSpPr>
          <p:nvPr/>
        </p:nvCxnSpPr>
        <p:spPr>
          <a:xfrm>
            <a:off x="1459828" y="2363217"/>
            <a:ext cx="9559555" cy="170814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41" idx="2"/>
            <a:endCxn id="3" idx="0"/>
          </p:cNvCxnSpPr>
          <p:nvPr/>
        </p:nvCxnSpPr>
        <p:spPr>
          <a:xfrm>
            <a:off x="1459828" y="2363217"/>
            <a:ext cx="9559555" cy="170814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1" idx="2"/>
          </p:cNvCxnSpPr>
          <p:nvPr/>
        </p:nvCxnSpPr>
        <p:spPr>
          <a:xfrm>
            <a:off x="1459828" y="2363216"/>
            <a:ext cx="7587700" cy="170431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41" idx="2"/>
          </p:cNvCxnSpPr>
          <p:nvPr/>
        </p:nvCxnSpPr>
        <p:spPr>
          <a:xfrm>
            <a:off x="1459828" y="2363216"/>
            <a:ext cx="7587700" cy="1704315"/>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2" idx="2"/>
            <a:endCxn id="1032" idx="0"/>
          </p:cNvCxnSpPr>
          <p:nvPr/>
        </p:nvCxnSpPr>
        <p:spPr>
          <a:xfrm flipH="1">
            <a:off x="1160110" y="2363217"/>
            <a:ext cx="2620214" cy="1720105"/>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2" idx="2"/>
            <a:endCxn id="1036" idx="0"/>
          </p:cNvCxnSpPr>
          <p:nvPr/>
        </p:nvCxnSpPr>
        <p:spPr>
          <a:xfrm>
            <a:off x="3780323" y="2363217"/>
            <a:ext cx="1323495" cy="170814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2" idx="2"/>
            <a:endCxn id="1028" idx="0"/>
          </p:cNvCxnSpPr>
          <p:nvPr/>
        </p:nvCxnSpPr>
        <p:spPr>
          <a:xfrm>
            <a:off x="3780324" y="2363216"/>
            <a:ext cx="3295350" cy="1678946"/>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2" idx="2"/>
            <a:endCxn id="3" idx="0"/>
          </p:cNvCxnSpPr>
          <p:nvPr/>
        </p:nvCxnSpPr>
        <p:spPr>
          <a:xfrm>
            <a:off x="3780323" y="2363217"/>
            <a:ext cx="7239060" cy="170814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3" idx="2"/>
            <a:endCxn id="1028" idx="0"/>
          </p:cNvCxnSpPr>
          <p:nvPr/>
        </p:nvCxnSpPr>
        <p:spPr>
          <a:xfrm>
            <a:off x="6100819" y="2363216"/>
            <a:ext cx="974855" cy="1678946"/>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5" idx="2"/>
          </p:cNvCxnSpPr>
          <p:nvPr/>
        </p:nvCxnSpPr>
        <p:spPr>
          <a:xfrm flipH="1">
            <a:off x="9047530" y="2363216"/>
            <a:ext cx="1694280" cy="1704315"/>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2" idx="2"/>
            <a:endCxn id="1026" idx="0"/>
          </p:cNvCxnSpPr>
          <p:nvPr/>
        </p:nvCxnSpPr>
        <p:spPr>
          <a:xfrm flipH="1">
            <a:off x="3131964" y="2363216"/>
            <a:ext cx="648360" cy="1678946"/>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3" idx="2"/>
          </p:cNvCxnSpPr>
          <p:nvPr/>
        </p:nvCxnSpPr>
        <p:spPr>
          <a:xfrm>
            <a:off x="6100819" y="2363216"/>
            <a:ext cx="2946710" cy="1704315"/>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3" idx="2"/>
            <a:endCxn id="1026" idx="0"/>
          </p:cNvCxnSpPr>
          <p:nvPr/>
        </p:nvCxnSpPr>
        <p:spPr>
          <a:xfrm flipH="1">
            <a:off x="3131964" y="2363216"/>
            <a:ext cx="2968855" cy="1678946"/>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43" idx="2"/>
            <a:endCxn id="1036" idx="0"/>
          </p:cNvCxnSpPr>
          <p:nvPr/>
        </p:nvCxnSpPr>
        <p:spPr>
          <a:xfrm flipH="1">
            <a:off x="5103818" y="2363217"/>
            <a:ext cx="997000" cy="170814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45" idx="2"/>
            <a:endCxn id="1036" idx="0"/>
          </p:cNvCxnSpPr>
          <p:nvPr/>
        </p:nvCxnSpPr>
        <p:spPr>
          <a:xfrm flipH="1">
            <a:off x="5103819" y="2363217"/>
            <a:ext cx="5637992" cy="170814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45" idx="2"/>
            <a:endCxn id="1028" idx="0"/>
          </p:cNvCxnSpPr>
          <p:nvPr/>
        </p:nvCxnSpPr>
        <p:spPr>
          <a:xfrm flipH="1">
            <a:off x="7075674" y="2363216"/>
            <a:ext cx="3666136" cy="1678946"/>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45" idx="2"/>
            <a:endCxn id="3" idx="0"/>
          </p:cNvCxnSpPr>
          <p:nvPr/>
        </p:nvCxnSpPr>
        <p:spPr>
          <a:xfrm>
            <a:off x="10741810" y="2363217"/>
            <a:ext cx="277573" cy="1708143"/>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p:cNvCxnSpPr>
            <a:stCxn id="45" idx="2"/>
            <a:endCxn id="1026" idx="0"/>
          </p:cNvCxnSpPr>
          <p:nvPr/>
        </p:nvCxnSpPr>
        <p:spPr>
          <a:xfrm flipH="1">
            <a:off x="3131963" y="2363216"/>
            <a:ext cx="7609847" cy="1678946"/>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80" idx="2"/>
          </p:cNvCxnSpPr>
          <p:nvPr/>
        </p:nvCxnSpPr>
        <p:spPr>
          <a:xfrm>
            <a:off x="8421315" y="2363216"/>
            <a:ext cx="626214" cy="1704315"/>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80" idx="2"/>
            <a:endCxn id="1028" idx="0"/>
          </p:cNvCxnSpPr>
          <p:nvPr/>
        </p:nvCxnSpPr>
        <p:spPr>
          <a:xfrm flipH="1">
            <a:off x="7075674" y="2363216"/>
            <a:ext cx="1345641" cy="1678946"/>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8"/>
          <a:stretch>
            <a:fillRect/>
          </a:stretch>
        </p:blipFill>
        <p:spPr>
          <a:xfrm>
            <a:off x="8592864" y="4126648"/>
            <a:ext cx="909329" cy="1259962"/>
          </a:xfrm>
          <a:prstGeom prst="rect">
            <a:avLst/>
          </a:prstGeom>
        </p:spPr>
      </p:pic>
      <p:sp>
        <p:nvSpPr>
          <p:cNvPr id="42" name="TextBox 41"/>
          <p:cNvSpPr txBox="1"/>
          <p:nvPr/>
        </p:nvSpPr>
        <p:spPr>
          <a:xfrm>
            <a:off x="2749581" y="1699648"/>
            <a:ext cx="2061485" cy="663568"/>
          </a:xfrm>
          <a:prstGeom prst="rect">
            <a:avLst/>
          </a:prstGeom>
          <a:solidFill>
            <a:srgbClr val="009580"/>
          </a:solidFill>
          <a:ln>
            <a:noFill/>
          </a:ln>
        </p:spPr>
        <p:txBody>
          <a:bodyPr wrap="square" lIns="179259" tIns="143407" rIns="179259" bIns="143407" rtlCol="0">
            <a:spAutoFit/>
          </a:bodyPr>
          <a:lstStyle/>
          <a:p>
            <a:pPr algn="ctr" defTabSz="914328">
              <a:lnSpc>
                <a:spcPct val="90000"/>
              </a:lnSpc>
              <a:spcAft>
                <a:spcPts val="588"/>
              </a:spcAft>
            </a:pPr>
            <a:r>
              <a:rPr lang="en-US" sz="2700" dirty="0">
                <a:solidFill>
                  <a:srgbClr val="FFFFFF"/>
                </a:solidFill>
                <a:latin typeface="Segoe UI"/>
              </a:rPr>
              <a:t>Speech</a:t>
            </a:r>
          </a:p>
        </p:txBody>
      </p:sp>
      <p:sp>
        <p:nvSpPr>
          <p:cNvPr id="41" name="TextBox 40"/>
          <p:cNvSpPr txBox="1"/>
          <p:nvPr/>
        </p:nvSpPr>
        <p:spPr>
          <a:xfrm>
            <a:off x="429085" y="1699648"/>
            <a:ext cx="2061485" cy="663568"/>
          </a:xfrm>
          <a:prstGeom prst="rect">
            <a:avLst/>
          </a:prstGeom>
          <a:solidFill>
            <a:srgbClr val="009580"/>
          </a:solidFill>
          <a:ln>
            <a:noFill/>
          </a:ln>
        </p:spPr>
        <p:txBody>
          <a:bodyPr wrap="square" lIns="179259" tIns="143407" rIns="179259" bIns="143407" rtlCol="0">
            <a:spAutoFit/>
          </a:bodyPr>
          <a:lstStyle/>
          <a:p>
            <a:pPr algn="ctr" defTabSz="914328">
              <a:lnSpc>
                <a:spcPct val="90000"/>
              </a:lnSpc>
              <a:spcAft>
                <a:spcPts val="588"/>
              </a:spcAft>
            </a:pPr>
            <a:r>
              <a:rPr lang="en-US" sz="2700" dirty="0">
                <a:solidFill>
                  <a:srgbClr val="FFFFFF"/>
                </a:solidFill>
                <a:latin typeface="Segoe UI"/>
              </a:rPr>
              <a:t>Vision</a:t>
            </a:r>
          </a:p>
        </p:txBody>
      </p:sp>
      <p:sp>
        <p:nvSpPr>
          <p:cNvPr id="43" name="TextBox 42"/>
          <p:cNvSpPr txBox="1"/>
          <p:nvPr/>
        </p:nvSpPr>
        <p:spPr>
          <a:xfrm>
            <a:off x="5070076" y="1699648"/>
            <a:ext cx="2061485" cy="663568"/>
          </a:xfrm>
          <a:prstGeom prst="rect">
            <a:avLst/>
          </a:prstGeom>
          <a:solidFill>
            <a:srgbClr val="009580"/>
          </a:solidFill>
          <a:ln>
            <a:noFill/>
          </a:ln>
        </p:spPr>
        <p:txBody>
          <a:bodyPr wrap="square" lIns="179259" tIns="143407" rIns="179259" bIns="143407" rtlCol="0">
            <a:spAutoFit/>
          </a:bodyPr>
          <a:lstStyle/>
          <a:p>
            <a:pPr algn="ctr" defTabSz="914328">
              <a:lnSpc>
                <a:spcPct val="90000"/>
              </a:lnSpc>
              <a:spcAft>
                <a:spcPts val="588"/>
              </a:spcAft>
            </a:pPr>
            <a:r>
              <a:rPr lang="en-US" sz="2700" dirty="0">
                <a:solidFill>
                  <a:srgbClr val="FFFFFF"/>
                </a:solidFill>
                <a:latin typeface="Segoe UI"/>
              </a:rPr>
              <a:t>Language</a:t>
            </a:r>
          </a:p>
        </p:txBody>
      </p:sp>
      <p:sp>
        <p:nvSpPr>
          <p:cNvPr id="45" name="TextBox 44"/>
          <p:cNvSpPr txBox="1"/>
          <p:nvPr/>
        </p:nvSpPr>
        <p:spPr>
          <a:xfrm>
            <a:off x="9711067" y="1699648"/>
            <a:ext cx="2061485" cy="663568"/>
          </a:xfrm>
          <a:prstGeom prst="rect">
            <a:avLst/>
          </a:prstGeom>
          <a:solidFill>
            <a:srgbClr val="009580"/>
          </a:solidFill>
          <a:ln>
            <a:noFill/>
          </a:ln>
        </p:spPr>
        <p:txBody>
          <a:bodyPr wrap="square" lIns="179259" tIns="143407" rIns="179259" bIns="143407" rtlCol="0">
            <a:spAutoFit/>
          </a:bodyPr>
          <a:lstStyle/>
          <a:p>
            <a:pPr algn="ctr" defTabSz="914328">
              <a:lnSpc>
                <a:spcPct val="90000"/>
              </a:lnSpc>
              <a:spcAft>
                <a:spcPts val="588"/>
              </a:spcAft>
            </a:pPr>
            <a:r>
              <a:rPr lang="en-US" sz="2700" dirty="0">
                <a:solidFill>
                  <a:srgbClr val="FFFFFF"/>
                </a:solidFill>
                <a:latin typeface="Segoe UI"/>
              </a:rPr>
              <a:t>Search</a:t>
            </a:r>
          </a:p>
        </p:txBody>
      </p:sp>
      <p:sp>
        <p:nvSpPr>
          <p:cNvPr id="80" name="TextBox 79"/>
          <p:cNvSpPr txBox="1"/>
          <p:nvPr/>
        </p:nvSpPr>
        <p:spPr>
          <a:xfrm>
            <a:off x="7390572" y="1699648"/>
            <a:ext cx="2061485" cy="663568"/>
          </a:xfrm>
          <a:prstGeom prst="rect">
            <a:avLst/>
          </a:prstGeom>
          <a:solidFill>
            <a:srgbClr val="009580"/>
          </a:solidFill>
          <a:ln>
            <a:noFill/>
          </a:ln>
        </p:spPr>
        <p:txBody>
          <a:bodyPr wrap="square" lIns="179259" tIns="143407" rIns="179259" bIns="143407" rtlCol="0">
            <a:spAutoFit/>
          </a:bodyPr>
          <a:lstStyle/>
          <a:p>
            <a:pPr algn="ctr" defTabSz="914328">
              <a:lnSpc>
                <a:spcPct val="90000"/>
              </a:lnSpc>
              <a:spcAft>
                <a:spcPts val="588"/>
              </a:spcAft>
            </a:pPr>
            <a:r>
              <a:rPr lang="en-US" sz="2700" dirty="0">
                <a:solidFill>
                  <a:srgbClr val="FFFFFF"/>
                </a:solidFill>
                <a:latin typeface="Segoe UI"/>
              </a:rPr>
              <a:t>Knowledge</a:t>
            </a:r>
          </a:p>
        </p:txBody>
      </p:sp>
      <p:sp>
        <p:nvSpPr>
          <p:cNvPr id="36" name="Rectangle 35"/>
          <p:cNvSpPr/>
          <p:nvPr/>
        </p:nvSpPr>
        <p:spPr>
          <a:xfrm>
            <a:off x="865" y="487"/>
            <a:ext cx="12190271" cy="12615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7" name="Title 3"/>
          <p:cNvSpPr>
            <a:spLocks noGrp="1"/>
          </p:cNvSpPr>
          <p:nvPr>
            <p:ph type="title" idx="4294967295"/>
          </p:nvPr>
        </p:nvSpPr>
        <p:spPr>
          <a:xfrm>
            <a:off x="429085" y="168737"/>
            <a:ext cx="11762050" cy="899191"/>
          </a:xfrm>
          <a:prstGeom prst="rect">
            <a:avLst/>
          </a:prstGeom>
        </p:spPr>
        <p:txBody>
          <a:bodyPr>
            <a:normAutofit/>
          </a:bodyPr>
          <a:lstStyle/>
          <a:p>
            <a:r>
              <a:rPr lang="en-US" dirty="0">
                <a:solidFill>
                  <a:schemeClr val="bg1"/>
                </a:solidFill>
              </a:rPr>
              <a:t>Powering products across Microsoft</a:t>
            </a:r>
          </a:p>
        </p:txBody>
      </p:sp>
    </p:spTree>
    <p:extLst>
      <p:ext uri="{BB962C8B-B14F-4D97-AF65-F5344CB8AC3E}">
        <p14:creationId xmlns:p14="http://schemas.microsoft.com/office/powerpoint/2010/main" val="73259551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71563" y="2543175"/>
            <a:ext cx="2536272" cy="769441"/>
          </a:xfrm>
          <a:prstGeom prst="rect">
            <a:avLst/>
          </a:prstGeom>
          <a:noFill/>
        </p:spPr>
        <p:txBody>
          <a:bodyPr wrap="none" rtlCol="0">
            <a:spAutoFit/>
          </a:bodyPr>
          <a:lstStyle/>
          <a:p>
            <a:r>
              <a:rPr lang="en-US" sz="4400" dirty="0"/>
              <a:t>Questions</a:t>
            </a:r>
          </a:p>
        </p:txBody>
      </p:sp>
    </p:spTree>
    <p:extLst>
      <p:ext uri="{BB962C8B-B14F-4D97-AF65-F5344CB8AC3E}">
        <p14:creationId xmlns:p14="http://schemas.microsoft.com/office/powerpoint/2010/main" val="12791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3117200"/>
          </a:xfrm>
        </p:spPr>
        <p:txBody>
          <a:bodyPr/>
          <a:lstStyle/>
          <a:p>
            <a:r>
              <a:rPr lang="en-US" dirty="0"/>
              <a:t>Cognitive Services Entity Linking Intelligent Service (ELIS)</a:t>
            </a:r>
          </a:p>
        </p:txBody>
      </p:sp>
    </p:spTree>
    <p:extLst>
      <p:ext uri="{BB962C8B-B14F-4D97-AF65-F5344CB8AC3E}">
        <p14:creationId xmlns:p14="http://schemas.microsoft.com/office/powerpoint/2010/main" val="405740752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Linking Intelligent Service (ELIS)</a:t>
            </a:r>
          </a:p>
        </p:txBody>
      </p:sp>
      <p:pic>
        <p:nvPicPr>
          <p:cNvPr id="4" name="Picture 3"/>
          <p:cNvPicPr>
            <a:picLocks noChangeAspect="1"/>
          </p:cNvPicPr>
          <p:nvPr/>
        </p:nvPicPr>
        <p:blipFill>
          <a:blip r:embed="rId3"/>
          <a:stretch>
            <a:fillRect/>
          </a:stretch>
        </p:blipFill>
        <p:spPr>
          <a:xfrm>
            <a:off x="0" y="1690621"/>
            <a:ext cx="12192000" cy="4812172"/>
          </a:xfrm>
          <a:prstGeom prst="rect">
            <a:avLst/>
          </a:prstGeom>
        </p:spPr>
      </p:pic>
    </p:spTree>
    <p:extLst>
      <p:ext uri="{BB962C8B-B14F-4D97-AF65-F5344CB8AC3E}">
        <p14:creationId xmlns:p14="http://schemas.microsoft.com/office/powerpoint/2010/main" val="40871015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ELIS – Identifying from context</a:t>
            </a:r>
          </a:p>
        </p:txBody>
      </p:sp>
      <p:pic>
        <p:nvPicPr>
          <p:cNvPr id="4098" name="Picture 2" descr="Entity Linking Sample for Ma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832" y="1707357"/>
            <a:ext cx="858202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17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5178" y="1690934"/>
            <a:ext cx="11876524" cy="3662457"/>
          </a:xfrm>
          <a:prstGeom prst="rect">
            <a:avLst/>
          </a:prstGeom>
        </p:spPr>
      </p:pic>
      <p:pic>
        <p:nvPicPr>
          <p:cNvPr id="7" name="Picture 6"/>
          <p:cNvPicPr>
            <a:picLocks noChangeAspect="1"/>
          </p:cNvPicPr>
          <p:nvPr/>
        </p:nvPicPr>
        <p:blipFill rotWithShape="1">
          <a:blip r:embed="rId4"/>
          <a:srcRect t="1464"/>
          <a:stretch/>
        </p:blipFill>
        <p:spPr>
          <a:xfrm>
            <a:off x="6135324" y="1690934"/>
            <a:ext cx="5936378" cy="3662457"/>
          </a:xfrm>
          <a:prstGeom prst="rect">
            <a:avLst/>
          </a:prstGeom>
        </p:spPr>
      </p:pic>
      <p:sp>
        <p:nvSpPr>
          <p:cNvPr id="5" name="Title 4"/>
          <p:cNvSpPr>
            <a:spLocks noGrp="1"/>
          </p:cNvSpPr>
          <p:nvPr>
            <p:ph type="title"/>
          </p:nvPr>
        </p:nvSpPr>
        <p:spPr/>
        <p:txBody>
          <a:bodyPr/>
          <a:lstStyle/>
          <a:p>
            <a:r>
              <a:rPr lang="en-US" dirty="0"/>
              <a:t>ELIS Response</a:t>
            </a:r>
          </a:p>
        </p:txBody>
      </p:sp>
    </p:spTree>
    <p:extLst>
      <p:ext uri="{BB962C8B-B14F-4D97-AF65-F5344CB8AC3E}">
        <p14:creationId xmlns:p14="http://schemas.microsoft.com/office/powerpoint/2010/main" val="68901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ELIS Demo</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2553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39" y="2084172"/>
            <a:ext cx="11653523" cy="2139688"/>
          </a:xfrm>
        </p:spPr>
        <p:txBody>
          <a:bodyPr/>
          <a:lstStyle/>
          <a:p>
            <a:r>
              <a:rPr lang="en-US" dirty="0"/>
              <a:t>Cognitive Services Language Text Analytics API</a:t>
            </a:r>
          </a:p>
        </p:txBody>
      </p:sp>
    </p:spTree>
    <p:extLst>
      <p:ext uri="{BB962C8B-B14F-4D97-AF65-F5344CB8AC3E}">
        <p14:creationId xmlns:p14="http://schemas.microsoft.com/office/powerpoint/2010/main" val="3653117507"/>
      </p:ext>
    </p:extLst>
  </p:cSld>
  <p:clrMapOvr>
    <a:masterClrMapping/>
  </p:clrMapOvr>
  <p:transition>
    <p:fade/>
  </p:transition>
</p:sld>
</file>

<file path=ppt/theme/theme1.xml><?xml version="1.0" encoding="utf-8"?>
<a:theme xmlns:a="http://schemas.openxmlformats.org/drawingml/2006/main" name="Bot Framewor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Bot">
      <a:majorFont>
        <a:latin typeface="Arial Black"/>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astSharedByUser xmlns="9bc6b55d-a734-43bd-8eab-fb065c703cf5">mateusv@microsoft.com</LastSharedByUser>
    <SharedWithUsers xmlns="9bc6b55d-a734-43bd-8eab-fb065c703cf5">
      <UserInfo>
        <DisplayName>Mat Velloso</DisplayName>
        <AccountId>294</AccountId>
        <AccountType/>
      </UserInfo>
      <UserInfo>
        <DisplayName>Ascend Conversations Platform</DisplayName>
        <AccountId>297</AccountId>
        <AccountType/>
      </UserInfo>
      <UserInfo>
        <DisplayName>DX Bots</DisplayName>
        <AccountId>298</AccountId>
        <AccountType/>
      </UserInfo>
    </SharedWithUsers>
    <LastSharedByTime xmlns="9bc6b55d-a734-43bd-8eab-fb065c703cf5">2016-09-07T08:31:09+00:00</LastSharedByTim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D79205F35F1AF40BCD07C4F58D4AC80" ma:contentTypeVersion="6" ma:contentTypeDescription="Create a new document." ma:contentTypeScope="" ma:versionID="a386001cfb475e71d9c289d83f4224ff">
  <xsd:schema xmlns:xsd="http://www.w3.org/2001/XMLSchema" xmlns:xs="http://www.w3.org/2001/XMLSchema" xmlns:p="http://schemas.microsoft.com/office/2006/metadata/properties" xmlns:ns1="http://schemas.microsoft.com/sharepoint/v3" xmlns:ns2="9bc6b55d-a734-43bd-8eab-fb065c703cf5" targetNamespace="http://schemas.microsoft.com/office/2006/metadata/properties" ma:root="true" ma:fieldsID="56d52bee22a2d005e8866caae1afc15c" ns1:_="" ns2:_="">
    <xsd:import namespace="http://schemas.microsoft.com/sharepoint/v3"/>
    <xsd:import namespace="9bc6b55d-a734-43bd-8eab-fb065c703cf5"/>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c6b55d-a734-43bd-8eab-fb065c703cf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207110-C972-497A-8DDC-A0B2619FBA55}">
  <ds:schemaRefs>
    <ds:schemaRef ds:uri="9bc6b55d-a734-43bd-8eab-fb065c703cf5"/>
    <ds:schemaRef ds:uri="http://purl.org/dc/term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2006/metadata/properties"/>
    <ds:schemaRef ds:uri="http://schemas.microsoft.com/sharepoint/v3"/>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08BDAB12-97FC-4511-84A7-1DF4991979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bc6b55d-a734-43bd-8eab-fb065c703c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9715CD-A015-4923-931F-4E95A4F80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3225</TotalTime>
  <Words>2331</Words>
  <Application>Microsoft Office PowerPoint</Application>
  <PresentationFormat>Widescreen</PresentationFormat>
  <Paragraphs>249</Paragraphs>
  <Slides>30</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Black</vt:lpstr>
      <vt:lpstr>Calibri</vt:lpstr>
      <vt:lpstr>Consolas</vt:lpstr>
      <vt:lpstr>Segoe UI</vt:lpstr>
      <vt:lpstr>Segoe UI Light</vt:lpstr>
      <vt:lpstr>Segoe UI Semibold</vt:lpstr>
      <vt:lpstr>Bot Framework</vt:lpstr>
      <vt:lpstr>Cognitive Services Topic Deep Dive with Azure ML Anomaly Detection</vt:lpstr>
      <vt:lpstr>What you’ll know at the end of this session</vt:lpstr>
      <vt:lpstr>Powering products across Microsoft</vt:lpstr>
      <vt:lpstr>Cognitive Services Entity Linking Intelligent Service (ELIS)</vt:lpstr>
      <vt:lpstr>Entity Linking Intelligent Service (ELIS)</vt:lpstr>
      <vt:lpstr>ELIS – Identifying from context</vt:lpstr>
      <vt:lpstr>ELIS Response</vt:lpstr>
      <vt:lpstr>ELIS Demo</vt:lpstr>
      <vt:lpstr>Cognitive Services Language Text Analytics API</vt:lpstr>
      <vt:lpstr>Text Analytics - Detectors</vt:lpstr>
      <vt:lpstr>Text Analytics Examples</vt:lpstr>
      <vt:lpstr>Text Analytics Demo</vt:lpstr>
      <vt:lpstr>Azure ML Anomaly Detection</vt:lpstr>
      <vt:lpstr>Anomaly Detection with Azure Machine Learning APIs</vt:lpstr>
      <vt:lpstr>When is it good to have an anomaly detection service? </vt:lpstr>
      <vt:lpstr>The AML Anomaly Detection API Detection Categories</vt:lpstr>
      <vt:lpstr>The AML Anomaly Detection API has Two Models</vt:lpstr>
      <vt:lpstr>AML Anomaly Detection Score API</vt:lpstr>
      <vt:lpstr>AML Anomaly Detection ScoreWithSeasonality API</vt:lpstr>
      <vt:lpstr>AML Anomaly Detection Lab</vt:lpstr>
      <vt:lpstr>Cognitive Services Language Understanding Intelligent Service (LUIS)</vt:lpstr>
      <vt:lpstr>LUIS Concepts</vt:lpstr>
      <vt:lpstr>Pre-built LUIS Cortana model</vt:lpstr>
      <vt:lpstr>LUIS Concepts - Entities</vt:lpstr>
      <vt:lpstr>LUIS - Training</vt:lpstr>
      <vt:lpstr>PowerPoint Presentation</vt:lpstr>
      <vt:lpstr>Demo of creating LUIS model in Web UI</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bot life cycle</dc:title>
  <dc:creator>Micheleen Harris</dc:creator>
  <cp:lastModifiedBy>Priya Aswani</cp:lastModifiedBy>
  <cp:revision>32</cp:revision>
  <dcterms:created xsi:type="dcterms:W3CDTF">2016-08-30T23:05:34Z</dcterms:created>
  <dcterms:modified xsi:type="dcterms:W3CDTF">2017-05-02T09:52:37Z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0x0101009D79205F35F1AF40BCD07C4F58D4AC80</vt:lpwstr>
  </property>
</Properties>
</file>