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"/>
      <p:regular r:id="rId23"/>
      <p:bold r:id="rId24"/>
    </p:embeddedFont>
    <p:embeddedFont>
      <p:font typeface="Rosarivo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sarivo-italic.fntdata"/><Relationship Id="rId25" Type="http://schemas.openxmlformats.org/officeDocument/2006/relationships/font" Target="fonts/Rosariv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a9ac32a2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a9ac32a23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179de92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b179de92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b179de9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cb179de92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a9ac32a2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ca9ac32a23_1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a9ac32a2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ca9ac32a23_1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a9ac32a2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a9ac32a23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a9ac32a2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a9ac32a23_1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a9ac32a2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ca9ac32a23_1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9ac32a2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a9ac32a23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fbbb9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afbbb98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9ac32a2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a9ac32a23_1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fbbb98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cafbbb983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fbbb98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cafbbb983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0e4fd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b0e4fd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b179de9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b179de9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9ac32a2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ca9ac32a23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0E4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7977" l="866" r="661" t="-76"/>
          <a:stretch/>
        </p:blipFill>
        <p:spPr>
          <a:xfrm>
            <a:off x="2731770" y="131820"/>
            <a:ext cx="3680460" cy="487985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63" y="97025"/>
            <a:ext cx="4784474" cy="49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1314450" y="1680328"/>
            <a:ext cx="65151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S Mincho"/>
              <a:buNone/>
            </a:pPr>
            <a: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Mobile App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capture d’écran, graphisme, Police&#10;&#10;Description générée automatiquement" id="212" name="Google Shape;212;p36"/>
          <p:cNvPicPr preferRelativeResize="0"/>
          <p:nvPr/>
        </p:nvPicPr>
        <p:blipFill rotWithShape="1">
          <a:blip r:embed="rId3">
            <a:alphaModFix/>
          </a:blip>
          <a:srcRect b="3089" l="0" r="0" t="3293"/>
          <a:stretch/>
        </p:blipFill>
        <p:spPr>
          <a:xfrm>
            <a:off x="914920" y="826770"/>
            <a:ext cx="1813561" cy="34899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capture d’écran, Police, logiciel&#10;&#10;Description générée automatiquement" id="213" name="Google Shape;213;p36"/>
          <p:cNvPicPr preferRelativeResize="0"/>
          <p:nvPr/>
        </p:nvPicPr>
        <p:blipFill rotWithShape="1">
          <a:blip r:embed="rId4">
            <a:alphaModFix/>
          </a:blip>
          <a:srcRect b="3089" l="0" r="0" t="3293"/>
          <a:stretch/>
        </p:blipFill>
        <p:spPr>
          <a:xfrm>
            <a:off x="6415519" y="826770"/>
            <a:ext cx="1813561" cy="34899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Appareils électroniques, capture d’écran, Police&#10;&#10;Description générée automatiquement" id="214" name="Google Shape;214;p36"/>
          <p:cNvPicPr preferRelativeResize="0"/>
          <p:nvPr/>
        </p:nvPicPr>
        <p:blipFill rotWithShape="1">
          <a:blip r:embed="rId5">
            <a:alphaModFix/>
          </a:blip>
          <a:srcRect b="3087" l="0" r="0" t="3294"/>
          <a:stretch/>
        </p:blipFill>
        <p:spPr>
          <a:xfrm>
            <a:off x="3665219" y="826770"/>
            <a:ext cx="1813561" cy="34899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capture d’écran, Police, conception&#10;&#10;Description générée automatiquement" id="219" name="Google Shape;219;p37"/>
          <p:cNvPicPr preferRelativeResize="0"/>
          <p:nvPr/>
        </p:nvPicPr>
        <p:blipFill rotWithShape="1">
          <a:blip r:embed="rId3">
            <a:alphaModFix/>
          </a:blip>
          <a:srcRect b="3225" l="0" r="0" t="3155"/>
          <a:stretch/>
        </p:blipFill>
        <p:spPr>
          <a:xfrm>
            <a:off x="906382" y="898850"/>
            <a:ext cx="1813560" cy="34899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20" name="Google Shape;220;p37"/>
          <p:cNvPicPr preferRelativeResize="0"/>
          <p:nvPr/>
        </p:nvPicPr>
        <p:blipFill rotWithShape="1">
          <a:blip r:embed="rId4">
            <a:alphaModFix/>
          </a:blip>
          <a:srcRect b="3121" l="0" r="0" t="2701"/>
          <a:stretch/>
        </p:blipFill>
        <p:spPr>
          <a:xfrm>
            <a:off x="3670604" y="898850"/>
            <a:ext cx="1802791" cy="34899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729" y="1921388"/>
            <a:ext cx="2219931" cy="130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7"/>
          <p:cNvCxnSpPr/>
          <p:nvPr/>
        </p:nvCxnSpPr>
        <p:spPr>
          <a:xfrm>
            <a:off x="5823680" y="1774328"/>
            <a:ext cx="1191967" cy="41318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37"/>
          <p:cNvSpPr txBox="1"/>
          <p:nvPr/>
        </p:nvSpPr>
        <p:spPr>
          <a:xfrm rot="1174950">
            <a:off x="5933555" y="1673161"/>
            <a:ext cx="8406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API call</a:t>
            </a:r>
            <a:endParaRPr sz="1100"/>
          </a:p>
        </p:txBody>
      </p:sp>
      <p:cxnSp>
        <p:nvCxnSpPr>
          <p:cNvPr id="224" name="Google Shape;224;p37"/>
          <p:cNvCxnSpPr/>
          <p:nvPr/>
        </p:nvCxnSpPr>
        <p:spPr>
          <a:xfrm flipH="1">
            <a:off x="5694518" y="2900326"/>
            <a:ext cx="1199759" cy="48385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37"/>
          <p:cNvSpPr txBox="1"/>
          <p:nvPr/>
        </p:nvSpPr>
        <p:spPr>
          <a:xfrm rot="-1360503">
            <a:off x="5837802" y="2828990"/>
            <a:ext cx="10161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Prediction</a:t>
            </a:r>
            <a:endParaRPr b="1" sz="14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7061" y="66459"/>
            <a:ext cx="929265" cy="992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7"/>
          <p:cNvCxnSpPr>
            <a:stCxn id="221" idx="0"/>
          </p:cNvCxnSpPr>
          <p:nvPr/>
        </p:nvCxnSpPr>
        <p:spPr>
          <a:xfrm rot="10800000">
            <a:off x="7961694" y="974288"/>
            <a:ext cx="0" cy="94710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37"/>
          <p:cNvSpPr txBox="1"/>
          <p:nvPr/>
        </p:nvSpPr>
        <p:spPr>
          <a:xfrm>
            <a:off x="8017144" y="1401799"/>
            <a:ext cx="11099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Store image</a:t>
            </a:r>
            <a:endParaRPr sz="11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capture d’écran, conception&#10;&#10;Description générée automatiquement" id="233" name="Google Shape;233;p38"/>
          <p:cNvPicPr preferRelativeResize="0"/>
          <p:nvPr/>
        </p:nvPicPr>
        <p:blipFill rotWithShape="1">
          <a:blip r:embed="rId3">
            <a:alphaModFix/>
          </a:blip>
          <a:srcRect b="3223" l="0" r="0" t="3146"/>
          <a:stretch/>
        </p:blipFill>
        <p:spPr>
          <a:xfrm>
            <a:off x="6529193" y="827197"/>
            <a:ext cx="1812889" cy="34891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capture d’écran, Police, conception&#10;&#10;Description générée automatiquement" id="234" name="Google Shape;234;p38"/>
          <p:cNvPicPr preferRelativeResize="0"/>
          <p:nvPr/>
        </p:nvPicPr>
        <p:blipFill rotWithShape="1">
          <a:blip r:embed="rId4">
            <a:alphaModFix/>
          </a:blip>
          <a:srcRect b="2960" l="0" r="0" t="3410"/>
          <a:stretch/>
        </p:blipFill>
        <p:spPr>
          <a:xfrm>
            <a:off x="801918" y="827197"/>
            <a:ext cx="1812889" cy="34891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Appareils électroniques, capture d’écran, Police&#10;&#10;Description générée automatiquement" id="235" name="Google Shape;235;p38"/>
          <p:cNvPicPr preferRelativeResize="0"/>
          <p:nvPr/>
        </p:nvPicPr>
        <p:blipFill rotWithShape="1">
          <a:blip r:embed="rId5">
            <a:alphaModFix/>
          </a:blip>
          <a:srcRect b="3444" l="0" r="0" t="3852"/>
          <a:stretch/>
        </p:blipFill>
        <p:spPr>
          <a:xfrm>
            <a:off x="3659353" y="827197"/>
            <a:ext cx="1830996" cy="34891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capture d’écran, nombre, calendrier&#10;&#10;Description générée automatiquement" id="240" name="Google Shape;240;p39"/>
          <p:cNvPicPr preferRelativeResize="0"/>
          <p:nvPr/>
        </p:nvPicPr>
        <p:blipFill rotWithShape="1">
          <a:blip r:embed="rId3">
            <a:alphaModFix/>
          </a:blip>
          <a:srcRect b="3051" l="0" r="0" t="3770"/>
          <a:stretch/>
        </p:blipFill>
        <p:spPr>
          <a:xfrm>
            <a:off x="806949" y="834956"/>
            <a:ext cx="1813560" cy="3473587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capture d’écran, Police, conception&#10;&#10;Description générée automatiquement" id="241" name="Google Shape;241;p39"/>
          <p:cNvPicPr preferRelativeResize="0"/>
          <p:nvPr/>
        </p:nvPicPr>
        <p:blipFill rotWithShape="1">
          <a:blip r:embed="rId4">
            <a:alphaModFix/>
          </a:blip>
          <a:srcRect b="3374" l="0" r="0" t="3963"/>
          <a:stretch/>
        </p:blipFill>
        <p:spPr>
          <a:xfrm>
            <a:off x="3665220" y="844568"/>
            <a:ext cx="1813560" cy="345436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Une image contenant texte, Appareils électroniques, capture d’écran, Site web&#10;&#10;Description générée automatiquement" id="242" name="Google Shape;242;p39"/>
          <p:cNvPicPr preferRelativeResize="0"/>
          <p:nvPr/>
        </p:nvPicPr>
        <p:blipFill rotWithShape="1">
          <a:blip r:embed="rId5">
            <a:alphaModFix/>
          </a:blip>
          <a:srcRect b="3374" l="0" r="0" t="3963"/>
          <a:stretch/>
        </p:blipFill>
        <p:spPr>
          <a:xfrm>
            <a:off x="6523491" y="834956"/>
            <a:ext cx="1813560" cy="3454367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243" name="Google Shape;243;p39"/>
          <p:cNvSpPr/>
          <p:nvPr/>
        </p:nvSpPr>
        <p:spPr>
          <a:xfrm>
            <a:off x="905256" y="3003804"/>
            <a:ext cx="1435608" cy="297180"/>
          </a:xfrm>
          <a:prstGeom prst="ellipse">
            <a:avLst/>
          </a:prstGeom>
          <a:noFill/>
          <a:ln cap="flat" cmpd="sng" w="28575">
            <a:solidFill>
              <a:srgbClr val="FC0E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1571620" y="3452720"/>
            <a:ext cx="1258447" cy="297180"/>
          </a:xfrm>
          <a:prstGeom prst="arc">
            <a:avLst>
              <a:gd fmla="val 1486358" name="adj1"/>
              <a:gd fmla="val 20136475" name="adj2"/>
            </a:avLst>
          </a:prstGeom>
          <a:noFill/>
          <a:ln cap="flat" cmpd="sng" w="28575">
            <a:solidFill>
              <a:srgbClr val="7BB3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9"/>
          <p:cNvSpPr/>
          <p:nvPr/>
        </p:nvSpPr>
        <p:spPr>
          <a:xfrm rot="10800000">
            <a:off x="788661" y="3689604"/>
            <a:ext cx="450351" cy="247889"/>
          </a:xfrm>
          <a:prstGeom prst="arc">
            <a:avLst>
              <a:gd fmla="val 3596169" name="adj1"/>
              <a:gd fmla="val 18124051" name="adj2"/>
            </a:avLst>
          </a:prstGeom>
          <a:noFill/>
          <a:ln cap="flat" cmpd="sng" w="28575">
            <a:solidFill>
              <a:srgbClr val="7BB3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314450" y="1680328"/>
            <a:ext cx="6515100" cy="178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S Mincho"/>
              <a:buNone/>
            </a:pPr>
            <a: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Thanks for</a:t>
            </a:r>
            <a:b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</a:br>
            <a: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listening</a:t>
            </a:r>
            <a:endParaRPr b="1" sz="60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534250" y="4502550"/>
            <a:ext cx="819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262626"/>
                </a:solidFill>
                <a:latin typeface="Rosarivo"/>
                <a:ea typeface="Rosarivo"/>
                <a:cs typeface="Rosarivo"/>
                <a:sym typeface="Rosarivo"/>
              </a:rPr>
              <a:t>LAJNEF Mohamed Ali – MAILLARD Swan – MALARD Sarah – </a:t>
            </a:r>
            <a:endParaRPr sz="1400">
              <a:solidFill>
                <a:srgbClr val="262626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262626"/>
                </a:solidFill>
                <a:latin typeface="Rosarivo"/>
                <a:ea typeface="Rosarivo"/>
                <a:cs typeface="Rosarivo"/>
                <a:sym typeface="Rosarivo"/>
              </a:rPr>
              <a:t>NGUYEN Mathis – NGUYEN Le Thuan Khai 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314450" y="1680328"/>
            <a:ext cx="6515100" cy="178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S Mincho"/>
              <a:buNone/>
            </a:pPr>
            <a: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Blood Loss Image Classification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4644" r="4644" t="0"/>
          <a:stretch/>
        </p:blipFill>
        <p:spPr>
          <a:xfrm>
            <a:off x="2311958" y="694104"/>
            <a:ext cx="4648200" cy="329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1612062" y="110609"/>
            <a:ext cx="6515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MS Mincho"/>
              <a:buNone/>
            </a:pPr>
            <a:r>
              <a:rPr b="1" lang="fr" sz="3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Pre-trained VGG-16</a:t>
            </a:r>
            <a:r>
              <a:rPr b="1" lang="fr" sz="12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 </a:t>
            </a:r>
            <a:br>
              <a:rPr b="1" lang="fr" sz="12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</a:br>
            <a:r>
              <a:rPr b="1" lang="fr" sz="15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+ dataset of 100 images (500 augmented)</a:t>
            </a:r>
            <a:endParaRPr b="1" sz="60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>
            <a:off x="2547778" y="796115"/>
            <a:ext cx="4793100" cy="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549302" y="796115"/>
            <a:ext cx="0" cy="99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7340759" y="796115"/>
            <a:ext cx="0" cy="99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7"/>
          <p:cNvSpPr txBox="1"/>
          <p:nvPr/>
        </p:nvSpPr>
        <p:spPr>
          <a:xfrm>
            <a:off x="7380749" y="1383975"/>
            <a:ext cx="1710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MS Mincho"/>
              <a:buNone/>
            </a:pPr>
            <a:r>
              <a:rPr b="1" i="0" lang="fr" sz="1800" u="none" cap="none" strike="noStrike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BLOOD LOSS: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S Mincho"/>
              <a:buNone/>
            </a:pPr>
            <a:r>
              <a:rPr b="0" i="0" lang="fr" sz="1400" u="none" cap="none" strike="noStrike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HIGH   –  61,5%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S Mincho"/>
              <a:buNone/>
            </a:pPr>
            <a:r>
              <a:rPr b="0" i="0" lang="fr" sz="1400" u="none" cap="none" strike="noStrike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MEDIUM –  28%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MS Mincho"/>
              <a:buNone/>
            </a:pPr>
            <a:r>
              <a:rPr b="0" i="0" lang="fr" sz="1400" u="none" cap="none" strike="noStrike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LOW    –  10,5%</a:t>
            </a:r>
            <a:endParaRPr b="0" i="0" sz="2700" u="none" cap="none" strike="noStrike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descr="Une image contenant cœur, art&#10;&#10;Description générée automatiquement" id="145" name="Google Shape;145;p27"/>
          <p:cNvPicPr preferRelativeResize="0"/>
          <p:nvPr/>
        </p:nvPicPr>
        <p:blipFill rotWithShape="1">
          <a:blip r:embed="rId4">
            <a:alphaModFix/>
          </a:blip>
          <a:srcRect b="8533" l="0" r="11276" t="0"/>
          <a:stretch/>
        </p:blipFill>
        <p:spPr>
          <a:xfrm>
            <a:off x="329500" y="1861426"/>
            <a:ext cx="1803200" cy="11955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 b="0" l="50000" r="0" t="0"/>
          <a:stretch/>
        </p:blipFill>
        <p:spPr>
          <a:xfrm>
            <a:off x="6038025" y="1270000"/>
            <a:ext cx="1302851" cy="9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38" y="0"/>
            <a:ext cx="87783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1493120" y="449000"/>
            <a:ext cx="57549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MS Mincho"/>
              <a:buNone/>
            </a:pPr>
            <a:r>
              <a:rPr b="1" lang="fr" sz="36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HuggingFace Hosting </a:t>
            </a:r>
            <a:endParaRPr b="1" sz="60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088" y="1208650"/>
            <a:ext cx="4517824" cy="23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38" y="0"/>
            <a:ext cx="87783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1493120" y="449000"/>
            <a:ext cx="57549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MS Mincho"/>
              <a:buNone/>
            </a:pPr>
            <a:r>
              <a:rPr b="1" lang="fr" sz="26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Modèle compatible mobile</a:t>
            </a:r>
            <a:endParaRPr b="1" sz="50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863" y="1201250"/>
            <a:ext cx="4352152" cy="237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494" y="1785175"/>
            <a:ext cx="1520575" cy="8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38" y="0"/>
            <a:ext cx="87783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>
            <p:ph type="title"/>
          </p:nvPr>
        </p:nvSpPr>
        <p:spPr>
          <a:xfrm>
            <a:off x="1493134" y="449000"/>
            <a:ext cx="36357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MS Mincho"/>
              <a:buNone/>
            </a:pPr>
            <a:r>
              <a:rPr b="1" lang="fr" sz="36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API</a:t>
            </a:r>
            <a:endParaRPr b="1" sz="6000">
              <a:solidFill>
                <a:srgbClr val="262626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3117" l="0" r="0" t="2702"/>
          <a:stretch/>
        </p:blipFill>
        <p:spPr>
          <a:xfrm>
            <a:off x="628651" y="391525"/>
            <a:ext cx="1495249" cy="289460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75" name="Google Shape;175;p31"/>
          <p:cNvSpPr txBox="1"/>
          <p:nvPr/>
        </p:nvSpPr>
        <p:spPr>
          <a:xfrm>
            <a:off x="977125" y="3391163"/>
            <a:ext cx="798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image 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6" name="Google Shape;176;p31"/>
          <p:cNvCxnSpPr>
            <a:stCxn id="174" idx="3"/>
          </p:cNvCxnSpPr>
          <p:nvPr/>
        </p:nvCxnSpPr>
        <p:spPr>
          <a:xfrm flipH="1" rot="10800000">
            <a:off x="2123900" y="1832226"/>
            <a:ext cx="1305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31"/>
          <p:cNvPicPr preferRelativeResize="0"/>
          <p:nvPr/>
        </p:nvPicPr>
        <p:blipFill rotWithShape="1">
          <a:blip r:embed="rId4">
            <a:alphaModFix/>
          </a:blip>
          <a:srcRect b="12159" l="9727" r="12698" t="11840"/>
          <a:stretch/>
        </p:blipFill>
        <p:spPr>
          <a:xfrm>
            <a:off x="3428900" y="1162912"/>
            <a:ext cx="3790500" cy="13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5395625" y="2865850"/>
            <a:ext cx="39669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Conversion de l’image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+ Traitement par le modèle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5">
            <a:alphaModFix/>
          </a:blip>
          <a:srcRect b="6905" l="11994" r="11994" t="15412"/>
          <a:stretch/>
        </p:blipFill>
        <p:spPr>
          <a:xfrm>
            <a:off x="3910050" y="2787687"/>
            <a:ext cx="1201850" cy="122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4500500" y="4277875"/>
            <a:ext cx="16473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Prédiction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81" name="Google Shape;181;p31"/>
          <p:cNvCxnSpPr>
            <a:stCxn id="177" idx="2"/>
            <a:endCxn id="180" idx="0"/>
          </p:cNvCxnSpPr>
          <p:nvPr/>
        </p:nvCxnSpPr>
        <p:spPr>
          <a:xfrm>
            <a:off x="5324150" y="2514738"/>
            <a:ext cx="0" cy="17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1"/>
          <p:cNvCxnSpPr>
            <a:stCxn id="180" idx="1"/>
          </p:cNvCxnSpPr>
          <p:nvPr/>
        </p:nvCxnSpPr>
        <p:spPr>
          <a:xfrm flipH="1">
            <a:off x="1277600" y="4622425"/>
            <a:ext cx="3222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1"/>
          <p:cNvSpPr txBox="1"/>
          <p:nvPr/>
        </p:nvSpPr>
        <p:spPr>
          <a:xfrm>
            <a:off x="722775" y="3908088"/>
            <a:ext cx="339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Envoi de la prédiction au format JSON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544575" y="2025125"/>
            <a:ext cx="3935100" cy="136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2900"/>
              <a:t>M</a:t>
            </a:r>
            <a:r>
              <a:rPr lang="fr" sz="2900"/>
              <a:t>ise en ligne sur le domaine public</a:t>
            </a:r>
            <a:endParaRPr sz="29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08" y="787920"/>
            <a:ext cx="3483625" cy="34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314450" y="1680328"/>
            <a:ext cx="6515100" cy="1782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MS Mincho"/>
              <a:buNone/>
            </a:pPr>
            <a:r>
              <a:rPr b="1" lang="fr" sz="6000">
                <a:solidFill>
                  <a:srgbClr val="262626"/>
                </a:solidFill>
                <a:latin typeface="MS Mincho"/>
                <a:ea typeface="MS Mincho"/>
                <a:cs typeface="MS Mincho"/>
                <a:sym typeface="MS Mincho"/>
              </a:rPr>
              <a:t>Conception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