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1" r:id="rId4"/>
    <p:sldId id="263" r:id="rId5"/>
    <p:sldId id="271" r:id="rId6"/>
    <p:sldId id="262" r:id="rId7"/>
    <p:sldId id="268" r:id="rId8"/>
    <p:sldId id="272" r:id="rId9"/>
    <p:sldId id="270" r:id="rId10"/>
    <p:sldId id="264" r:id="rId11"/>
    <p:sldId id="258" r:id="rId12"/>
    <p:sldId id="267" r:id="rId13"/>
    <p:sldId id="259" r:id="rId14"/>
    <p:sldId id="260"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p:restoredTop sz="94464"/>
  </p:normalViewPr>
  <p:slideViewPr>
    <p:cSldViewPr snapToGrid="0" snapToObjects="1">
      <p:cViewPr varScale="1">
        <p:scale>
          <a:sx n="90" d="100"/>
          <a:sy n="90"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3085C-7BF1-1946-95D4-2A15810087B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7F808FC9-C1D9-3240-9AED-C483A7154832}">
      <dgm:prSet custT="1"/>
      <dgm:spPr/>
      <dgm:t>
        <a:bodyPr anchor="ctr"/>
        <a:lstStyle/>
        <a:p>
          <a:pPr algn="l"/>
          <a:r>
            <a:rPr kumimoji="1" lang="zh-CN" sz="2800" b="0" i="0"/>
            <a:t>一、</a:t>
          </a:r>
          <a:r>
            <a:rPr kumimoji="1" lang="en-US" sz="2800" b="0" i="0"/>
            <a:t>AB</a:t>
          </a:r>
          <a:r>
            <a:rPr kumimoji="1" lang="zh-CN" sz="2800" b="0" i="0"/>
            <a:t> </a:t>
          </a:r>
          <a:r>
            <a:rPr kumimoji="1" lang="en-US" sz="2800" b="0" i="0"/>
            <a:t>Test</a:t>
          </a:r>
          <a:r>
            <a:rPr kumimoji="1" lang="zh-CN" sz="2800" b="0" i="0"/>
            <a:t> 简介</a:t>
          </a:r>
          <a:endParaRPr lang="zh-CN" sz="2800"/>
        </a:p>
      </dgm:t>
    </dgm:pt>
    <dgm:pt modelId="{D1643658-73AF-3346-B1DC-DA8B005C43DC}" type="parTrans" cxnId="{5C2EFB5B-F62D-FB48-9A6E-8C8438D3BECC}">
      <dgm:prSet/>
      <dgm:spPr/>
      <dgm:t>
        <a:bodyPr/>
        <a:lstStyle/>
        <a:p>
          <a:pPr algn="l"/>
          <a:endParaRPr lang="zh-CN" altLang="en-US" sz="2800"/>
        </a:p>
      </dgm:t>
    </dgm:pt>
    <dgm:pt modelId="{1BFA44B4-4028-B04C-9580-C72F543F901D}" type="sibTrans" cxnId="{5C2EFB5B-F62D-FB48-9A6E-8C8438D3BECC}">
      <dgm:prSet/>
      <dgm:spPr/>
      <dgm:t>
        <a:bodyPr/>
        <a:lstStyle/>
        <a:p>
          <a:pPr algn="l"/>
          <a:endParaRPr lang="zh-CN" altLang="en-US" sz="2800"/>
        </a:p>
      </dgm:t>
    </dgm:pt>
    <dgm:pt modelId="{A087C459-93F7-B74F-BF8A-E110DFEA0263}">
      <dgm:prSet custT="1"/>
      <dgm:spPr/>
      <dgm:t>
        <a:bodyPr/>
        <a:lstStyle/>
        <a:p>
          <a:pPr algn="l"/>
          <a:r>
            <a:rPr kumimoji="1" lang="zh-CN" altLang="en-US" sz="2800" b="0" i="0" dirty="0"/>
            <a:t>二、几个统计学概念</a:t>
          </a:r>
          <a:endParaRPr lang="zh-CN" altLang="en-US" sz="2800" dirty="0"/>
        </a:p>
      </dgm:t>
    </dgm:pt>
    <dgm:pt modelId="{3127EAC5-5BB8-C041-BAF5-EF1CA329FCEE}" type="parTrans" cxnId="{71C1F64D-EF31-704D-A637-30CA54A00DCF}">
      <dgm:prSet/>
      <dgm:spPr/>
      <dgm:t>
        <a:bodyPr/>
        <a:lstStyle/>
        <a:p>
          <a:pPr algn="l"/>
          <a:endParaRPr lang="zh-CN" altLang="en-US" sz="2800"/>
        </a:p>
      </dgm:t>
    </dgm:pt>
    <dgm:pt modelId="{3BB84B56-9368-CA43-912B-3082DF6A4399}" type="sibTrans" cxnId="{71C1F64D-EF31-704D-A637-30CA54A00DCF}">
      <dgm:prSet/>
      <dgm:spPr/>
      <dgm:t>
        <a:bodyPr/>
        <a:lstStyle/>
        <a:p>
          <a:pPr algn="l"/>
          <a:endParaRPr lang="zh-CN" altLang="en-US" sz="2800"/>
        </a:p>
      </dgm:t>
    </dgm:pt>
    <dgm:pt modelId="{335D71FF-A66F-3B4D-B166-89B9DC22D383}">
      <dgm:prSet custT="1"/>
      <dgm:spPr/>
      <dgm:t>
        <a:bodyPr/>
        <a:lstStyle/>
        <a:p>
          <a:pPr algn="l">
            <a:buNone/>
          </a:pPr>
          <a:endParaRPr lang="zh-CN" altLang="en-US" sz="2800" dirty="0"/>
        </a:p>
      </dgm:t>
    </dgm:pt>
    <dgm:pt modelId="{EAFCA0AB-C363-064B-9FBF-A29C2576190E}" type="parTrans" cxnId="{306C642A-BD6D-C543-AD31-1EEC8B505BE8}">
      <dgm:prSet/>
      <dgm:spPr/>
      <dgm:t>
        <a:bodyPr/>
        <a:lstStyle/>
        <a:p>
          <a:pPr algn="l"/>
          <a:endParaRPr lang="zh-CN" altLang="en-US" sz="2800"/>
        </a:p>
      </dgm:t>
    </dgm:pt>
    <dgm:pt modelId="{CAED3165-F027-3C44-9839-F2FBD153B87F}" type="sibTrans" cxnId="{306C642A-BD6D-C543-AD31-1EEC8B505BE8}">
      <dgm:prSet/>
      <dgm:spPr/>
      <dgm:t>
        <a:bodyPr/>
        <a:lstStyle/>
        <a:p>
          <a:pPr algn="l"/>
          <a:endParaRPr lang="zh-CN" altLang="en-US" sz="2800"/>
        </a:p>
      </dgm:t>
    </dgm:pt>
    <dgm:pt modelId="{EFB5A050-3E3E-7643-AC1A-097B15F07F82}">
      <dgm:prSet custT="1"/>
      <dgm:spPr/>
      <dgm:t>
        <a:bodyPr/>
        <a:lstStyle/>
        <a:p>
          <a:pPr algn="l"/>
          <a:r>
            <a:rPr kumimoji="1" lang="zh-CN" sz="2800" b="0" i="0" dirty="0"/>
            <a:t>三、</a:t>
          </a:r>
          <a:r>
            <a:rPr kumimoji="1" lang="en-US" sz="2800" b="0" i="0" dirty="0"/>
            <a:t>AB</a:t>
          </a:r>
          <a:r>
            <a:rPr kumimoji="1" lang="zh-CN" sz="2800" b="0" i="0" dirty="0"/>
            <a:t> </a:t>
          </a:r>
          <a:r>
            <a:rPr kumimoji="1" lang="en-US" sz="2800" b="0" i="0" dirty="0"/>
            <a:t>Test</a:t>
          </a:r>
          <a:r>
            <a:rPr kumimoji="1" lang="zh-CN" sz="2800" b="0" i="0" dirty="0"/>
            <a:t> 的后台实现</a:t>
          </a:r>
          <a:endParaRPr lang="zh-CN" sz="2800" dirty="0"/>
        </a:p>
      </dgm:t>
    </dgm:pt>
    <dgm:pt modelId="{A1A15A56-98C3-7D45-AFAB-14697DE4C6B5}" type="parTrans" cxnId="{D4B7DCBE-9609-4943-A28B-810B02018AE0}">
      <dgm:prSet/>
      <dgm:spPr/>
      <dgm:t>
        <a:bodyPr/>
        <a:lstStyle/>
        <a:p>
          <a:pPr algn="l"/>
          <a:endParaRPr lang="zh-CN" altLang="en-US" sz="2800"/>
        </a:p>
      </dgm:t>
    </dgm:pt>
    <dgm:pt modelId="{7CB8C77B-AF7D-B64D-BD99-ECFF4BB01FFD}" type="sibTrans" cxnId="{D4B7DCBE-9609-4943-A28B-810B02018AE0}">
      <dgm:prSet/>
      <dgm:spPr/>
      <dgm:t>
        <a:bodyPr/>
        <a:lstStyle/>
        <a:p>
          <a:pPr algn="l"/>
          <a:endParaRPr lang="zh-CN" altLang="en-US" sz="2800"/>
        </a:p>
      </dgm:t>
    </dgm:pt>
    <dgm:pt modelId="{8938ABAF-9B62-8A41-AAD1-54FEF46B7F8E}">
      <dgm:prSet custT="1"/>
      <dgm:spPr/>
      <dgm:t>
        <a:bodyPr/>
        <a:lstStyle/>
        <a:p>
          <a:pPr algn="l"/>
          <a:r>
            <a:rPr kumimoji="1" lang="zh-CN" sz="2800" b="0" i="0" dirty="0"/>
            <a:t>四、</a:t>
          </a:r>
          <a:r>
            <a:rPr kumimoji="1" lang="en-US" sz="2800" b="0" i="0" dirty="0"/>
            <a:t>AB</a:t>
          </a:r>
          <a:r>
            <a:rPr kumimoji="1" lang="zh-CN" sz="2800" b="0" i="0" dirty="0"/>
            <a:t> </a:t>
          </a:r>
          <a:r>
            <a:rPr kumimoji="1" lang="en-US" sz="2800" b="0" i="0" dirty="0"/>
            <a:t>Test</a:t>
          </a:r>
          <a:r>
            <a:rPr kumimoji="1" lang="zh-CN" sz="2800" b="0" i="0" dirty="0"/>
            <a:t> 的效果评价</a:t>
          </a:r>
          <a:endParaRPr lang="zh-CN" sz="2800" dirty="0"/>
        </a:p>
      </dgm:t>
    </dgm:pt>
    <dgm:pt modelId="{A2E5EAA4-8BA0-FA4A-BECE-83775D8BE22B}" type="parTrans" cxnId="{8DC485F9-4C77-6343-BA7D-141483140697}">
      <dgm:prSet/>
      <dgm:spPr/>
      <dgm:t>
        <a:bodyPr/>
        <a:lstStyle/>
        <a:p>
          <a:pPr algn="l"/>
          <a:endParaRPr lang="zh-CN" altLang="en-US" sz="2800"/>
        </a:p>
      </dgm:t>
    </dgm:pt>
    <dgm:pt modelId="{9D2E4D65-9B92-C24B-9956-CFB642F6F7A6}" type="sibTrans" cxnId="{8DC485F9-4C77-6343-BA7D-141483140697}">
      <dgm:prSet/>
      <dgm:spPr/>
      <dgm:t>
        <a:bodyPr/>
        <a:lstStyle/>
        <a:p>
          <a:pPr algn="l"/>
          <a:endParaRPr lang="zh-CN" altLang="en-US" sz="2800"/>
        </a:p>
      </dgm:t>
    </dgm:pt>
    <dgm:pt modelId="{91E2D5B4-CF79-F44E-8DF4-AC64565C46DB}" type="pres">
      <dgm:prSet presAssocID="{CCF3085C-7BF1-1946-95D4-2A15810087B6}" presName="linear" presStyleCnt="0">
        <dgm:presLayoutVars>
          <dgm:dir/>
          <dgm:animLvl val="lvl"/>
          <dgm:resizeHandles val="exact"/>
        </dgm:presLayoutVars>
      </dgm:prSet>
      <dgm:spPr/>
    </dgm:pt>
    <dgm:pt modelId="{0F138AB1-3ED6-B742-8D2C-08662D39ABD3}" type="pres">
      <dgm:prSet presAssocID="{7F808FC9-C1D9-3240-9AED-C483A7154832}" presName="parentLin" presStyleCnt="0"/>
      <dgm:spPr/>
    </dgm:pt>
    <dgm:pt modelId="{FEE2A998-709C-DA4F-A888-314A9D0AE51B}" type="pres">
      <dgm:prSet presAssocID="{7F808FC9-C1D9-3240-9AED-C483A7154832}" presName="parentLeftMargin" presStyleLbl="node1" presStyleIdx="0" presStyleCnt="4"/>
      <dgm:spPr/>
    </dgm:pt>
    <dgm:pt modelId="{17BF3CD3-A8A6-1C41-9B59-F596CD024DC0}" type="pres">
      <dgm:prSet presAssocID="{7F808FC9-C1D9-3240-9AED-C483A7154832}" presName="parentText" presStyleLbl="node1" presStyleIdx="0" presStyleCnt="4">
        <dgm:presLayoutVars>
          <dgm:chMax val="0"/>
          <dgm:bulletEnabled val="1"/>
        </dgm:presLayoutVars>
      </dgm:prSet>
      <dgm:spPr/>
    </dgm:pt>
    <dgm:pt modelId="{E1C294C8-2971-EF4B-A2DF-C43C1C5F391D}" type="pres">
      <dgm:prSet presAssocID="{7F808FC9-C1D9-3240-9AED-C483A7154832}" presName="negativeSpace" presStyleCnt="0"/>
      <dgm:spPr/>
    </dgm:pt>
    <dgm:pt modelId="{CA2393AA-2708-A344-AAA5-A66420107848}" type="pres">
      <dgm:prSet presAssocID="{7F808FC9-C1D9-3240-9AED-C483A7154832}" presName="childText" presStyleLbl="conFgAcc1" presStyleIdx="0" presStyleCnt="4">
        <dgm:presLayoutVars>
          <dgm:bulletEnabled val="1"/>
        </dgm:presLayoutVars>
      </dgm:prSet>
      <dgm:spPr/>
    </dgm:pt>
    <dgm:pt modelId="{D4A023E1-8083-144E-BD10-A547BD117019}" type="pres">
      <dgm:prSet presAssocID="{1BFA44B4-4028-B04C-9580-C72F543F901D}" presName="spaceBetweenRectangles" presStyleCnt="0"/>
      <dgm:spPr/>
    </dgm:pt>
    <dgm:pt modelId="{FE6D4B64-8AB6-334E-A68F-17F0C8D32D82}" type="pres">
      <dgm:prSet presAssocID="{A087C459-93F7-B74F-BF8A-E110DFEA0263}" presName="parentLin" presStyleCnt="0"/>
      <dgm:spPr/>
    </dgm:pt>
    <dgm:pt modelId="{B9F3EC76-1F27-C74F-862B-E2808B4A92AB}" type="pres">
      <dgm:prSet presAssocID="{A087C459-93F7-B74F-BF8A-E110DFEA0263}" presName="parentLeftMargin" presStyleLbl="node1" presStyleIdx="0" presStyleCnt="4"/>
      <dgm:spPr/>
    </dgm:pt>
    <dgm:pt modelId="{10F2308C-3949-0844-9F7A-00C738213CE2}" type="pres">
      <dgm:prSet presAssocID="{A087C459-93F7-B74F-BF8A-E110DFEA0263}" presName="parentText" presStyleLbl="node1" presStyleIdx="1" presStyleCnt="4">
        <dgm:presLayoutVars>
          <dgm:chMax val="0"/>
          <dgm:bulletEnabled val="1"/>
        </dgm:presLayoutVars>
      </dgm:prSet>
      <dgm:spPr/>
    </dgm:pt>
    <dgm:pt modelId="{8B1A0DB6-A0A3-1646-9FC0-2218296FCC80}" type="pres">
      <dgm:prSet presAssocID="{A087C459-93F7-B74F-BF8A-E110DFEA0263}" presName="negativeSpace" presStyleCnt="0"/>
      <dgm:spPr/>
    </dgm:pt>
    <dgm:pt modelId="{A310827F-6768-E647-8327-89945E23CB70}" type="pres">
      <dgm:prSet presAssocID="{A087C459-93F7-B74F-BF8A-E110DFEA0263}" presName="childText" presStyleLbl="conFgAcc1" presStyleIdx="1" presStyleCnt="4">
        <dgm:presLayoutVars>
          <dgm:bulletEnabled val="1"/>
        </dgm:presLayoutVars>
      </dgm:prSet>
      <dgm:spPr/>
    </dgm:pt>
    <dgm:pt modelId="{E46C1894-CB69-8D44-AFA0-F0E0EB244C4F}" type="pres">
      <dgm:prSet presAssocID="{3BB84B56-9368-CA43-912B-3082DF6A4399}" presName="spaceBetweenRectangles" presStyleCnt="0"/>
      <dgm:spPr/>
    </dgm:pt>
    <dgm:pt modelId="{C663A0D8-A442-264A-B33C-27F14A0E1F4E}" type="pres">
      <dgm:prSet presAssocID="{EFB5A050-3E3E-7643-AC1A-097B15F07F82}" presName="parentLin" presStyleCnt="0"/>
      <dgm:spPr/>
    </dgm:pt>
    <dgm:pt modelId="{092CA29B-5129-244E-B200-2629E221B44F}" type="pres">
      <dgm:prSet presAssocID="{EFB5A050-3E3E-7643-AC1A-097B15F07F82}" presName="parentLeftMargin" presStyleLbl="node1" presStyleIdx="1" presStyleCnt="4"/>
      <dgm:spPr/>
    </dgm:pt>
    <dgm:pt modelId="{99833472-F366-EB44-897D-088563C7F770}" type="pres">
      <dgm:prSet presAssocID="{EFB5A050-3E3E-7643-AC1A-097B15F07F82}" presName="parentText" presStyleLbl="node1" presStyleIdx="2" presStyleCnt="4">
        <dgm:presLayoutVars>
          <dgm:chMax val="0"/>
          <dgm:bulletEnabled val="1"/>
        </dgm:presLayoutVars>
      </dgm:prSet>
      <dgm:spPr/>
    </dgm:pt>
    <dgm:pt modelId="{04717B95-8311-7249-9E5D-421A787ED1F2}" type="pres">
      <dgm:prSet presAssocID="{EFB5A050-3E3E-7643-AC1A-097B15F07F82}" presName="negativeSpace" presStyleCnt="0"/>
      <dgm:spPr/>
    </dgm:pt>
    <dgm:pt modelId="{1EE0C68B-3E47-BD47-B410-6D45EACC9A01}" type="pres">
      <dgm:prSet presAssocID="{EFB5A050-3E3E-7643-AC1A-097B15F07F82}" presName="childText" presStyleLbl="conFgAcc1" presStyleIdx="2" presStyleCnt="4">
        <dgm:presLayoutVars>
          <dgm:bulletEnabled val="1"/>
        </dgm:presLayoutVars>
      </dgm:prSet>
      <dgm:spPr/>
    </dgm:pt>
    <dgm:pt modelId="{D4ED5A86-9098-2743-8D66-54AF71E25D57}" type="pres">
      <dgm:prSet presAssocID="{7CB8C77B-AF7D-B64D-BD99-ECFF4BB01FFD}" presName="spaceBetweenRectangles" presStyleCnt="0"/>
      <dgm:spPr/>
    </dgm:pt>
    <dgm:pt modelId="{F5C5D99B-EF99-234C-AA0C-B9D8226F702D}" type="pres">
      <dgm:prSet presAssocID="{8938ABAF-9B62-8A41-AAD1-54FEF46B7F8E}" presName="parentLin" presStyleCnt="0"/>
      <dgm:spPr/>
    </dgm:pt>
    <dgm:pt modelId="{CCEC4E70-F207-3A4A-9F69-A4FDA986D61B}" type="pres">
      <dgm:prSet presAssocID="{8938ABAF-9B62-8A41-AAD1-54FEF46B7F8E}" presName="parentLeftMargin" presStyleLbl="node1" presStyleIdx="2" presStyleCnt="4"/>
      <dgm:spPr/>
    </dgm:pt>
    <dgm:pt modelId="{DFFBD2CA-52CE-7A4C-93E9-F4CE0EADA9F4}" type="pres">
      <dgm:prSet presAssocID="{8938ABAF-9B62-8A41-AAD1-54FEF46B7F8E}" presName="parentText" presStyleLbl="node1" presStyleIdx="3" presStyleCnt="4">
        <dgm:presLayoutVars>
          <dgm:chMax val="0"/>
          <dgm:bulletEnabled val="1"/>
        </dgm:presLayoutVars>
      </dgm:prSet>
      <dgm:spPr/>
    </dgm:pt>
    <dgm:pt modelId="{DC3251C2-5BFE-4541-A2BA-5E15AAB3FFDE}" type="pres">
      <dgm:prSet presAssocID="{8938ABAF-9B62-8A41-AAD1-54FEF46B7F8E}" presName="negativeSpace" presStyleCnt="0"/>
      <dgm:spPr/>
    </dgm:pt>
    <dgm:pt modelId="{BA0BB735-21AB-BB44-A915-FAC44DD33269}" type="pres">
      <dgm:prSet presAssocID="{8938ABAF-9B62-8A41-AAD1-54FEF46B7F8E}" presName="childText" presStyleLbl="conFgAcc1" presStyleIdx="3" presStyleCnt="4">
        <dgm:presLayoutVars>
          <dgm:bulletEnabled val="1"/>
        </dgm:presLayoutVars>
      </dgm:prSet>
      <dgm:spPr/>
    </dgm:pt>
  </dgm:ptLst>
  <dgm:cxnLst>
    <dgm:cxn modelId="{B5F32011-3F64-CF49-B16B-79CD78881E91}" type="presOf" srcId="{8938ABAF-9B62-8A41-AAD1-54FEF46B7F8E}" destId="{CCEC4E70-F207-3A4A-9F69-A4FDA986D61B}" srcOrd="0" destOrd="0" presId="urn:microsoft.com/office/officeart/2005/8/layout/list1"/>
    <dgm:cxn modelId="{306C642A-BD6D-C543-AD31-1EEC8B505BE8}" srcId="{A087C459-93F7-B74F-BF8A-E110DFEA0263}" destId="{335D71FF-A66F-3B4D-B166-89B9DC22D383}" srcOrd="0" destOrd="0" parTransId="{EAFCA0AB-C363-064B-9FBF-A29C2576190E}" sibTransId="{CAED3165-F027-3C44-9839-F2FBD153B87F}"/>
    <dgm:cxn modelId="{73F00C3C-340C-E04A-92ED-D1CCC755F154}" type="presOf" srcId="{EFB5A050-3E3E-7643-AC1A-097B15F07F82}" destId="{092CA29B-5129-244E-B200-2629E221B44F}" srcOrd="0" destOrd="0" presId="urn:microsoft.com/office/officeart/2005/8/layout/list1"/>
    <dgm:cxn modelId="{90ADB740-4EC8-1B48-A827-313454ECB4B2}" type="presOf" srcId="{7F808FC9-C1D9-3240-9AED-C483A7154832}" destId="{FEE2A998-709C-DA4F-A888-314A9D0AE51B}" srcOrd="0" destOrd="0" presId="urn:microsoft.com/office/officeart/2005/8/layout/list1"/>
    <dgm:cxn modelId="{71C1F64D-EF31-704D-A637-30CA54A00DCF}" srcId="{CCF3085C-7BF1-1946-95D4-2A15810087B6}" destId="{A087C459-93F7-B74F-BF8A-E110DFEA0263}" srcOrd="1" destOrd="0" parTransId="{3127EAC5-5BB8-C041-BAF5-EF1CA329FCEE}" sibTransId="{3BB84B56-9368-CA43-912B-3082DF6A4399}"/>
    <dgm:cxn modelId="{2F7F6459-C84C-4944-9379-410C0A4087EE}" type="presOf" srcId="{7F808FC9-C1D9-3240-9AED-C483A7154832}" destId="{17BF3CD3-A8A6-1C41-9B59-F596CD024DC0}" srcOrd="1" destOrd="0" presId="urn:microsoft.com/office/officeart/2005/8/layout/list1"/>
    <dgm:cxn modelId="{5C2EFB5B-F62D-FB48-9A6E-8C8438D3BECC}" srcId="{CCF3085C-7BF1-1946-95D4-2A15810087B6}" destId="{7F808FC9-C1D9-3240-9AED-C483A7154832}" srcOrd="0" destOrd="0" parTransId="{D1643658-73AF-3346-B1DC-DA8B005C43DC}" sibTransId="{1BFA44B4-4028-B04C-9580-C72F543F901D}"/>
    <dgm:cxn modelId="{E8759C65-001C-B44D-AFD0-D34B38E06C03}" type="presOf" srcId="{EFB5A050-3E3E-7643-AC1A-097B15F07F82}" destId="{99833472-F366-EB44-897D-088563C7F770}" srcOrd="1" destOrd="0" presId="urn:microsoft.com/office/officeart/2005/8/layout/list1"/>
    <dgm:cxn modelId="{8FE62A74-47B5-6748-BD3F-3CF6CA4D7ECE}" type="presOf" srcId="{335D71FF-A66F-3B4D-B166-89B9DC22D383}" destId="{A310827F-6768-E647-8327-89945E23CB70}" srcOrd="0" destOrd="0" presId="urn:microsoft.com/office/officeart/2005/8/layout/list1"/>
    <dgm:cxn modelId="{7E936B7F-8557-BC4A-9A42-C3C9819D70EB}" type="presOf" srcId="{A087C459-93F7-B74F-BF8A-E110DFEA0263}" destId="{10F2308C-3949-0844-9F7A-00C738213CE2}" srcOrd="1" destOrd="0" presId="urn:microsoft.com/office/officeart/2005/8/layout/list1"/>
    <dgm:cxn modelId="{3AD5CE9E-9172-054B-AEB4-8B199D9393F7}" type="presOf" srcId="{CCF3085C-7BF1-1946-95D4-2A15810087B6}" destId="{91E2D5B4-CF79-F44E-8DF4-AC64565C46DB}" srcOrd="0" destOrd="0" presId="urn:microsoft.com/office/officeart/2005/8/layout/list1"/>
    <dgm:cxn modelId="{D4B7DCBE-9609-4943-A28B-810B02018AE0}" srcId="{CCF3085C-7BF1-1946-95D4-2A15810087B6}" destId="{EFB5A050-3E3E-7643-AC1A-097B15F07F82}" srcOrd="2" destOrd="0" parTransId="{A1A15A56-98C3-7D45-AFAB-14697DE4C6B5}" sibTransId="{7CB8C77B-AF7D-B64D-BD99-ECFF4BB01FFD}"/>
    <dgm:cxn modelId="{C19556D1-5935-AD4A-B8D7-43DCE43625DF}" type="presOf" srcId="{8938ABAF-9B62-8A41-AAD1-54FEF46B7F8E}" destId="{DFFBD2CA-52CE-7A4C-93E9-F4CE0EADA9F4}" srcOrd="1" destOrd="0" presId="urn:microsoft.com/office/officeart/2005/8/layout/list1"/>
    <dgm:cxn modelId="{8DC485F9-4C77-6343-BA7D-141483140697}" srcId="{CCF3085C-7BF1-1946-95D4-2A15810087B6}" destId="{8938ABAF-9B62-8A41-AAD1-54FEF46B7F8E}" srcOrd="3" destOrd="0" parTransId="{A2E5EAA4-8BA0-FA4A-BECE-83775D8BE22B}" sibTransId="{9D2E4D65-9B92-C24B-9956-CFB642F6F7A6}"/>
    <dgm:cxn modelId="{E2AADEFB-BD25-3C4C-BE7F-ABFAF191B456}" type="presOf" srcId="{A087C459-93F7-B74F-BF8A-E110DFEA0263}" destId="{B9F3EC76-1F27-C74F-862B-E2808B4A92AB}" srcOrd="0" destOrd="0" presId="urn:microsoft.com/office/officeart/2005/8/layout/list1"/>
    <dgm:cxn modelId="{BB5B6A51-895E-7041-A912-B8895B110783}" type="presParOf" srcId="{91E2D5B4-CF79-F44E-8DF4-AC64565C46DB}" destId="{0F138AB1-3ED6-B742-8D2C-08662D39ABD3}" srcOrd="0" destOrd="0" presId="urn:microsoft.com/office/officeart/2005/8/layout/list1"/>
    <dgm:cxn modelId="{8D38C29C-C27B-0F4B-A802-571DF8A0782A}" type="presParOf" srcId="{0F138AB1-3ED6-B742-8D2C-08662D39ABD3}" destId="{FEE2A998-709C-DA4F-A888-314A9D0AE51B}" srcOrd="0" destOrd="0" presId="urn:microsoft.com/office/officeart/2005/8/layout/list1"/>
    <dgm:cxn modelId="{64178FFB-A43F-6844-B2D3-B9F8C1941394}" type="presParOf" srcId="{0F138AB1-3ED6-B742-8D2C-08662D39ABD3}" destId="{17BF3CD3-A8A6-1C41-9B59-F596CD024DC0}" srcOrd="1" destOrd="0" presId="urn:microsoft.com/office/officeart/2005/8/layout/list1"/>
    <dgm:cxn modelId="{A8024D33-A6B2-3F4D-AF3C-657AD63B029F}" type="presParOf" srcId="{91E2D5B4-CF79-F44E-8DF4-AC64565C46DB}" destId="{E1C294C8-2971-EF4B-A2DF-C43C1C5F391D}" srcOrd="1" destOrd="0" presId="urn:microsoft.com/office/officeart/2005/8/layout/list1"/>
    <dgm:cxn modelId="{3B54DDC1-9059-A243-A2EC-8EAA2E80011A}" type="presParOf" srcId="{91E2D5B4-CF79-F44E-8DF4-AC64565C46DB}" destId="{CA2393AA-2708-A344-AAA5-A66420107848}" srcOrd="2" destOrd="0" presId="urn:microsoft.com/office/officeart/2005/8/layout/list1"/>
    <dgm:cxn modelId="{3AFC5116-1AE5-A94C-B438-FCEB3E820201}" type="presParOf" srcId="{91E2D5B4-CF79-F44E-8DF4-AC64565C46DB}" destId="{D4A023E1-8083-144E-BD10-A547BD117019}" srcOrd="3" destOrd="0" presId="urn:microsoft.com/office/officeart/2005/8/layout/list1"/>
    <dgm:cxn modelId="{E694138D-15B7-F744-B50E-4526B747382D}" type="presParOf" srcId="{91E2D5B4-CF79-F44E-8DF4-AC64565C46DB}" destId="{FE6D4B64-8AB6-334E-A68F-17F0C8D32D82}" srcOrd="4" destOrd="0" presId="urn:microsoft.com/office/officeart/2005/8/layout/list1"/>
    <dgm:cxn modelId="{048E5150-586E-9349-A38C-B2CDCBC41708}" type="presParOf" srcId="{FE6D4B64-8AB6-334E-A68F-17F0C8D32D82}" destId="{B9F3EC76-1F27-C74F-862B-E2808B4A92AB}" srcOrd="0" destOrd="0" presId="urn:microsoft.com/office/officeart/2005/8/layout/list1"/>
    <dgm:cxn modelId="{47B08E55-9B89-0342-8D02-DEA1CF405B11}" type="presParOf" srcId="{FE6D4B64-8AB6-334E-A68F-17F0C8D32D82}" destId="{10F2308C-3949-0844-9F7A-00C738213CE2}" srcOrd="1" destOrd="0" presId="urn:microsoft.com/office/officeart/2005/8/layout/list1"/>
    <dgm:cxn modelId="{8F813E0D-B47A-A54A-BE63-21EA96EF8713}" type="presParOf" srcId="{91E2D5B4-CF79-F44E-8DF4-AC64565C46DB}" destId="{8B1A0DB6-A0A3-1646-9FC0-2218296FCC80}" srcOrd="5" destOrd="0" presId="urn:microsoft.com/office/officeart/2005/8/layout/list1"/>
    <dgm:cxn modelId="{09609FAA-4EFB-F042-BBD8-11DF6E56BA5B}" type="presParOf" srcId="{91E2D5B4-CF79-F44E-8DF4-AC64565C46DB}" destId="{A310827F-6768-E647-8327-89945E23CB70}" srcOrd="6" destOrd="0" presId="urn:microsoft.com/office/officeart/2005/8/layout/list1"/>
    <dgm:cxn modelId="{137D21A4-3F11-C84D-8CF1-D6C5087147D3}" type="presParOf" srcId="{91E2D5B4-CF79-F44E-8DF4-AC64565C46DB}" destId="{E46C1894-CB69-8D44-AFA0-F0E0EB244C4F}" srcOrd="7" destOrd="0" presId="urn:microsoft.com/office/officeart/2005/8/layout/list1"/>
    <dgm:cxn modelId="{F83D8C53-199D-D940-8EED-F72FA9849D40}" type="presParOf" srcId="{91E2D5B4-CF79-F44E-8DF4-AC64565C46DB}" destId="{C663A0D8-A442-264A-B33C-27F14A0E1F4E}" srcOrd="8" destOrd="0" presId="urn:microsoft.com/office/officeart/2005/8/layout/list1"/>
    <dgm:cxn modelId="{C220FE7E-41AC-0B44-9B9F-1CBB2A8450A4}" type="presParOf" srcId="{C663A0D8-A442-264A-B33C-27F14A0E1F4E}" destId="{092CA29B-5129-244E-B200-2629E221B44F}" srcOrd="0" destOrd="0" presId="urn:microsoft.com/office/officeart/2005/8/layout/list1"/>
    <dgm:cxn modelId="{F496A577-98CE-5E4D-A559-F284467E4255}" type="presParOf" srcId="{C663A0D8-A442-264A-B33C-27F14A0E1F4E}" destId="{99833472-F366-EB44-897D-088563C7F770}" srcOrd="1" destOrd="0" presId="urn:microsoft.com/office/officeart/2005/8/layout/list1"/>
    <dgm:cxn modelId="{B9F618DF-3E87-F241-B0AB-ACF27B33D98D}" type="presParOf" srcId="{91E2D5B4-CF79-F44E-8DF4-AC64565C46DB}" destId="{04717B95-8311-7249-9E5D-421A787ED1F2}" srcOrd="9" destOrd="0" presId="urn:microsoft.com/office/officeart/2005/8/layout/list1"/>
    <dgm:cxn modelId="{F6C07B8C-A770-E048-9127-41ACB16E3491}" type="presParOf" srcId="{91E2D5B4-CF79-F44E-8DF4-AC64565C46DB}" destId="{1EE0C68B-3E47-BD47-B410-6D45EACC9A01}" srcOrd="10" destOrd="0" presId="urn:microsoft.com/office/officeart/2005/8/layout/list1"/>
    <dgm:cxn modelId="{03C67BBB-47E4-074B-8909-5400CF69D30E}" type="presParOf" srcId="{91E2D5B4-CF79-F44E-8DF4-AC64565C46DB}" destId="{D4ED5A86-9098-2743-8D66-54AF71E25D57}" srcOrd="11" destOrd="0" presId="urn:microsoft.com/office/officeart/2005/8/layout/list1"/>
    <dgm:cxn modelId="{2B89544C-C459-4341-8290-D296754CCD4B}" type="presParOf" srcId="{91E2D5B4-CF79-F44E-8DF4-AC64565C46DB}" destId="{F5C5D99B-EF99-234C-AA0C-B9D8226F702D}" srcOrd="12" destOrd="0" presId="urn:microsoft.com/office/officeart/2005/8/layout/list1"/>
    <dgm:cxn modelId="{BEA8446C-2639-9C4C-B8FF-58ED2A1DF3CD}" type="presParOf" srcId="{F5C5D99B-EF99-234C-AA0C-B9D8226F702D}" destId="{CCEC4E70-F207-3A4A-9F69-A4FDA986D61B}" srcOrd="0" destOrd="0" presId="urn:microsoft.com/office/officeart/2005/8/layout/list1"/>
    <dgm:cxn modelId="{AC852244-0745-714A-AB47-8BFADFEFC52A}" type="presParOf" srcId="{F5C5D99B-EF99-234C-AA0C-B9D8226F702D}" destId="{DFFBD2CA-52CE-7A4C-93E9-F4CE0EADA9F4}" srcOrd="1" destOrd="0" presId="urn:microsoft.com/office/officeart/2005/8/layout/list1"/>
    <dgm:cxn modelId="{0F02D9AF-7271-014D-BAC3-4594DDF36EED}" type="presParOf" srcId="{91E2D5B4-CF79-F44E-8DF4-AC64565C46DB}" destId="{DC3251C2-5BFE-4541-A2BA-5E15AAB3FFDE}" srcOrd="13" destOrd="0" presId="urn:microsoft.com/office/officeart/2005/8/layout/list1"/>
    <dgm:cxn modelId="{55DA2007-B0F5-A640-889D-CB74604C2A00}" type="presParOf" srcId="{91E2D5B4-CF79-F44E-8DF4-AC64565C46DB}" destId="{BA0BB735-21AB-BB44-A915-FAC44DD3326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E356E7-E944-2F48-AC20-0A5C84279F40}" type="doc">
      <dgm:prSet loTypeId="urn:microsoft.com/office/officeart/2005/8/layout/process3" loCatId="list" qsTypeId="urn:microsoft.com/office/officeart/2005/8/quickstyle/simple1" qsCatId="simple" csTypeId="urn:microsoft.com/office/officeart/2005/8/colors/colorful1" csCatId="colorful" phldr="1"/>
      <dgm:spPr/>
      <dgm:t>
        <a:bodyPr/>
        <a:lstStyle/>
        <a:p>
          <a:endParaRPr lang="zh-CN" altLang="en-US"/>
        </a:p>
      </dgm:t>
    </dgm:pt>
    <dgm:pt modelId="{A8F2A494-6CEF-EF40-A2C9-944692AEEE20}">
      <dgm:prSet/>
      <dgm:spPr/>
      <dgm:t>
        <a:bodyPr/>
        <a:lstStyle/>
        <a:p>
          <a:r>
            <a:rPr lang="zh-CN" dirty="0"/>
            <a:t>样本</a:t>
          </a:r>
          <a:r>
            <a:rPr lang="zh-CN" altLang="en-US" dirty="0"/>
            <a:t>量</a:t>
          </a:r>
          <a:r>
            <a:rPr lang="zh-CN" dirty="0"/>
            <a:t>确定</a:t>
          </a:r>
        </a:p>
      </dgm:t>
    </dgm:pt>
    <dgm:pt modelId="{8205FE41-7A11-6F47-916F-5A2F38DB0C41}" type="parTrans" cxnId="{44CF8911-62C5-8F44-83B1-9229C8DF3870}">
      <dgm:prSet/>
      <dgm:spPr/>
      <dgm:t>
        <a:bodyPr/>
        <a:lstStyle/>
        <a:p>
          <a:endParaRPr lang="zh-CN" altLang="en-US"/>
        </a:p>
      </dgm:t>
    </dgm:pt>
    <dgm:pt modelId="{CA137698-9B8E-944B-BBAE-7CAFF2ADAB90}" type="sibTrans" cxnId="{44CF8911-62C5-8F44-83B1-9229C8DF3870}">
      <dgm:prSet/>
      <dgm:spPr/>
      <dgm:t>
        <a:bodyPr/>
        <a:lstStyle/>
        <a:p>
          <a:endParaRPr lang="zh-CN" altLang="en-US"/>
        </a:p>
      </dgm:t>
    </dgm:pt>
    <dgm:pt modelId="{0C12965F-9CC3-A24D-8855-42ED2D49CE97}">
      <dgm:prSet/>
      <dgm:spPr/>
      <dgm:t>
        <a:bodyPr/>
        <a:lstStyle/>
        <a:p>
          <a:r>
            <a:rPr lang="zh-CN" altLang="en-US" dirty="0"/>
            <a:t>有效</a:t>
          </a:r>
          <a:r>
            <a:rPr lang="zh-CN" dirty="0"/>
            <a:t>触达</a:t>
          </a:r>
        </a:p>
      </dgm:t>
    </dgm:pt>
    <dgm:pt modelId="{5879DD4D-77A1-F84E-BECF-6E5236F09C87}" type="parTrans" cxnId="{9746D20E-D4A2-C349-A0FB-7F4A520F39A3}">
      <dgm:prSet/>
      <dgm:spPr/>
      <dgm:t>
        <a:bodyPr/>
        <a:lstStyle/>
        <a:p>
          <a:endParaRPr lang="zh-CN" altLang="en-US"/>
        </a:p>
      </dgm:t>
    </dgm:pt>
    <dgm:pt modelId="{705266AF-C87C-B648-AF8B-DE5917EB75B9}" type="sibTrans" cxnId="{9746D20E-D4A2-C349-A0FB-7F4A520F39A3}">
      <dgm:prSet/>
      <dgm:spPr/>
      <dgm:t>
        <a:bodyPr/>
        <a:lstStyle/>
        <a:p>
          <a:endParaRPr lang="zh-CN" altLang="en-US"/>
        </a:p>
      </dgm:t>
    </dgm:pt>
    <dgm:pt modelId="{4A5A3CA0-D0D5-9A4A-AFBE-8AD69FBABF80}">
      <dgm:prSet/>
      <dgm:spPr/>
      <dgm:t>
        <a:bodyPr/>
        <a:lstStyle/>
        <a:p>
          <a:r>
            <a:rPr lang="zh-CN"/>
            <a:t>迄今累积</a:t>
          </a:r>
        </a:p>
      </dgm:t>
    </dgm:pt>
    <dgm:pt modelId="{C5B050FE-6375-E240-9620-7E1E59032D79}" type="parTrans" cxnId="{AFC8C9AD-2970-714C-9EF3-979650E3CBE1}">
      <dgm:prSet/>
      <dgm:spPr/>
      <dgm:t>
        <a:bodyPr/>
        <a:lstStyle/>
        <a:p>
          <a:endParaRPr lang="zh-CN" altLang="en-US"/>
        </a:p>
      </dgm:t>
    </dgm:pt>
    <dgm:pt modelId="{E15F0647-A823-7644-8A04-6F54C61AC248}" type="sibTrans" cxnId="{AFC8C9AD-2970-714C-9EF3-979650E3CBE1}">
      <dgm:prSet/>
      <dgm:spPr/>
      <dgm:t>
        <a:bodyPr/>
        <a:lstStyle/>
        <a:p>
          <a:endParaRPr lang="zh-CN" altLang="en-US"/>
        </a:p>
      </dgm:t>
    </dgm:pt>
    <dgm:pt modelId="{9B48EA36-A5D4-9F4E-943A-A89CE31FBD9C}">
      <dgm:prSet/>
      <dgm:spPr/>
      <dgm:t>
        <a:bodyPr/>
        <a:lstStyle/>
        <a:p>
          <a:r>
            <a:rPr lang="zh-CN" dirty="0"/>
            <a:t>统计量计算</a:t>
          </a:r>
        </a:p>
      </dgm:t>
    </dgm:pt>
    <dgm:pt modelId="{03D429E3-0830-4249-9015-E0A92063A939}" type="parTrans" cxnId="{EF6C1219-1F51-664C-807C-356A8C9FF119}">
      <dgm:prSet/>
      <dgm:spPr/>
      <dgm:t>
        <a:bodyPr/>
        <a:lstStyle/>
        <a:p>
          <a:endParaRPr lang="zh-CN" altLang="en-US"/>
        </a:p>
      </dgm:t>
    </dgm:pt>
    <dgm:pt modelId="{9F957F99-3505-F246-B565-8EA0E1D7CEFD}" type="sibTrans" cxnId="{EF6C1219-1F51-664C-807C-356A8C9FF119}">
      <dgm:prSet/>
      <dgm:spPr/>
      <dgm:t>
        <a:bodyPr/>
        <a:lstStyle/>
        <a:p>
          <a:endParaRPr lang="zh-CN" altLang="en-US"/>
        </a:p>
      </dgm:t>
    </dgm:pt>
    <dgm:pt modelId="{98950A2A-D3E3-9B4E-A61F-B301A81E365E}">
      <dgm:prSet/>
      <dgm:spPr/>
      <dgm:t>
        <a:bodyPr/>
        <a:lstStyle/>
        <a:p>
          <a:r>
            <a:rPr lang="zh-CN"/>
            <a:t>均值</a:t>
          </a:r>
        </a:p>
      </dgm:t>
    </dgm:pt>
    <dgm:pt modelId="{B57C4909-8A9C-844F-AB9F-7F2679010720}" type="parTrans" cxnId="{A1986D58-B9AD-204E-ADD3-DAD03038C88E}">
      <dgm:prSet/>
      <dgm:spPr/>
      <dgm:t>
        <a:bodyPr/>
        <a:lstStyle/>
        <a:p>
          <a:endParaRPr lang="zh-CN" altLang="en-US"/>
        </a:p>
      </dgm:t>
    </dgm:pt>
    <dgm:pt modelId="{A8E9E12D-485F-D945-A122-4E586F4357B4}" type="sibTrans" cxnId="{A1986D58-B9AD-204E-ADD3-DAD03038C88E}">
      <dgm:prSet/>
      <dgm:spPr/>
      <dgm:t>
        <a:bodyPr/>
        <a:lstStyle/>
        <a:p>
          <a:endParaRPr lang="zh-CN" altLang="en-US"/>
        </a:p>
      </dgm:t>
    </dgm:pt>
    <dgm:pt modelId="{C5B5E27D-82F4-6B41-A861-E3F21AB30DE6}">
      <dgm:prSet/>
      <dgm:spPr/>
      <dgm:t>
        <a:bodyPr/>
        <a:lstStyle/>
        <a:p>
          <a:r>
            <a:rPr lang="zh-CN"/>
            <a:t>比率</a:t>
          </a:r>
        </a:p>
      </dgm:t>
    </dgm:pt>
    <dgm:pt modelId="{10DA486A-AD2A-5246-A292-0E5D110F7E46}" type="parTrans" cxnId="{05800639-3EC7-014C-AD3C-A20713E57E95}">
      <dgm:prSet/>
      <dgm:spPr/>
      <dgm:t>
        <a:bodyPr/>
        <a:lstStyle/>
        <a:p>
          <a:endParaRPr lang="zh-CN" altLang="en-US"/>
        </a:p>
      </dgm:t>
    </dgm:pt>
    <dgm:pt modelId="{7043A15C-660D-7F48-91E9-B93D918B626D}" type="sibTrans" cxnId="{05800639-3EC7-014C-AD3C-A20713E57E95}">
      <dgm:prSet/>
      <dgm:spPr/>
      <dgm:t>
        <a:bodyPr/>
        <a:lstStyle/>
        <a:p>
          <a:endParaRPr lang="zh-CN" altLang="en-US"/>
        </a:p>
      </dgm:t>
    </dgm:pt>
    <dgm:pt modelId="{A50D1E9A-2341-9544-9DF0-324B626385FA}">
      <dgm:prSet/>
      <dgm:spPr/>
      <dgm:t>
        <a:bodyPr/>
        <a:lstStyle/>
        <a:p>
          <a:r>
            <a:rPr lang="zh-CN" dirty="0"/>
            <a:t>显著性检验</a:t>
          </a:r>
        </a:p>
      </dgm:t>
    </dgm:pt>
    <dgm:pt modelId="{52598C2D-4C96-0B40-A64B-2CBC4C2AA73A}" type="parTrans" cxnId="{6992C55D-5B53-3B4D-8CFE-326AE25D57F0}">
      <dgm:prSet/>
      <dgm:spPr/>
      <dgm:t>
        <a:bodyPr/>
        <a:lstStyle/>
        <a:p>
          <a:endParaRPr lang="zh-CN" altLang="en-US"/>
        </a:p>
      </dgm:t>
    </dgm:pt>
    <dgm:pt modelId="{9EFD7112-76EC-DD43-8CD8-D75FE2D5E86F}" type="sibTrans" cxnId="{6992C55D-5B53-3B4D-8CFE-326AE25D57F0}">
      <dgm:prSet/>
      <dgm:spPr/>
      <dgm:t>
        <a:bodyPr/>
        <a:lstStyle/>
        <a:p>
          <a:endParaRPr lang="zh-CN" altLang="en-US"/>
        </a:p>
      </dgm:t>
    </dgm:pt>
    <dgm:pt modelId="{8D41B488-B2AA-DC4B-8B84-4F0F1287314A}">
      <dgm:prSet/>
      <dgm:spPr/>
      <dgm:t>
        <a:bodyPr/>
        <a:lstStyle/>
        <a:p>
          <a:r>
            <a:rPr lang="en-US" dirty="0"/>
            <a:t>显著水平</a:t>
          </a:r>
          <a:endParaRPr lang="zh-CN" dirty="0"/>
        </a:p>
      </dgm:t>
    </dgm:pt>
    <dgm:pt modelId="{5398D7FE-582C-4D4D-BB95-A854F2F444AC}" type="parTrans" cxnId="{4E2538E5-9E64-E047-8FBD-F5AA9B3D8C3C}">
      <dgm:prSet/>
      <dgm:spPr/>
      <dgm:t>
        <a:bodyPr/>
        <a:lstStyle/>
        <a:p>
          <a:endParaRPr lang="zh-CN" altLang="en-US"/>
        </a:p>
      </dgm:t>
    </dgm:pt>
    <dgm:pt modelId="{5C46C30E-87CB-864A-8464-AC523F4B55FB}" type="sibTrans" cxnId="{4E2538E5-9E64-E047-8FBD-F5AA9B3D8C3C}">
      <dgm:prSet/>
      <dgm:spPr/>
      <dgm:t>
        <a:bodyPr/>
        <a:lstStyle/>
        <a:p>
          <a:endParaRPr lang="zh-CN" altLang="en-US"/>
        </a:p>
      </dgm:t>
    </dgm:pt>
    <dgm:pt modelId="{7916E2F8-9B70-B44C-AC12-C176A8A63BA3}">
      <dgm:prSet/>
      <dgm:spPr/>
      <dgm:t>
        <a:bodyPr/>
        <a:lstStyle/>
        <a:p>
          <a:r>
            <a:rPr lang="zh-CN" dirty="0"/>
            <a:t>置信区间</a:t>
          </a:r>
        </a:p>
      </dgm:t>
    </dgm:pt>
    <dgm:pt modelId="{E6141E15-99A8-1440-83E0-DA5E395E3227}" type="parTrans" cxnId="{0AB2C395-8F83-6745-A477-E2035CED112B}">
      <dgm:prSet/>
      <dgm:spPr/>
      <dgm:t>
        <a:bodyPr/>
        <a:lstStyle/>
        <a:p>
          <a:endParaRPr lang="zh-CN" altLang="en-US"/>
        </a:p>
      </dgm:t>
    </dgm:pt>
    <dgm:pt modelId="{E825B355-23F9-D14D-8647-15FDC42B00BA}" type="sibTrans" cxnId="{0AB2C395-8F83-6745-A477-E2035CED112B}">
      <dgm:prSet/>
      <dgm:spPr/>
      <dgm:t>
        <a:bodyPr/>
        <a:lstStyle/>
        <a:p>
          <a:endParaRPr lang="zh-CN" altLang="en-US"/>
        </a:p>
      </dgm:t>
    </dgm:pt>
    <dgm:pt modelId="{E2078740-2ACD-4142-8BF9-0725E6786F4A}">
      <dgm:prSet/>
      <dgm:spPr/>
      <dgm:t>
        <a:bodyPr/>
        <a:lstStyle/>
        <a:p>
          <a:r>
            <a:rPr lang="zh-CN"/>
            <a:t>统计功效</a:t>
          </a:r>
        </a:p>
      </dgm:t>
    </dgm:pt>
    <dgm:pt modelId="{60F856B9-551E-EE41-A301-E926DB75774D}" type="parTrans" cxnId="{740A11F1-F8BD-F845-AAB5-0A7C71162EE1}">
      <dgm:prSet/>
      <dgm:spPr/>
      <dgm:t>
        <a:bodyPr/>
        <a:lstStyle/>
        <a:p>
          <a:endParaRPr lang="zh-CN" altLang="en-US"/>
        </a:p>
      </dgm:t>
    </dgm:pt>
    <dgm:pt modelId="{A8128071-8ABC-3642-873C-02CABCA74119}" type="sibTrans" cxnId="{740A11F1-F8BD-F845-AAB5-0A7C71162EE1}">
      <dgm:prSet/>
      <dgm:spPr/>
      <dgm:t>
        <a:bodyPr/>
        <a:lstStyle/>
        <a:p>
          <a:endParaRPr lang="zh-CN" altLang="en-US"/>
        </a:p>
      </dgm:t>
    </dgm:pt>
    <dgm:pt modelId="{F725799F-D523-4744-A428-B54420043D8D}" type="pres">
      <dgm:prSet presAssocID="{50E356E7-E944-2F48-AC20-0A5C84279F40}" presName="linearFlow" presStyleCnt="0">
        <dgm:presLayoutVars>
          <dgm:dir/>
          <dgm:animLvl val="lvl"/>
          <dgm:resizeHandles val="exact"/>
        </dgm:presLayoutVars>
      </dgm:prSet>
      <dgm:spPr/>
    </dgm:pt>
    <dgm:pt modelId="{5A3B9123-8075-0046-8D09-00510CC59F4F}" type="pres">
      <dgm:prSet presAssocID="{A8F2A494-6CEF-EF40-A2C9-944692AEEE20}" presName="composite" presStyleCnt="0"/>
      <dgm:spPr/>
    </dgm:pt>
    <dgm:pt modelId="{148D2428-51CA-A14A-A5B7-7242508FDDDE}" type="pres">
      <dgm:prSet presAssocID="{A8F2A494-6CEF-EF40-A2C9-944692AEEE20}" presName="parTx" presStyleLbl="node1" presStyleIdx="0" presStyleCnt="3">
        <dgm:presLayoutVars>
          <dgm:chMax val="0"/>
          <dgm:chPref val="0"/>
          <dgm:bulletEnabled val="1"/>
        </dgm:presLayoutVars>
      </dgm:prSet>
      <dgm:spPr/>
    </dgm:pt>
    <dgm:pt modelId="{6034FEAD-45D6-8E46-B493-87392AB86066}" type="pres">
      <dgm:prSet presAssocID="{A8F2A494-6CEF-EF40-A2C9-944692AEEE20}" presName="parSh" presStyleLbl="node1" presStyleIdx="0" presStyleCnt="3"/>
      <dgm:spPr/>
    </dgm:pt>
    <dgm:pt modelId="{0C94A499-6AFA-3044-ADD3-414E1F927328}" type="pres">
      <dgm:prSet presAssocID="{A8F2A494-6CEF-EF40-A2C9-944692AEEE20}" presName="desTx" presStyleLbl="fgAcc1" presStyleIdx="0" presStyleCnt="3">
        <dgm:presLayoutVars>
          <dgm:bulletEnabled val="1"/>
        </dgm:presLayoutVars>
      </dgm:prSet>
      <dgm:spPr/>
    </dgm:pt>
    <dgm:pt modelId="{69605668-B14E-A147-B826-29F0835A5FC8}" type="pres">
      <dgm:prSet presAssocID="{CA137698-9B8E-944B-BBAE-7CAFF2ADAB90}" presName="sibTrans" presStyleLbl="sibTrans2D1" presStyleIdx="0" presStyleCnt="2"/>
      <dgm:spPr/>
    </dgm:pt>
    <dgm:pt modelId="{177E93AF-FF17-E64D-927A-CA63192E3968}" type="pres">
      <dgm:prSet presAssocID="{CA137698-9B8E-944B-BBAE-7CAFF2ADAB90}" presName="connTx" presStyleLbl="sibTrans2D1" presStyleIdx="0" presStyleCnt="2"/>
      <dgm:spPr/>
    </dgm:pt>
    <dgm:pt modelId="{C42FCBE5-0C97-524F-95C8-9AF36930BD82}" type="pres">
      <dgm:prSet presAssocID="{9B48EA36-A5D4-9F4E-943A-A89CE31FBD9C}" presName="composite" presStyleCnt="0"/>
      <dgm:spPr/>
    </dgm:pt>
    <dgm:pt modelId="{D0C52CDF-FC08-424C-97B4-5CBB04A8BCCE}" type="pres">
      <dgm:prSet presAssocID="{9B48EA36-A5D4-9F4E-943A-A89CE31FBD9C}" presName="parTx" presStyleLbl="node1" presStyleIdx="0" presStyleCnt="3">
        <dgm:presLayoutVars>
          <dgm:chMax val="0"/>
          <dgm:chPref val="0"/>
          <dgm:bulletEnabled val="1"/>
        </dgm:presLayoutVars>
      </dgm:prSet>
      <dgm:spPr/>
    </dgm:pt>
    <dgm:pt modelId="{AC4FBA60-F6A7-4046-859F-02415B2DCBC3}" type="pres">
      <dgm:prSet presAssocID="{9B48EA36-A5D4-9F4E-943A-A89CE31FBD9C}" presName="parSh" presStyleLbl="node1" presStyleIdx="1" presStyleCnt="3"/>
      <dgm:spPr/>
    </dgm:pt>
    <dgm:pt modelId="{93712289-8D73-C140-AC0D-B514A1955E8D}" type="pres">
      <dgm:prSet presAssocID="{9B48EA36-A5D4-9F4E-943A-A89CE31FBD9C}" presName="desTx" presStyleLbl="fgAcc1" presStyleIdx="1" presStyleCnt="3">
        <dgm:presLayoutVars>
          <dgm:bulletEnabled val="1"/>
        </dgm:presLayoutVars>
      </dgm:prSet>
      <dgm:spPr/>
    </dgm:pt>
    <dgm:pt modelId="{559E8461-6AF0-AF41-870F-879CCEF87B7B}" type="pres">
      <dgm:prSet presAssocID="{9F957F99-3505-F246-B565-8EA0E1D7CEFD}" presName="sibTrans" presStyleLbl="sibTrans2D1" presStyleIdx="1" presStyleCnt="2"/>
      <dgm:spPr/>
    </dgm:pt>
    <dgm:pt modelId="{A94D177F-8515-6B41-A077-D65CD35FA285}" type="pres">
      <dgm:prSet presAssocID="{9F957F99-3505-F246-B565-8EA0E1D7CEFD}" presName="connTx" presStyleLbl="sibTrans2D1" presStyleIdx="1" presStyleCnt="2"/>
      <dgm:spPr/>
    </dgm:pt>
    <dgm:pt modelId="{6D258810-202A-DB49-A156-C6146CEC5D54}" type="pres">
      <dgm:prSet presAssocID="{A50D1E9A-2341-9544-9DF0-324B626385FA}" presName="composite" presStyleCnt="0"/>
      <dgm:spPr/>
    </dgm:pt>
    <dgm:pt modelId="{2BCD7A8F-D7D8-E444-8CD4-2D07FEDEA5F9}" type="pres">
      <dgm:prSet presAssocID="{A50D1E9A-2341-9544-9DF0-324B626385FA}" presName="parTx" presStyleLbl="node1" presStyleIdx="1" presStyleCnt="3">
        <dgm:presLayoutVars>
          <dgm:chMax val="0"/>
          <dgm:chPref val="0"/>
          <dgm:bulletEnabled val="1"/>
        </dgm:presLayoutVars>
      </dgm:prSet>
      <dgm:spPr/>
    </dgm:pt>
    <dgm:pt modelId="{4CA4599C-9F8F-7C4F-9259-A77083590F00}" type="pres">
      <dgm:prSet presAssocID="{A50D1E9A-2341-9544-9DF0-324B626385FA}" presName="parSh" presStyleLbl="node1" presStyleIdx="2" presStyleCnt="3"/>
      <dgm:spPr/>
    </dgm:pt>
    <dgm:pt modelId="{96671BF0-F7F2-8F43-A9AF-BC64EADF3F62}" type="pres">
      <dgm:prSet presAssocID="{A50D1E9A-2341-9544-9DF0-324B626385FA}" presName="desTx" presStyleLbl="fgAcc1" presStyleIdx="2" presStyleCnt="3">
        <dgm:presLayoutVars>
          <dgm:bulletEnabled val="1"/>
        </dgm:presLayoutVars>
      </dgm:prSet>
      <dgm:spPr/>
    </dgm:pt>
  </dgm:ptLst>
  <dgm:cxnLst>
    <dgm:cxn modelId="{B9C42808-41D7-B24B-BA72-A7D853E41AC3}" type="presOf" srcId="{98950A2A-D3E3-9B4E-A61F-B301A81E365E}" destId="{93712289-8D73-C140-AC0D-B514A1955E8D}" srcOrd="0" destOrd="0" presId="urn:microsoft.com/office/officeart/2005/8/layout/process3"/>
    <dgm:cxn modelId="{2E4CCD0E-4CCC-DD42-8461-F652406AA9CC}" type="presOf" srcId="{9B48EA36-A5D4-9F4E-943A-A89CE31FBD9C}" destId="{D0C52CDF-FC08-424C-97B4-5CBB04A8BCCE}" srcOrd="0" destOrd="0" presId="urn:microsoft.com/office/officeart/2005/8/layout/process3"/>
    <dgm:cxn modelId="{9746D20E-D4A2-C349-A0FB-7F4A520F39A3}" srcId="{A8F2A494-6CEF-EF40-A2C9-944692AEEE20}" destId="{0C12965F-9CC3-A24D-8855-42ED2D49CE97}" srcOrd="0" destOrd="0" parTransId="{5879DD4D-77A1-F84E-BECF-6E5236F09C87}" sibTransId="{705266AF-C87C-B648-AF8B-DE5917EB75B9}"/>
    <dgm:cxn modelId="{44CF8911-62C5-8F44-83B1-9229C8DF3870}" srcId="{50E356E7-E944-2F48-AC20-0A5C84279F40}" destId="{A8F2A494-6CEF-EF40-A2C9-944692AEEE20}" srcOrd="0" destOrd="0" parTransId="{8205FE41-7A11-6F47-916F-5A2F38DB0C41}" sibTransId="{CA137698-9B8E-944B-BBAE-7CAFF2ADAB90}"/>
    <dgm:cxn modelId="{EE5BDC11-6F2C-0043-B94B-BD0150F78B41}" type="presOf" srcId="{50E356E7-E944-2F48-AC20-0A5C84279F40}" destId="{F725799F-D523-4744-A428-B54420043D8D}" srcOrd="0" destOrd="0" presId="urn:microsoft.com/office/officeart/2005/8/layout/process3"/>
    <dgm:cxn modelId="{EF6C1219-1F51-664C-807C-356A8C9FF119}" srcId="{50E356E7-E944-2F48-AC20-0A5C84279F40}" destId="{9B48EA36-A5D4-9F4E-943A-A89CE31FBD9C}" srcOrd="1" destOrd="0" parTransId="{03D429E3-0830-4249-9015-E0A92063A939}" sibTransId="{9F957F99-3505-F246-B565-8EA0E1D7CEFD}"/>
    <dgm:cxn modelId="{B36FED1D-28FD-7A4A-828A-AC737C27C2D8}" type="presOf" srcId="{A50D1E9A-2341-9544-9DF0-324B626385FA}" destId="{4CA4599C-9F8F-7C4F-9259-A77083590F00}" srcOrd="1" destOrd="0" presId="urn:microsoft.com/office/officeart/2005/8/layout/process3"/>
    <dgm:cxn modelId="{B167FB1D-E82D-F444-B93A-066F5D4AD578}" type="presOf" srcId="{A8F2A494-6CEF-EF40-A2C9-944692AEEE20}" destId="{6034FEAD-45D6-8E46-B493-87392AB86066}" srcOrd="1" destOrd="0" presId="urn:microsoft.com/office/officeart/2005/8/layout/process3"/>
    <dgm:cxn modelId="{21DAF32B-CAC2-5C45-A97C-9A9E59835679}" type="presOf" srcId="{9B48EA36-A5D4-9F4E-943A-A89CE31FBD9C}" destId="{AC4FBA60-F6A7-4046-859F-02415B2DCBC3}" srcOrd="1" destOrd="0" presId="urn:microsoft.com/office/officeart/2005/8/layout/process3"/>
    <dgm:cxn modelId="{05800639-3EC7-014C-AD3C-A20713E57E95}" srcId="{9B48EA36-A5D4-9F4E-943A-A89CE31FBD9C}" destId="{C5B5E27D-82F4-6B41-A861-E3F21AB30DE6}" srcOrd="1" destOrd="0" parTransId="{10DA486A-AD2A-5246-A292-0E5D110F7E46}" sibTransId="{7043A15C-660D-7F48-91E9-B93D918B626D}"/>
    <dgm:cxn modelId="{2AEEFD40-56E9-E741-BD69-83D5ADEC159A}" type="presOf" srcId="{8D41B488-B2AA-DC4B-8B84-4F0F1287314A}" destId="{96671BF0-F7F2-8F43-A9AF-BC64EADF3F62}" srcOrd="0" destOrd="0" presId="urn:microsoft.com/office/officeart/2005/8/layout/process3"/>
    <dgm:cxn modelId="{3AE8F04A-4B8F-EE49-AD03-0227623000B3}" type="presOf" srcId="{CA137698-9B8E-944B-BBAE-7CAFF2ADAB90}" destId="{177E93AF-FF17-E64D-927A-CA63192E3968}" srcOrd="1" destOrd="0" presId="urn:microsoft.com/office/officeart/2005/8/layout/process3"/>
    <dgm:cxn modelId="{A1986D58-B9AD-204E-ADD3-DAD03038C88E}" srcId="{9B48EA36-A5D4-9F4E-943A-A89CE31FBD9C}" destId="{98950A2A-D3E3-9B4E-A61F-B301A81E365E}" srcOrd="0" destOrd="0" parTransId="{B57C4909-8A9C-844F-AB9F-7F2679010720}" sibTransId="{A8E9E12D-485F-D945-A122-4E586F4357B4}"/>
    <dgm:cxn modelId="{AC5C255A-7DC3-994B-8DE7-E1C9AC52C003}" type="presOf" srcId="{4A5A3CA0-D0D5-9A4A-AFBE-8AD69FBABF80}" destId="{0C94A499-6AFA-3044-ADD3-414E1F927328}" srcOrd="0" destOrd="1" presId="urn:microsoft.com/office/officeart/2005/8/layout/process3"/>
    <dgm:cxn modelId="{BF2CEE5A-0A61-6F4D-8107-CC2743F62578}" type="presOf" srcId="{A50D1E9A-2341-9544-9DF0-324B626385FA}" destId="{2BCD7A8F-D7D8-E444-8CD4-2D07FEDEA5F9}" srcOrd="0" destOrd="0" presId="urn:microsoft.com/office/officeart/2005/8/layout/process3"/>
    <dgm:cxn modelId="{6992C55D-5B53-3B4D-8CFE-326AE25D57F0}" srcId="{50E356E7-E944-2F48-AC20-0A5C84279F40}" destId="{A50D1E9A-2341-9544-9DF0-324B626385FA}" srcOrd="2" destOrd="0" parTransId="{52598C2D-4C96-0B40-A64B-2CBC4C2AA73A}" sibTransId="{9EFD7112-76EC-DD43-8CD8-D75FE2D5E86F}"/>
    <dgm:cxn modelId="{2C5CAC70-87CB-6246-B705-1ABE72966933}" type="presOf" srcId="{CA137698-9B8E-944B-BBAE-7CAFF2ADAB90}" destId="{69605668-B14E-A147-B826-29F0835A5FC8}" srcOrd="0" destOrd="0" presId="urn:microsoft.com/office/officeart/2005/8/layout/process3"/>
    <dgm:cxn modelId="{0AB2C395-8F83-6745-A477-E2035CED112B}" srcId="{A50D1E9A-2341-9544-9DF0-324B626385FA}" destId="{7916E2F8-9B70-B44C-AC12-C176A8A63BA3}" srcOrd="1" destOrd="0" parTransId="{E6141E15-99A8-1440-83E0-DA5E395E3227}" sibTransId="{E825B355-23F9-D14D-8647-15FDC42B00BA}"/>
    <dgm:cxn modelId="{D6BD9A9B-2664-E34F-A8F2-0041119CFBAB}" type="presOf" srcId="{C5B5E27D-82F4-6B41-A861-E3F21AB30DE6}" destId="{93712289-8D73-C140-AC0D-B514A1955E8D}" srcOrd="0" destOrd="1" presId="urn:microsoft.com/office/officeart/2005/8/layout/process3"/>
    <dgm:cxn modelId="{943F17A0-4281-C94C-8561-1AA251003662}" type="presOf" srcId="{E2078740-2ACD-4142-8BF9-0725E6786F4A}" destId="{96671BF0-F7F2-8F43-A9AF-BC64EADF3F62}" srcOrd="0" destOrd="2" presId="urn:microsoft.com/office/officeart/2005/8/layout/process3"/>
    <dgm:cxn modelId="{2814FBAC-9657-584E-A8A7-BC273D0C0DD9}" type="presOf" srcId="{9F957F99-3505-F246-B565-8EA0E1D7CEFD}" destId="{559E8461-6AF0-AF41-870F-879CCEF87B7B}" srcOrd="0" destOrd="0" presId="urn:microsoft.com/office/officeart/2005/8/layout/process3"/>
    <dgm:cxn modelId="{AFC8C9AD-2970-714C-9EF3-979650E3CBE1}" srcId="{A8F2A494-6CEF-EF40-A2C9-944692AEEE20}" destId="{4A5A3CA0-D0D5-9A4A-AFBE-8AD69FBABF80}" srcOrd="1" destOrd="0" parTransId="{C5B050FE-6375-E240-9620-7E1E59032D79}" sibTransId="{E15F0647-A823-7644-8A04-6F54C61AC248}"/>
    <dgm:cxn modelId="{F8C961BB-573C-B843-AD7B-D7D39D614688}" type="presOf" srcId="{9F957F99-3505-F246-B565-8EA0E1D7CEFD}" destId="{A94D177F-8515-6B41-A077-D65CD35FA285}" srcOrd="1" destOrd="0" presId="urn:microsoft.com/office/officeart/2005/8/layout/process3"/>
    <dgm:cxn modelId="{228DE0D9-A3ED-3E42-A9F1-45F1C4A84CB2}" type="presOf" srcId="{A8F2A494-6CEF-EF40-A2C9-944692AEEE20}" destId="{148D2428-51CA-A14A-A5B7-7242508FDDDE}" srcOrd="0" destOrd="0" presId="urn:microsoft.com/office/officeart/2005/8/layout/process3"/>
    <dgm:cxn modelId="{581C5ADB-4838-6240-92A1-B7CA7ADE7D85}" type="presOf" srcId="{7916E2F8-9B70-B44C-AC12-C176A8A63BA3}" destId="{96671BF0-F7F2-8F43-A9AF-BC64EADF3F62}" srcOrd="0" destOrd="1" presId="urn:microsoft.com/office/officeart/2005/8/layout/process3"/>
    <dgm:cxn modelId="{4E2538E5-9E64-E047-8FBD-F5AA9B3D8C3C}" srcId="{A50D1E9A-2341-9544-9DF0-324B626385FA}" destId="{8D41B488-B2AA-DC4B-8B84-4F0F1287314A}" srcOrd="0" destOrd="0" parTransId="{5398D7FE-582C-4D4D-BB95-A854F2F444AC}" sibTransId="{5C46C30E-87CB-864A-8464-AC523F4B55FB}"/>
    <dgm:cxn modelId="{740A11F1-F8BD-F845-AAB5-0A7C71162EE1}" srcId="{A50D1E9A-2341-9544-9DF0-324B626385FA}" destId="{E2078740-2ACD-4142-8BF9-0725E6786F4A}" srcOrd="2" destOrd="0" parTransId="{60F856B9-551E-EE41-A301-E926DB75774D}" sibTransId="{A8128071-8ABC-3642-873C-02CABCA74119}"/>
    <dgm:cxn modelId="{02A3E7FC-494D-4E40-B493-0FD85DCB79CC}" type="presOf" srcId="{0C12965F-9CC3-A24D-8855-42ED2D49CE97}" destId="{0C94A499-6AFA-3044-ADD3-414E1F927328}" srcOrd="0" destOrd="0" presId="urn:microsoft.com/office/officeart/2005/8/layout/process3"/>
    <dgm:cxn modelId="{D1DD58C7-3D1A-214C-BCB7-A945A4FC5E0E}" type="presParOf" srcId="{F725799F-D523-4744-A428-B54420043D8D}" destId="{5A3B9123-8075-0046-8D09-00510CC59F4F}" srcOrd="0" destOrd="0" presId="urn:microsoft.com/office/officeart/2005/8/layout/process3"/>
    <dgm:cxn modelId="{B30E8105-B82A-8B49-8087-2A75CB5CE7E2}" type="presParOf" srcId="{5A3B9123-8075-0046-8D09-00510CC59F4F}" destId="{148D2428-51CA-A14A-A5B7-7242508FDDDE}" srcOrd="0" destOrd="0" presId="urn:microsoft.com/office/officeart/2005/8/layout/process3"/>
    <dgm:cxn modelId="{2F956B79-935C-484D-8072-F581872F80D0}" type="presParOf" srcId="{5A3B9123-8075-0046-8D09-00510CC59F4F}" destId="{6034FEAD-45D6-8E46-B493-87392AB86066}" srcOrd="1" destOrd="0" presId="urn:microsoft.com/office/officeart/2005/8/layout/process3"/>
    <dgm:cxn modelId="{9130ED4D-9E6D-884B-B7D2-E885E009A4AF}" type="presParOf" srcId="{5A3B9123-8075-0046-8D09-00510CC59F4F}" destId="{0C94A499-6AFA-3044-ADD3-414E1F927328}" srcOrd="2" destOrd="0" presId="urn:microsoft.com/office/officeart/2005/8/layout/process3"/>
    <dgm:cxn modelId="{68E5DA95-C558-A443-976B-B0F16714F66F}" type="presParOf" srcId="{F725799F-D523-4744-A428-B54420043D8D}" destId="{69605668-B14E-A147-B826-29F0835A5FC8}" srcOrd="1" destOrd="0" presId="urn:microsoft.com/office/officeart/2005/8/layout/process3"/>
    <dgm:cxn modelId="{D1D06CFC-7758-FF46-A6C3-553421429625}" type="presParOf" srcId="{69605668-B14E-A147-B826-29F0835A5FC8}" destId="{177E93AF-FF17-E64D-927A-CA63192E3968}" srcOrd="0" destOrd="0" presId="urn:microsoft.com/office/officeart/2005/8/layout/process3"/>
    <dgm:cxn modelId="{AFD76DED-928F-3E4F-8710-A137C872B081}" type="presParOf" srcId="{F725799F-D523-4744-A428-B54420043D8D}" destId="{C42FCBE5-0C97-524F-95C8-9AF36930BD82}" srcOrd="2" destOrd="0" presId="urn:microsoft.com/office/officeart/2005/8/layout/process3"/>
    <dgm:cxn modelId="{F53F9AC9-329E-C04E-BD44-5891C1AFF539}" type="presParOf" srcId="{C42FCBE5-0C97-524F-95C8-9AF36930BD82}" destId="{D0C52CDF-FC08-424C-97B4-5CBB04A8BCCE}" srcOrd="0" destOrd="0" presId="urn:microsoft.com/office/officeart/2005/8/layout/process3"/>
    <dgm:cxn modelId="{058A00DE-174E-E54C-937A-526EC2418AF0}" type="presParOf" srcId="{C42FCBE5-0C97-524F-95C8-9AF36930BD82}" destId="{AC4FBA60-F6A7-4046-859F-02415B2DCBC3}" srcOrd="1" destOrd="0" presId="urn:microsoft.com/office/officeart/2005/8/layout/process3"/>
    <dgm:cxn modelId="{143BDFAC-EE70-B44E-A332-2C070B826B14}" type="presParOf" srcId="{C42FCBE5-0C97-524F-95C8-9AF36930BD82}" destId="{93712289-8D73-C140-AC0D-B514A1955E8D}" srcOrd="2" destOrd="0" presId="urn:microsoft.com/office/officeart/2005/8/layout/process3"/>
    <dgm:cxn modelId="{80CF66F5-9C1C-A94B-9DBD-1F31FA3BD3F5}" type="presParOf" srcId="{F725799F-D523-4744-A428-B54420043D8D}" destId="{559E8461-6AF0-AF41-870F-879CCEF87B7B}" srcOrd="3" destOrd="0" presId="urn:microsoft.com/office/officeart/2005/8/layout/process3"/>
    <dgm:cxn modelId="{FF3C2170-AFDA-F84E-8D61-56AEBF2C8884}" type="presParOf" srcId="{559E8461-6AF0-AF41-870F-879CCEF87B7B}" destId="{A94D177F-8515-6B41-A077-D65CD35FA285}" srcOrd="0" destOrd="0" presId="urn:microsoft.com/office/officeart/2005/8/layout/process3"/>
    <dgm:cxn modelId="{CCAE8F5B-EE8D-A74A-9428-A3006867E7BC}" type="presParOf" srcId="{F725799F-D523-4744-A428-B54420043D8D}" destId="{6D258810-202A-DB49-A156-C6146CEC5D54}" srcOrd="4" destOrd="0" presId="urn:microsoft.com/office/officeart/2005/8/layout/process3"/>
    <dgm:cxn modelId="{DD42089E-ABA4-D544-8D2A-BC7C1202D0EE}" type="presParOf" srcId="{6D258810-202A-DB49-A156-C6146CEC5D54}" destId="{2BCD7A8F-D7D8-E444-8CD4-2D07FEDEA5F9}" srcOrd="0" destOrd="0" presId="urn:microsoft.com/office/officeart/2005/8/layout/process3"/>
    <dgm:cxn modelId="{B643F194-92C0-E04D-8E3A-6404D3628C1C}" type="presParOf" srcId="{6D258810-202A-DB49-A156-C6146CEC5D54}" destId="{4CA4599C-9F8F-7C4F-9259-A77083590F00}" srcOrd="1" destOrd="0" presId="urn:microsoft.com/office/officeart/2005/8/layout/process3"/>
    <dgm:cxn modelId="{531FE833-A537-F548-A845-3184EF7E5BDA}" type="presParOf" srcId="{6D258810-202A-DB49-A156-C6146CEC5D54}" destId="{96671BF0-F7F2-8F43-A9AF-BC64EADF3F6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393AA-2708-A344-AAA5-A66420107848}">
      <dsp:nvSpPr>
        <dsp:cNvPr id="0" name=""/>
        <dsp:cNvSpPr/>
      </dsp:nvSpPr>
      <dsp:spPr>
        <a:xfrm>
          <a:off x="0" y="417429"/>
          <a:ext cx="6774873"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BF3CD3-A8A6-1C41-9B59-F596CD024DC0}">
      <dsp:nvSpPr>
        <dsp:cNvPr id="0" name=""/>
        <dsp:cNvSpPr/>
      </dsp:nvSpPr>
      <dsp:spPr>
        <a:xfrm>
          <a:off x="338743" y="63189"/>
          <a:ext cx="4742411"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252" tIns="0" rIns="179252" bIns="0" numCol="1" spcCol="1270" anchor="ctr" anchorCtr="0">
          <a:noAutofit/>
        </a:bodyPr>
        <a:lstStyle/>
        <a:p>
          <a:pPr marL="0" lvl="0" indent="0" algn="l" defTabSz="1244600">
            <a:lnSpc>
              <a:spcPct val="90000"/>
            </a:lnSpc>
            <a:spcBef>
              <a:spcPct val="0"/>
            </a:spcBef>
            <a:spcAft>
              <a:spcPct val="35000"/>
            </a:spcAft>
            <a:buNone/>
          </a:pPr>
          <a:r>
            <a:rPr kumimoji="1" lang="zh-CN" sz="2800" b="0" i="0" kern="1200"/>
            <a:t>一、</a:t>
          </a:r>
          <a:r>
            <a:rPr kumimoji="1" lang="en-US" sz="2800" b="0" i="0" kern="1200"/>
            <a:t>AB</a:t>
          </a:r>
          <a:r>
            <a:rPr kumimoji="1" lang="zh-CN" sz="2800" b="0" i="0" kern="1200"/>
            <a:t> </a:t>
          </a:r>
          <a:r>
            <a:rPr kumimoji="1" lang="en-US" sz="2800" b="0" i="0" kern="1200"/>
            <a:t>Test</a:t>
          </a:r>
          <a:r>
            <a:rPr kumimoji="1" lang="zh-CN" sz="2800" b="0" i="0" kern="1200"/>
            <a:t> 简介</a:t>
          </a:r>
          <a:endParaRPr lang="zh-CN" sz="2800" kern="1200"/>
        </a:p>
      </dsp:txBody>
      <dsp:txXfrm>
        <a:off x="373328" y="97774"/>
        <a:ext cx="4673241" cy="639310"/>
      </dsp:txXfrm>
    </dsp:sp>
    <dsp:sp modelId="{A310827F-6768-E647-8327-89945E23CB70}">
      <dsp:nvSpPr>
        <dsp:cNvPr id="0" name=""/>
        <dsp:cNvSpPr/>
      </dsp:nvSpPr>
      <dsp:spPr>
        <a:xfrm>
          <a:off x="0" y="1506069"/>
          <a:ext cx="6774873"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5805" tIns="499872" rIns="525805" bIns="199136" numCol="1" spcCol="1270" anchor="t" anchorCtr="0">
          <a:noAutofit/>
        </a:bodyPr>
        <a:lstStyle/>
        <a:p>
          <a:pPr marL="285750" lvl="1" indent="-285750" algn="l" defTabSz="1244600">
            <a:lnSpc>
              <a:spcPct val="90000"/>
            </a:lnSpc>
            <a:spcBef>
              <a:spcPct val="0"/>
            </a:spcBef>
            <a:spcAft>
              <a:spcPct val="15000"/>
            </a:spcAft>
            <a:buNone/>
          </a:pPr>
          <a:endParaRPr lang="zh-CN" altLang="en-US" sz="2800" kern="1200" dirty="0"/>
        </a:p>
      </dsp:txBody>
      <dsp:txXfrm>
        <a:off x="0" y="1506069"/>
        <a:ext cx="6774873" cy="604800"/>
      </dsp:txXfrm>
    </dsp:sp>
    <dsp:sp modelId="{10F2308C-3949-0844-9F7A-00C738213CE2}">
      <dsp:nvSpPr>
        <dsp:cNvPr id="0" name=""/>
        <dsp:cNvSpPr/>
      </dsp:nvSpPr>
      <dsp:spPr>
        <a:xfrm>
          <a:off x="338743" y="1151829"/>
          <a:ext cx="4742411"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252" tIns="0" rIns="179252" bIns="0" numCol="1" spcCol="1270" anchor="ctr" anchorCtr="0">
          <a:noAutofit/>
        </a:bodyPr>
        <a:lstStyle/>
        <a:p>
          <a:pPr marL="0" lvl="0" indent="0" algn="l" defTabSz="1244600">
            <a:lnSpc>
              <a:spcPct val="90000"/>
            </a:lnSpc>
            <a:spcBef>
              <a:spcPct val="0"/>
            </a:spcBef>
            <a:spcAft>
              <a:spcPct val="35000"/>
            </a:spcAft>
            <a:buNone/>
          </a:pPr>
          <a:r>
            <a:rPr kumimoji="1" lang="zh-CN" altLang="en-US" sz="2800" b="0" i="0" kern="1200" dirty="0"/>
            <a:t>二、几个统计学概念</a:t>
          </a:r>
          <a:endParaRPr lang="zh-CN" altLang="en-US" sz="2800" kern="1200" dirty="0"/>
        </a:p>
      </dsp:txBody>
      <dsp:txXfrm>
        <a:off x="373328" y="1186414"/>
        <a:ext cx="4673241" cy="639310"/>
      </dsp:txXfrm>
    </dsp:sp>
    <dsp:sp modelId="{1EE0C68B-3E47-BD47-B410-6D45EACC9A01}">
      <dsp:nvSpPr>
        <dsp:cNvPr id="0" name=""/>
        <dsp:cNvSpPr/>
      </dsp:nvSpPr>
      <dsp:spPr>
        <a:xfrm>
          <a:off x="0" y="2594709"/>
          <a:ext cx="6774873"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33472-F366-EB44-897D-088563C7F770}">
      <dsp:nvSpPr>
        <dsp:cNvPr id="0" name=""/>
        <dsp:cNvSpPr/>
      </dsp:nvSpPr>
      <dsp:spPr>
        <a:xfrm>
          <a:off x="338743" y="2240469"/>
          <a:ext cx="4742411"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252" tIns="0" rIns="179252" bIns="0" numCol="1" spcCol="1270" anchor="ctr" anchorCtr="0">
          <a:noAutofit/>
        </a:bodyPr>
        <a:lstStyle/>
        <a:p>
          <a:pPr marL="0" lvl="0" indent="0" algn="l" defTabSz="1244600">
            <a:lnSpc>
              <a:spcPct val="90000"/>
            </a:lnSpc>
            <a:spcBef>
              <a:spcPct val="0"/>
            </a:spcBef>
            <a:spcAft>
              <a:spcPct val="35000"/>
            </a:spcAft>
            <a:buNone/>
          </a:pPr>
          <a:r>
            <a:rPr kumimoji="1" lang="zh-CN" sz="2800" b="0" i="0" kern="1200" dirty="0"/>
            <a:t>三、</a:t>
          </a:r>
          <a:r>
            <a:rPr kumimoji="1" lang="en-US" sz="2800" b="0" i="0" kern="1200" dirty="0"/>
            <a:t>AB</a:t>
          </a:r>
          <a:r>
            <a:rPr kumimoji="1" lang="zh-CN" sz="2800" b="0" i="0" kern="1200" dirty="0"/>
            <a:t> </a:t>
          </a:r>
          <a:r>
            <a:rPr kumimoji="1" lang="en-US" sz="2800" b="0" i="0" kern="1200" dirty="0"/>
            <a:t>Test</a:t>
          </a:r>
          <a:r>
            <a:rPr kumimoji="1" lang="zh-CN" sz="2800" b="0" i="0" kern="1200" dirty="0"/>
            <a:t> 的后台实现</a:t>
          </a:r>
          <a:endParaRPr lang="zh-CN" sz="2800" kern="1200" dirty="0"/>
        </a:p>
      </dsp:txBody>
      <dsp:txXfrm>
        <a:off x="373328" y="2275054"/>
        <a:ext cx="4673241" cy="639310"/>
      </dsp:txXfrm>
    </dsp:sp>
    <dsp:sp modelId="{BA0BB735-21AB-BB44-A915-FAC44DD33269}">
      <dsp:nvSpPr>
        <dsp:cNvPr id="0" name=""/>
        <dsp:cNvSpPr/>
      </dsp:nvSpPr>
      <dsp:spPr>
        <a:xfrm>
          <a:off x="0" y="3683349"/>
          <a:ext cx="6774873"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FBD2CA-52CE-7A4C-93E9-F4CE0EADA9F4}">
      <dsp:nvSpPr>
        <dsp:cNvPr id="0" name=""/>
        <dsp:cNvSpPr/>
      </dsp:nvSpPr>
      <dsp:spPr>
        <a:xfrm>
          <a:off x="338743" y="3329109"/>
          <a:ext cx="4742411"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252" tIns="0" rIns="179252" bIns="0" numCol="1" spcCol="1270" anchor="ctr" anchorCtr="0">
          <a:noAutofit/>
        </a:bodyPr>
        <a:lstStyle/>
        <a:p>
          <a:pPr marL="0" lvl="0" indent="0" algn="l" defTabSz="1244600">
            <a:lnSpc>
              <a:spcPct val="90000"/>
            </a:lnSpc>
            <a:spcBef>
              <a:spcPct val="0"/>
            </a:spcBef>
            <a:spcAft>
              <a:spcPct val="35000"/>
            </a:spcAft>
            <a:buNone/>
          </a:pPr>
          <a:r>
            <a:rPr kumimoji="1" lang="zh-CN" sz="2800" b="0" i="0" kern="1200" dirty="0"/>
            <a:t>四、</a:t>
          </a:r>
          <a:r>
            <a:rPr kumimoji="1" lang="en-US" sz="2800" b="0" i="0" kern="1200" dirty="0"/>
            <a:t>AB</a:t>
          </a:r>
          <a:r>
            <a:rPr kumimoji="1" lang="zh-CN" sz="2800" b="0" i="0" kern="1200" dirty="0"/>
            <a:t> </a:t>
          </a:r>
          <a:r>
            <a:rPr kumimoji="1" lang="en-US" sz="2800" b="0" i="0" kern="1200" dirty="0"/>
            <a:t>Test</a:t>
          </a:r>
          <a:r>
            <a:rPr kumimoji="1" lang="zh-CN" sz="2800" b="0" i="0" kern="1200" dirty="0"/>
            <a:t> 的效果评价</a:t>
          </a:r>
          <a:endParaRPr lang="zh-CN" sz="2800" kern="1200" dirty="0"/>
        </a:p>
      </dsp:txBody>
      <dsp:txXfrm>
        <a:off x="373328" y="3363694"/>
        <a:ext cx="4673241"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4FEAD-45D6-8E46-B493-87392AB86066}">
      <dsp:nvSpPr>
        <dsp:cNvPr id="0" name=""/>
        <dsp:cNvSpPr/>
      </dsp:nvSpPr>
      <dsp:spPr>
        <a:xfrm>
          <a:off x="5230" y="663669"/>
          <a:ext cx="2378024" cy="1296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样本量确定</a:t>
          </a:r>
        </a:p>
      </dsp:txBody>
      <dsp:txXfrm>
        <a:off x="5230" y="663669"/>
        <a:ext cx="2378024" cy="864000"/>
      </dsp:txXfrm>
    </dsp:sp>
    <dsp:sp modelId="{0C94A499-6AFA-3044-ADD3-414E1F927328}">
      <dsp:nvSpPr>
        <dsp:cNvPr id="0" name=""/>
        <dsp:cNvSpPr/>
      </dsp:nvSpPr>
      <dsp:spPr>
        <a:xfrm>
          <a:off x="492295" y="1527669"/>
          <a:ext cx="2378024" cy="21600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dirty="0"/>
            <a:t>有效触达</a:t>
          </a:r>
        </a:p>
        <a:p>
          <a:pPr marL="285750" lvl="1" indent="-285750" algn="l" defTabSz="1333500">
            <a:lnSpc>
              <a:spcPct val="90000"/>
            </a:lnSpc>
            <a:spcBef>
              <a:spcPct val="0"/>
            </a:spcBef>
            <a:spcAft>
              <a:spcPct val="15000"/>
            </a:spcAft>
            <a:buChar char="•"/>
          </a:pPr>
          <a:r>
            <a:rPr lang="zh-CN" altLang="en-US" sz="3000" kern="1200"/>
            <a:t>迄今累积</a:t>
          </a:r>
        </a:p>
      </dsp:txBody>
      <dsp:txXfrm>
        <a:off x="555559" y="1590933"/>
        <a:ext cx="2251496" cy="2033472"/>
      </dsp:txXfrm>
    </dsp:sp>
    <dsp:sp modelId="{69605668-B14E-A147-B826-29F0835A5FC8}">
      <dsp:nvSpPr>
        <dsp:cNvPr id="0" name=""/>
        <dsp:cNvSpPr/>
      </dsp:nvSpPr>
      <dsp:spPr>
        <a:xfrm>
          <a:off x="2743754" y="799639"/>
          <a:ext cx="764259" cy="5920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2743754" y="918051"/>
        <a:ext cx="586641" cy="355235"/>
      </dsp:txXfrm>
    </dsp:sp>
    <dsp:sp modelId="{AC4FBA60-F6A7-4046-859F-02415B2DCBC3}">
      <dsp:nvSpPr>
        <dsp:cNvPr id="0" name=""/>
        <dsp:cNvSpPr/>
      </dsp:nvSpPr>
      <dsp:spPr>
        <a:xfrm>
          <a:off x="3825254" y="663669"/>
          <a:ext cx="2378024" cy="12960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统计量计算</a:t>
          </a:r>
        </a:p>
      </dsp:txBody>
      <dsp:txXfrm>
        <a:off x="3825254" y="663669"/>
        <a:ext cx="2378024" cy="864000"/>
      </dsp:txXfrm>
    </dsp:sp>
    <dsp:sp modelId="{93712289-8D73-C140-AC0D-B514A1955E8D}">
      <dsp:nvSpPr>
        <dsp:cNvPr id="0" name=""/>
        <dsp:cNvSpPr/>
      </dsp:nvSpPr>
      <dsp:spPr>
        <a:xfrm>
          <a:off x="4312320" y="1527669"/>
          <a:ext cx="2378024" cy="21600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285750" lvl="1" indent="-285750" algn="l" defTabSz="1333500">
            <a:lnSpc>
              <a:spcPct val="90000"/>
            </a:lnSpc>
            <a:spcBef>
              <a:spcPct val="0"/>
            </a:spcBef>
            <a:spcAft>
              <a:spcPct val="15000"/>
            </a:spcAft>
            <a:buChar char="•"/>
          </a:pPr>
          <a:r>
            <a:rPr lang="zh-CN" altLang="en-US" sz="3000" kern="1200"/>
            <a:t>均值</a:t>
          </a:r>
        </a:p>
        <a:p>
          <a:pPr marL="285750" lvl="1" indent="-285750" algn="l" defTabSz="1333500">
            <a:lnSpc>
              <a:spcPct val="90000"/>
            </a:lnSpc>
            <a:spcBef>
              <a:spcPct val="0"/>
            </a:spcBef>
            <a:spcAft>
              <a:spcPct val="15000"/>
            </a:spcAft>
            <a:buChar char="•"/>
          </a:pPr>
          <a:r>
            <a:rPr lang="zh-CN" altLang="en-US" sz="3000" kern="1200"/>
            <a:t>比率</a:t>
          </a:r>
        </a:p>
      </dsp:txBody>
      <dsp:txXfrm>
        <a:off x="4375584" y="1590933"/>
        <a:ext cx="2251496" cy="2033472"/>
      </dsp:txXfrm>
    </dsp:sp>
    <dsp:sp modelId="{559E8461-6AF0-AF41-870F-879CCEF87B7B}">
      <dsp:nvSpPr>
        <dsp:cNvPr id="0" name=""/>
        <dsp:cNvSpPr/>
      </dsp:nvSpPr>
      <dsp:spPr>
        <a:xfrm>
          <a:off x="6563779" y="799639"/>
          <a:ext cx="764259" cy="5920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dsp:txBody>
      <dsp:txXfrm>
        <a:off x="6563779" y="918051"/>
        <a:ext cx="586641" cy="355235"/>
      </dsp:txXfrm>
    </dsp:sp>
    <dsp:sp modelId="{4CA4599C-9F8F-7C4F-9259-A77083590F00}">
      <dsp:nvSpPr>
        <dsp:cNvPr id="0" name=""/>
        <dsp:cNvSpPr/>
      </dsp:nvSpPr>
      <dsp:spPr>
        <a:xfrm>
          <a:off x="7645279" y="663669"/>
          <a:ext cx="2378024" cy="12960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显著性检验</a:t>
          </a:r>
        </a:p>
      </dsp:txBody>
      <dsp:txXfrm>
        <a:off x="7645279" y="663669"/>
        <a:ext cx="2378024" cy="864000"/>
      </dsp:txXfrm>
    </dsp:sp>
    <dsp:sp modelId="{96671BF0-F7F2-8F43-A9AF-BC64EADF3F62}">
      <dsp:nvSpPr>
        <dsp:cNvPr id="0" name=""/>
        <dsp:cNvSpPr/>
      </dsp:nvSpPr>
      <dsp:spPr>
        <a:xfrm>
          <a:off x="8132345" y="1527669"/>
          <a:ext cx="2378024" cy="21600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13360"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显著水平</a:t>
          </a:r>
          <a:endParaRPr lang="zh-CN" sz="3000" kern="1200" dirty="0"/>
        </a:p>
        <a:p>
          <a:pPr marL="285750" lvl="1" indent="-285750" algn="l" defTabSz="1333500">
            <a:lnSpc>
              <a:spcPct val="90000"/>
            </a:lnSpc>
            <a:spcBef>
              <a:spcPct val="0"/>
            </a:spcBef>
            <a:spcAft>
              <a:spcPct val="15000"/>
            </a:spcAft>
            <a:buChar char="•"/>
          </a:pPr>
          <a:r>
            <a:rPr lang="zh-CN" altLang="en-US" sz="3000" kern="1200" dirty="0"/>
            <a:t>置信区间</a:t>
          </a:r>
        </a:p>
        <a:p>
          <a:pPr marL="285750" lvl="1" indent="-285750" algn="l" defTabSz="1333500">
            <a:lnSpc>
              <a:spcPct val="90000"/>
            </a:lnSpc>
            <a:spcBef>
              <a:spcPct val="0"/>
            </a:spcBef>
            <a:spcAft>
              <a:spcPct val="15000"/>
            </a:spcAft>
            <a:buChar char="•"/>
          </a:pPr>
          <a:r>
            <a:rPr lang="zh-CN" altLang="en-US" sz="3000" kern="1200"/>
            <a:t>统计功效</a:t>
          </a:r>
        </a:p>
      </dsp:txBody>
      <dsp:txXfrm>
        <a:off x="8195609" y="1590933"/>
        <a:ext cx="2251496" cy="20334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CCD37-679A-7E45-AA52-542BE317AF3C}" type="datetimeFigureOut">
              <a:rPr kumimoji="1" lang="zh-CN" altLang="en-US" smtClean="0"/>
              <a:t>2019/12/31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CACBE-9DBC-5C47-8A14-525160C3655A}" type="slidenum">
              <a:rPr kumimoji="1" lang="zh-CN" altLang="en-US" smtClean="0"/>
              <a:t>‹#›</a:t>
            </a:fld>
            <a:endParaRPr kumimoji="1" lang="zh-CN" altLang="en-US"/>
          </a:p>
        </p:txBody>
      </p:sp>
    </p:spTree>
    <p:extLst>
      <p:ext uri="{BB962C8B-B14F-4D97-AF65-F5344CB8AC3E}">
        <p14:creationId xmlns:p14="http://schemas.microsoft.com/office/powerpoint/2010/main" val="330536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E8474-D7B8-F44D-92AC-CF3FE8DE78C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BC9CE49-805E-CD44-920F-55F38CD9A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06C0726-9A1D-6C4B-9B34-82BF7D248BAB}"/>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5" name="页脚占位符 4">
            <a:extLst>
              <a:ext uri="{FF2B5EF4-FFF2-40B4-BE49-F238E27FC236}">
                <a16:creationId xmlns:a16="http://schemas.microsoft.com/office/drawing/2014/main" id="{68DA9639-B05C-9E48-A59D-B43A9C8A6C6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C18281-B0E9-234B-B054-96D3158D3989}"/>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419874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CC88B-72B7-2149-AD1D-3C330576A0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A558981-4F30-A549-86F9-3B08BC407476}"/>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0DAE7FD-33F6-D341-BA7A-79DC26479FF9}"/>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5" name="页脚占位符 4">
            <a:extLst>
              <a:ext uri="{FF2B5EF4-FFF2-40B4-BE49-F238E27FC236}">
                <a16:creationId xmlns:a16="http://schemas.microsoft.com/office/drawing/2014/main" id="{842DDDB7-1AE3-E04B-81F5-B644146BB21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001E7A-6E85-C54E-B0EA-B304AA458121}"/>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326725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2046AB-026D-7D47-9AEB-8EEA8864F30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A7B9C7C-677D-E846-9636-57D8FDD2205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C25C92C-C2CA-3643-B0A1-CBA6BD8A0D4E}"/>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5" name="页脚占位符 4">
            <a:extLst>
              <a:ext uri="{FF2B5EF4-FFF2-40B4-BE49-F238E27FC236}">
                <a16:creationId xmlns:a16="http://schemas.microsoft.com/office/drawing/2014/main" id="{0DC97005-FBCA-614D-B7BC-E953BE4152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E42032-8D4B-774D-886A-4EFD89B8EEDE}"/>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156371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C5580-D79A-2041-A245-98A574838F17}"/>
              </a:ext>
            </a:extLst>
          </p:cNvPr>
          <p:cNvSpPr>
            <a:spLocks noGrp="1"/>
          </p:cNvSpPr>
          <p:nvPr>
            <p:ph type="title"/>
          </p:nvPr>
        </p:nvSpPr>
        <p:spPr>
          <a:xfrm>
            <a:off x="838200" y="613317"/>
            <a:ext cx="10515600" cy="897984"/>
          </a:xfrm>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3F3710E1-6223-0148-BED8-89C5E1A72FD5}"/>
              </a:ext>
            </a:extLst>
          </p:cNvPr>
          <p:cNvSpPr>
            <a:spLocks noGrp="1"/>
          </p:cNvSpPr>
          <p:nvPr>
            <p:ph idx="1"/>
          </p:nvPr>
        </p:nvSpPr>
        <p:spPr/>
        <p:txBody>
          <a:bodyPr/>
          <a:lstStyle>
            <a:lvl1pPr marL="264600" indent="-264600">
              <a:lnSpc>
                <a:spcPct val="100000"/>
              </a:lnSpc>
              <a:defRPr/>
            </a:lvl1p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68979418-795A-C441-8172-3214A77421EE}"/>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5" name="页脚占位符 4">
            <a:extLst>
              <a:ext uri="{FF2B5EF4-FFF2-40B4-BE49-F238E27FC236}">
                <a16:creationId xmlns:a16="http://schemas.microsoft.com/office/drawing/2014/main" id="{3032628B-ABAB-8F49-BEC0-61EBF26114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25204E-4B5F-864E-88EA-E04CD7890919}"/>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cxnSp>
        <p:nvCxnSpPr>
          <p:cNvPr id="7" name="直线连接符 6">
            <a:extLst>
              <a:ext uri="{FF2B5EF4-FFF2-40B4-BE49-F238E27FC236}">
                <a16:creationId xmlns:a16="http://schemas.microsoft.com/office/drawing/2014/main" id="{9603A5A3-C9FF-D743-9045-675E6C955566}"/>
              </a:ext>
            </a:extLst>
          </p:cNvPr>
          <p:cNvCxnSpPr>
            <a:cxnSpLocks/>
          </p:cNvCxnSpPr>
          <p:nvPr userDrawn="1"/>
        </p:nvCxnSpPr>
        <p:spPr>
          <a:xfrm>
            <a:off x="593802" y="1507004"/>
            <a:ext cx="1100439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FE4A5-2D50-9E4B-A435-272D236EAB0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8E2C907-4CDC-3245-B89D-7772F1034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3E14584-F3F7-044B-9F0E-56C80965CBF0}"/>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5" name="页脚占位符 4">
            <a:extLst>
              <a:ext uri="{FF2B5EF4-FFF2-40B4-BE49-F238E27FC236}">
                <a16:creationId xmlns:a16="http://schemas.microsoft.com/office/drawing/2014/main" id="{1CC25873-E6C2-1F4B-A5D9-7258AEB5FE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59D8F1D-5F55-3A4A-97D8-1E467AD2B564}"/>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16551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6013E-47B6-4C48-930F-EC9EDF8109A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304224F-63A9-9C4A-B877-7478AF86893B}"/>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FFFC80D-4392-5647-8CA3-DD26968A3F76}"/>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8FAC12F-9F4E-2B4F-AD0E-C943828D1B2C}"/>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6" name="页脚占位符 5">
            <a:extLst>
              <a:ext uri="{FF2B5EF4-FFF2-40B4-BE49-F238E27FC236}">
                <a16:creationId xmlns:a16="http://schemas.microsoft.com/office/drawing/2014/main" id="{30E77B3E-8B24-1D41-9BA7-32D97136A8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A5FEBF5-ADCE-6D4D-9CC2-C2805FDE0B70}"/>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cxnSp>
        <p:nvCxnSpPr>
          <p:cNvPr id="8" name="直线连接符 7">
            <a:extLst>
              <a:ext uri="{FF2B5EF4-FFF2-40B4-BE49-F238E27FC236}">
                <a16:creationId xmlns:a16="http://schemas.microsoft.com/office/drawing/2014/main" id="{37542AC4-46B1-B74C-A776-CBB47E55AAD3}"/>
              </a:ext>
            </a:extLst>
          </p:cNvPr>
          <p:cNvCxnSpPr>
            <a:cxnSpLocks/>
          </p:cNvCxnSpPr>
          <p:nvPr userDrawn="1"/>
        </p:nvCxnSpPr>
        <p:spPr>
          <a:xfrm>
            <a:off x="593802" y="1507004"/>
            <a:ext cx="1100439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91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CB765-03B3-CD42-8AA2-CD89A27CBE4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D14C6A5-0862-3841-A833-34FF0DF9D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DDB8C4F0-7F48-8043-95FB-B59F8844D86B}"/>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98224358-BE8E-E94B-8DD8-16CCAB81A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4D265EDA-DC9F-574E-ADF8-C7498F502219}"/>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309B38F8-F056-9B48-8FAC-2FF1F6C5B3B8}"/>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8" name="页脚占位符 7">
            <a:extLst>
              <a:ext uri="{FF2B5EF4-FFF2-40B4-BE49-F238E27FC236}">
                <a16:creationId xmlns:a16="http://schemas.microsoft.com/office/drawing/2014/main" id="{D141F524-0F5D-5D4E-BC2B-2A84873F724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686FE34-D6F8-D645-A7C8-EA2BC16B752C}"/>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cxnSp>
        <p:nvCxnSpPr>
          <p:cNvPr id="10" name="直线连接符 9">
            <a:extLst>
              <a:ext uri="{FF2B5EF4-FFF2-40B4-BE49-F238E27FC236}">
                <a16:creationId xmlns:a16="http://schemas.microsoft.com/office/drawing/2014/main" id="{BB81C1A4-2779-C444-85B7-E74A1A77EAA0}"/>
              </a:ext>
            </a:extLst>
          </p:cNvPr>
          <p:cNvCxnSpPr>
            <a:cxnSpLocks/>
          </p:cNvCxnSpPr>
          <p:nvPr userDrawn="1"/>
        </p:nvCxnSpPr>
        <p:spPr>
          <a:xfrm>
            <a:off x="593802" y="1507004"/>
            <a:ext cx="1100439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37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E3F54-2064-9546-A5B9-8128A05B3D4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BAA53F7-64B8-1842-8C48-8B2BB9196400}"/>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4" name="页脚占位符 3">
            <a:extLst>
              <a:ext uri="{FF2B5EF4-FFF2-40B4-BE49-F238E27FC236}">
                <a16:creationId xmlns:a16="http://schemas.microsoft.com/office/drawing/2014/main" id="{E80B3C08-A0EB-EA47-A723-466CE569799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3F0986-ABED-774A-B6A7-A13CD20A880A}"/>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cxnSp>
        <p:nvCxnSpPr>
          <p:cNvPr id="6" name="直线连接符 5">
            <a:extLst>
              <a:ext uri="{FF2B5EF4-FFF2-40B4-BE49-F238E27FC236}">
                <a16:creationId xmlns:a16="http://schemas.microsoft.com/office/drawing/2014/main" id="{F09ADEE6-7264-DF46-864B-68508DC3AF57}"/>
              </a:ext>
            </a:extLst>
          </p:cNvPr>
          <p:cNvCxnSpPr>
            <a:cxnSpLocks/>
          </p:cNvCxnSpPr>
          <p:nvPr userDrawn="1"/>
        </p:nvCxnSpPr>
        <p:spPr>
          <a:xfrm>
            <a:off x="593802" y="1507004"/>
            <a:ext cx="1100439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78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9E748E-7F1E-C647-84F6-1916B31DD72F}"/>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3" name="页脚占位符 2">
            <a:extLst>
              <a:ext uri="{FF2B5EF4-FFF2-40B4-BE49-F238E27FC236}">
                <a16:creationId xmlns:a16="http://schemas.microsoft.com/office/drawing/2014/main" id="{145AC69D-2E9A-1843-939A-81190FC5361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69BA097-2A97-9742-88C3-A71DE6696C57}"/>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23277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FC7E9-C814-F444-859C-95C47E370E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23C8C2C-07BD-3941-9E08-DA08F663F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DBEDAB11-9617-1644-9D62-1A8113F1C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CD73E55-4A8B-CF48-B2D3-90033E60FEB8}"/>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6" name="页脚占位符 5">
            <a:extLst>
              <a:ext uri="{FF2B5EF4-FFF2-40B4-BE49-F238E27FC236}">
                <a16:creationId xmlns:a16="http://schemas.microsoft.com/office/drawing/2014/main" id="{7A2BD151-9F9F-A449-868A-AD91FFA49D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F3B224-C86C-7344-BA14-A14E6D117F6B}"/>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35650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10665-3A73-1640-87CA-4C1FD70B7D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051EE29-1F92-764F-93D4-5C4C557B4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4FECBB0-AED0-DB4E-A9CC-B8D4E334C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8B594E2C-2D73-BE43-9089-BE921EEFEC5B}"/>
              </a:ext>
            </a:extLst>
          </p:cNvPr>
          <p:cNvSpPr>
            <a:spLocks noGrp="1"/>
          </p:cNvSpPr>
          <p:nvPr>
            <p:ph type="dt" sz="half" idx="10"/>
          </p:nvPr>
        </p:nvSpPr>
        <p:spPr/>
        <p:txBody>
          <a:bodyPr/>
          <a:lstStyle/>
          <a:p>
            <a:fld id="{6728EBFA-4A19-3D47-A3BD-06606E6BCB4A}" type="datetimeFigureOut">
              <a:rPr kumimoji="1" lang="zh-CN" altLang="en-US" smtClean="0"/>
              <a:t>2019/12/31</a:t>
            </a:fld>
            <a:endParaRPr kumimoji="1" lang="zh-CN" altLang="en-US"/>
          </a:p>
        </p:txBody>
      </p:sp>
      <p:sp>
        <p:nvSpPr>
          <p:cNvPr id="6" name="页脚占位符 5">
            <a:extLst>
              <a:ext uri="{FF2B5EF4-FFF2-40B4-BE49-F238E27FC236}">
                <a16:creationId xmlns:a16="http://schemas.microsoft.com/office/drawing/2014/main" id="{30083588-EACB-8845-9827-2E1A5EF1A8F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4EEBC82-0616-A347-B60F-4B1CF5D883F5}"/>
              </a:ext>
            </a:extLst>
          </p:cNvPr>
          <p:cNvSpPr>
            <a:spLocks noGrp="1"/>
          </p:cNvSpPr>
          <p:nvPr>
            <p:ph type="sldNum" sz="quarter" idx="12"/>
          </p:nvPr>
        </p:nvSpPr>
        <p:spPr/>
        <p:txBody>
          <a:bodyPr/>
          <a:lstStyle/>
          <a:p>
            <a:fld id="{D433CD47-3074-4E40-8625-8DA6C55B2EBE}" type="slidenum">
              <a:rPr kumimoji="1" lang="zh-CN" altLang="en-US" smtClean="0"/>
              <a:t>‹#›</a:t>
            </a:fld>
            <a:endParaRPr kumimoji="1" lang="zh-CN" altLang="en-US"/>
          </a:p>
        </p:txBody>
      </p:sp>
    </p:spTree>
    <p:extLst>
      <p:ext uri="{BB962C8B-B14F-4D97-AF65-F5344CB8AC3E}">
        <p14:creationId xmlns:p14="http://schemas.microsoft.com/office/powerpoint/2010/main" val="21831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228E00-E529-C94A-895E-3EAC1697CA21}"/>
              </a:ext>
            </a:extLst>
          </p:cNvPr>
          <p:cNvSpPr>
            <a:spLocks noGrp="1"/>
          </p:cNvSpPr>
          <p:nvPr>
            <p:ph type="title"/>
          </p:nvPr>
        </p:nvSpPr>
        <p:spPr>
          <a:xfrm>
            <a:off x="838200" y="657922"/>
            <a:ext cx="10515600" cy="853379"/>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43923392-1E85-7042-AA4D-DBDED8D11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86C5F57-5C11-A541-96BC-B1131CC31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6728EBFA-4A19-3D47-A3BD-06606E6BCB4A}" type="datetimeFigureOut">
              <a:rPr kumimoji="1" lang="zh-CN" altLang="en-US" smtClean="0"/>
              <a:pPr/>
              <a:t>2019/12/31</a:t>
            </a:fld>
            <a:endParaRPr kumimoji="1" lang="zh-CN" altLang="en-US"/>
          </a:p>
        </p:txBody>
      </p:sp>
      <p:sp>
        <p:nvSpPr>
          <p:cNvPr id="5" name="页脚占位符 4">
            <a:extLst>
              <a:ext uri="{FF2B5EF4-FFF2-40B4-BE49-F238E27FC236}">
                <a16:creationId xmlns:a16="http://schemas.microsoft.com/office/drawing/2014/main" id="{C69EA91A-9D09-4546-BA80-B18006E330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panose="020B0503020204020204" pitchFamily="34" charset="-122"/>
                <a:ea typeface="Microsoft YaHei" panose="020B0503020204020204" pitchFamily="34" charset="-122"/>
              </a:defRPr>
            </a:lvl1pPr>
          </a:lstStyle>
          <a:p>
            <a:endParaRPr kumimoji="1" lang="zh-CN" altLang="en-US"/>
          </a:p>
        </p:txBody>
      </p:sp>
      <p:sp>
        <p:nvSpPr>
          <p:cNvPr id="6" name="灯片编号占位符 5">
            <a:extLst>
              <a:ext uri="{FF2B5EF4-FFF2-40B4-BE49-F238E27FC236}">
                <a16:creationId xmlns:a16="http://schemas.microsoft.com/office/drawing/2014/main" id="{10F2187E-2251-894C-8B9E-9D9FCF8FE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panose="020B0503020204020204" pitchFamily="34" charset="-122"/>
                <a:ea typeface="Microsoft YaHei" panose="020B0503020204020204" pitchFamily="34" charset="-122"/>
              </a:defRPr>
            </a:lvl1pPr>
          </a:lstStyle>
          <a:p>
            <a:fld id="{D433CD47-3074-4E40-8625-8DA6C55B2EBE}" type="slidenum">
              <a:rPr kumimoji="1" lang="zh-CN" altLang="en-US" smtClean="0"/>
              <a:pPr/>
              <a:t>‹#›</a:t>
            </a:fld>
            <a:endParaRPr kumimoji="1" lang="zh-CN" altLang="en-US"/>
          </a:p>
        </p:txBody>
      </p:sp>
      <p:pic>
        <p:nvPicPr>
          <p:cNvPr id="11" name="图片 10">
            <a:extLst>
              <a:ext uri="{FF2B5EF4-FFF2-40B4-BE49-F238E27FC236}">
                <a16:creationId xmlns:a16="http://schemas.microsoft.com/office/drawing/2014/main" id="{AF74246C-E115-F142-8FEB-45936E205BBA}"/>
              </a:ext>
            </a:extLst>
          </p:cNvPr>
          <p:cNvPicPr>
            <a:picLocks noChangeAspect="1"/>
          </p:cNvPicPr>
          <p:nvPr userDrawn="1"/>
        </p:nvPicPr>
        <p:blipFill>
          <a:blip r:embed="rId13"/>
          <a:stretch>
            <a:fillRect/>
          </a:stretch>
        </p:blipFill>
        <p:spPr>
          <a:xfrm>
            <a:off x="10549053" y="367534"/>
            <a:ext cx="1083527" cy="1049129"/>
          </a:xfrm>
          <a:prstGeom prst="rect">
            <a:avLst/>
          </a:prstGeom>
        </p:spPr>
      </p:pic>
    </p:spTree>
    <p:extLst>
      <p:ext uri="{BB962C8B-B14F-4D97-AF65-F5344CB8AC3E}">
        <p14:creationId xmlns:p14="http://schemas.microsoft.com/office/powerpoint/2010/main" val="32218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64600" indent="-264600" algn="l" defTabSz="914400" rtl="0" eaLnBrk="1" latinLnBrk="0" hangingPunct="1">
        <a:lnSpc>
          <a:spcPct val="100000"/>
        </a:lnSpc>
        <a:spcBef>
          <a:spcPts val="1000"/>
        </a:spcBef>
        <a:buFont typeface="Arial" panose="020B0604020202020204" pitchFamily="34" charset="0"/>
        <a:buChar char="•"/>
        <a:defRPr sz="2800" b="0" i="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9D0CB-8E08-EF46-9AA8-43BE6BB7CC89}"/>
              </a:ext>
            </a:extLst>
          </p:cNvPr>
          <p:cNvSpPr>
            <a:spLocks noGrp="1"/>
          </p:cNvSpPr>
          <p:nvPr>
            <p:ph type="ctrTitle"/>
          </p:nvPr>
        </p:nvSpPr>
        <p:spPr>
          <a:xfrm>
            <a:off x="1524000" y="1864427"/>
            <a:ext cx="9144000" cy="1645536"/>
          </a:xfrm>
        </p:spPr>
        <p:txBody>
          <a:bodyPr>
            <a:normAutofit/>
          </a:bodyPr>
          <a:lstStyle/>
          <a:p>
            <a:r>
              <a:rPr kumimoji="1" lang="en-US" altLang="zh-CN" sz="4400" b="1" dirty="0"/>
              <a:t>AB Test </a:t>
            </a:r>
            <a:r>
              <a:rPr kumimoji="1" lang="zh-CN" altLang="en-US" sz="4400" b="1" dirty="0"/>
              <a:t>统计学原理</a:t>
            </a:r>
          </a:p>
        </p:txBody>
      </p:sp>
      <p:sp>
        <p:nvSpPr>
          <p:cNvPr id="3" name="副标题 2">
            <a:extLst>
              <a:ext uri="{FF2B5EF4-FFF2-40B4-BE49-F238E27FC236}">
                <a16:creationId xmlns:a16="http://schemas.microsoft.com/office/drawing/2014/main" id="{31AF4E54-A624-5A4C-B31E-430DDF86216C}"/>
              </a:ext>
            </a:extLst>
          </p:cNvPr>
          <p:cNvSpPr>
            <a:spLocks noGrp="1"/>
          </p:cNvSpPr>
          <p:nvPr>
            <p:ph type="subTitle" idx="1"/>
          </p:nvPr>
        </p:nvSpPr>
        <p:spPr>
          <a:xfrm>
            <a:off x="1524000" y="4358245"/>
            <a:ext cx="9144000" cy="994558"/>
          </a:xfrm>
        </p:spPr>
        <p:txBody>
          <a:bodyPr/>
          <a:lstStyle/>
          <a:p>
            <a:r>
              <a:rPr kumimoji="1" lang="zh-CN" altLang="en-US" dirty="0"/>
              <a:t>产品研发部 </a:t>
            </a:r>
            <a:r>
              <a:rPr kumimoji="1" lang="en-US" altLang="zh-CN" dirty="0"/>
              <a:t>/</a:t>
            </a:r>
            <a:r>
              <a:rPr kumimoji="1" lang="zh-CN" altLang="en-US" dirty="0"/>
              <a:t> 数据开发 </a:t>
            </a:r>
            <a:r>
              <a:rPr kumimoji="1" lang="en-US" altLang="zh-CN" dirty="0"/>
              <a:t>/</a:t>
            </a:r>
            <a:r>
              <a:rPr kumimoji="1" lang="zh-CN" altLang="en-US" dirty="0"/>
              <a:t> 数据分析</a:t>
            </a:r>
            <a:endParaRPr kumimoji="1" lang="en-US" altLang="zh-CN" dirty="0"/>
          </a:p>
          <a:p>
            <a:fld id="{29A4B169-F115-954A-8F74-3A62B97FBC93}" type="datetime1">
              <a:rPr kumimoji="1" lang="zh-CN" altLang="en-US" smtClean="0"/>
              <a:t>2019/12/31</a:t>
            </a:fld>
            <a:endParaRPr kumimoji="1" lang="zh-CN" altLang="en-US" dirty="0"/>
          </a:p>
        </p:txBody>
      </p:sp>
    </p:spTree>
    <p:extLst>
      <p:ext uri="{BB962C8B-B14F-4D97-AF65-F5344CB8AC3E}">
        <p14:creationId xmlns:p14="http://schemas.microsoft.com/office/powerpoint/2010/main" val="1678956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16E0F-7D5E-4142-B493-EF074DAAD3A4}"/>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的后台实现</a:t>
            </a:r>
          </a:p>
        </p:txBody>
      </p:sp>
      <p:graphicFrame>
        <p:nvGraphicFramePr>
          <p:cNvPr id="6" name="内容占位符 5">
            <a:extLst>
              <a:ext uri="{FF2B5EF4-FFF2-40B4-BE49-F238E27FC236}">
                <a16:creationId xmlns:a16="http://schemas.microsoft.com/office/drawing/2014/main" id="{E82A5E1E-6049-8B43-A7BB-3076D08204DE}"/>
              </a:ext>
            </a:extLst>
          </p:cNvPr>
          <p:cNvGraphicFramePr>
            <a:graphicFrameLocks noGrp="1"/>
          </p:cNvGraphicFramePr>
          <p:nvPr>
            <p:ph idx="1"/>
            <p:extLst>
              <p:ext uri="{D42A27DB-BD31-4B8C-83A1-F6EECF244321}">
                <p14:modId xmlns:p14="http://schemas.microsoft.com/office/powerpoint/2010/main" val="4898425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45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16E0F-7D5E-4142-B493-EF074DAAD3A4}"/>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的后台实现（</a:t>
            </a:r>
            <a:r>
              <a:rPr kumimoji="1" lang="en-US" altLang="zh-CN" dirty="0"/>
              <a:t>1</a:t>
            </a:r>
            <a:r>
              <a:rPr kumimoji="1" lang="zh-CN" altLang="en-US" dirty="0"/>
              <a:t>）</a:t>
            </a:r>
          </a:p>
        </p:txBody>
      </p:sp>
      <p:sp>
        <p:nvSpPr>
          <p:cNvPr id="3" name="内容占位符 2">
            <a:extLst>
              <a:ext uri="{FF2B5EF4-FFF2-40B4-BE49-F238E27FC236}">
                <a16:creationId xmlns:a16="http://schemas.microsoft.com/office/drawing/2014/main" id="{802D93ED-6F73-3743-84FE-37110186C7CE}"/>
              </a:ext>
            </a:extLst>
          </p:cNvPr>
          <p:cNvSpPr>
            <a:spLocks noGrp="1"/>
          </p:cNvSpPr>
          <p:nvPr>
            <p:ph idx="1"/>
          </p:nvPr>
        </p:nvSpPr>
        <p:spPr/>
        <p:txBody>
          <a:bodyPr>
            <a:normAutofit fontScale="92500" lnSpcReduction="20000"/>
          </a:bodyPr>
          <a:lstStyle/>
          <a:p>
            <a:pPr>
              <a:lnSpc>
                <a:spcPct val="150000"/>
              </a:lnSpc>
            </a:pPr>
            <a:r>
              <a:rPr kumimoji="1" lang="zh-CN" altLang="en-US" b="1" dirty="0"/>
              <a:t>样本量的确定</a:t>
            </a:r>
            <a:endParaRPr kumimoji="1" lang="en-US" altLang="zh-CN" b="1" dirty="0"/>
          </a:p>
          <a:p>
            <a:pPr lvl="1">
              <a:lnSpc>
                <a:spcPct val="150000"/>
              </a:lnSpc>
            </a:pPr>
            <a:r>
              <a:rPr kumimoji="1" lang="zh-CN" altLang="en-US" dirty="0"/>
              <a:t>对选定的实验组</a:t>
            </a:r>
            <a:r>
              <a:rPr kumimoji="1" lang="en-US" altLang="zh-CN" dirty="0"/>
              <a:t>/</a:t>
            </a:r>
            <a:r>
              <a:rPr kumimoji="1" lang="zh-CN" altLang="en-US" dirty="0"/>
              <a:t>对照组用户进行如下筛选</a:t>
            </a:r>
            <a:r>
              <a:rPr kumimoji="1" lang="en-US" altLang="zh-CN" dirty="0"/>
              <a:t>——</a:t>
            </a:r>
          </a:p>
          <a:p>
            <a:pPr lvl="1">
              <a:lnSpc>
                <a:spcPct val="150000"/>
              </a:lnSpc>
            </a:pPr>
            <a:r>
              <a:rPr kumimoji="1" lang="zh-CN" altLang="en-US" b="1" dirty="0"/>
              <a:t>有效触达</a:t>
            </a:r>
            <a:r>
              <a:rPr kumimoji="1" lang="zh-CN" altLang="en-US" dirty="0"/>
              <a:t>：</a:t>
            </a:r>
            <a:endParaRPr kumimoji="1" lang="en-US" altLang="zh-CN" dirty="0"/>
          </a:p>
          <a:p>
            <a:pPr lvl="2">
              <a:lnSpc>
                <a:spcPct val="150000"/>
              </a:lnSpc>
            </a:pPr>
            <a:r>
              <a:rPr lang="zh-CN" altLang="en-US" dirty="0"/>
              <a:t>用户打开</a:t>
            </a:r>
            <a:r>
              <a:rPr lang="en" altLang="zh-CN" dirty="0"/>
              <a:t>APP</a:t>
            </a:r>
            <a:r>
              <a:rPr lang="zh-CN" altLang="en-US" dirty="0"/>
              <a:t>并触发所有实验变量，即包含实验变量的页面全部得到展示的用户才可以成为有效样本</a:t>
            </a:r>
            <a:endParaRPr lang="zh-CN" altLang="en" dirty="0"/>
          </a:p>
          <a:p>
            <a:pPr lvl="1">
              <a:lnSpc>
                <a:spcPct val="150000"/>
              </a:lnSpc>
            </a:pPr>
            <a:r>
              <a:rPr kumimoji="1" lang="zh-CN" altLang="en-US" b="1" dirty="0"/>
              <a:t>迄今累积</a:t>
            </a:r>
            <a:r>
              <a:rPr kumimoji="1" lang="zh-CN" altLang="en-US" dirty="0"/>
              <a:t>：</a:t>
            </a:r>
            <a:endParaRPr kumimoji="1" lang="en-US" altLang="zh-CN" dirty="0"/>
          </a:p>
          <a:p>
            <a:pPr lvl="2">
              <a:lnSpc>
                <a:spcPct val="150000"/>
              </a:lnSpc>
            </a:pPr>
            <a:r>
              <a:rPr kumimoji="1" lang="zh-CN" altLang="en-US" dirty="0"/>
              <a:t>包含从实验开始到现在为止全部满足“有效触达”的用户</a:t>
            </a:r>
            <a:endParaRPr kumimoji="1" lang="en-US" altLang="zh-CN" dirty="0"/>
          </a:p>
          <a:p>
            <a:pPr lvl="2">
              <a:lnSpc>
                <a:spcPct val="150000"/>
              </a:lnSpc>
            </a:pPr>
            <a:r>
              <a:rPr kumimoji="1" lang="zh-CN" altLang="en-US" dirty="0"/>
              <a:t>当计算“</a:t>
            </a:r>
            <a:r>
              <a:rPr kumimoji="1" lang="zh-CN" altLang="en-US" b="1" dirty="0"/>
              <a:t>留存率</a:t>
            </a:r>
            <a:r>
              <a:rPr kumimoji="1" lang="zh-CN" altLang="en-US" dirty="0"/>
              <a:t>”时，若计算活跃留存，则样本量应为计算为每日有效触达实验的用户人数之和（</a:t>
            </a:r>
            <a:r>
              <a:rPr kumimoji="1" lang="en-US" altLang="zh-CN" dirty="0" err="1"/>
              <a:t>eg.</a:t>
            </a:r>
            <a:r>
              <a:rPr kumimoji="1" lang="zh-CN" altLang="en-US" dirty="0"/>
              <a:t> 若用户</a:t>
            </a:r>
            <a:r>
              <a:rPr kumimoji="1" lang="en-US" altLang="zh-CN" dirty="0"/>
              <a:t>A</a:t>
            </a:r>
            <a:r>
              <a:rPr kumimoji="1" lang="zh-CN" altLang="en-US" dirty="0"/>
              <a:t>连续</a:t>
            </a:r>
            <a:r>
              <a:rPr kumimoji="1" lang="en-US" altLang="zh-CN" dirty="0"/>
              <a:t>2</a:t>
            </a:r>
            <a:r>
              <a:rPr kumimoji="1" lang="zh-CN" altLang="en-US" dirty="0"/>
              <a:t>日都有活跃，则用户</a:t>
            </a:r>
            <a:r>
              <a:rPr kumimoji="1" lang="en-US" altLang="zh-CN" dirty="0"/>
              <a:t>A</a:t>
            </a:r>
            <a:r>
              <a:rPr kumimoji="1" lang="zh-CN" altLang="en-US" dirty="0"/>
              <a:t>计为</a:t>
            </a:r>
            <a:r>
              <a:rPr kumimoji="1" lang="en-US" altLang="zh-CN" dirty="0"/>
              <a:t>2</a:t>
            </a:r>
            <a:r>
              <a:rPr kumimoji="1" lang="zh-CN" altLang="en-US" dirty="0"/>
              <a:t>个样本）</a:t>
            </a:r>
            <a:endParaRPr kumimoji="1" lang="en-US" altLang="zh-CN" dirty="0"/>
          </a:p>
          <a:p>
            <a:pPr>
              <a:lnSpc>
                <a:spcPct val="150000"/>
              </a:lnSpc>
            </a:pPr>
            <a:endParaRPr kumimoji="1" lang="en-US" altLang="zh-CN" dirty="0"/>
          </a:p>
        </p:txBody>
      </p:sp>
    </p:spTree>
    <p:extLst>
      <p:ext uri="{BB962C8B-B14F-4D97-AF65-F5344CB8AC3E}">
        <p14:creationId xmlns:p14="http://schemas.microsoft.com/office/powerpoint/2010/main" val="255757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C535B-A198-EE46-9989-E4EFF9130CFC}"/>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的后台实现（</a:t>
            </a:r>
            <a:r>
              <a:rPr kumimoji="1" lang="en-US" altLang="zh-CN" dirty="0"/>
              <a:t>2</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E3724-3BF3-0342-82A4-D73767C4D347}"/>
                  </a:ext>
                </a:extLst>
              </p:cNvPr>
              <p:cNvSpPr>
                <a:spLocks noGrp="1"/>
              </p:cNvSpPr>
              <p:nvPr>
                <p:ph idx="1"/>
              </p:nvPr>
            </p:nvSpPr>
            <p:spPr>
              <a:xfrm>
                <a:off x="838200" y="1825625"/>
                <a:ext cx="10515600" cy="1887393"/>
              </a:xfrm>
            </p:spPr>
            <p:txBody>
              <a:bodyPr>
                <a:normAutofit/>
              </a:bodyPr>
              <a:lstStyle/>
              <a:p>
                <a:pPr>
                  <a:lnSpc>
                    <a:spcPct val="150000"/>
                  </a:lnSpc>
                </a:pPr>
                <a:r>
                  <a:rPr kumimoji="1" lang="zh-CN" altLang="en-US" sz="2600" b="1" dirty="0"/>
                  <a:t>统计量的计算</a:t>
                </a:r>
                <a:endParaRPr kumimoji="1" lang="en-US" altLang="zh-CN" sz="2600" b="1" dirty="0"/>
              </a:p>
              <a:p>
                <a:pPr lvl="1">
                  <a:lnSpc>
                    <a:spcPct val="150000"/>
                  </a:lnSpc>
                  <a:spcBef>
                    <a:spcPts val="0"/>
                  </a:spcBef>
                </a:pPr>
                <a:r>
                  <a:rPr kumimoji="1" lang="zh-CN" altLang="en-US" sz="2200" dirty="0"/>
                  <a:t>记两组样本统计量的差异 </a:t>
                </a:r>
                <a14:m>
                  <m:oMath xmlns:m="http://schemas.openxmlformats.org/officeDocument/2006/math">
                    <m:r>
                      <a:rPr kumimoji="1" lang="en-US" altLang="zh-CN" sz="2200" i="1" dirty="0" smtClean="0">
                        <a:latin typeface="Cambria Math" panose="02040503050406030204" pitchFamily="18" charset="0"/>
                        <a:ea typeface="Cambria Math" panose="02040503050406030204" pitchFamily="18" charset="0"/>
                      </a:rPr>
                      <m:t>𝐷</m:t>
                    </m:r>
                    <m:r>
                      <a:rPr kumimoji="1" lang="en-US" altLang="zh-CN" sz="2200" b="0" i="0" smtClean="0">
                        <a:latin typeface="Cambria Math" panose="02040503050406030204" pitchFamily="18" charset="0"/>
                        <a:ea typeface="Cambria Math" panose="02040503050406030204" pitchFamily="18" charset="0"/>
                      </a:rPr>
                      <m:t> </m:t>
                    </m:r>
                    <m:r>
                      <a:rPr kumimoji="1" lang="en-US" altLang="zh-CN" sz="2200" i="1">
                        <a:latin typeface="Cambria Math" panose="02040503050406030204" pitchFamily="18" charset="0"/>
                        <a:ea typeface="Cambria Math" panose="02040503050406030204" pitchFamily="18" charset="0"/>
                      </a:rPr>
                      <m:t>~ </m:t>
                    </m:r>
                    <m:r>
                      <a:rPr kumimoji="1" lang="en-US" altLang="zh-CN" sz="2200" i="1">
                        <a:latin typeface="Cambria Math" panose="02040503050406030204" pitchFamily="18" charset="0"/>
                        <a:ea typeface="Cambria Math" panose="02040503050406030204" pitchFamily="18" charset="0"/>
                      </a:rPr>
                      <m:t>𝑁</m:t>
                    </m:r>
                    <m:d>
                      <m:dPr>
                        <m:ctrlPr>
                          <a:rPr kumimoji="1" lang="en-US" altLang="zh-CN" sz="2200" i="1">
                            <a:latin typeface="Cambria Math" panose="02040503050406030204" pitchFamily="18" charset="0"/>
                            <a:ea typeface="Cambria Math" panose="02040503050406030204" pitchFamily="18" charset="0"/>
                          </a:rPr>
                        </m:ctrlPr>
                      </m:dPr>
                      <m:e>
                        <m:r>
                          <a:rPr kumimoji="1" lang="en-US" altLang="zh-CN" sz="2200" i="1" smtClean="0">
                            <a:latin typeface="Cambria Math" panose="02040503050406030204" pitchFamily="18" charset="0"/>
                            <a:ea typeface="Cambria Math" panose="02040503050406030204" pitchFamily="18" charset="0"/>
                          </a:rPr>
                          <m:t>𝜇</m:t>
                        </m:r>
                        <m:r>
                          <a:rPr kumimoji="1" lang="zh-CN" altLang="en-US" sz="2200" i="1">
                            <a:latin typeface="Cambria Math" panose="02040503050406030204" pitchFamily="18" charset="0"/>
                          </a:rPr>
                          <m:t>，</m:t>
                        </m:r>
                        <m:sSup>
                          <m:sSupPr>
                            <m:ctrlPr>
                              <a:rPr kumimoji="1" lang="en-US" altLang="zh-CN" sz="2200" i="1" smtClean="0">
                                <a:latin typeface="Cambria Math" panose="02040503050406030204" pitchFamily="18" charset="0"/>
                              </a:rPr>
                            </m:ctrlPr>
                          </m:sSupPr>
                          <m:e>
                            <m:r>
                              <a:rPr kumimoji="1" lang="en-US" altLang="zh-CN" sz="2200" i="1">
                                <a:latin typeface="Cambria Math" panose="02040503050406030204" pitchFamily="18" charset="0"/>
                                <a:ea typeface="Cambria Math" panose="02040503050406030204" pitchFamily="18" charset="0"/>
                              </a:rPr>
                              <m:t>𝜎</m:t>
                            </m:r>
                          </m:e>
                          <m:sup>
                            <m:r>
                              <a:rPr kumimoji="1" lang="en-US" altLang="zh-CN" sz="2200" b="0" i="1" smtClean="0">
                                <a:latin typeface="Cambria Math" panose="02040503050406030204" pitchFamily="18" charset="0"/>
                              </a:rPr>
                              <m:t>2</m:t>
                            </m:r>
                          </m:sup>
                        </m:sSup>
                      </m:e>
                    </m:d>
                  </m:oMath>
                </a14:m>
                <a:endParaRPr kumimoji="1" lang="en-US" altLang="zh-CN" sz="2200" dirty="0"/>
              </a:p>
              <a:p>
                <a:pPr lvl="1">
                  <a:lnSpc>
                    <a:spcPct val="120000"/>
                  </a:lnSpc>
                  <a:spcBef>
                    <a:spcPts val="0"/>
                  </a:spcBef>
                </a:pPr>
                <a:r>
                  <a:rPr kumimoji="1" lang="zh-CN" altLang="en-US" sz="2200" dirty="0"/>
                  <a:t>检验统计量 </a:t>
                </a: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rPr>
                      <m:t>𝑍</m:t>
                    </m:r>
                    <m:r>
                      <a:rPr kumimoji="1" lang="en-US" altLang="zh-CN" sz="2200" b="0" i="0" smtClean="0">
                        <a:latin typeface="Cambria Math" panose="02040503050406030204" pitchFamily="18" charset="0"/>
                        <a:ea typeface="Cambria Math" panose="02040503050406030204" pitchFamily="18" charset="0"/>
                      </a:rPr>
                      <m:t>=</m:t>
                    </m:r>
                    <m:f>
                      <m:fPr>
                        <m:ctrlPr>
                          <a:rPr kumimoji="1" lang="en-US" altLang="zh-CN" sz="2200" b="0" i="1" smtClean="0">
                            <a:latin typeface="Cambria Math" panose="02040503050406030204" pitchFamily="18" charset="0"/>
                            <a:ea typeface="Cambria Math" panose="02040503050406030204" pitchFamily="18" charset="0"/>
                          </a:rPr>
                        </m:ctrlPr>
                      </m:fPr>
                      <m:num>
                        <m:r>
                          <a:rPr kumimoji="1" lang="en-US" altLang="zh-CN" sz="2200" b="0" i="1" smtClean="0">
                            <a:latin typeface="Cambria Math" panose="02040503050406030204" pitchFamily="18" charset="0"/>
                            <a:ea typeface="Cambria Math" panose="02040503050406030204" pitchFamily="18" charset="0"/>
                          </a:rPr>
                          <m:t>𝐷</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𝜇</m:t>
                        </m:r>
                      </m:num>
                      <m:den>
                        <m:sSup>
                          <m:sSupPr>
                            <m:ctrlPr>
                              <a:rPr kumimoji="1" lang="en-US" altLang="zh-CN" sz="2200" i="1">
                                <a:latin typeface="Cambria Math" panose="02040503050406030204" pitchFamily="18" charset="0"/>
                              </a:rPr>
                            </m:ctrlPr>
                          </m:sSupPr>
                          <m:e>
                            <m:r>
                              <a:rPr kumimoji="1" lang="en-US" altLang="zh-CN" sz="2200" i="1">
                                <a:latin typeface="Cambria Math" panose="02040503050406030204" pitchFamily="18" charset="0"/>
                                <a:ea typeface="Cambria Math" panose="02040503050406030204" pitchFamily="18" charset="0"/>
                              </a:rPr>
                              <m:t>𝜎</m:t>
                            </m:r>
                          </m:e>
                          <m:sup>
                            <m:r>
                              <a:rPr kumimoji="1" lang="en-US" altLang="zh-CN" sz="2200" i="1">
                                <a:latin typeface="Cambria Math" panose="02040503050406030204" pitchFamily="18" charset="0"/>
                              </a:rPr>
                              <m:t>2</m:t>
                            </m:r>
                          </m:sup>
                        </m:sSup>
                      </m:den>
                    </m:f>
                    <m:r>
                      <a:rPr kumimoji="1" lang="en-US" altLang="zh-CN" sz="2200">
                        <a:latin typeface="Cambria Math" panose="02040503050406030204" pitchFamily="18" charset="0"/>
                        <a:ea typeface="Cambria Math" panose="02040503050406030204" pitchFamily="18" charset="0"/>
                      </a:rPr>
                      <m:t> </m:t>
                    </m:r>
                    <m:r>
                      <a:rPr kumimoji="1" lang="en-US" altLang="zh-CN" sz="2200" i="1">
                        <a:latin typeface="Cambria Math" panose="02040503050406030204" pitchFamily="18" charset="0"/>
                        <a:ea typeface="Cambria Math" panose="02040503050406030204" pitchFamily="18" charset="0"/>
                      </a:rPr>
                      <m:t>~ </m:t>
                    </m:r>
                    <m:r>
                      <a:rPr kumimoji="1" lang="en-US" altLang="zh-CN" sz="2200" i="1">
                        <a:latin typeface="Cambria Math" panose="02040503050406030204" pitchFamily="18" charset="0"/>
                        <a:ea typeface="Cambria Math" panose="02040503050406030204" pitchFamily="18" charset="0"/>
                      </a:rPr>
                      <m:t>𝑁</m:t>
                    </m:r>
                    <m:d>
                      <m:dPr>
                        <m:ctrlPr>
                          <a:rPr kumimoji="1" lang="en-US" altLang="zh-CN" sz="2200" i="1">
                            <a:latin typeface="Cambria Math" panose="02040503050406030204" pitchFamily="18" charset="0"/>
                            <a:ea typeface="Cambria Math" panose="02040503050406030204" pitchFamily="18" charset="0"/>
                          </a:rPr>
                        </m:ctrlPr>
                      </m:dPr>
                      <m:e>
                        <m:r>
                          <a:rPr kumimoji="1" lang="en-US" altLang="zh-CN" sz="2200" b="0" i="1" smtClean="0">
                            <a:latin typeface="Cambria Math" panose="02040503050406030204" pitchFamily="18" charset="0"/>
                            <a:ea typeface="Cambria Math" panose="02040503050406030204" pitchFamily="18" charset="0"/>
                          </a:rPr>
                          <m:t>0</m:t>
                        </m:r>
                        <m:r>
                          <a:rPr kumimoji="1" lang="zh-CN" altLang="en-US" sz="2200" i="1">
                            <a:latin typeface="Cambria Math" panose="02040503050406030204" pitchFamily="18" charset="0"/>
                          </a:rPr>
                          <m:t>，</m:t>
                        </m:r>
                        <m:r>
                          <a:rPr kumimoji="1" lang="en-US" altLang="zh-CN" sz="2200" b="0" i="1" smtClean="0">
                            <a:latin typeface="Cambria Math" panose="02040503050406030204" pitchFamily="18" charset="0"/>
                          </a:rPr>
                          <m:t>1</m:t>
                        </m:r>
                      </m:e>
                    </m:d>
                  </m:oMath>
                </a14:m>
                <a:endParaRPr kumimoji="1" lang="en-US" altLang="zh-CN" sz="2200" dirty="0"/>
              </a:p>
            </p:txBody>
          </p:sp>
        </mc:Choice>
        <mc:Fallback xmlns="">
          <p:sp>
            <p:nvSpPr>
              <p:cNvPr id="3" name="内容占位符 2">
                <a:extLst>
                  <a:ext uri="{FF2B5EF4-FFF2-40B4-BE49-F238E27FC236}">
                    <a16:creationId xmlns:a16="http://schemas.microsoft.com/office/drawing/2014/main" id="{C00E3724-3BF3-0342-82A4-D73767C4D347}"/>
                  </a:ext>
                </a:extLst>
              </p:cNvPr>
              <p:cNvSpPr>
                <a:spLocks noGrp="1" noRot="1" noChangeAspect="1" noMove="1" noResize="1" noEditPoints="1" noAdjustHandles="1" noChangeArrowheads="1" noChangeShapeType="1" noTextEdit="1"/>
              </p:cNvSpPr>
              <p:nvPr>
                <p:ph idx="1"/>
              </p:nvPr>
            </p:nvSpPr>
            <p:spPr>
              <a:xfrm>
                <a:off x="838200" y="1825625"/>
                <a:ext cx="10515600" cy="1887393"/>
              </a:xfrm>
              <a:blipFill>
                <a:blip r:embed="rId2"/>
                <a:stretch>
                  <a:fillRect l="-8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747EF96B-1E31-CD4E-858B-BEE1FD26A66F}"/>
                  </a:ext>
                </a:extLst>
              </p:cNvPr>
              <p:cNvGraphicFramePr>
                <a:graphicFrameLocks noGrp="1"/>
              </p:cNvGraphicFramePr>
              <p:nvPr>
                <p:extLst>
                  <p:ext uri="{D42A27DB-BD31-4B8C-83A1-F6EECF244321}">
                    <p14:modId xmlns:p14="http://schemas.microsoft.com/office/powerpoint/2010/main" val="3817511105"/>
                  </p:ext>
                </p:extLst>
              </p:nvPr>
            </p:nvGraphicFramePr>
            <p:xfrm>
              <a:off x="1921163" y="3713018"/>
              <a:ext cx="8127999" cy="2660961"/>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221929"/>
                        </a:ext>
                      </a:extLst>
                    </a:gridCol>
                    <a:gridCol w="2709333">
                      <a:extLst>
                        <a:ext uri="{9D8B030D-6E8A-4147-A177-3AD203B41FA5}">
                          <a16:colId xmlns:a16="http://schemas.microsoft.com/office/drawing/2014/main" val="2869120671"/>
                        </a:ext>
                      </a:extLst>
                    </a:gridCol>
                    <a:gridCol w="2709333">
                      <a:extLst>
                        <a:ext uri="{9D8B030D-6E8A-4147-A177-3AD203B41FA5}">
                          <a16:colId xmlns:a16="http://schemas.microsoft.com/office/drawing/2014/main" val="4209677017"/>
                        </a:ext>
                      </a:extLst>
                    </a:gridCol>
                  </a:tblGrid>
                  <a:tr h="595746">
                    <a:tc>
                      <a:txBody>
                        <a:bodyPr/>
                        <a:lstStyle/>
                        <a:p>
                          <a:pPr algn="ctr"/>
                          <a:r>
                            <a:rPr lang="zh-CN" altLang="en-US" dirty="0"/>
                            <a:t>分布参数</a:t>
                          </a:r>
                        </a:p>
                      </a:txBody>
                      <a:tcPr anchor="ctr"/>
                    </a:tc>
                    <a:tc>
                      <a:txBody>
                        <a:bodyPr/>
                        <a:lstStyle/>
                        <a:p>
                          <a:pPr algn="ctr"/>
                          <a:r>
                            <a:rPr lang="zh-CN" altLang="en-US" dirty="0"/>
                            <a:t>样本均值</a:t>
                          </a:r>
                        </a:p>
                      </a:txBody>
                      <a:tcPr anchor="ctr"/>
                    </a:tc>
                    <a:tc>
                      <a:txBody>
                        <a:bodyPr/>
                        <a:lstStyle/>
                        <a:p>
                          <a:pPr algn="ctr"/>
                          <a:r>
                            <a:rPr lang="zh-CN" altLang="en-US" dirty="0"/>
                            <a:t>样本比率</a:t>
                          </a:r>
                        </a:p>
                      </a:txBody>
                      <a:tcPr anchor="ctr"/>
                    </a:tc>
                    <a:extLst>
                      <a:ext uri="{0D108BD9-81ED-4DB2-BD59-A6C34878D82A}">
                        <a16:rowId xmlns:a16="http://schemas.microsoft.com/office/drawing/2014/main" val="2300756297"/>
                      </a:ext>
                    </a:extLst>
                  </a:tr>
                  <a:tr h="554182">
                    <a:tc>
                      <a:txBody>
                        <a:bodyPr/>
                        <a:lstStyle/>
                        <a:p>
                          <a:pPr algn="ctr"/>
                          <a14:m>
                            <m:oMathPara xmlns:m="http://schemas.openxmlformats.org/officeDocument/2006/math">
                              <m:oMathParaPr>
                                <m:jc m:val="centerGroup"/>
                              </m:oMathParaPr>
                              <m:oMath xmlns:m="http://schemas.openxmlformats.org/officeDocument/2006/math">
                                <m:r>
                                  <a:rPr kumimoji="1" lang="en-US" altLang="zh-CN" smtClean="0">
                                    <a:latin typeface="Cambria Math" panose="02040503050406030204" pitchFamily="18" charset="0"/>
                                  </a:rPr>
                                  <m:t>𝜇</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kumimoji="1" lang="en-US" altLang="zh-CN" i="1" smtClean="0">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1</m:t>
                                        </m:r>
                                      </m:sub>
                                    </m:sSub>
                                  </m:e>
                                </m:acc>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2</m:t>
                                        </m:r>
                                      </m:sub>
                                    </m:sSub>
                                  </m:e>
                                </m:acc>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𝑝</m:t>
                                    </m:r>
                                  </m:e>
                                  <m:sub>
                                    <m:r>
                                      <a:rPr kumimoji="1" lang="en-US" altLang="zh-CN" smtClean="0">
                                        <a:latin typeface="Cambria Math" panose="02040503050406030204" pitchFamily="18" charset="0"/>
                                      </a:rPr>
                                      <m:t>1</m:t>
                                    </m:r>
                                  </m:sub>
                                </m:sSub>
                                <m:r>
                                  <a:rPr kumimoji="1" lang="en-US" altLang="zh-CN" smtClean="0">
                                    <a:latin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𝑝</m:t>
                                    </m:r>
                                  </m:e>
                                  <m:sub>
                                    <m:r>
                                      <a:rPr kumimoji="1" lang="en-US" altLang="zh-CN" smtClean="0">
                                        <a:latin typeface="Cambria Math" panose="02040503050406030204" pitchFamily="18" charset="0"/>
                                      </a:rPr>
                                      <m:t>2</m:t>
                                    </m:r>
                                  </m:sub>
                                </m:sSub>
                              </m:oMath>
                            </m:oMathPara>
                          </a14:m>
                          <a:endParaRPr lang="zh-CN" altLang="en-US" dirty="0"/>
                        </a:p>
                      </a:txBody>
                      <a:tcPr anchor="ctr"/>
                    </a:tc>
                    <a:extLst>
                      <a:ext uri="{0D108BD9-81ED-4DB2-BD59-A6C34878D82A}">
                        <a16:rowId xmlns:a16="http://schemas.microsoft.com/office/drawing/2014/main" val="3921008220"/>
                      </a:ext>
                    </a:extLst>
                  </a:tr>
                  <a:tr h="1511033">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zh-CN" i="1" smtClean="0">
                                        <a:latin typeface="Cambria Math" panose="02040503050406030204" pitchFamily="18" charset="0"/>
                                      </a:rPr>
                                    </m:ctrlPr>
                                  </m:sSupPr>
                                  <m:e>
                                    <m:r>
                                      <a:rPr kumimoji="1" lang="en-US" altLang="zh-CN">
                                        <a:latin typeface="Cambria Math" panose="02040503050406030204" pitchFamily="18" charset="0"/>
                                      </a:rPr>
                                      <m:t>𝜎</m:t>
                                    </m:r>
                                  </m:e>
                                  <m:sup>
                                    <m:r>
                                      <a:rPr kumimoji="1" lang="en-US" altLang="zh-CN" smtClean="0">
                                        <a:latin typeface="Cambria Math" panose="02040503050406030204" pitchFamily="18" charset="0"/>
                                      </a:rPr>
                                      <m:t>2</m:t>
                                    </m:r>
                                  </m:sup>
                                </m:sSup>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zh-CN" i="1" smtClean="0">
                                        <a:latin typeface="Cambria Math" panose="02040503050406030204" pitchFamily="18" charset="0"/>
                                      </a:rPr>
                                    </m:ctrlPr>
                                  </m:fPr>
                                  <m:num>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𝑆</m:t>
                                        </m:r>
                                      </m:e>
                                      <m:sub>
                                        <m:r>
                                          <a:rPr kumimoji="1" lang="en-US" altLang="zh-CN" smtClean="0">
                                            <a:latin typeface="Cambria Math" panose="02040503050406030204" pitchFamily="18" charset="0"/>
                                          </a:rPr>
                                          <m:t>1</m:t>
                                        </m:r>
                                      </m:sub>
                                      <m:sup>
                                        <m:r>
                                          <a:rPr kumimoji="1" lang="en-US" altLang="zh-CN" smtClean="0">
                                            <a:latin typeface="Cambria Math" panose="02040503050406030204" pitchFamily="18" charset="0"/>
                                          </a:rPr>
                                          <m:t>2</m:t>
                                        </m:r>
                                      </m:sup>
                                    </m:sSubSup>
                                  </m:num>
                                  <m:den>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𝑛</m:t>
                                        </m:r>
                                      </m:e>
                                      <m:sub>
                                        <m:r>
                                          <a:rPr kumimoji="1" lang="en-US" altLang="zh-CN" smtClean="0">
                                            <a:latin typeface="Cambria Math" panose="02040503050406030204" pitchFamily="18" charset="0"/>
                                          </a:rPr>
                                          <m:t>1</m:t>
                                        </m:r>
                                      </m:sub>
                                    </m:sSub>
                                  </m:den>
                                </m:f>
                                <m:r>
                                  <a:rPr kumimoji="1" lang="en-US" altLang="zh-CN" smtClean="0">
                                    <a:latin typeface="Cambria Math" panose="02040503050406030204" pitchFamily="18" charset="0"/>
                                  </a:rPr>
                                  <m:t>+</m:t>
                                </m:r>
                                <m:f>
                                  <m:fPr>
                                    <m:ctrlPr>
                                      <a:rPr kumimoji="1" lang="en-US" altLang="zh-CN" i="1">
                                        <a:latin typeface="Cambria Math" panose="02040503050406030204" pitchFamily="18" charset="0"/>
                                      </a:rPr>
                                    </m:ctrlPr>
                                  </m:fPr>
                                  <m:num>
                                    <m:sSubSup>
                                      <m:sSubSupPr>
                                        <m:ctrlPr>
                                          <a:rPr kumimoji="1" lang="en-US" altLang="zh-CN" i="1">
                                            <a:latin typeface="Cambria Math" panose="02040503050406030204" pitchFamily="18" charset="0"/>
                                          </a:rPr>
                                        </m:ctrlPr>
                                      </m:sSubSupPr>
                                      <m:e>
                                        <m:r>
                                          <m:rPr>
                                            <m:sty m:val="p"/>
                                          </m:rPr>
                                          <a:rPr kumimoji="1" lang="en-US" altLang="zh-CN" b="0" i="0" smtClean="0">
                                            <a:latin typeface="Cambria Math" panose="02040503050406030204" pitchFamily="18" charset="0"/>
                                          </a:rPr>
                                          <m:t>S</m:t>
                                        </m:r>
                                      </m:e>
                                      <m:sub>
                                        <m:r>
                                          <a:rPr kumimoji="1" lang="en-US" altLang="zh-CN" smtClean="0">
                                            <a:latin typeface="Cambria Math" panose="02040503050406030204" pitchFamily="18" charset="0"/>
                                          </a:rPr>
                                          <m:t>2</m:t>
                                        </m:r>
                                      </m:sub>
                                      <m:sup>
                                        <m:r>
                                          <a:rPr kumimoji="1" lang="en-US" altLang="zh-CN">
                                            <a:latin typeface="Cambria Math" panose="02040503050406030204" pitchFamily="18" charset="0"/>
                                          </a:rPr>
                                          <m:t>2</m:t>
                                        </m:r>
                                      </m:sup>
                                    </m:sSubSup>
                                  </m:num>
                                  <m:den>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𝑛</m:t>
                                        </m:r>
                                      </m:e>
                                      <m:sub>
                                        <m:r>
                                          <a:rPr kumimoji="1" lang="en-US" altLang="zh-CN" smtClean="0">
                                            <a:latin typeface="Cambria Math" panose="02040503050406030204" pitchFamily="18" charset="0"/>
                                          </a:rPr>
                                          <m:t>2</m:t>
                                        </m:r>
                                      </m:sub>
                                    </m:sSub>
                                  </m:den>
                                </m:f>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zh-CN" smtClean="0">
                                    <a:latin typeface="Cambria Math" panose="02040503050406030204" pitchFamily="18" charset="0"/>
                                  </a:rPr>
                                  <m:t>𝑝</m:t>
                                </m:r>
                                <m:d>
                                  <m:dPr>
                                    <m:ctrlPr>
                                      <a:rPr kumimoji="1" lang="en-US" altLang="zh-CN" i="1" smtClean="0">
                                        <a:latin typeface="Cambria Math" panose="02040503050406030204" pitchFamily="18" charset="0"/>
                                      </a:rPr>
                                    </m:ctrlPr>
                                  </m:dPr>
                                  <m:e>
                                    <m:r>
                                      <a:rPr kumimoji="1" lang="en-US" altLang="zh-CN" smtClean="0">
                                        <a:latin typeface="Cambria Math" panose="02040503050406030204" pitchFamily="18" charset="0"/>
                                      </a:rPr>
                                      <m:t>1−</m:t>
                                    </m:r>
                                    <m:r>
                                      <a:rPr kumimoji="1" lang="en-US" altLang="zh-CN" smtClean="0">
                                        <a:latin typeface="Cambria Math" panose="02040503050406030204" pitchFamily="18" charset="0"/>
                                      </a:rPr>
                                      <m:t>𝑝</m:t>
                                    </m:r>
                                  </m:e>
                                </m:d>
                                <m:d>
                                  <m:dPr>
                                    <m:ctrlPr>
                                      <a:rPr kumimoji="1" lang="en-US" altLang="zh-CN" i="1" smtClean="0">
                                        <a:latin typeface="Cambria Math" panose="02040503050406030204" pitchFamily="18" charset="0"/>
                                      </a:rPr>
                                    </m:ctrlPr>
                                  </m:dPr>
                                  <m:e>
                                    <m:f>
                                      <m:fPr>
                                        <m:ctrlPr>
                                          <a:rPr kumimoji="1" lang="en-US" altLang="zh-CN" i="1">
                                            <a:latin typeface="Cambria Math" panose="02040503050406030204" pitchFamily="18" charset="0"/>
                                          </a:rPr>
                                        </m:ctrlPr>
                                      </m:fPr>
                                      <m:num>
                                        <m:r>
                                          <a:rPr kumimoji="1" lang="en-US" altLang="zh-CN" smtClean="0">
                                            <a:latin typeface="Cambria Math" panose="02040503050406030204" pitchFamily="18" charset="0"/>
                                          </a:rPr>
                                          <m:t>1</m:t>
                                        </m:r>
                                      </m:num>
                                      <m:den>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𝑛</m:t>
                                            </m:r>
                                          </m:e>
                                          <m:sub>
                                            <m:r>
                                              <a:rPr kumimoji="1" lang="en-US" altLang="zh-CN">
                                                <a:latin typeface="Cambria Math" panose="02040503050406030204" pitchFamily="18" charset="0"/>
                                              </a:rPr>
                                              <m:t>1</m:t>
                                            </m:r>
                                          </m:sub>
                                        </m:sSub>
                                      </m:den>
                                    </m:f>
                                    <m:r>
                                      <a:rPr kumimoji="1" lang="en-US" altLang="zh-CN">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smtClean="0">
                                            <a:latin typeface="Cambria Math" panose="02040503050406030204" pitchFamily="18" charset="0"/>
                                          </a:rPr>
                                          <m:t>1</m:t>
                                        </m:r>
                                      </m:num>
                                      <m:den>
                                        <m:sSub>
                                          <m:sSubPr>
                                            <m:ctrlPr>
                                              <a:rPr kumimoji="1" lang="en-US" altLang="zh-CN" i="1">
                                                <a:latin typeface="Cambria Math" panose="02040503050406030204" pitchFamily="18" charset="0"/>
                                              </a:rPr>
                                            </m:ctrlPr>
                                          </m:sSubPr>
                                          <m:e>
                                            <m:r>
                                              <a:rPr kumimoji="1" lang="en-US" altLang="zh-CN">
                                                <a:latin typeface="Cambria Math" panose="02040503050406030204" pitchFamily="18" charset="0"/>
                                              </a:rPr>
                                              <m:t>𝑛</m:t>
                                            </m:r>
                                          </m:e>
                                          <m:sub>
                                            <m:r>
                                              <a:rPr kumimoji="1" lang="en-US" altLang="zh-CN">
                                                <a:latin typeface="Cambria Math" panose="02040503050406030204" pitchFamily="18" charset="0"/>
                                              </a:rPr>
                                              <m:t>2</m:t>
                                            </m:r>
                                          </m:sub>
                                        </m:sSub>
                                      </m:den>
                                    </m:f>
                                  </m:e>
                                </m:d>
                              </m:oMath>
                            </m:oMathPara>
                          </a14:m>
                          <a:endParaRPr kumimoji="1" lang="en-US" altLang="zh-CN" dirty="0"/>
                        </a:p>
                        <a:p>
                          <a:pPr algn="ctr"/>
                          <a:endParaRPr kumimoji="1" lang="en-US" altLang="zh-CN" sz="1100" dirty="0"/>
                        </a:p>
                        <a:p>
                          <a:pPr algn="ctr"/>
                          <a14:m>
                            <m:oMathPara xmlns:m="http://schemas.openxmlformats.org/officeDocument/2006/math">
                              <m:oMathParaPr>
                                <m:jc m:val="centerGroup"/>
                              </m:oMathParaPr>
                              <m:oMath xmlns:m="http://schemas.openxmlformats.org/officeDocument/2006/math">
                                <m:r>
                                  <m:rPr>
                                    <m:nor/>
                                  </m:rPr>
                                  <a:rPr kumimoji="1" lang="zh-CN" altLang="en-US" b="0" i="0" dirty="0" smtClean="0"/>
                                  <m:t> </m:t>
                                </m:r>
                                <m:r>
                                  <m:rPr>
                                    <m:nor/>
                                  </m:rPr>
                                  <a:rPr kumimoji="1" lang="zh-CN" altLang="en-US" dirty="0" smtClean="0"/>
                                  <m:t>其中</m:t>
                                </m:r>
                                <m:r>
                                  <a:rPr kumimoji="1" lang="zh-CN" altLang="en-US" b="0" i="0" dirty="0" smtClean="0">
                                    <a:latin typeface="Cambria Math" panose="02040503050406030204" pitchFamily="18" charset="0"/>
                                  </a:rPr>
                                  <m:t> </m:t>
                                </m:r>
                                <m:r>
                                  <a:rPr kumimoji="1" lang="en-US" altLang="zh-CN" smtClean="0">
                                    <a:latin typeface="Cambria Math" panose="02040503050406030204" pitchFamily="18" charset="0"/>
                                  </a:rPr>
                                  <m:t>𝑝</m:t>
                                </m:r>
                                <m:r>
                                  <a:rPr kumimoji="1" lang="en-US" altLang="zh-CN" smtClean="0">
                                    <a:latin typeface="Cambria Math" panose="02040503050406030204" pitchFamily="18" charset="0"/>
                                  </a:rPr>
                                  <m:t>=</m:t>
                                </m:r>
                                <m:f>
                                  <m:fPr>
                                    <m:ctrlPr>
                                      <a:rPr kumimoji="1" lang="en-US" altLang="zh-CN" i="1" smtClean="0">
                                        <a:latin typeface="Cambria Math" panose="02040503050406030204" pitchFamily="18" charset="0"/>
                                      </a:rPr>
                                    </m:ctrlPr>
                                  </m:fPr>
                                  <m:num>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𝑛</m:t>
                                        </m:r>
                                      </m:e>
                                      <m:sub>
                                        <m:r>
                                          <a:rPr kumimoji="1" lang="en-US" altLang="zh-CN" smtClean="0">
                                            <a:latin typeface="Cambria Math" panose="02040503050406030204" pitchFamily="18" charset="0"/>
                                          </a:rPr>
                                          <m:t>1</m:t>
                                        </m:r>
                                      </m:sub>
                                    </m:sSub>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𝑝</m:t>
                                        </m:r>
                                      </m:e>
                                      <m:sub>
                                        <m:r>
                                          <a:rPr kumimoji="1" lang="en-US" altLang="zh-CN" smtClean="0">
                                            <a:latin typeface="Cambria Math" panose="02040503050406030204" pitchFamily="18" charset="0"/>
                                          </a:rPr>
                                          <m:t>1</m:t>
                                        </m:r>
                                      </m:sub>
                                    </m:sSub>
                                    <m:r>
                                      <a:rPr kumimoji="1" lang="en-US" altLang="zh-CN" smtClean="0">
                                        <a:latin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𝑛</m:t>
                                        </m:r>
                                      </m:e>
                                      <m:sub>
                                        <m:r>
                                          <a:rPr kumimoji="1" lang="en-US" altLang="zh-CN" smtClean="0">
                                            <a:latin typeface="Cambria Math" panose="02040503050406030204" pitchFamily="18" charset="0"/>
                                          </a:rPr>
                                          <m:t>2</m:t>
                                        </m:r>
                                      </m:sub>
                                    </m:sSub>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𝑝</m:t>
                                        </m:r>
                                      </m:e>
                                      <m:sub>
                                        <m:r>
                                          <a:rPr kumimoji="1" lang="en-US" altLang="zh-CN" smtClean="0">
                                            <a:latin typeface="Cambria Math" panose="02040503050406030204" pitchFamily="18" charset="0"/>
                                          </a:rPr>
                                          <m:t>2</m:t>
                                        </m:r>
                                      </m:sub>
                                    </m:sSub>
                                  </m:num>
                                  <m:den>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𝑛</m:t>
                                        </m:r>
                                      </m:e>
                                      <m:sub>
                                        <m:r>
                                          <a:rPr kumimoji="1" lang="en-US" altLang="zh-CN" smtClean="0">
                                            <a:latin typeface="Cambria Math" panose="02040503050406030204" pitchFamily="18" charset="0"/>
                                          </a:rPr>
                                          <m:t>1</m:t>
                                        </m:r>
                                      </m:sub>
                                    </m:sSub>
                                    <m:r>
                                      <a:rPr kumimoji="1" lang="en-US" altLang="zh-CN" smtClean="0">
                                        <a:latin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smtClean="0">
                                            <a:latin typeface="Cambria Math" panose="02040503050406030204" pitchFamily="18" charset="0"/>
                                          </a:rPr>
                                          <m:t>𝑛</m:t>
                                        </m:r>
                                      </m:e>
                                      <m:sub>
                                        <m:r>
                                          <a:rPr kumimoji="1" lang="en-US" altLang="zh-CN" smtClean="0">
                                            <a:latin typeface="Cambria Math" panose="02040503050406030204" pitchFamily="18" charset="0"/>
                                          </a:rPr>
                                          <m:t>2</m:t>
                                        </m:r>
                                      </m:sub>
                                    </m:sSub>
                                  </m:den>
                                </m:f>
                              </m:oMath>
                            </m:oMathPara>
                          </a14:m>
                          <a:endParaRPr lang="zh-CN" altLang="en-US" dirty="0"/>
                        </a:p>
                      </a:txBody>
                      <a:tcPr anchor="ctr"/>
                    </a:tc>
                    <a:extLst>
                      <a:ext uri="{0D108BD9-81ED-4DB2-BD59-A6C34878D82A}">
                        <a16:rowId xmlns:a16="http://schemas.microsoft.com/office/drawing/2014/main" val="2564529331"/>
                      </a:ext>
                    </a:extLst>
                  </a:tr>
                </a:tbl>
              </a:graphicData>
            </a:graphic>
          </p:graphicFrame>
        </mc:Choice>
        <mc:Fallback xmlns="">
          <p:graphicFrame>
            <p:nvGraphicFramePr>
              <p:cNvPr id="6" name="表格 5">
                <a:extLst>
                  <a:ext uri="{FF2B5EF4-FFF2-40B4-BE49-F238E27FC236}">
                    <a16:creationId xmlns:a16="http://schemas.microsoft.com/office/drawing/2014/main" id="{747EF96B-1E31-CD4E-858B-BEE1FD26A66F}"/>
                  </a:ext>
                </a:extLst>
              </p:cNvPr>
              <p:cNvGraphicFramePr>
                <a:graphicFrameLocks noGrp="1"/>
              </p:cNvGraphicFramePr>
              <p:nvPr>
                <p:extLst>
                  <p:ext uri="{D42A27DB-BD31-4B8C-83A1-F6EECF244321}">
                    <p14:modId xmlns:p14="http://schemas.microsoft.com/office/powerpoint/2010/main" val="3817511105"/>
                  </p:ext>
                </p:extLst>
              </p:nvPr>
            </p:nvGraphicFramePr>
            <p:xfrm>
              <a:off x="1921163" y="3713018"/>
              <a:ext cx="8127999" cy="2660961"/>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221929"/>
                        </a:ext>
                      </a:extLst>
                    </a:gridCol>
                    <a:gridCol w="2709333">
                      <a:extLst>
                        <a:ext uri="{9D8B030D-6E8A-4147-A177-3AD203B41FA5}">
                          <a16:colId xmlns:a16="http://schemas.microsoft.com/office/drawing/2014/main" val="2869120671"/>
                        </a:ext>
                      </a:extLst>
                    </a:gridCol>
                    <a:gridCol w="2709333">
                      <a:extLst>
                        <a:ext uri="{9D8B030D-6E8A-4147-A177-3AD203B41FA5}">
                          <a16:colId xmlns:a16="http://schemas.microsoft.com/office/drawing/2014/main" val="4209677017"/>
                        </a:ext>
                      </a:extLst>
                    </a:gridCol>
                  </a:tblGrid>
                  <a:tr h="595746">
                    <a:tc>
                      <a:txBody>
                        <a:bodyPr/>
                        <a:lstStyle/>
                        <a:p>
                          <a:pPr algn="ctr"/>
                          <a:r>
                            <a:rPr lang="zh-CN" altLang="en-US" dirty="0"/>
                            <a:t>分布参数</a:t>
                          </a:r>
                        </a:p>
                      </a:txBody>
                      <a:tcPr anchor="ctr"/>
                    </a:tc>
                    <a:tc>
                      <a:txBody>
                        <a:bodyPr/>
                        <a:lstStyle/>
                        <a:p>
                          <a:pPr algn="ctr"/>
                          <a:r>
                            <a:rPr lang="zh-CN" altLang="en-US" dirty="0"/>
                            <a:t>样本均值</a:t>
                          </a:r>
                        </a:p>
                      </a:txBody>
                      <a:tcPr anchor="ctr"/>
                    </a:tc>
                    <a:tc>
                      <a:txBody>
                        <a:bodyPr/>
                        <a:lstStyle/>
                        <a:p>
                          <a:pPr algn="ctr"/>
                          <a:r>
                            <a:rPr lang="zh-CN" altLang="en-US" dirty="0"/>
                            <a:t>样本比率</a:t>
                          </a:r>
                        </a:p>
                      </a:txBody>
                      <a:tcPr anchor="ctr"/>
                    </a:tc>
                    <a:extLst>
                      <a:ext uri="{0D108BD9-81ED-4DB2-BD59-A6C34878D82A}">
                        <a16:rowId xmlns:a16="http://schemas.microsoft.com/office/drawing/2014/main" val="2300756297"/>
                      </a:ext>
                    </a:extLst>
                  </a:tr>
                  <a:tr h="554182">
                    <a:tc>
                      <a:txBody>
                        <a:bodyPr/>
                        <a:lstStyle/>
                        <a:p>
                          <a:endParaRPr lang="zh-CN"/>
                        </a:p>
                      </a:txBody>
                      <a:tcPr anchor="ctr">
                        <a:blipFill>
                          <a:blip r:embed="rId3"/>
                          <a:stretch>
                            <a:fillRect l="-467" t="-109091" r="-200000" b="-272727"/>
                          </a:stretch>
                        </a:blipFill>
                      </a:tcPr>
                    </a:tc>
                    <a:tc>
                      <a:txBody>
                        <a:bodyPr/>
                        <a:lstStyle/>
                        <a:p>
                          <a:endParaRPr lang="zh-CN"/>
                        </a:p>
                      </a:txBody>
                      <a:tcPr anchor="ctr">
                        <a:blipFill>
                          <a:blip r:embed="rId3"/>
                          <a:stretch>
                            <a:fillRect l="-100939" t="-109091" r="-100939" b="-272727"/>
                          </a:stretch>
                        </a:blipFill>
                      </a:tcPr>
                    </a:tc>
                    <a:tc>
                      <a:txBody>
                        <a:bodyPr/>
                        <a:lstStyle/>
                        <a:p>
                          <a:endParaRPr lang="zh-CN"/>
                        </a:p>
                      </a:txBody>
                      <a:tcPr anchor="ctr">
                        <a:blipFill>
                          <a:blip r:embed="rId3"/>
                          <a:stretch>
                            <a:fillRect l="-200000" t="-109091" r="-467" b="-272727"/>
                          </a:stretch>
                        </a:blipFill>
                      </a:tcPr>
                    </a:tc>
                    <a:extLst>
                      <a:ext uri="{0D108BD9-81ED-4DB2-BD59-A6C34878D82A}">
                        <a16:rowId xmlns:a16="http://schemas.microsoft.com/office/drawing/2014/main" val="3921008220"/>
                      </a:ext>
                    </a:extLst>
                  </a:tr>
                  <a:tr h="1511033">
                    <a:tc>
                      <a:txBody>
                        <a:bodyPr/>
                        <a:lstStyle/>
                        <a:p>
                          <a:endParaRPr lang="zh-CN"/>
                        </a:p>
                      </a:txBody>
                      <a:tcPr anchor="ctr">
                        <a:blipFill>
                          <a:blip r:embed="rId3"/>
                          <a:stretch>
                            <a:fillRect l="-467" t="-77311" r="-200000" b="-840"/>
                          </a:stretch>
                        </a:blipFill>
                      </a:tcPr>
                    </a:tc>
                    <a:tc>
                      <a:txBody>
                        <a:bodyPr/>
                        <a:lstStyle/>
                        <a:p>
                          <a:endParaRPr lang="zh-CN"/>
                        </a:p>
                      </a:txBody>
                      <a:tcPr anchor="ctr">
                        <a:blipFill>
                          <a:blip r:embed="rId3"/>
                          <a:stretch>
                            <a:fillRect l="-100939" t="-77311" r="-100939" b="-840"/>
                          </a:stretch>
                        </a:blipFill>
                      </a:tcPr>
                    </a:tc>
                    <a:tc>
                      <a:txBody>
                        <a:bodyPr/>
                        <a:lstStyle/>
                        <a:p>
                          <a:endParaRPr lang="zh-CN"/>
                        </a:p>
                      </a:txBody>
                      <a:tcPr anchor="ctr">
                        <a:blipFill>
                          <a:blip r:embed="rId3"/>
                          <a:stretch>
                            <a:fillRect l="-200000" t="-77311" r="-467" b="-840"/>
                          </a:stretch>
                        </a:blipFill>
                      </a:tcPr>
                    </a:tc>
                    <a:extLst>
                      <a:ext uri="{0D108BD9-81ED-4DB2-BD59-A6C34878D82A}">
                        <a16:rowId xmlns:a16="http://schemas.microsoft.com/office/drawing/2014/main" val="2564529331"/>
                      </a:ext>
                    </a:extLst>
                  </a:tr>
                </a:tbl>
              </a:graphicData>
            </a:graphic>
          </p:graphicFrame>
        </mc:Fallback>
      </mc:AlternateContent>
    </p:spTree>
    <p:extLst>
      <p:ext uri="{BB962C8B-B14F-4D97-AF65-F5344CB8AC3E}">
        <p14:creationId xmlns:p14="http://schemas.microsoft.com/office/powerpoint/2010/main" val="211878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16E0F-7D5E-4142-B493-EF074DAAD3A4}"/>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的后台实现（</a:t>
            </a:r>
            <a:r>
              <a:rPr kumimoji="1" lang="en-US" altLang="zh-CN" dirty="0"/>
              <a:t>3</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2D93ED-6F73-3743-84FE-37110186C7CE}"/>
                  </a:ext>
                </a:extLst>
              </p:cNvPr>
              <p:cNvSpPr>
                <a:spLocks noGrp="1"/>
              </p:cNvSpPr>
              <p:nvPr>
                <p:ph idx="1"/>
              </p:nvPr>
            </p:nvSpPr>
            <p:spPr>
              <a:xfrm>
                <a:off x="838200" y="1825625"/>
                <a:ext cx="10515600" cy="4351338"/>
              </a:xfrm>
            </p:spPr>
            <p:txBody>
              <a:bodyPr>
                <a:normAutofit fontScale="92500" lnSpcReduction="20000"/>
              </a:bodyPr>
              <a:lstStyle/>
              <a:p>
                <a:pPr>
                  <a:lnSpc>
                    <a:spcPct val="160000"/>
                  </a:lnSpc>
                </a:pPr>
                <a:r>
                  <a:rPr kumimoji="1" lang="zh-CN" altLang="en-US" b="1" dirty="0"/>
                  <a:t>双独立样本 </a:t>
                </a:r>
                <a:r>
                  <a:rPr kumimoji="1" lang="en-US" altLang="zh-CN" b="1" dirty="0"/>
                  <a:t>t</a:t>
                </a:r>
                <a:r>
                  <a:rPr kumimoji="1" lang="zh-CN" altLang="en-US" b="1" dirty="0"/>
                  <a:t> 检验</a:t>
                </a:r>
                <a:endParaRPr kumimoji="1" lang="en-US" altLang="zh-CN" b="1" dirty="0"/>
              </a:p>
              <a:p>
                <a:pPr lvl="1">
                  <a:lnSpc>
                    <a:spcPct val="150000"/>
                  </a:lnSpc>
                </a:pPr>
                <a:r>
                  <a:rPr kumimoji="1" lang="en-US" altLang="zh-CN" b="1" dirty="0"/>
                  <a:t>H</a:t>
                </a:r>
                <a:r>
                  <a:rPr kumimoji="1" lang="en-US" altLang="zh-CN" b="1" baseline="-25000" dirty="0"/>
                  <a:t>0</a:t>
                </a:r>
                <a:r>
                  <a:rPr kumimoji="1" lang="zh-CN" altLang="en-US" dirty="0"/>
                  <a:t>：</a:t>
                </a:r>
                <a:r>
                  <a:rPr kumimoji="1" lang="en-US" altLang="zh-CN" dirty="0"/>
                  <a:t>X</a:t>
                </a:r>
                <a:r>
                  <a:rPr kumimoji="1" lang="en-US" altLang="zh-CN" baseline="-25000" dirty="0"/>
                  <a:t>1</a:t>
                </a:r>
                <a:r>
                  <a:rPr kumimoji="1" lang="en-US" altLang="zh-CN" dirty="0"/>
                  <a:t> = X</a:t>
                </a:r>
                <a:r>
                  <a:rPr kumimoji="1" lang="en-US" altLang="zh-CN" baseline="-25000" dirty="0"/>
                  <a:t>2</a:t>
                </a:r>
                <a:r>
                  <a:rPr kumimoji="1" lang="zh-CN" altLang="en-US" dirty="0"/>
                  <a:t>（</a:t>
                </a:r>
                <a:r>
                  <a:rPr kumimoji="1" lang="en-US" altLang="zh-CN" dirty="0"/>
                  <a:t>i.e.,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𝜇</m:t>
                    </m:r>
                    <m:r>
                      <a:rPr kumimoji="1" lang="en-US" altLang="zh-CN" b="0" i="1" smtClean="0">
                        <a:latin typeface="Cambria Math" panose="02040503050406030204" pitchFamily="18" charset="0"/>
                        <a:ea typeface="Cambria Math" panose="02040503050406030204" pitchFamily="18" charset="0"/>
                      </a:rPr>
                      <m:t>=0</m:t>
                    </m:r>
                  </m:oMath>
                </a14:m>
                <a:r>
                  <a:rPr kumimoji="1" lang="zh-CN" altLang="en-US" dirty="0"/>
                  <a:t>）； </a:t>
                </a:r>
                <a:r>
                  <a:rPr kumimoji="1" lang="en-US" altLang="zh-CN" b="1" dirty="0"/>
                  <a:t>H</a:t>
                </a:r>
                <a:r>
                  <a:rPr kumimoji="1" lang="en-US" altLang="zh-CN" b="1" baseline="-25000" dirty="0"/>
                  <a:t>1</a:t>
                </a:r>
                <a:r>
                  <a:rPr kumimoji="1" lang="zh-CN" altLang="en-US" dirty="0"/>
                  <a:t>：</a:t>
                </a:r>
                <a:r>
                  <a:rPr kumimoji="1" lang="en-US" altLang="zh-CN" dirty="0"/>
                  <a:t>X</a:t>
                </a:r>
                <a:r>
                  <a:rPr kumimoji="1" lang="en-US" altLang="zh-CN" baseline="-25000" dirty="0"/>
                  <a:t>1</a:t>
                </a:r>
                <a:r>
                  <a:rPr kumimoji="1" lang="en-US" altLang="zh-CN" dirty="0"/>
                  <a:t>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a14:m>
                <a:r>
                  <a:rPr kumimoji="1" lang="en-US" altLang="zh-CN" dirty="0"/>
                  <a:t> X</a:t>
                </a:r>
                <a:r>
                  <a:rPr kumimoji="1" lang="en-US" altLang="zh-CN" baseline="-25000" dirty="0"/>
                  <a:t>2</a:t>
                </a:r>
                <a:r>
                  <a:rPr kumimoji="1" lang="zh-CN" altLang="en-US" dirty="0"/>
                  <a:t>（</a:t>
                </a:r>
                <a:r>
                  <a:rPr kumimoji="1" lang="en-US" altLang="zh-CN" dirty="0"/>
                  <a:t>i.e.,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≠0</m:t>
                    </m:r>
                  </m:oMath>
                </a14:m>
                <a:r>
                  <a:rPr kumimoji="1" lang="zh-CN" altLang="en-US" dirty="0"/>
                  <a:t>）</a:t>
                </a:r>
                <a:endParaRPr kumimoji="1" lang="en-US" altLang="zh-CN" dirty="0"/>
              </a:p>
              <a:p>
                <a:pPr>
                  <a:lnSpc>
                    <a:spcPct val="160000"/>
                  </a:lnSpc>
                </a:pPr>
                <a:r>
                  <a:rPr kumimoji="1" lang="zh-CN" altLang="en-US" dirty="0"/>
                  <a:t>在原假设下，</a:t>
                </a:r>
                <a:r>
                  <a:rPr kumimoji="1" lang="en-US" altLang="zh-CN" dirty="0"/>
                  <a:t>Z </a:t>
                </a:r>
                <a:r>
                  <a:rPr kumimoji="1" lang="zh-CN" altLang="en-US" dirty="0"/>
                  <a:t>统计量</a:t>
                </a:r>
                <a:endParaRPr kumimoji="1" lang="en-US" altLang="zh-CN" dirty="0"/>
              </a:p>
              <a:p>
                <a:pPr lvl="1">
                  <a:lnSpc>
                    <a:spcPct val="150000"/>
                  </a:lnSpc>
                </a:pPr>
                <a:r>
                  <a:rPr kumimoji="1" lang="zh-CN" altLang="en-US" dirty="0"/>
                  <a:t>均值：</a:t>
                </a:r>
                <a14:m>
                  <m:oMath xmlns:m="http://schemas.openxmlformats.org/officeDocument/2006/math">
                    <m:r>
                      <a:rPr kumimoji="1" lang="en-US" altLang="zh-CN" i="1" smtClean="0">
                        <a:latin typeface="Cambria Math" panose="02040503050406030204" pitchFamily="18" charset="0"/>
                      </a:rPr>
                      <m:t>𝑍</m:t>
                    </m:r>
                    <m:r>
                      <a:rPr kumimoji="1" lang="en-US" altLang="zh-CN" i="1">
                        <a:latin typeface="Cambria Math" panose="02040503050406030204" pitchFamily="18" charset="0"/>
                      </a:rPr>
                      <m:t>= </m:t>
                    </m:r>
                    <m:f>
                      <m:fPr>
                        <m:ctrlPr>
                          <a:rPr kumimoji="1" lang="en-US" altLang="zh-CN" i="1">
                            <a:latin typeface="Cambria Math" panose="02040503050406030204" pitchFamily="18" charset="0"/>
                          </a:rPr>
                        </m:ctrlPr>
                      </m:fPr>
                      <m:num>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1</m:t>
                                </m:r>
                              </m:sub>
                            </m:sSub>
                          </m:e>
                        </m:acc>
                        <m:r>
                          <a:rPr kumimoji="1" lang="en-US" altLang="zh-CN" i="1">
                            <a:latin typeface="Cambria Math" panose="02040503050406030204" pitchFamily="18" charset="0"/>
                          </a:rPr>
                          <m:t>−</m:t>
                        </m:r>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2</m:t>
                                </m:r>
                              </m:sub>
                            </m:sSub>
                          </m:e>
                        </m:acc>
                      </m:num>
                      <m:den>
                        <m:rad>
                          <m:radPr>
                            <m:degHide m:val="on"/>
                            <m:ctrlPr>
                              <a:rPr kumimoji="1" lang="en-US" altLang="zh-CN" i="1">
                                <a:latin typeface="Cambria Math" panose="02040503050406030204" pitchFamily="18" charset="0"/>
                              </a:rPr>
                            </m:ctrlPr>
                          </m:radPr>
                          <m:deg/>
                          <m:e>
                            <m:f>
                              <m:fPr>
                                <m:ctrlPr>
                                  <a:rPr kumimoji="1" lang="en-US" altLang="zh-CN" i="1">
                                    <a:latin typeface="Cambria Math" panose="02040503050406030204" pitchFamily="18" charset="0"/>
                                  </a:rPr>
                                </m:ctrlPr>
                              </m:fPr>
                              <m:num>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𝑆</m:t>
                                    </m:r>
                                  </m:e>
                                  <m:sub>
                                    <m:r>
                                      <a:rPr kumimoji="1" lang="en-US" altLang="zh-CN" i="1">
                                        <a:latin typeface="Cambria Math" panose="02040503050406030204" pitchFamily="18" charset="0"/>
                                      </a:rPr>
                                      <m:t>1</m:t>
                                    </m:r>
                                  </m:sub>
                                  <m:sup>
                                    <m:r>
                                      <a:rPr kumimoji="1" lang="en-US" altLang="zh-CN" i="1">
                                        <a:latin typeface="Cambria Math" panose="02040503050406030204" pitchFamily="18" charset="0"/>
                                      </a:rPr>
                                      <m:t>2</m:t>
                                    </m:r>
                                  </m:sup>
                                </m:sSubSup>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1</m:t>
                                    </m:r>
                                  </m:sub>
                                </m:sSub>
                              </m:den>
                            </m:f>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𝑆</m:t>
                                    </m:r>
                                  </m:e>
                                  <m:sub>
                                    <m:r>
                                      <a:rPr kumimoji="1" lang="en-US" altLang="zh-CN" i="1">
                                        <a:latin typeface="Cambria Math" panose="02040503050406030204" pitchFamily="18" charset="0"/>
                                      </a:rPr>
                                      <m:t>2</m:t>
                                    </m:r>
                                  </m:sub>
                                  <m:sup>
                                    <m:r>
                                      <a:rPr kumimoji="1" lang="en-US" altLang="zh-CN" i="1">
                                        <a:latin typeface="Cambria Math" panose="02040503050406030204" pitchFamily="18" charset="0"/>
                                      </a:rPr>
                                      <m:t>2</m:t>
                                    </m:r>
                                  </m:sup>
                                </m:sSubSup>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2</m:t>
                                    </m:r>
                                  </m:sub>
                                </m:sSub>
                              </m:den>
                            </m:f>
                          </m:e>
                        </m:rad>
                      </m:den>
                    </m:f>
                    <m:r>
                      <a:rPr kumimoji="1" lang="en-US" altLang="zh-CN" i="1">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𝑁</m:t>
                    </m:r>
                    <m:r>
                      <a:rPr kumimoji="1" lang="en-US" altLang="zh-CN" i="1">
                        <a:latin typeface="Cambria Math" panose="02040503050406030204" pitchFamily="18" charset="0"/>
                        <a:ea typeface="Cambria Math" panose="02040503050406030204" pitchFamily="18" charset="0"/>
                      </a:rPr>
                      <m:t>(0, 1)</m:t>
                    </m:r>
                  </m:oMath>
                </a14:m>
                <a:endParaRPr kumimoji="1" lang="en-US" altLang="zh-CN" dirty="0"/>
              </a:p>
              <a:p>
                <a:pPr lvl="1">
                  <a:lnSpc>
                    <a:spcPct val="140000"/>
                  </a:lnSpc>
                </a:pPr>
                <a:r>
                  <a:rPr kumimoji="1" lang="zh-CN" altLang="en-US" dirty="0"/>
                  <a:t>比率：</a:t>
                </a:r>
                <a:r>
                  <a:rPr kumimoji="1" lang="en-US" altLang="zh-CN" dirty="0"/>
                  <a:t> </a:t>
                </a:r>
                <a14:m>
                  <m:oMath xmlns:m="http://schemas.openxmlformats.org/officeDocument/2006/math">
                    <m:r>
                      <a:rPr kumimoji="1" lang="en-US" altLang="zh-CN" i="1">
                        <a:latin typeface="Cambria Math" panose="02040503050406030204" pitchFamily="18" charset="0"/>
                      </a:rPr>
                      <m:t>𝑍</m:t>
                    </m:r>
                    <m:r>
                      <a:rPr kumimoji="1" lang="en-US" altLang="zh-CN" i="1">
                        <a:latin typeface="Cambria Math" panose="02040503050406030204" pitchFamily="18" charset="0"/>
                      </a:rPr>
                      <m:t>= </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2</m:t>
                            </m:r>
                          </m:sub>
                        </m:sSub>
                      </m:num>
                      <m:den>
                        <m:rad>
                          <m:radPr>
                            <m:degHide m:val="on"/>
                            <m:ctrlPr>
                              <a:rPr kumimoji="1" lang="en-US" altLang="zh-CN" i="1">
                                <a:latin typeface="Cambria Math" panose="02040503050406030204" pitchFamily="18" charset="0"/>
                              </a:rPr>
                            </m:ctrlPr>
                          </m:radPr>
                          <m:deg/>
                          <m:e>
                            <m:r>
                              <a:rPr kumimoji="1" lang="en-US" altLang="zh-CN" i="1">
                                <a:latin typeface="Cambria Math" panose="02040503050406030204" pitchFamily="18" charset="0"/>
                              </a:rPr>
                              <m:t>𝑝</m:t>
                            </m:r>
                            <m:r>
                              <a:rPr kumimoji="1" lang="en-US" altLang="zh-CN" i="1">
                                <a:latin typeface="Cambria Math" panose="02040503050406030204" pitchFamily="18" charset="0"/>
                              </a:rPr>
                              <m:t>(1−</m:t>
                            </m:r>
                            <m:r>
                              <a:rPr kumimoji="1" lang="en-US" altLang="zh-CN" i="1">
                                <a:latin typeface="Cambria Math" panose="02040503050406030204" pitchFamily="18" charset="0"/>
                              </a:rPr>
                              <m:t>𝑝</m:t>
                            </m:r>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1</m:t>
                                    </m:r>
                                  </m:sub>
                                </m:sSub>
                              </m:den>
                            </m:f>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2</m:t>
                                    </m:r>
                                  </m:sub>
                                </m:sSub>
                              </m:den>
                            </m:f>
                            <m:r>
                              <a:rPr kumimoji="1" lang="en-US" altLang="zh-CN" i="1">
                                <a:latin typeface="Cambria Math" panose="02040503050406030204" pitchFamily="18" charset="0"/>
                              </a:rPr>
                              <m:t>)</m:t>
                            </m:r>
                          </m:e>
                        </m:rad>
                      </m:den>
                    </m:f>
                    <m:r>
                      <a:rPr kumimoji="1" lang="en-US" altLang="zh-CN" i="1">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𝑁</m:t>
                    </m:r>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0, 1</m:t>
                        </m:r>
                      </m:e>
                    </m:d>
                    <m:r>
                      <a:rPr kumimoji="1" lang="zh-CN" altLang="en-US" i="1">
                        <a:latin typeface="Cambria Math" panose="02040503050406030204" pitchFamily="18" charset="0"/>
                        <a:ea typeface="Cambria Math" panose="02040503050406030204" pitchFamily="18" charset="0"/>
                      </a:rPr>
                      <m:t>，其中 </m:t>
                    </m:r>
                    <m:r>
                      <a:rPr kumimoji="1" lang="en-US" altLang="zh-CN" i="1">
                        <a:latin typeface="Cambria Math" panose="02040503050406030204" pitchFamily="18" charset="0"/>
                      </a:rPr>
                      <m:t>𝑝</m:t>
                    </m:r>
                    <m:r>
                      <a:rPr kumimoji="1" lang="en-US" altLang="zh-CN" i="1">
                        <a:latin typeface="Cambria Math" panose="02040503050406030204" pitchFamily="18" charset="0"/>
                      </a:rPr>
                      <m:t>= </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1</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2</m:t>
                            </m:r>
                          </m:sub>
                        </m:sSub>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2</m:t>
                            </m:r>
                          </m:sub>
                        </m:sSub>
                      </m:num>
                      <m:den>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𝑛</m:t>
                            </m:r>
                          </m:e>
                          <m:sub>
                            <m:r>
                              <a:rPr kumimoji="1" lang="en-US" altLang="zh-CN" i="1">
                                <a:latin typeface="Cambria Math" panose="02040503050406030204" pitchFamily="18" charset="0"/>
                              </a:rPr>
                              <m:t>2</m:t>
                            </m:r>
                          </m:sub>
                        </m:sSub>
                      </m:den>
                    </m:f>
                  </m:oMath>
                </a14:m>
                <a:endParaRPr kumimoji="1" lang="en-US" altLang="zh-CN" dirty="0"/>
              </a:p>
              <a:p>
                <a:pPr lvl="1"/>
                <a:endParaRPr kumimoji="1" lang="zh-CN" altLang="en-US" dirty="0"/>
              </a:p>
            </p:txBody>
          </p:sp>
        </mc:Choice>
        <mc:Fallback xmlns="">
          <p:sp>
            <p:nvSpPr>
              <p:cNvPr id="3" name="内容占位符 2">
                <a:extLst>
                  <a:ext uri="{FF2B5EF4-FFF2-40B4-BE49-F238E27FC236}">
                    <a16:creationId xmlns:a16="http://schemas.microsoft.com/office/drawing/2014/main" id="{802D93ED-6F73-3743-84FE-37110186C7CE}"/>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156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A08E1-5E3B-4F41-BCFF-B7137CFCF3A6}"/>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的后台实现（</a:t>
            </a:r>
            <a:r>
              <a:rPr kumimoji="1" lang="en-US" altLang="zh-CN" dirty="0"/>
              <a:t>4</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E3A535-B2CB-5948-9D95-864C55A2233A}"/>
                  </a:ext>
                </a:extLst>
              </p:cNvPr>
              <p:cNvSpPr>
                <a:spLocks noGrp="1"/>
              </p:cNvSpPr>
              <p:nvPr>
                <p:ph idx="1"/>
              </p:nvPr>
            </p:nvSpPr>
            <p:spPr>
              <a:xfrm>
                <a:off x="838200" y="1825624"/>
                <a:ext cx="10515600" cy="4686011"/>
              </a:xfrm>
            </p:spPr>
            <p:txBody>
              <a:bodyPr>
                <a:normAutofit fontScale="92500" lnSpcReduction="20000"/>
              </a:bodyPr>
              <a:lstStyle/>
              <a:p>
                <a:pPr>
                  <a:lnSpc>
                    <a:spcPct val="150000"/>
                  </a:lnSpc>
                </a:pPr>
                <a:r>
                  <a:rPr kumimoji="1" lang="zh-CN" altLang="en-US" b="1" dirty="0"/>
                  <a:t>显著性水平</a:t>
                </a:r>
                <a:endParaRPr kumimoji="1" lang="en-US" altLang="zh-CN" b="1" dirty="0"/>
              </a:p>
              <a:p>
                <a:pPr lvl="1">
                  <a:lnSpc>
                    <a:spcPct val="140000"/>
                  </a:lnSpc>
                </a:pPr>
                <a:r>
                  <a:rPr kumimoji="1" lang="en-US" altLang="zh-CN" dirty="0"/>
                  <a:t>p-value = P{Z&gt;|</a:t>
                </a:r>
                <a:r>
                  <a:rPr kumimoji="1" lang="en-US" altLang="zh-CN" dirty="0">
                    <a:ea typeface="Cambria Math" panose="02040503050406030204" pitchFamily="18" charset="0"/>
                  </a:rPr>
                  <a:t>z| </a:t>
                </a:r>
                <a:r>
                  <a:rPr kumimoji="1" lang="en-US" altLang="zh-CN" dirty="0"/>
                  <a:t>| Z&lt;</a:t>
                </a:r>
                <a:r>
                  <a:rPr kumimoji="1" lang="en-US" altLang="zh-CN" dirty="0">
                    <a:ea typeface="Cambria Math" panose="02040503050406030204" pitchFamily="18" charset="0"/>
                  </a:rPr>
                  <a:t>-|z|</a:t>
                </a:r>
                <a:r>
                  <a:rPr kumimoji="1" lang="en-US" altLang="zh-CN" dirty="0"/>
                  <a:t>} = scipy.stats.norm.cdf(-|z|) + scipy.stats.norm.sf(|z|)</a:t>
                </a:r>
              </a:p>
              <a:p>
                <a:pPr>
                  <a:lnSpc>
                    <a:spcPct val="150000"/>
                  </a:lnSpc>
                </a:pPr>
                <a:r>
                  <a:rPr kumimoji="1" lang="zh-CN" altLang="en-US" b="1" dirty="0"/>
                  <a:t>置信区间</a:t>
                </a:r>
                <a:endParaRPr kumimoji="1" lang="en-US" altLang="zh-CN" b="1" dirty="0"/>
              </a:p>
              <a:p>
                <a:pPr lvl="1">
                  <a:lnSpc>
                    <a:spcPct val="140000"/>
                  </a:lnSpc>
                  <a:spcBef>
                    <a:spcPts val="0"/>
                  </a:spcBef>
                </a:pPr>
                <a:r>
                  <a:rPr kumimoji="1" lang="en-US" altLang="zh-CN" dirty="0">
                    <a:ea typeface="Cambria Math" panose="02040503050406030204" pitchFamily="18" charset="0"/>
                  </a:rPr>
                  <a:t>[D</a:t>
                </a:r>
                <a:r>
                  <a:rPr kumimoji="1" lang="en-US" altLang="zh-CN" baseline="-25000" dirty="0">
                    <a:ea typeface="Cambria Math" panose="02040503050406030204" pitchFamily="18" charset="0"/>
                  </a:rPr>
                  <a:t>lower</a:t>
                </a:r>
                <a:r>
                  <a:rPr kumimoji="1" lang="en-US" altLang="zh-CN" dirty="0">
                    <a:ea typeface="Cambria Math" panose="02040503050406030204" pitchFamily="18" charset="0"/>
                  </a:rPr>
                  <a:t>, D</a:t>
                </a:r>
                <a:r>
                  <a:rPr kumimoji="1" lang="en-US" altLang="zh-CN" baseline="-25000" dirty="0">
                    <a:ea typeface="Cambria Math" panose="02040503050406030204" pitchFamily="18" charset="0"/>
                  </a:rPr>
                  <a:t>upper</a:t>
                </a:r>
                <a:r>
                  <a:rPr kumimoji="1" lang="en-US" altLang="zh-CN" dirty="0">
                    <a:ea typeface="Cambria Math" panose="02040503050406030204" pitchFamily="18" charset="0"/>
                  </a:rPr>
                  <a:t>] = </a:t>
                </a:r>
                <a14:m>
                  <m:oMath xmlns:m="http://schemas.openxmlformats.org/officeDocument/2006/math">
                    <m:d>
                      <m:dPr>
                        <m:begChr m:val="["/>
                        <m:endChr m:val="]"/>
                        <m:ctrlPr>
                          <a:rPr kumimoji="1" lang="en-US" altLang="zh-CN"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r>
                              <a:rPr kumimoji="1" lang="en-US" altLang="zh-CN" b="0" i="1" smtClean="0">
                                <a:latin typeface="Cambria Math" panose="02040503050406030204" pitchFamily="18" charset="0"/>
                                <a:ea typeface="Cambria Math" panose="02040503050406030204" pitchFamily="18" charset="0"/>
                              </a:rPr>
                              <m:t>1−</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𝜎</m:t>
                        </m:r>
                        <m:r>
                          <a:rPr kumimoji="1" lang="zh-CN" altLang="en-US"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r>
                              <a:rPr kumimoji="1" lang="en-US" altLang="zh-CN" b="0" i="1" smtClean="0">
                                <a:latin typeface="Cambria Math" panose="02040503050406030204" pitchFamily="18" charset="0"/>
                                <a:ea typeface="Cambria Math" panose="02040503050406030204" pitchFamily="18" charset="0"/>
                              </a:rPr>
                              <m:t>1−</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𝜎</m:t>
                        </m:r>
                      </m:e>
                    </m:d>
                  </m:oMath>
                </a14:m>
                <a:r>
                  <a:rPr kumimoji="1" lang="zh-CN" altLang="en-US"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𝛼</m:t>
                    </m:r>
                    <m:r>
                      <a:rPr kumimoji="1" lang="en-US" altLang="zh-CN" i="1">
                        <a:latin typeface="Cambria Math" panose="02040503050406030204" pitchFamily="18" charset="0"/>
                        <a:ea typeface="Cambria Math" panose="02040503050406030204" pitchFamily="18" charset="0"/>
                      </a:rPr>
                      <m:t>=0.05</m:t>
                    </m:r>
                  </m:oMath>
                </a14:m>
                <a:endParaRPr kumimoji="1" lang="en-US" altLang="zh-CN" dirty="0"/>
              </a:p>
              <a:p>
                <a:pPr>
                  <a:lnSpc>
                    <a:spcPct val="150000"/>
                  </a:lnSpc>
                </a:pPr>
                <a:r>
                  <a:rPr kumimoji="1" lang="zh-CN" altLang="en-US" b="1" dirty="0"/>
                  <a:t>统计功效</a:t>
                </a:r>
                <a:endParaRPr kumimoji="1" lang="en-US" altLang="zh-CN" b="1" dirty="0"/>
              </a:p>
              <a:p>
                <a:pPr lvl="1">
                  <a:lnSpc>
                    <a:spcPct val="140000"/>
                  </a:lnSpc>
                </a:pPr>
                <a:r>
                  <a:rPr kumimoji="1" lang="en-US" altLang="zh-CN" dirty="0"/>
                  <a:t>power = P{Z&gt;(</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r>
                          <a:rPr kumimoji="1" lang="en-US" altLang="zh-CN" i="1">
                            <a:latin typeface="Cambria Math" panose="02040503050406030204" pitchFamily="18" charset="0"/>
                            <a:ea typeface="Cambria Math" panose="02040503050406030204" pitchFamily="18" charset="0"/>
                          </a:rPr>
                          <m:t>1−</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𝑍</m:t>
                        </m:r>
                      </m:e>
                      <m:sub>
                        <m:r>
                          <a:rPr kumimoji="1" lang="en-US" altLang="zh-CN" i="1">
                            <a:latin typeface="Cambria Math" panose="02040503050406030204" pitchFamily="18" charset="0"/>
                            <a:ea typeface="Cambria Math" panose="02040503050406030204" pitchFamily="18" charset="0"/>
                          </a:rPr>
                          <m:t>𝑙𝑜𝑤𝑒𝑟</m:t>
                        </m:r>
                      </m:sub>
                    </m:sSub>
                  </m:oMath>
                </a14:m>
                <a:r>
                  <a:rPr kumimoji="1" lang="en-US" altLang="zh-CN" dirty="0"/>
                  <a:t>) | Z&lt;(</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𝑍</m:t>
                        </m:r>
                      </m:e>
                      <m:sub>
                        <m:r>
                          <a:rPr kumimoji="1" lang="en-US" altLang="zh-CN" i="1">
                            <a:latin typeface="Cambria Math" panose="02040503050406030204" pitchFamily="18" charset="0"/>
                            <a:ea typeface="Cambria Math" panose="02040503050406030204" pitchFamily="18" charset="0"/>
                          </a:rPr>
                          <m:t>𝑢𝑝𝑝𝑒𝑟</m:t>
                        </m:r>
                      </m:sub>
                    </m:sSub>
                  </m:oMath>
                </a14:m>
                <a:r>
                  <a:rPr kumimoji="1" lang="en-US" altLang="zh-CN" dirty="0"/>
                  <a:t>)}</a:t>
                </a:r>
                <a:br>
                  <a:rPr kumimoji="1" lang="en-US" altLang="zh-CN" dirty="0"/>
                </a:br>
                <a:r>
                  <a:rPr kumimoji="1" lang="en-US" altLang="zh-CN" dirty="0"/>
                  <a:t>	        = scipy.stats.norm.sf(</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r>
                          <a:rPr kumimoji="1" lang="en-US" altLang="zh-CN" i="1">
                            <a:latin typeface="Cambria Math" panose="02040503050406030204" pitchFamily="18" charset="0"/>
                            <a:ea typeface="Cambria Math" panose="02040503050406030204" pitchFamily="18" charset="0"/>
                          </a:rPr>
                          <m:t>1−</m:t>
                        </m:r>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𝑍</m:t>
                        </m:r>
                      </m:e>
                      <m:sub>
                        <m:r>
                          <a:rPr kumimoji="1" lang="en-US" altLang="zh-CN" i="1">
                            <a:latin typeface="Cambria Math" panose="02040503050406030204" pitchFamily="18" charset="0"/>
                            <a:ea typeface="Cambria Math" panose="02040503050406030204" pitchFamily="18" charset="0"/>
                          </a:rPr>
                          <m:t>𝑙𝑜𝑤𝑒𝑟</m:t>
                        </m:r>
                      </m:sub>
                    </m:sSub>
                  </m:oMath>
                </a14:m>
                <a:r>
                  <a:rPr kumimoji="1" lang="en-US" altLang="zh-CN" dirty="0"/>
                  <a:t>)  + scipy.stats.norm.cdf(</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𝑧</m:t>
                        </m:r>
                      </m:e>
                      <m:sub>
                        <m:f>
                          <m:fPr>
                            <m:ctrlPr>
                              <a:rPr kumimoji="1" lang="en-US" altLang="zh-CN" i="1">
                                <a:latin typeface="Cambria Math" panose="02040503050406030204" pitchFamily="18" charset="0"/>
                                <a:ea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𝛼</m:t>
                            </m:r>
                          </m:num>
                          <m:den>
                            <m:r>
                              <a:rPr kumimoji="1" lang="en-US" altLang="zh-CN" i="1">
                                <a:latin typeface="Cambria Math" panose="02040503050406030204" pitchFamily="18" charset="0"/>
                                <a:ea typeface="Cambria Math" panose="02040503050406030204" pitchFamily="18" charset="0"/>
                              </a:rPr>
                              <m:t>2</m:t>
                            </m:r>
                          </m:den>
                        </m:f>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𝑍</m:t>
                        </m:r>
                      </m:e>
                      <m:sub>
                        <m:r>
                          <a:rPr kumimoji="1" lang="en-US" altLang="zh-CN" b="0" i="1" smtClean="0">
                            <a:latin typeface="Cambria Math" panose="02040503050406030204" pitchFamily="18" charset="0"/>
                            <a:ea typeface="Cambria Math" panose="02040503050406030204" pitchFamily="18" charset="0"/>
                          </a:rPr>
                          <m:t>𝑢𝑝𝑝𝑒𝑟</m:t>
                        </m:r>
                      </m:sub>
                    </m:sSub>
                  </m:oMath>
                </a14:m>
                <a:r>
                  <a:rPr kumimoji="1" lang="en-US" altLang="zh-CN" dirty="0"/>
                  <a:t>)</a:t>
                </a:r>
              </a:p>
              <a:p>
                <a:pPr marL="457200" lvl="1" indent="0">
                  <a:lnSpc>
                    <a:spcPct val="140000"/>
                  </a:lnSpc>
                  <a:buNone/>
                </a:pPr>
                <a:r>
                  <a:rPr kumimoji="1" lang="en-US" altLang="zh-CN" dirty="0"/>
                  <a:t>   </a:t>
                </a:r>
                <a:r>
                  <a:rPr kumimoji="1" lang="zh-CN" altLang="en-US" dirty="0"/>
                  <a:t>其中，</a:t>
                </a:r>
                <a:r>
                  <a:rPr kumimoji="1" lang="en-US" altLang="zh-CN" dirty="0"/>
                  <a:t>Z</a:t>
                </a:r>
                <a:r>
                  <a:rPr kumimoji="1" lang="en-US" altLang="zh-CN" baseline="-25000" dirty="0"/>
                  <a:t>lower</a:t>
                </a:r>
                <a:r>
                  <a:rPr kumimoji="1" lang="zh-CN" altLang="en-US" baseline="-25000" dirty="0"/>
                  <a:t> </a:t>
                </a:r>
                <a:r>
                  <a:rPr kumimoji="1" lang="en-US" altLang="zh-CN" dirty="0"/>
                  <a:t>=</a:t>
                </a:r>
                <a:r>
                  <a:rPr kumimoji="1" lang="zh-CN" altLang="en-US" dirty="0"/>
                  <a:t> </a:t>
                </a:r>
                <a:r>
                  <a:rPr kumimoji="1" lang="en-US" altLang="zh-CN" dirty="0"/>
                  <a:t>D</a:t>
                </a:r>
                <a:r>
                  <a:rPr kumimoji="1" lang="en-US" altLang="zh-CN" baseline="-25000" dirty="0"/>
                  <a:t>lower</a:t>
                </a:r>
                <a:r>
                  <a:rPr kumimoji="1" lang="zh-CN" altLang="en-US" dirty="0"/>
                  <a:t> </a:t>
                </a:r>
                <a:r>
                  <a:rPr kumimoji="1" lang="en-US" altLang="zh-CN" dirty="0"/>
                  <a:t>/</a:t>
                </a:r>
                <a:r>
                  <a:rPr kumimoji="1" lang="zh-CN" altLang="en-US"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𝜎</m:t>
                    </m:r>
                  </m:oMath>
                </a14:m>
                <a:r>
                  <a:rPr kumimoji="1" lang="zh-CN" altLang="en-US" dirty="0"/>
                  <a:t>，</a:t>
                </a:r>
                <a:r>
                  <a:rPr kumimoji="1" lang="en-US" altLang="zh-CN" dirty="0"/>
                  <a:t> Z</a:t>
                </a:r>
                <a:r>
                  <a:rPr kumimoji="1" lang="en-US" altLang="zh-CN" baseline="-25000" dirty="0"/>
                  <a:t>upper</a:t>
                </a:r>
                <a:r>
                  <a:rPr kumimoji="1" lang="zh-CN" altLang="en-US" baseline="-25000" dirty="0"/>
                  <a:t> </a:t>
                </a:r>
                <a:r>
                  <a:rPr kumimoji="1" lang="en-US" altLang="zh-CN" dirty="0"/>
                  <a:t>=</a:t>
                </a:r>
                <a:r>
                  <a:rPr kumimoji="1" lang="zh-CN" altLang="en-US" dirty="0"/>
                  <a:t> </a:t>
                </a:r>
                <a:r>
                  <a:rPr kumimoji="1" lang="en-US" altLang="zh-CN" dirty="0"/>
                  <a:t>D</a:t>
                </a:r>
                <a:r>
                  <a:rPr kumimoji="1" lang="en-US" altLang="zh-CN" baseline="-25000" dirty="0"/>
                  <a:t>upper</a:t>
                </a:r>
                <a:r>
                  <a:rPr kumimoji="1" lang="zh-CN" altLang="en-US" dirty="0"/>
                  <a:t> </a:t>
                </a:r>
                <a:r>
                  <a:rPr kumimoji="1" lang="en-US" altLang="zh-CN" dirty="0"/>
                  <a:t>/</a:t>
                </a:r>
                <a:r>
                  <a:rPr kumimoji="1" lang="zh-CN" altLang="en-US"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𝜎</m:t>
                    </m:r>
                  </m:oMath>
                </a14:m>
                <a:endParaRPr kumimoji="1" lang="en-US" altLang="zh-CN" dirty="0"/>
              </a:p>
            </p:txBody>
          </p:sp>
        </mc:Choice>
        <mc:Fallback xmlns="">
          <p:sp>
            <p:nvSpPr>
              <p:cNvPr id="3" name="内容占位符 2">
                <a:extLst>
                  <a:ext uri="{FF2B5EF4-FFF2-40B4-BE49-F238E27FC236}">
                    <a16:creationId xmlns:a16="http://schemas.microsoft.com/office/drawing/2014/main" id="{6EE3A535-B2CB-5948-9D95-864C55A2233A}"/>
                  </a:ext>
                </a:extLst>
              </p:cNvPr>
              <p:cNvSpPr>
                <a:spLocks noGrp="1" noRot="1" noChangeAspect="1" noMove="1" noResize="1" noEditPoints="1" noAdjustHandles="1" noChangeArrowheads="1" noChangeShapeType="1" noTextEdit="1"/>
              </p:cNvSpPr>
              <p:nvPr>
                <p:ph idx="1"/>
              </p:nvPr>
            </p:nvSpPr>
            <p:spPr>
              <a:xfrm>
                <a:off x="838200" y="1825624"/>
                <a:ext cx="10515600" cy="4686011"/>
              </a:xfrm>
              <a:blipFill>
                <a:blip r:embed="rId2"/>
                <a:stretch>
                  <a:fillRect l="-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9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A70B7-FC15-D042-8214-2A3829FC32FB}"/>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的效果评价</a:t>
            </a:r>
          </a:p>
        </p:txBody>
      </p:sp>
      <p:graphicFrame>
        <p:nvGraphicFramePr>
          <p:cNvPr id="8" name="内容占位符 7">
            <a:extLst>
              <a:ext uri="{FF2B5EF4-FFF2-40B4-BE49-F238E27FC236}">
                <a16:creationId xmlns:a16="http://schemas.microsoft.com/office/drawing/2014/main" id="{18D17646-B22B-344C-B279-5E990C44F9EA}"/>
              </a:ext>
            </a:extLst>
          </p:cNvPr>
          <p:cNvGraphicFramePr>
            <a:graphicFrameLocks noGrp="1"/>
          </p:cNvGraphicFramePr>
          <p:nvPr>
            <p:ph sz="half" idx="1"/>
            <p:extLst>
              <p:ext uri="{D42A27DB-BD31-4B8C-83A1-F6EECF244321}">
                <p14:modId xmlns:p14="http://schemas.microsoft.com/office/powerpoint/2010/main" val="2224528307"/>
              </p:ext>
            </p:extLst>
          </p:nvPr>
        </p:nvGraphicFramePr>
        <p:xfrm>
          <a:off x="838200" y="1756350"/>
          <a:ext cx="5184000" cy="1483360"/>
        </p:xfrm>
        <a:graphic>
          <a:graphicData uri="http://schemas.openxmlformats.org/drawingml/2006/table">
            <a:tbl>
              <a:tblPr firstRow="1" bandRow="1">
                <a:tableStyleId>{5C22544A-7EE6-4342-B048-85BDC9FD1C3A}</a:tableStyleId>
              </a:tblPr>
              <a:tblGrid>
                <a:gridCol w="1544400">
                  <a:extLst>
                    <a:ext uri="{9D8B030D-6E8A-4147-A177-3AD203B41FA5}">
                      <a16:colId xmlns:a16="http://schemas.microsoft.com/office/drawing/2014/main" val="2695995144"/>
                    </a:ext>
                  </a:extLst>
                </a:gridCol>
                <a:gridCol w="1234800">
                  <a:extLst>
                    <a:ext uri="{9D8B030D-6E8A-4147-A177-3AD203B41FA5}">
                      <a16:colId xmlns:a16="http://schemas.microsoft.com/office/drawing/2014/main" val="1836199331"/>
                    </a:ext>
                  </a:extLst>
                </a:gridCol>
                <a:gridCol w="2404800">
                  <a:extLst>
                    <a:ext uri="{9D8B030D-6E8A-4147-A177-3AD203B41FA5}">
                      <a16:colId xmlns:a16="http://schemas.microsoft.com/office/drawing/2014/main" val="569810603"/>
                    </a:ext>
                  </a:extLst>
                </a:gridCol>
              </a:tblGrid>
              <a:tr h="370840">
                <a:tc>
                  <a:txBody>
                    <a:bodyPr/>
                    <a:lstStyle/>
                    <a:p>
                      <a:pPr algn="ctr"/>
                      <a:r>
                        <a:rPr lang="en-US" altLang="zh-CN" sz="1600" dirty="0"/>
                        <a:t>P-Value</a:t>
                      </a:r>
                      <a:endParaRPr lang="zh-CN" altLang="en-US" sz="1600" dirty="0"/>
                    </a:p>
                  </a:txBody>
                  <a:tcPr anchor="ctr"/>
                </a:tc>
                <a:tc>
                  <a:txBody>
                    <a:bodyPr/>
                    <a:lstStyle/>
                    <a:p>
                      <a:pPr algn="ctr"/>
                      <a:r>
                        <a:rPr lang="zh-CN" altLang="en-US" sz="1600" dirty="0"/>
                        <a:t>统计显著</a:t>
                      </a:r>
                    </a:p>
                  </a:txBody>
                  <a:tcPr anchor="ctr"/>
                </a:tc>
                <a:tc>
                  <a:txBody>
                    <a:bodyPr/>
                    <a:lstStyle/>
                    <a:p>
                      <a:pPr algn="ctr"/>
                      <a:r>
                        <a:rPr lang="zh-CN" altLang="en-US" sz="1600" dirty="0"/>
                        <a:t>描述</a:t>
                      </a:r>
                    </a:p>
                  </a:txBody>
                  <a:tcPr anchor="ctr"/>
                </a:tc>
                <a:extLst>
                  <a:ext uri="{0D108BD9-81ED-4DB2-BD59-A6C34878D82A}">
                    <a16:rowId xmlns:a16="http://schemas.microsoft.com/office/drawing/2014/main" val="654111929"/>
                  </a:ext>
                </a:extLst>
              </a:tr>
              <a:tr h="370840">
                <a:tc>
                  <a:txBody>
                    <a:bodyPr/>
                    <a:lstStyle/>
                    <a:p>
                      <a:pPr algn="ctr"/>
                      <a:r>
                        <a:rPr lang="en-US" altLang="zh-CN" sz="1600" dirty="0"/>
                        <a:t>[0, 0.01]</a:t>
                      </a:r>
                      <a:endParaRPr lang="zh-CN" altLang="en-US" sz="1600" dirty="0"/>
                    </a:p>
                  </a:txBody>
                  <a:tcPr anchor="ctr"/>
                </a:tc>
                <a:tc>
                  <a:txBody>
                    <a:bodyPr/>
                    <a:lstStyle/>
                    <a:p>
                      <a:pPr algn="ctr"/>
                      <a:r>
                        <a:rPr lang="en-US" altLang="zh-CN" sz="1600" dirty="0"/>
                        <a:t>SS</a:t>
                      </a:r>
                      <a:endParaRPr lang="zh-CN" altLang="en-US" sz="1600" dirty="0"/>
                    </a:p>
                  </a:txBody>
                  <a:tcPr anchor="ctr"/>
                </a:tc>
                <a:tc>
                  <a:txBody>
                    <a:bodyPr/>
                    <a:lstStyle/>
                    <a:p>
                      <a:pPr algn="ctr"/>
                      <a:r>
                        <a:rPr lang="zh-CN" altLang="en-US" sz="1600" dirty="0"/>
                        <a:t>非常显著</a:t>
                      </a:r>
                    </a:p>
                  </a:txBody>
                  <a:tcPr anchor="ctr"/>
                </a:tc>
                <a:extLst>
                  <a:ext uri="{0D108BD9-81ED-4DB2-BD59-A6C34878D82A}">
                    <a16:rowId xmlns:a16="http://schemas.microsoft.com/office/drawing/2014/main" val="3944696779"/>
                  </a:ext>
                </a:extLst>
              </a:tr>
              <a:tr h="370840">
                <a:tc>
                  <a:txBody>
                    <a:bodyPr/>
                    <a:lstStyle/>
                    <a:p>
                      <a:pPr algn="ctr"/>
                      <a:r>
                        <a:rPr lang="en-US" altLang="zh-CN" sz="1600" dirty="0"/>
                        <a:t>(0.01, 0.05]</a:t>
                      </a:r>
                      <a:endParaRPr lang="zh-CN" altLang="en-US" sz="1600" dirty="0"/>
                    </a:p>
                  </a:txBody>
                  <a:tcPr anchor="ctr"/>
                </a:tc>
                <a:tc>
                  <a:txBody>
                    <a:bodyPr/>
                    <a:lstStyle/>
                    <a:p>
                      <a:pPr algn="ctr"/>
                      <a:r>
                        <a:rPr lang="en-US" altLang="zh-CN" sz="1600" dirty="0"/>
                        <a:t>S</a:t>
                      </a:r>
                      <a:endParaRPr lang="zh-CN" altLang="en-US" sz="1600" dirty="0"/>
                    </a:p>
                  </a:txBody>
                  <a:tcPr anchor="ctr"/>
                </a:tc>
                <a:tc>
                  <a:txBody>
                    <a:bodyPr/>
                    <a:lstStyle/>
                    <a:p>
                      <a:pPr algn="ctr"/>
                      <a:r>
                        <a:rPr lang="zh-CN" altLang="en-US" sz="1600" dirty="0"/>
                        <a:t>显著</a:t>
                      </a:r>
                    </a:p>
                  </a:txBody>
                  <a:tcPr anchor="ctr"/>
                </a:tc>
                <a:extLst>
                  <a:ext uri="{0D108BD9-81ED-4DB2-BD59-A6C34878D82A}">
                    <a16:rowId xmlns:a16="http://schemas.microsoft.com/office/drawing/2014/main" val="761809048"/>
                  </a:ext>
                </a:extLst>
              </a:tr>
              <a:tr h="370840">
                <a:tc>
                  <a:txBody>
                    <a:bodyPr/>
                    <a:lstStyle/>
                    <a:p>
                      <a:pPr algn="ctr"/>
                      <a:r>
                        <a:rPr lang="en-US" altLang="zh-CN" sz="1600" dirty="0"/>
                        <a:t>(0.05, 1)</a:t>
                      </a:r>
                      <a:endParaRPr lang="zh-CN" altLang="en-US" sz="1600" dirty="0"/>
                    </a:p>
                  </a:txBody>
                  <a:tcPr anchor="ctr"/>
                </a:tc>
                <a:tc>
                  <a:txBody>
                    <a:bodyPr/>
                    <a:lstStyle/>
                    <a:p>
                      <a:pPr algn="ctr"/>
                      <a:r>
                        <a:rPr lang="en-US" altLang="zh-CN" sz="1600" dirty="0"/>
                        <a:t>N</a:t>
                      </a:r>
                      <a:endParaRPr lang="zh-CN" altLang="en-US" sz="1600" dirty="0"/>
                    </a:p>
                  </a:txBody>
                  <a:tcPr anchor="ctr"/>
                </a:tc>
                <a:tc>
                  <a:txBody>
                    <a:bodyPr/>
                    <a:lstStyle/>
                    <a:p>
                      <a:pPr algn="ctr"/>
                      <a:r>
                        <a:rPr lang="zh-CN" altLang="en-US" sz="1600" dirty="0"/>
                        <a:t>不显著</a:t>
                      </a:r>
                    </a:p>
                  </a:txBody>
                  <a:tcPr anchor="ctr"/>
                </a:tc>
                <a:extLst>
                  <a:ext uri="{0D108BD9-81ED-4DB2-BD59-A6C34878D82A}">
                    <a16:rowId xmlns:a16="http://schemas.microsoft.com/office/drawing/2014/main" val="1503796872"/>
                  </a:ext>
                </a:extLst>
              </a:tr>
            </a:tbl>
          </a:graphicData>
        </a:graphic>
      </p:graphicFrame>
      <p:graphicFrame>
        <p:nvGraphicFramePr>
          <p:cNvPr id="9" name="内容占位符 8">
            <a:extLst>
              <a:ext uri="{FF2B5EF4-FFF2-40B4-BE49-F238E27FC236}">
                <a16:creationId xmlns:a16="http://schemas.microsoft.com/office/drawing/2014/main" id="{A6303652-90AA-5F46-A557-704479745E0B}"/>
              </a:ext>
            </a:extLst>
          </p:cNvPr>
          <p:cNvGraphicFramePr>
            <a:graphicFrameLocks noGrp="1"/>
          </p:cNvGraphicFramePr>
          <p:nvPr>
            <p:ph sz="half" idx="2"/>
            <p:extLst>
              <p:ext uri="{D42A27DB-BD31-4B8C-83A1-F6EECF244321}">
                <p14:modId xmlns:p14="http://schemas.microsoft.com/office/powerpoint/2010/main" val="818894042"/>
              </p:ext>
            </p:extLst>
          </p:nvPr>
        </p:nvGraphicFramePr>
        <p:xfrm>
          <a:off x="6172200" y="1756350"/>
          <a:ext cx="5181600" cy="1483360"/>
        </p:xfrm>
        <a:graphic>
          <a:graphicData uri="http://schemas.openxmlformats.org/drawingml/2006/table">
            <a:tbl>
              <a:tblPr firstRow="1" bandRow="1">
                <a:tableStyleId>{5C22544A-7EE6-4342-B048-85BDC9FD1C3A}</a:tableStyleId>
              </a:tblPr>
              <a:tblGrid>
                <a:gridCol w="1544782">
                  <a:extLst>
                    <a:ext uri="{9D8B030D-6E8A-4147-A177-3AD203B41FA5}">
                      <a16:colId xmlns:a16="http://schemas.microsoft.com/office/drawing/2014/main" val="3528405341"/>
                    </a:ext>
                  </a:extLst>
                </a:gridCol>
                <a:gridCol w="1233054">
                  <a:extLst>
                    <a:ext uri="{9D8B030D-6E8A-4147-A177-3AD203B41FA5}">
                      <a16:colId xmlns:a16="http://schemas.microsoft.com/office/drawing/2014/main" val="1867402086"/>
                    </a:ext>
                  </a:extLst>
                </a:gridCol>
                <a:gridCol w="2403764">
                  <a:extLst>
                    <a:ext uri="{9D8B030D-6E8A-4147-A177-3AD203B41FA5}">
                      <a16:colId xmlns:a16="http://schemas.microsoft.com/office/drawing/2014/main" val="3515784300"/>
                    </a:ext>
                  </a:extLst>
                </a:gridCol>
              </a:tblGrid>
              <a:tr h="370840">
                <a:tc>
                  <a:txBody>
                    <a:bodyPr/>
                    <a:lstStyle/>
                    <a:p>
                      <a:pPr algn="ctr"/>
                      <a:r>
                        <a:rPr lang="en-US" altLang="zh-CN" sz="1600" dirty="0"/>
                        <a:t>Power</a:t>
                      </a:r>
                      <a:endParaRPr lang="zh-CN" altLang="en-US" sz="1600" dirty="0"/>
                    </a:p>
                  </a:txBody>
                  <a:tcPr anchor="ctr"/>
                </a:tc>
                <a:tc>
                  <a:txBody>
                    <a:bodyPr/>
                    <a:lstStyle/>
                    <a:p>
                      <a:pPr algn="ctr"/>
                      <a:r>
                        <a:rPr lang="zh-CN" altLang="en-US" sz="1600" dirty="0"/>
                        <a:t>功效显著</a:t>
                      </a:r>
                    </a:p>
                  </a:txBody>
                  <a:tcPr anchor="ctr"/>
                </a:tc>
                <a:tc>
                  <a:txBody>
                    <a:bodyPr/>
                    <a:lstStyle/>
                    <a:p>
                      <a:pPr algn="ctr"/>
                      <a:r>
                        <a:rPr lang="zh-CN" altLang="en-US" sz="1600" dirty="0"/>
                        <a:t>描述</a:t>
                      </a:r>
                    </a:p>
                  </a:txBody>
                  <a:tcPr anchor="ctr"/>
                </a:tc>
                <a:extLst>
                  <a:ext uri="{0D108BD9-81ED-4DB2-BD59-A6C34878D82A}">
                    <a16:rowId xmlns:a16="http://schemas.microsoft.com/office/drawing/2014/main" val="325222032"/>
                  </a:ext>
                </a:extLst>
              </a:tr>
              <a:tr h="370840">
                <a:tc>
                  <a:txBody>
                    <a:bodyPr/>
                    <a:lstStyle/>
                    <a:p>
                      <a:pPr algn="ctr"/>
                      <a:r>
                        <a:rPr lang="en-US" altLang="zh-CN" sz="1600" dirty="0"/>
                        <a:t>[0.8, 1)</a:t>
                      </a:r>
                      <a:endParaRPr lang="zh-CN" altLang="en-US" sz="1600" dirty="0"/>
                    </a:p>
                  </a:txBody>
                  <a:tcPr anchor="ctr"/>
                </a:tc>
                <a:tc>
                  <a:txBody>
                    <a:bodyPr/>
                    <a:lstStyle/>
                    <a:p>
                      <a:pPr algn="ctr"/>
                      <a:r>
                        <a:rPr lang="en-US" altLang="zh-CN" sz="1600" dirty="0"/>
                        <a:t>SS</a:t>
                      </a:r>
                      <a:endParaRPr lang="zh-CN" altLang="en-US" sz="1600" dirty="0"/>
                    </a:p>
                  </a:txBody>
                  <a:tcPr anchor="ctr"/>
                </a:tc>
                <a:tc>
                  <a:txBody>
                    <a:bodyPr/>
                    <a:lstStyle/>
                    <a:p>
                      <a:pPr algn="ctr"/>
                      <a:r>
                        <a:rPr lang="zh-CN" altLang="en-US" sz="1600" dirty="0"/>
                        <a:t>非常有效</a:t>
                      </a:r>
                    </a:p>
                  </a:txBody>
                  <a:tcPr anchor="ctr"/>
                </a:tc>
                <a:extLst>
                  <a:ext uri="{0D108BD9-81ED-4DB2-BD59-A6C34878D82A}">
                    <a16:rowId xmlns:a16="http://schemas.microsoft.com/office/drawing/2014/main" val="2088518113"/>
                  </a:ext>
                </a:extLst>
              </a:tr>
              <a:tr h="370840">
                <a:tc>
                  <a:txBody>
                    <a:bodyPr/>
                    <a:lstStyle/>
                    <a:p>
                      <a:pPr algn="ctr"/>
                      <a:r>
                        <a:rPr lang="en-US" altLang="zh-CN" sz="1600" dirty="0"/>
                        <a:t>[0.5, 0.8)</a:t>
                      </a:r>
                      <a:endParaRPr lang="zh-CN" altLang="en-US" sz="1600" dirty="0"/>
                    </a:p>
                  </a:txBody>
                  <a:tcPr anchor="ctr"/>
                </a:tc>
                <a:tc>
                  <a:txBody>
                    <a:bodyPr/>
                    <a:lstStyle/>
                    <a:p>
                      <a:pPr algn="ctr"/>
                      <a:r>
                        <a:rPr lang="en-US" altLang="zh-CN" sz="1600" dirty="0"/>
                        <a:t>S</a:t>
                      </a:r>
                      <a:endParaRPr lang="zh-CN" altLang="en-US" sz="1600" dirty="0"/>
                    </a:p>
                  </a:txBody>
                  <a:tcPr anchor="ctr"/>
                </a:tc>
                <a:tc>
                  <a:txBody>
                    <a:bodyPr/>
                    <a:lstStyle/>
                    <a:p>
                      <a:pPr algn="ctr"/>
                      <a:r>
                        <a:rPr lang="zh-CN" altLang="en-US" sz="1600" dirty="0"/>
                        <a:t>有效</a:t>
                      </a:r>
                    </a:p>
                  </a:txBody>
                  <a:tcPr anchor="ctr"/>
                </a:tc>
                <a:extLst>
                  <a:ext uri="{0D108BD9-81ED-4DB2-BD59-A6C34878D82A}">
                    <a16:rowId xmlns:a16="http://schemas.microsoft.com/office/drawing/2014/main" val="2058155714"/>
                  </a:ext>
                </a:extLst>
              </a:tr>
              <a:tr h="370840">
                <a:tc>
                  <a:txBody>
                    <a:bodyPr/>
                    <a:lstStyle/>
                    <a:p>
                      <a:pPr algn="ctr"/>
                      <a:r>
                        <a:rPr lang="en-US" altLang="zh-CN" sz="1600" dirty="0"/>
                        <a:t>[0</a:t>
                      </a:r>
                      <a:r>
                        <a:rPr lang="zh-CN" altLang="en-US" sz="1600" dirty="0"/>
                        <a:t>，</a:t>
                      </a:r>
                      <a:r>
                        <a:rPr lang="en-US" altLang="zh-CN" sz="1600" dirty="0"/>
                        <a:t>0.5)</a:t>
                      </a:r>
                      <a:endParaRPr lang="zh-CN" altLang="en-US" sz="1600" dirty="0"/>
                    </a:p>
                  </a:txBody>
                  <a:tcPr anchor="ctr"/>
                </a:tc>
                <a:tc>
                  <a:txBody>
                    <a:bodyPr/>
                    <a:lstStyle/>
                    <a:p>
                      <a:pPr algn="ctr"/>
                      <a:r>
                        <a:rPr lang="en-US" altLang="zh-CN" sz="1600" dirty="0"/>
                        <a:t>N</a:t>
                      </a:r>
                      <a:endParaRPr lang="zh-CN" altLang="en-US" sz="1600" dirty="0"/>
                    </a:p>
                  </a:txBody>
                  <a:tcPr anchor="ctr"/>
                </a:tc>
                <a:tc>
                  <a:txBody>
                    <a:bodyPr/>
                    <a:lstStyle/>
                    <a:p>
                      <a:pPr algn="ctr"/>
                      <a:r>
                        <a:rPr lang="zh-CN" altLang="en-US" sz="1600" dirty="0"/>
                        <a:t>无效，建议继续实验</a:t>
                      </a:r>
                    </a:p>
                  </a:txBody>
                  <a:tcPr anchor="ctr"/>
                </a:tc>
                <a:extLst>
                  <a:ext uri="{0D108BD9-81ED-4DB2-BD59-A6C34878D82A}">
                    <a16:rowId xmlns:a16="http://schemas.microsoft.com/office/drawing/2014/main" val="3914389360"/>
                  </a:ext>
                </a:extLst>
              </a:tr>
            </a:tbl>
          </a:graphicData>
        </a:graphic>
      </p:graphicFrame>
      <p:graphicFrame>
        <p:nvGraphicFramePr>
          <p:cNvPr id="4" name="表格 3">
            <a:extLst>
              <a:ext uri="{FF2B5EF4-FFF2-40B4-BE49-F238E27FC236}">
                <a16:creationId xmlns:a16="http://schemas.microsoft.com/office/drawing/2014/main" id="{816311E7-F7D7-9443-9E17-79E7FF32E677}"/>
              </a:ext>
            </a:extLst>
          </p:cNvPr>
          <p:cNvGraphicFramePr>
            <a:graphicFrameLocks noGrp="1"/>
          </p:cNvGraphicFramePr>
          <p:nvPr>
            <p:extLst>
              <p:ext uri="{D42A27DB-BD31-4B8C-83A1-F6EECF244321}">
                <p14:modId xmlns:p14="http://schemas.microsoft.com/office/powerpoint/2010/main" val="3984504892"/>
              </p:ext>
            </p:extLst>
          </p:nvPr>
        </p:nvGraphicFramePr>
        <p:xfrm>
          <a:off x="838200" y="3401633"/>
          <a:ext cx="10515601" cy="2503902"/>
        </p:xfrm>
        <a:graphic>
          <a:graphicData uri="http://schemas.openxmlformats.org/drawingml/2006/table">
            <a:tbl>
              <a:tblPr firstRow="1" bandRow="1">
                <a:tableStyleId>{21E4AEA4-8DFA-4A89-87EB-49C32662AFE0}</a:tableStyleId>
              </a:tblPr>
              <a:tblGrid>
                <a:gridCol w="1475509">
                  <a:extLst>
                    <a:ext uri="{9D8B030D-6E8A-4147-A177-3AD203B41FA5}">
                      <a16:colId xmlns:a16="http://schemas.microsoft.com/office/drawing/2014/main" val="1092704301"/>
                    </a:ext>
                  </a:extLst>
                </a:gridCol>
                <a:gridCol w="1787236">
                  <a:extLst>
                    <a:ext uri="{9D8B030D-6E8A-4147-A177-3AD203B41FA5}">
                      <a16:colId xmlns:a16="http://schemas.microsoft.com/office/drawing/2014/main" val="1231676059"/>
                    </a:ext>
                  </a:extLst>
                </a:gridCol>
                <a:gridCol w="1787237">
                  <a:extLst>
                    <a:ext uri="{9D8B030D-6E8A-4147-A177-3AD203B41FA5}">
                      <a16:colId xmlns:a16="http://schemas.microsoft.com/office/drawing/2014/main" val="1110094482"/>
                    </a:ext>
                  </a:extLst>
                </a:gridCol>
                <a:gridCol w="1025236">
                  <a:extLst>
                    <a:ext uri="{9D8B030D-6E8A-4147-A177-3AD203B41FA5}">
                      <a16:colId xmlns:a16="http://schemas.microsoft.com/office/drawing/2014/main" val="1169828710"/>
                    </a:ext>
                  </a:extLst>
                </a:gridCol>
                <a:gridCol w="4440383">
                  <a:extLst>
                    <a:ext uri="{9D8B030D-6E8A-4147-A177-3AD203B41FA5}">
                      <a16:colId xmlns:a16="http://schemas.microsoft.com/office/drawing/2014/main" val="2990365053"/>
                    </a:ext>
                  </a:extLst>
                </a:gridCol>
              </a:tblGrid>
              <a:tr h="387594">
                <a:tc>
                  <a:txBody>
                    <a:bodyPr/>
                    <a:lstStyle/>
                    <a:p>
                      <a:pPr algn="ctr"/>
                      <a:r>
                        <a:rPr lang="zh-CN" altLang="en-US" sz="1600" dirty="0"/>
                        <a:t>两组差异</a:t>
                      </a:r>
                      <a:r>
                        <a:rPr lang="en-US" altLang="zh-CN" sz="1600" dirty="0"/>
                        <a:t> (D)</a:t>
                      </a:r>
                      <a:endParaRPr lang="zh-CN" altLang="en-US" sz="1600" dirty="0"/>
                    </a:p>
                  </a:txBody>
                  <a:tcPr anchor="ctr"/>
                </a:tc>
                <a:tc>
                  <a:txBody>
                    <a:bodyPr/>
                    <a:lstStyle/>
                    <a:p>
                      <a:pPr algn="ctr"/>
                      <a:r>
                        <a:rPr lang="zh-CN" altLang="en-US" sz="1600" dirty="0"/>
                        <a:t>置信下限</a:t>
                      </a:r>
                      <a:r>
                        <a:rPr lang="en-US" altLang="zh-CN" sz="1600" dirty="0"/>
                        <a:t> (D</a:t>
                      </a:r>
                      <a:r>
                        <a:rPr lang="en-US" altLang="zh-CN" sz="1600" baseline="-25000" dirty="0"/>
                        <a:t>lower</a:t>
                      </a:r>
                      <a:r>
                        <a:rPr lang="en-US" altLang="zh-CN" sz="1600" baseline="0" dirty="0"/>
                        <a:t>)</a:t>
                      </a:r>
                      <a:endParaRPr lang="zh-CN" altLang="en-US" sz="160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置信上限</a:t>
                      </a:r>
                      <a:r>
                        <a:rPr lang="en-US" altLang="zh-CN" sz="1600" dirty="0"/>
                        <a:t> (D</a:t>
                      </a:r>
                      <a:r>
                        <a:rPr lang="en-US" altLang="zh-CN" sz="1600" baseline="-25000" dirty="0"/>
                        <a:t>upper</a:t>
                      </a:r>
                      <a:r>
                        <a:rPr lang="en-US" altLang="zh-CN" sz="1600" baseline="0" dirty="0"/>
                        <a:t>)</a:t>
                      </a:r>
                      <a:endParaRPr lang="zh-CN" altLang="en-US" sz="1600" baseline="0" dirty="0"/>
                    </a:p>
                  </a:txBody>
                  <a:tcPr anchor="ctr"/>
                </a:tc>
                <a:tc>
                  <a:txBody>
                    <a:bodyPr/>
                    <a:lstStyle/>
                    <a:p>
                      <a:pPr algn="ctr"/>
                      <a:r>
                        <a:rPr lang="zh-CN" altLang="en-US" sz="1600" dirty="0"/>
                        <a:t>效果显著</a:t>
                      </a:r>
                    </a:p>
                  </a:txBody>
                  <a:tcPr anchor="ctr"/>
                </a:tc>
                <a:tc>
                  <a:txBody>
                    <a:bodyPr/>
                    <a:lstStyle/>
                    <a:p>
                      <a:pPr algn="ctr"/>
                      <a:r>
                        <a:rPr lang="zh-CN" altLang="en-US" sz="1600" dirty="0"/>
                        <a:t>描述</a:t>
                      </a:r>
                    </a:p>
                  </a:txBody>
                  <a:tcPr anchor="ctr"/>
                </a:tc>
                <a:extLst>
                  <a:ext uri="{0D108BD9-81ED-4DB2-BD59-A6C34878D82A}">
                    <a16:rowId xmlns:a16="http://schemas.microsoft.com/office/drawing/2014/main" val="1083746729"/>
                  </a:ext>
                </a:extLst>
              </a:tr>
              <a:tr h="387594">
                <a:tc>
                  <a:txBody>
                    <a:bodyPr/>
                    <a:lstStyle/>
                    <a:p>
                      <a:pPr algn="ctr"/>
                      <a:r>
                        <a:rPr lang="en-US" altLang="zh-CN" sz="1600" dirty="0"/>
                        <a:t>&gt;d</a:t>
                      </a:r>
                      <a:endParaRPr lang="zh-CN" altLang="en-US" sz="1600" dirty="0"/>
                    </a:p>
                  </a:txBody>
                  <a:tcPr anchor="ctr"/>
                </a:tc>
                <a:tc>
                  <a:txBody>
                    <a:bodyPr/>
                    <a:lstStyle/>
                    <a:p>
                      <a:pPr algn="ctr"/>
                      <a:r>
                        <a:rPr lang="en-US" altLang="zh-CN" sz="1600" dirty="0"/>
                        <a:t>&gt;d</a:t>
                      </a:r>
                      <a:endParaRPr lang="zh-CN" altLang="en-US" sz="1600" dirty="0"/>
                    </a:p>
                  </a:txBody>
                  <a:tcPr anchor="ctr"/>
                </a:tc>
                <a:tc>
                  <a:txBody>
                    <a:bodyPr/>
                    <a:lstStyle/>
                    <a:p>
                      <a:pPr algn="ctr"/>
                      <a:r>
                        <a:rPr lang="en-US" altLang="zh-CN" sz="1600" dirty="0"/>
                        <a:t>&gt;d</a:t>
                      </a:r>
                      <a:endParaRPr lang="zh-CN" altLang="en-US" sz="1600" dirty="0"/>
                    </a:p>
                  </a:txBody>
                  <a:tcPr anchor="ctr"/>
                </a:tc>
                <a:tc>
                  <a:txBody>
                    <a:bodyPr/>
                    <a:lstStyle/>
                    <a:p>
                      <a:pPr algn="ctr"/>
                      <a:r>
                        <a:rPr lang="en-US" altLang="zh-CN" sz="1600" dirty="0"/>
                        <a:t>SS</a:t>
                      </a:r>
                      <a:endParaRPr lang="zh-CN" altLang="en-US" sz="1600" dirty="0"/>
                    </a:p>
                  </a:txBody>
                  <a:tcPr anchor="ctr"/>
                </a:tc>
                <a:tc>
                  <a:txBody>
                    <a:bodyPr/>
                    <a:lstStyle/>
                    <a:p>
                      <a:pPr algn="ctr"/>
                      <a:r>
                        <a:rPr lang="zh-CN" altLang="en-US" sz="1600" dirty="0"/>
                        <a:t>平均效果有显著提升</a:t>
                      </a:r>
                    </a:p>
                  </a:txBody>
                  <a:tcPr anchor="ctr"/>
                </a:tc>
                <a:extLst>
                  <a:ext uri="{0D108BD9-81ED-4DB2-BD59-A6C34878D82A}">
                    <a16:rowId xmlns:a16="http://schemas.microsoft.com/office/drawing/2014/main" val="1750099904"/>
                  </a:ext>
                </a:extLst>
              </a:tr>
              <a:tr h="387594">
                <a:tc>
                  <a:txBody>
                    <a:bodyPr/>
                    <a:lstStyle/>
                    <a:p>
                      <a:pPr algn="ctr"/>
                      <a:r>
                        <a:rPr lang="en-US" altLang="zh-CN" sz="1600" dirty="0"/>
                        <a:t>&gt;0</a:t>
                      </a:r>
                      <a:endParaRPr lang="zh-CN" altLang="en-US" sz="1600" dirty="0"/>
                    </a:p>
                  </a:txBody>
                  <a:tcPr anchor="ctr"/>
                </a:tc>
                <a:tc>
                  <a:txBody>
                    <a:bodyPr/>
                    <a:lstStyle/>
                    <a:p>
                      <a:pPr algn="ctr"/>
                      <a:r>
                        <a:rPr lang="en-US" altLang="zh-CN" sz="1600" dirty="0"/>
                        <a:t>&gt;0</a:t>
                      </a:r>
                      <a:endParaRPr lang="zh-CN" altLang="en-US" sz="1600" dirty="0"/>
                    </a:p>
                  </a:txBody>
                  <a:tcPr anchor="ctr"/>
                </a:tc>
                <a:tc>
                  <a:txBody>
                    <a:bodyPr/>
                    <a:lstStyle/>
                    <a:p>
                      <a:pPr algn="ctr"/>
                      <a:r>
                        <a:rPr lang="en-US" altLang="zh-CN" sz="1600" dirty="0"/>
                        <a:t>&gt;0</a:t>
                      </a:r>
                      <a:endParaRPr lang="zh-CN" altLang="en-US" sz="1600" dirty="0"/>
                    </a:p>
                  </a:txBody>
                  <a:tcPr anchor="ctr"/>
                </a:tc>
                <a:tc>
                  <a:txBody>
                    <a:bodyPr/>
                    <a:lstStyle/>
                    <a:p>
                      <a:pPr algn="ctr"/>
                      <a:r>
                        <a:rPr lang="en-US" altLang="zh-CN" sz="1600" dirty="0"/>
                        <a:t>S</a:t>
                      </a:r>
                      <a:endParaRPr lang="zh-CN" altLang="en-US" sz="1600" dirty="0"/>
                    </a:p>
                  </a:txBody>
                  <a:tcPr anchor="ctr"/>
                </a:tc>
                <a:tc>
                  <a:txBody>
                    <a:bodyPr/>
                    <a:lstStyle/>
                    <a:p>
                      <a:pPr algn="ctr"/>
                      <a:r>
                        <a:rPr lang="zh-CN" altLang="en-US" sz="1600" dirty="0"/>
                        <a:t>平均效果有提升，但未达最低预期</a:t>
                      </a:r>
                    </a:p>
                  </a:txBody>
                  <a:tcPr anchor="ctr"/>
                </a:tc>
                <a:extLst>
                  <a:ext uri="{0D108BD9-81ED-4DB2-BD59-A6C34878D82A}">
                    <a16:rowId xmlns:a16="http://schemas.microsoft.com/office/drawing/2014/main" val="2256584443"/>
                  </a:ext>
                </a:extLst>
              </a:tr>
              <a:tr h="221482">
                <a:tc>
                  <a:txBody>
                    <a:bodyPr/>
                    <a:lstStyle/>
                    <a:p>
                      <a:pPr algn="ctr"/>
                      <a:r>
                        <a:rPr lang="en-US" altLang="zh-CN" sz="1600" dirty="0"/>
                        <a:t>&gt;0</a:t>
                      </a:r>
                      <a:endParaRPr lang="zh-CN" altLang="en-US" sz="1600" dirty="0"/>
                    </a:p>
                  </a:txBody>
                  <a:tcPr anchor="ctr"/>
                </a:tc>
                <a:tc>
                  <a:txBody>
                    <a:bodyPr/>
                    <a:lstStyle/>
                    <a:p>
                      <a:pPr algn="ctr"/>
                      <a:r>
                        <a:rPr lang="en-US" altLang="zh-CN" sz="1600" dirty="0"/>
                        <a:t>&lt;0</a:t>
                      </a:r>
                      <a:endParaRPr lang="zh-CN" altLang="en-US" sz="1600" dirty="0"/>
                    </a:p>
                  </a:txBody>
                  <a:tcPr anchor="ctr"/>
                </a:tc>
                <a:tc>
                  <a:txBody>
                    <a:bodyPr/>
                    <a:lstStyle/>
                    <a:p>
                      <a:pPr algn="ctr"/>
                      <a:r>
                        <a:rPr lang="en-US" altLang="zh-CN" sz="1600" dirty="0"/>
                        <a:t>&gt;0</a:t>
                      </a:r>
                      <a:endParaRPr lang="zh-CN" altLang="en-US" sz="1600" dirty="0"/>
                    </a:p>
                  </a:txBody>
                  <a:tcPr anchor="ctr"/>
                </a:tc>
                <a:tc>
                  <a:txBody>
                    <a:bodyPr/>
                    <a:lstStyle/>
                    <a:p>
                      <a:pPr algn="ctr"/>
                      <a:r>
                        <a:rPr lang="en-US" altLang="zh-CN" sz="1600" dirty="0"/>
                        <a:t>N</a:t>
                      </a:r>
                      <a:endParaRPr lang="zh-CN" altLang="en-US" sz="1600" dirty="0"/>
                    </a:p>
                  </a:txBody>
                  <a:tcPr anchor="ctr"/>
                </a:tc>
                <a:tc>
                  <a:txBody>
                    <a:bodyPr/>
                    <a:lstStyle/>
                    <a:p>
                      <a:pPr algn="ctr"/>
                      <a:r>
                        <a:rPr lang="zh-CN" altLang="en-US" sz="1600" dirty="0"/>
                        <a:t>平均效果提升不明显，建议更改策略重新实验</a:t>
                      </a:r>
                    </a:p>
                  </a:txBody>
                  <a:tcPr anchor="ctr"/>
                </a:tc>
                <a:extLst>
                  <a:ext uri="{0D108BD9-81ED-4DB2-BD59-A6C34878D82A}">
                    <a16:rowId xmlns:a16="http://schemas.microsoft.com/office/drawing/2014/main" val="1658721361"/>
                  </a:ext>
                </a:extLst>
              </a:tr>
              <a:tr h="221482">
                <a:tc>
                  <a:txBody>
                    <a:bodyPr/>
                    <a:lstStyle/>
                    <a:p>
                      <a:pPr algn="ctr"/>
                      <a:r>
                        <a:rPr lang="en-US" altLang="zh-CN" sz="1600" dirty="0"/>
                        <a:t>&lt;-d</a:t>
                      </a:r>
                      <a:endParaRPr lang="zh-CN" altLang="en-US" sz="1600" dirty="0"/>
                    </a:p>
                  </a:txBody>
                  <a:tcPr anchor="ctr"/>
                </a:tc>
                <a:tc>
                  <a:txBody>
                    <a:bodyPr/>
                    <a:lstStyle/>
                    <a:p>
                      <a:pPr algn="ctr"/>
                      <a:r>
                        <a:rPr lang="en-US" altLang="zh-CN" sz="1600" dirty="0"/>
                        <a:t>&lt;-d</a:t>
                      </a:r>
                      <a:endParaRPr lang="zh-CN" altLang="en-US" sz="1600" dirty="0"/>
                    </a:p>
                  </a:txBody>
                  <a:tcPr anchor="ctr"/>
                </a:tc>
                <a:tc>
                  <a:txBody>
                    <a:bodyPr/>
                    <a:lstStyle/>
                    <a:p>
                      <a:pPr algn="ctr"/>
                      <a:r>
                        <a:rPr lang="en-US" altLang="zh-CN" sz="1600" dirty="0"/>
                        <a:t>&lt;-d</a:t>
                      </a:r>
                      <a:endParaRPr lang="zh-CN" altLang="en-US" sz="1600" dirty="0"/>
                    </a:p>
                  </a:txBody>
                  <a:tcPr anchor="ctr"/>
                </a:tc>
                <a:tc>
                  <a:txBody>
                    <a:bodyPr/>
                    <a:lstStyle/>
                    <a:p>
                      <a:pPr algn="ctr"/>
                      <a:r>
                        <a:rPr lang="en-US" altLang="zh-CN" sz="1600" dirty="0"/>
                        <a:t>SS</a:t>
                      </a:r>
                      <a:endParaRPr lang="zh-CN" altLang="en-US" sz="1600" dirty="0"/>
                    </a:p>
                  </a:txBody>
                  <a:tcPr anchor="ctr"/>
                </a:tc>
                <a:tc>
                  <a:txBody>
                    <a:bodyPr/>
                    <a:lstStyle/>
                    <a:p>
                      <a:pPr algn="ctr"/>
                      <a:r>
                        <a:rPr lang="zh-CN" altLang="en-US" sz="1600" dirty="0"/>
                        <a:t>平均效果有显著下降</a:t>
                      </a:r>
                    </a:p>
                  </a:txBody>
                  <a:tcPr anchor="ctr"/>
                </a:tc>
                <a:extLst>
                  <a:ext uri="{0D108BD9-81ED-4DB2-BD59-A6C34878D82A}">
                    <a16:rowId xmlns:a16="http://schemas.microsoft.com/office/drawing/2014/main" val="2900369786"/>
                  </a:ext>
                </a:extLst>
              </a:tr>
              <a:tr h="221482">
                <a:tc>
                  <a:txBody>
                    <a:bodyPr/>
                    <a:lstStyle/>
                    <a:p>
                      <a:pPr algn="ctr"/>
                      <a:r>
                        <a:rPr lang="en-US" altLang="zh-CN" sz="1600" dirty="0"/>
                        <a:t>&lt;0</a:t>
                      </a:r>
                      <a:endParaRPr lang="zh-CN" altLang="en-US" sz="1600" dirty="0"/>
                    </a:p>
                  </a:txBody>
                  <a:tcPr anchor="ctr"/>
                </a:tc>
                <a:tc>
                  <a:txBody>
                    <a:bodyPr/>
                    <a:lstStyle/>
                    <a:p>
                      <a:pPr algn="ctr"/>
                      <a:r>
                        <a:rPr lang="en-US" altLang="zh-CN" sz="1600" dirty="0"/>
                        <a:t>&lt;0</a:t>
                      </a:r>
                      <a:endParaRPr lang="zh-CN" altLang="en-US" sz="1600" dirty="0"/>
                    </a:p>
                  </a:txBody>
                  <a:tcPr anchor="ctr"/>
                </a:tc>
                <a:tc>
                  <a:txBody>
                    <a:bodyPr/>
                    <a:lstStyle/>
                    <a:p>
                      <a:pPr algn="ctr"/>
                      <a:r>
                        <a:rPr lang="en-US" altLang="zh-CN" sz="1600" dirty="0"/>
                        <a:t>&lt;0</a:t>
                      </a:r>
                      <a:endParaRPr lang="zh-CN" altLang="en-US" sz="1600" dirty="0"/>
                    </a:p>
                  </a:txBody>
                  <a:tcPr anchor="ctr"/>
                </a:tc>
                <a:tc>
                  <a:txBody>
                    <a:bodyPr/>
                    <a:lstStyle/>
                    <a:p>
                      <a:pPr algn="ctr"/>
                      <a:r>
                        <a:rPr lang="en-US" altLang="zh-CN" sz="1600" dirty="0"/>
                        <a:t>S</a:t>
                      </a:r>
                      <a:endParaRPr lang="zh-CN" altLang="en-US" sz="1600" dirty="0"/>
                    </a:p>
                  </a:txBody>
                  <a:tcPr anchor="ctr"/>
                </a:tc>
                <a:tc>
                  <a:txBody>
                    <a:bodyPr/>
                    <a:lstStyle/>
                    <a:p>
                      <a:pPr algn="ctr"/>
                      <a:r>
                        <a:rPr lang="zh-CN" altLang="en-US" sz="1600" dirty="0"/>
                        <a:t>平均效果有下降，但未达最低预期</a:t>
                      </a:r>
                    </a:p>
                  </a:txBody>
                  <a:tcPr anchor="ctr"/>
                </a:tc>
                <a:extLst>
                  <a:ext uri="{0D108BD9-81ED-4DB2-BD59-A6C34878D82A}">
                    <a16:rowId xmlns:a16="http://schemas.microsoft.com/office/drawing/2014/main" val="1430200489"/>
                  </a:ext>
                </a:extLst>
              </a:tr>
              <a:tr h="221482">
                <a:tc>
                  <a:txBody>
                    <a:bodyPr/>
                    <a:lstStyle/>
                    <a:p>
                      <a:pPr algn="ctr"/>
                      <a:r>
                        <a:rPr lang="en-US" altLang="zh-CN" sz="1600" dirty="0"/>
                        <a:t>&lt;0</a:t>
                      </a:r>
                      <a:endParaRPr lang="zh-CN" altLang="en-US" sz="1600" dirty="0"/>
                    </a:p>
                  </a:txBody>
                  <a:tcPr anchor="ctr"/>
                </a:tc>
                <a:tc>
                  <a:txBody>
                    <a:bodyPr/>
                    <a:lstStyle/>
                    <a:p>
                      <a:pPr algn="ctr"/>
                      <a:r>
                        <a:rPr lang="en-US" altLang="zh-CN" sz="1600" dirty="0"/>
                        <a:t>&lt;0</a:t>
                      </a:r>
                      <a:endParaRPr lang="zh-CN" altLang="en-US" sz="1600" dirty="0"/>
                    </a:p>
                  </a:txBody>
                  <a:tcPr anchor="ctr"/>
                </a:tc>
                <a:tc>
                  <a:txBody>
                    <a:bodyPr/>
                    <a:lstStyle/>
                    <a:p>
                      <a:pPr algn="ctr"/>
                      <a:r>
                        <a:rPr lang="en-US" altLang="zh-CN" sz="1600" dirty="0"/>
                        <a:t>&gt;0</a:t>
                      </a:r>
                      <a:endParaRPr lang="zh-CN" altLang="en-US" sz="1600" dirty="0"/>
                    </a:p>
                  </a:txBody>
                  <a:tcPr anchor="ctr"/>
                </a:tc>
                <a:tc>
                  <a:txBody>
                    <a:bodyPr/>
                    <a:lstStyle/>
                    <a:p>
                      <a:pPr algn="ctr"/>
                      <a:r>
                        <a:rPr lang="en-US" altLang="zh-CN" sz="1600" dirty="0"/>
                        <a:t>N</a:t>
                      </a:r>
                      <a:endParaRPr lang="zh-CN" altLang="en-US" sz="1600" dirty="0"/>
                    </a:p>
                  </a:txBody>
                  <a:tcPr anchor="ctr"/>
                </a:tc>
                <a:tc>
                  <a:txBody>
                    <a:bodyPr/>
                    <a:lstStyle/>
                    <a:p>
                      <a:pPr algn="ctr"/>
                      <a:r>
                        <a:rPr lang="zh-CN" altLang="en-US" sz="1600" dirty="0"/>
                        <a:t>平均效果下降不明显，建议更改策略重新实验</a:t>
                      </a:r>
                    </a:p>
                  </a:txBody>
                  <a:tcPr anchor="ctr"/>
                </a:tc>
                <a:extLst>
                  <a:ext uri="{0D108BD9-81ED-4DB2-BD59-A6C34878D82A}">
                    <a16:rowId xmlns:a16="http://schemas.microsoft.com/office/drawing/2014/main" val="1944730621"/>
                  </a:ext>
                </a:extLst>
              </a:tr>
            </a:tbl>
          </a:graphicData>
        </a:graphic>
      </p:graphicFrame>
      <p:sp>
        <p:nvSpPr>
          <p:cNvPr id="10" name="文本框 9">
            <a:extLst>
              <a:ext uri="{FF2B5EF4-FFF2-40B4-BE49-F238E27FC236}">
                <a16:creationId xmlns:a16="http://schemas.microsoft.com/office/drawing/2014/main" id="{4641162D-9C34-2A4E-A124-91F1D1561882}"/>
              </a:ext>
            </a:extLst>
          </p:cNvPr>
          <p:cNvSpPr txBox="1"/>
          <p:nvPr/>
        </p:nvSpPr>
        <p:spPr>
          <a:xfrm>
            <a:off x="764400" y="6016375"/>
            <a:ext cx="10515600" cy="584775"/>
          </a:xfrm>
          <a:prstGeom prst="rect">
            <a:avLst/>
          </a:prstGeom>
          <a:noFill/>
        </p:spPr>
        <p:txBody>
          <a:bodyPr wrap="square" rtlCol="0">
            <a:spAutoFit/>
          </a:bodyPr>
          <a:lstStyle/>
          <a:p>
            <a:r>
              <a:rPr kumimoji="1" lang="en-US" altLang="zh-CN" sz="1600" dirty="0"/>
              <a:t>【Note】</a:t>
            </a:r>
            <a:r>
              <a:rPr kumimoji="1" lang="zh-CN" altLang="en-US" sz="1600" dirty="0"/>
              <a:t>（</a:t>
            </a:r>
            <a:r>
              <a:rPr kumimoji="1" lang="en-US" altLang="zh-CN" sz="1600" dirty="0"/>
              <a:t>1</a:t>
            </a:r>
            <a:r>
              <a:rPr kumimoji="1" lang="zh-CN" altLang="en-US" sz="1600" dirty="0"/>
              <a:t>）</a:t>
            </a:r>
            <a:r>
              <a:rPr kumimoji="1" lang="en-US" altLang="zh-CN" sz="1600" dirty="0"/>
              <a:t>d</a:t>
            </a:r>
            <a:r>
              <a:rPr kumimoji="1" lang="zh-CN" altLang="en-US" sz="1600" dirty="0"/>
              <a:t>为实验开始前的预设最小重要变化；（</a:t>
            </a:r>
            <a:r>
              <a:rPr kumimoji="1" lang="en-US" altLang="zh-CN" sz="1600" dirty="0"/>
              <a:t>2</a:t>
            </a:r>
            <a:r>
              <a:rPr kumimoji="1" lang="zh-CN" altLang="en-US" sz="1600" dirty="0"/>
              <a:t>）实验不足</a:t>
            </a:r>
            <a:r>
              <a:rPr kumimoji="1" lang="en-US" altLang="zh-CN" sz="1600" dirty="0"/>
              <a:t>7</a:t>
            </a:r>
            <a:r>
              <a:rPr kumimoji="1" lang="zh-CN" altLang="en-US" sz="1600" dirty="0"/>
              <a:t>天或样本量不足</a:t>
            </a:r>
            <a:r>
              <a:rPr kumimoji="1" lang="en-US" altLang="zh-CN" sz="1600" dirty="0"/>
              <a:t>1000</a:t>
            </a:r>
            <a:r>
              <a:rPr kumimoji="1" lang="zh-CN" altLang="en-US" sz="1600" dirty="0"/>
              <a:t>时“建议继续实验”；</a:t>
            </a:r>
            <a:br>
              <a:rPr kumimoji="1" lang="en-US" altLang="zh-CN" sz="1600" dirty="0"/>
            </a:br>
            <a:r>
              <a:rPr kumimoji="1" lang="zh-CN" altLang="en-US" sz="1600" dirty="0"/>
              <a:t>               （</a:t>
            </a:r>
            <a:r>
              <a:rPr kumimoji="1" lang="en-US" altLang="zh-CN" sz="1600" dirty="0"/>
              <a:t>3</a:t>
            </a:r>
            <a:r>
              <a:rPr kumimoji="1" lang="zh-CN" altLang="en-US" sz="1600" dirty="0"/>
              <a:t>）最终评价为以上</a:t>
            </a:r>
            <a:r>
              <a:rPr kumimoji="1" lang="en-US" altLang="zh-CN" sz="1600" dirty="0"/>
              <a:t>3</a:t>
            </a:r>
            <a:r>
              <a:rPr kumimoji="1" lang="zh-CN" altLang="en-US" sz="1600" dirty="0"/>
              <a:t>组指标评价的组合。</a:t>
            </a:r>
          </a:p>
        </p:txBody>
      </p:sp>
    </p:spTree>
    <p:extLst>
      <p:ext uri="{BB962C8B-B14F-4D97-AF65-F5344CB8AC3E}">
        <p14:creationId xmlns:p14="http://schemas.microsoft.com/office/powerpoint/2010/main" val="40063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A8895-3DAC-BE49-A868-4C6EDA683B73}"/>
              </a:ext>
            </a:extLst>
          </p:cNvPr>
          <p:cNvSpPr>
            <a:spLocks noGrp="1"/>
          </p:cNvSpPr>
          <p:nvPr>
            <p:ph type="title"/>
          </p:nvPr>
        </p:nvSpPr>
        <p:spPr/>
        <p:txBody>
          <a:bodyPr/>
          <a:lstStyle/>
          <a:p>
            <a:r>
              <a:rPr kumimoji="1" lang="zh-CN" altLang="en-US" dirty="0"/>
              <a:t>目录</a:t>
            </a:r>
          </a:p>
        </p:txBody>
      </p:sp>
      <p:graphicFrame>
        <p:nvGraphicFramePr>
          <p:cNvPr id="4" name="内容占位符 3">
            <a:extLst>
              <a:ext uri="{FF2B5EF4-FFF2-40B4-BE49-F238E27FC236}">
                <a16:creationId xmlns:a16="http://schemas.microsoft.com/office/drawing/2014/main" id="{D6514BCB-21DC-C44C-AD9E-AC07689EBDD2}"/>
              </a:ext>
            </a:extLst>
          </p:cNvPr>
          <p:cNvGraphicFramePr>
            <a:graphicFrameLocks noGrp="1"/>
          </p:cNvGraphicFramePr>
          <p:nvPr>
            <p:ph idx="1"/>
            <p:extLst>
              <p:ext uri="{D42A27DB-BD31-4B8C-83A1-F6EECF244321}">
                <p14:modId xmlns:p14="http://schemas.microsoft.com/office/powerpoint/2010/main" val="2245720104"/>
              </p:ext>
            </p:extLst>
          </p:nvPr>
        </p:nvGraphicFramePr>
        <p:xfrm>
          <a:off x="2708564" y="1825625"/>
          <a:ext cx="677487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53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58EA7-1A19-DC44-B022-E394507681B2}"/>
              </a:ext>
            </a:extLst>
          </p:cNvPr>
          <p:cNvSpPr>
            <a:spLocks noGrp="1"/>
          </p:cNvSpPr>
          <p:nvPr>
            <p:ph type="title"/>
          </p:nvPr>
        </p:nvSpPr>
        <p:spPr/>
        <p:txBody>
          <a:bodyPr/>
          <a:lstStyle/>
          <a:p>
            <a:r>
              <a:rPr kumimoji="1" lang="en-US" altLang="zh-CN" dirty="0"/>
              <a:t>AB</a:t>
            </a:r>
            <a:r>
              <a:rPr kumimoji="1" lang="zh-CN" altLang="en-US" dirty="0"/>
              <a:t> </a:t>
            </a:r>
            <a:r>
              <a:rPr kumimoji="1" lang="en-US" altLang="zh-CN" dirty="0"/>
              <a:t>Test</a:t>
            </a:r>
            <a:r>
              <a:rPr kumimoji="1" lang="zh-CN" altLang="en-US" dirty="0"/>
              <a:t> 简介</a:t>
            </a:r>
          </a:p>
        </p:txBody>
      </p:sp>
      <p:sp>
        <p:nvSpPr>
          <p:cNvPr id="3" name="内容占位符 2">
            <a:extLst>
              <a:ext uri="{FF2B5EF4-FFF2-40B4-BE49-F238E27FC236}">
                <a16:creationId xmlns:a16="http://schemas.microsoft.com/office/drawing/2014/main" id="{BE611B6E-CEEC-CC47-8FE8-DCA34E73417A}"/>
              </a:ext>
            </a:extLst>
          </p:cNvPr>
          <p:cNvSpPr>
            <a:spLocks noGrp="1"/>
          </p:cNvSpPr>
          <p:nvPr>
            <p:ph idx="1"/>
          </p:nvPr>
        </p:nvSpPr>
        <p:spPr>
          <a:xfrm>
            <a:off x="838200" y="1825624"/>
            <a:ext cx="10515600" cy="4630593"/>
          </a:xfrm>
        </p:spPr>
        <p:txBody>
          <a:bodyPr>
            <a:normAutofit fontScale="85000" lnSpcReduction="20000"/>
          </a:bodyPr>
          <a:lstStyle/>
          <a:p>
            <a:pPr>
              <a:lnSpc>
                <a:spcPct val="170000"/>
              </a:lnSpc>
            </a:pPr>
            <a:r>
              <a:rPr lang="en-US" altLang="zh-CN" b="1" dirty="0"/>
              <a:t>AB</a:t>
            </a:r>
            <a:r>
              <a:rPr lang="zh-CN" altLang="en-US" b="1" dirty="0"/>
              <a:t> </a:t>
            </a:r>
            <a:r>
              <a:rPr lang="en-US" altLang="zh-CN" b="1" dirty="0"/>
              <a:t>Test</a:t>
            </a:r>
            <a:r>
              <a:rPr lang="zh-CN" altLang="en-US" b="1" dirty="0"/>
              <a:t> 是什么？</a:t>
            </a:r>
            <a:endParaRPr lang="en-US" altLang="zh-CN" b="1" dirty="0"/>
          </a:p>
          <a:p>
            <a:pPr lvl="1">
              <a:lnSpc>
                <a:spcPct val="140000"/>
              </a:lnSpc>
            </a:pPr>
            <a:r>
              <a:rPr lang="zh-CN" altLang="en-US" dirty="0"/>
              <a:t>在产品正式迭代发版之前，为同一个目标制定两个（或以上）方案，将用户流量对应分成几组，在保证每组用户特征相同的前提下，让用户分别看到不同的方案设计，根据几组用户的真实数据反馈，科学的帮助产品进行决策的过程。</a:t>
            </a:r>
            <a:endParaRPr lang="en-US" altLang="zh-CN" dirty="0"/>
          </a:p>
          <a:p>
            <a:pPr>
              <a:lnSpc>
                <a:spcPct val="170000"/>
              </a:lnSpc>
              <a:spcBef>
                <a:spcPts val="0"/>
              </a:spcBef>
            </a:pPr>
            <a:r>
              <a:rPr lang="en-US" altLang="zh-CN" b="1" dirty="0"/>
              <a:t>AB</a:t>
            </a:r>
            <a:r>
              <a:rPr lang="zh-CN" altLang="en-US" b="1" dirty="0"/>
              <a:t> </a:t>
            </a:r>
            <a:r>
              <a:rPr lang="en-US" altLang="zh-CN" b="1" dirty="0"/>
              <a:t>Test</a:t>
            </a:r>
            <a:r>
              <a:rPr lang="zh-CN" altLang="en-US" b="1" dirty="0"/>
              <a:t> 的目的？</a:t>
            </a:r>
            <a:endParaRPr lang="en-US" altLang="zh-CN" b="1" dirty="0"/>
          </a:p>
          <a:p>
            <a:pPr lvl="1">
              <a:lnSpc>
                <a:spcPct val="140000"/>
              </a:lnSpc>
            </a:pPr>
            <a:r>
              <a:rPr lang="zh-CN" altLang="en-US" dirty="0"/>
              <a:t>通过科学的实验验证两组（或以上）不同方案中所关注的核心指标的平均水平是否存在明显的差异（提升</a:t>
            </a:r>
            <a:r>
              <a:rPr lang="en-US" altLang="zh-CN" dirty="0"/>
              <a:t>/</a:t>
            </a:r>
            <a:r>
              <a:rPr lang="zh-CN" altLang="en-US" dirty="0"/>
              <a:t>下降）。</a:t>
            </a:r>
            <a:endParaRPr lang="en-US" altLang="zh-CN" dirty="0"/>
          </a:p>
          <a:p>
            <a:pPr>
              <a:lnSpc>
                <a:spcPct val="170000"/>
              </a:lnSpc>
              <a:spcBef>
                <a:spcPts val="0"/>
              </a:spcBef>
            </a:pPr>
            <a:r>
              <a:rPr lang="en-US" altLang="zh-CN" b="1" dirty="0"/>
              <a:t>AB</a:t>
            </a:r>
            <a:r>
              <a:rPr lang="zh-CN" altLang="en-US" b="1" dirty="0"/>
              <a:t> </a:t>
            </a:r>
            <a:r>
              <a:rPr lang="en-US" altLang="zh-CN" b="1" dirty="0"/>
              <a:t>Test</a:t>
            </a:r>
            <a:r>
              <a:rPr lang="zh-CN" altLang="en-US" b="1" dirty="0"/>
              <a:t> 与统计学的关系？</a:t>
            </a:r>
            <a:endParaRPr lang="en-US" altLang="zh-CN" b="1" dirty="0"/>
          </a:p>
          <a:p>
            <a:pPr lvl="1">
              <a:lnSpc>
                <a:spcPct val="140000"/>
              </a:lnSpc>
            </a:pPr>
            <a:r>
              <a:rPr lang="zh-CN" altLang="en-US" dirty="0"/>
              <a:t>这个实验能否有效证明两组间存在差异？能够出现实验中所得到的差异的概率有多大？统计学中的“假设检验”思想可以帮助回答这个问题。</a:t>
            </a:r>
          </a:p>
        </p:txBody>
      </p:sp>
    </p:spTree>
    <p:extLst>
      <p:ext uri="{BB962C8B-B14F-4D97-AF65-F5344CB8AC3E}">
        <p14:creationId xmlns:p14="http://schemas.microsoft.com/office/powerpoint/2010/main" val="377116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E739E-9877-C140-B2AC-957C0ED8E6B2}"/>
              </a:ext>
            </a:extLst>
          </p:cNvPr>
          <p:cNvSpPr>
            <a:spLocks noGrp="1"/>
          </p:cNvSpPr>
          <p:nvPr>
            <p:ph type="title"/>
          </p:nvPr>
        </p:nvSpPr>
        <p:spPr/>
        <p:txBody>
          <a:bodyPr/>
          <a:lstStyle/>
          <a:p>
            <a:r>
              <a:rPr kumimoji="1" lang="zh-CN" altLang="en-US" dirty="0"/>
              <a:t>几个统计学概念（</a:t>
            </a:r>
            <a:r>
              <a:rPr kumimoji="1" lang="en-US" altLang="zh-CN" dirty="0"/>
              <a:t>1</a:t>
            </a:r>
            <a:r>
              <a:rPr kumimoji="1" lang="zh-CN" altLang="en-US" dirty="0"/>
              <a:t>）</a:t>
            </a:r>
          </a:p>
        </p:txBody>
      </p:sp>
      <p:sp>
        <p:nvSpPr>
          <p:cNvPr id="3" name="内容占位符 2">
            <a:extLst>
              <a:ext uri="{FF2B5EF4-FFF2-40B4-BE49-F238E27FC236}">
                <a16:creationId xmlns:a16="http://schemas.microsoft.com/office/drawing/2014/main" id="{9AA37DDA-B361-F04B-A174-3F46C725467C}"/>
              </a:ext>
            </a:extLst>
          </p:cNvPr>
          <p:cNvSpPr>
            <a:spLocks noGrp="1"/>
          </p:cNvSpPr>
          <p:nvPr>
            <p:ph idx="1"/>
          </p:nvPr>
        </p:nvSpPr>
        <p:spPr>
          <a:xfrm>
            <a:off x="838200" y="1825624"/>
            <a:ext cx="10515600" cy="4533611"/>
          </a:xfrm>
        </p:spPr>
        <p:txBody>
          <a:bodyPr>
            <a:noAutofit/>
          </a:bodyPr>
          <a:lstStyle/>
          <a:p>
            <a:pPr>
              <a:lnSpc>
                <a:spcPct val="150000"/>
              </a:lnSpc>
            </a:pPr>
            <a:r>
              <a:rPr kumimoji="1" lang="zh-CN" altLang="en-US" sz="2400" b="1" dirty="0"/>
              <a:t>假设检验</a:t>
            </a:r>
            <a:endParaRPr kumimoji="1" lang="en-US" altLang="zh-CN" sz="2400" b="1" dirty="0"/>
          </a:p>
          <a:p>
            <a:pPr lvl="1">
              <a:lnSpc>
                <a:spcPct val="120000"/>
              </a:lnSpc>
            </a:pPr>
            <a:r>
              <a:rPr lang="zh-CN" altLang="en-US" sz="2000" dirty="0"/>
              <a:t>假设检验（中的参数检验）是先对总体的参数提出某种假设，然后利用样本数据判断假设是否成立的过程。逻辑上运用反证法，统计上依据小概率思想。</a:t>
            </a:r>
          </a:p>
          <a:p>
            <a:pPr lvl="1">
              <a:lnSpc>
                <a:spcPct val="120000"/>
              </a:lnSpc>
            </a:pPr>
            <a:r>
              <a:rPr lang="zh-CN" altLang="en-US" sz="2000" dirty="0"/>
              <a:t>反证法：先提出假设，再用适当的统计方法确定假设成立的可能性大小；如果可能性小，则认为假设不成立。</a:t>
            </a:r>
            <a:endParaRPr lang="en-US" altLang="zh-CN" sz="2000" dirty="0"/>
          </a:p>
          <a:p>
            <a:pPr lvl="2">
              <a:lnSpc>
                <a:spcPct val="120000"/>
              </a:lnSpc>
            </a:pPr>
            <a:r>
              <a:rPr kumimoji="1" lang="zh-CN" altLang="en-US" sz="1600" b="1" dirty="0"/>
              <a:t>原假设（</a:t>
            </a:r>
            <a:r>
              <a:rPr kumimoji="1" lang="en-US" altLang="zh-CN" sz="1600" b="1" dirty="0"/>
              <a:t>H</a:t>
            </a:r>
            <a:r>
              <a:rPr kumimoji="1" lang="en-US" altLang="zh-CN" sz="1600" b="1" baseline="-25000" dirty="0"/>
              <a:t>0</a:t>
            </a:r>
            <a:r>
              <a:rPr kumimoji="1" lang="zh-CN" altLang="en-US" sz="1600" b="1" dirty="0"/>
              <a:t>）</a:t>
            </a:r>
            <a:r>
              <a:rPr kumimoji="1" lang="zh-CN" altLang="en-US" sz="1600" dirty="0"/>
              <a:t>：实</a:t>
            </a:r>
            <a:r>
              <a:rPr lang="zh-CN" altLang="en-US" sz="1600" dirty="0"/>
              <a:t>验者想收集证据予以反对的假设，又称“零假设”</a:t>
            </a:r>
            <a:endParaRPr kumimoji="1" lang="en-US" altLang="zh-CN" sz="1600" dirty="0"/>
          </a:p>
          <a:p>
            <a:pPr lvl="2">
              <a:lnSpc>
                <a:spcPct val="120000"/>
              </a:lnSpc>
            </a:pPr>
            <a:r>
              <a:rPr kumimoji="1" lang="zh-CN" altLang="en-US" sz="1600" b="1" dirty="0"/>
              <a:t>备择假设（</a:t>
            </a:r>
            <a:r>
              <a:rPr kumimoji="1" lang="en-US" altLang="zh-CN" sz="1600" b="1" dirty="0"/>
              <a:t>H</a:t>
            </a:r>
            <a:r>
              <a:rPr kumimoji="1" lang="en-US" altLang="zh-CN" sz="1600" b="1" baseline="-25000" dirty="0"/>
              <a:t>1</a:t>
            </a:r>
            <a:r>
              <a:rPr kumimoji="1" lang="zh-CN" altLang="en-US" sz="1600" b="1" dirty="0"/>
              <a:t>）</a:t>
            </a:r>
            <a:r>
              <a:rPr kumimoji="1" lang="zh-CN" altLang="en-US" sz="1600" dirty="0"/>
              <a:t>：实</a:t>
            </a:r>
            <a:r>
              <a:rPr lang="zh-CN" altLang="en-US" sz="1600" dirty="0"/>
              <a:t>验者想收集证据予以支持的假设，也称“研究假设”</a:t>
            </a:r>
            <a:endParaRPr lang="en-US" altLang="zh-CN" sz="1600" dirty="0"/>
          </a:p>
          <a:p>
            <a:pPr lvl="1">
              <a:lnSpc>
                <a:spcPct val="120000"/>
              </a:lnSpc>
            </a:pPr>
            <a:r>
              <a:rPr lang="zh-CN" altLang="en-US" sz="2000" dirty="0"/>
              <a:t>小概率思想：小概率事件（显著性水平 </a:t>
            </a:r>
            <a:r>
              <a:rPr lang="en" altLang="zh-CN" sz="2000" dirty="0"/>
              <a:t>p &lt; 0.05</a:t>
            </a:r>
            <a:r>
              <a:rPr lang="zh-CN" altLang="en" sz="2000" dirty="0"/>
              <a:t>）</a:t>
            </a:r>
            <a:r>
              <a:rPr lang="zh-CN" altLang="en-US" sz="2000" dirty="0"/>
              <a:t>在一次实验中基本不会发生。</a:t>
            </a:r>
            <a:endParaRPr lang="en-US" altLang="zh-CN" sz="2000" dirty="0"/>
          </a:p>
          <a:p>
            <a:pPr lvl="2">
              <a:lnSpc>
                <a:spcPct val="120000"/>
              </a:lnSpc>
            </a:pPr>
            <a:r>
              <a:rPr lang="zh-CN" altLang="en-US" sz="1600" dirty="0"/>
              <a:t>如何计算假设成立</a:t>
            </a:r>
            <a:r>
              <a:rPr lang="en-US" altLang="zh-CN" sz="1600" dirty="0"/>
              <a:t>/</a:t>
            </a:r>
            <a:r>
              <a:rPr lang="zh-CN" altLang="en-US" sz="1600" dirty="0"/>
              <a:t>不成立的概率？假定分布下随机变量的分布函数。</a:t>
            </a:r>
          </a:p>
          <a:p>
            <a:pPr lvl="1">
              <a:lnSpc>
                <a:spcPct val="120000"/>
              </a:lnSpc>
            </a:pPr>
            <a:r>
              <a:rPr lang="zh-CN" altLang="en-US" sz="2000" dirty="0"/>
              <a:t>具体到</a:t>
            </a:r>
            <a:r>
              <a:rPr lang="en-US" altLang="zh-CN" sz="2000" dirty="0"/>
              <a:t>AB</a:t>
            </a:r>
            <a:r>
              <a:rPr lang="zh-CN" altLang="en-US" sz="2000" dirty="0"/>
              <a:t> </a:t>
            </a:r>
            <a:r>
              <a:rPr lang="en-US" altLang="zh-CN" sz="2000" dirty="0"/>
              <a:t>Test</a:t>
            </a:r>
            <a:r>
              <a:rPr lang="zh-CN" altLang="en-US" sz="2000" dirty="0"/>
              <a:t>：假设实验组的总体参数（优化指标均值</a:t>
            </a:r>
            <a:r>
              <a:rPr lang="en-US" altLang="zh-CN" sz="2000" dirty="0"/>
              <a:t>/</a:t>
            </a:r>
            <a:r>
              <a:rPr lang="zh-CN" altLang="en-US" sz="2000" dirty="0"/>
              <a:t>比率）等于对照组的总体参数，然后利用这两组的样本数据来判断假设是否成立。</a:t>
            </a:r>
            <a:endParaRPr kumimoji="1" lang="en-US" altLang="zh-CN" sz="2400" b="1" dirty="0"/>
          </a:p>
        </p:txBody>
      </p:sp>
    </p:spTree>
    <p:extLst>
      <p:ext uri="{BB962C8B-B14F-4D97-AF65-F5344CB8AC3E}">
        <p14:creationId xmlns:p14="http://schemas.microsoft.com/office/powerpoint/2010/main" val="352749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AB79-02DD-BB4D-9AEC-3EBD146586DC}"/>
              </a:ext>
            </a:extLst>
          </p:cNvPr>
          <p:cNvSpPr>
            <a:spLocks noGrp="1"/>
          </p:cNvSpPr>
          <p:nvPr>
            <p:ph type="title"/>
          </p:nvPr>
        </p:nvSpPr>
        <p:spPr/>
        <p:txBody>
          <a:bodyPr/>
          <a:lstStyle/>
          <a:p>
            <a:r>
              <a:rPr kumimoji="1" lang="zh-CN" altLang="en-US" dirty="0"/>
              <a:t>几个统计学概念（</a:t>
            </a:r>
            <a:r>
              <a:rPr kumimoji="1" lang="en-US" altLang="zh-CN" dirty="0"/>
              <a:t>2</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BAEABE-D87A-2741-AA03-29CDE761B0E1}"/>
                  </a:ext>
                </a:extLst>
              </p:cNvPr>
              <p:cNvSpPr>
                <a:spLocks noGrp="1"/>
              </p:cNvSpPr>
              <p:nvPr>
                <p:ph idx="1"/>
              </p:nvPr>
            </p:nvSpPr>
            <p:spPr>
              <a:xfrm>
                <a:off x="838200" y="1825625"/>
                <a:ext cx="5673436" cy="4782994"/>
              </a:xfrm>
            </p:spPr>
            <p:txBody>
              <a:bodyPr>
                <a:normAutofit fontScale="85000" lnSpcReduction="20000"/>
              </a:bodyPr>
              <a:lstStyle/>
              <a:p>
                <a:pPr>
                  <a:lnSpc>
                    <a:spcPct val="170000"/>
                  </a:lnSpc>
                  <a:spcBef>
                    <a:spcPts val="0"/>
                  </a:spcBef>
                </a:pPr>
                <a:r>
                  <a:rPr kumimoji="1" lang="zh-CN" altLang="en-US" b="1" dirty="0"/>
                  <a:t>两类错误</a:t>
                </a:r>
                <a:endParaRPr kumimoji="1" lang="en-US" altLang="zh-CN" b="1" dirty="0"/>
              </a:p>
              <a:p>
                <a:pPr lvl="1">
                  <a:lnSpc>
                    <a:spcPct val="130000"/>
                  </a:lnSpc>
                </a:pPr>
                <a:r>
                  <a:rPr kumimoji="1" lang="zh-CN" altLang="en-US" dirty="0"/>
                  <a:t>第 </a:t>
                </a:r>
                <a:r>
                  <a:rPr kumimoji="1" lang="en-US" altLang="zh-CN" dirty="0"/>
                  <a:t>I</a:t>
                </a:r>
                <a:r>
                  <a:rPr kumimoji="1" lang="zh-CN" altLang="en-US" dirty="0"/>
                  <a:t> 类错误（弃真错误）：</a:t>
                </a:r>
                <a:r>
                  <a:rPr lang="zh-CN" altLang="en-US" dirty="0"/>
                  <a:t>原假设为真时拒绝原假设，概率记为</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𝛼</m:t>
                    </m:r>
                  </m:oMath>
                </a14:m>
                <a:endParaRPr kumimoji="1" lang="en-US" altLang="zh-CN" dirty="0"/>
              </a:p>
              <a:p>
                <a:pPr lvl="1">
                  <a:lnSpc>
                    <a:spcPct val="130000"/>
                  </a:lnSpc>
                </a:pPr>
                <a:r>
                  <a:rPr kumimoji="1" lang="zh-CN" altLang="en-US" dirty="0"/>
                  <a:t>第 </a:t>
                </a:r>
                <a:r>
                  <a:rPr kumimoji="1" lang="en-US" altLang="zh-CN" dirty="0"/>
                  <a:t>II</a:t>
                </a:r>
                <a:r>
                  <a:rPr kumimoji="1" lang="zh-CN" altLang="en-US" dirty="0"/>
                  <a:t> 类错误（取伪错误）：</a:t>
                </a:r>
                <a:r>
                  <a:rPr lang="zh-CN" altLang="en-US" dirty="0"/>
                  <a:t>原假设为假时未拒绝原假设，概率记为</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𝛽</m:t>
                    </m:r>
                  </m:oMath>
                </a14:m>
                <a:endParaRPr kumimoji="1" lang="en-US" altLang="zh-CN" dirty="0"/>
              </a:p>
              <a:p>
                <a:pPr>
                  <a:lnSpc>
                    <a:spcPct val="170000"/>
                  </a:lnSpc>
                  <a:spcBef>
                    <a:spcPts val="0"/>
                  </a:spcBef>
                </a:pPr>
                <a:r>
                  <a:rPr kumimoji="1" lang="zh-CN" altLang="en-US" b="1" dirty="0"/>
                  <a:t>显著性水平</a:t>
                </a:r>
                <a:r>
                  <a:rPr kumimoji="1" lang="zh-CN" altLang="en-US" dirty="0"/>
                  <a:t>（</a:t>
                </a:r>
                <a:r>
                  <a:rPr kumimoji="1" lang="en-US" altLang="zh-CN" dirty="0"/>
                  <a:t>p-value</a:t>
                </a:r>
                <a:r>
                  <a:rPr kumimoji="1" lang="zh-CN" altLang="en-US" dirty="0"/>
                  <a:t>）</a:t>
                </a:r>
                <a:endParaRPr kumimoji="1" lang="en-US" altLang="zh-CN" dirty="0"/>
              </a:p>
              <a:p>
                <a:pPr lvl="1">
                  <a:lnSpc>
                    <a:spcPct val="130000"/>
                  </a:lnSpc>
                </a:pPr>
                <a:r>
                  <a:rPr lang="zh-CN" altLang="en-US" dirty="0"/>
                  <a:t>在原假设为真的条件下，样本数据拒绝原假设的概率（不超过</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𝛼</m:t>
                    </m:r>
                  </m:oMath>
                </a14:m>
                <a:r>
                  <a:rPr lang="zh-CN" altLang="en-US" dirty="0"/>
                  <a:t>，尽量小）</a:t>
                </a:r>
                <a:endParaRPr lang="en-US" altLang="zh-CN" dirty="0"/>
              </a:p>
              <a:p>
                <a:pPr>
                  <a:lnSpc>
                    <a:spcPct val="130000"/>
                  </a:lnSpc>
                </a:pPr>
                <a:r>
                  <a:rPr kumimoji="1" lang="zh-CN" altLang="en-US" b="1" dirty="0"/>
                  <a:t>统计功效</a:t>
                </a:r>
                <a:r>
                  <a:rPr kumimoji="1" lang="zh-CN" altLang="en-US" dirty="0"/>
                  <a:t>（</a:t>
                </a:r>
                <a:r>
                  <a:rPr kumimoji="1" lang="en-US" altLang="zh-CN" dirty="0"/>
                  <a:t>power</a:t>
                </a:r>
                <a:r>
                  <a:rPr kumimoji="1" lang="zh-CN" altLang="en-US" dirty="0"/>
                  <a:t>）</a:t>
                </a:r>
                <a:endParaRPr lang="en-US" altLang="zh-CN" dirty="0"/>
              </a:p>
              <a:p>
                <a:pPr lvl="1">
                  <a:lnSpc>
                    <a:spcPct val="130000"/>
                  </a:lnSpc>
                </a:pPr>
                <a:r>
                  <a:rPr lang="zh-CN" altLang="en-US" dirty="0"/>
                  <a:t>在原假设为假的条件下，样本数据拒绝原假设的概率（不小于</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𝛽</m:t>
                    </m:r>
                  </m:oMath>
                </a14:m>
                <a:r>
                  <a:rPr lang="zh-CN" altLang="en-US" dirty="0"/>
                  <a:t>，尽量大）</a:t>
                </a:r>
                <a:endParaRPr kumimoji="1" lang="en-US" altLang="zh-CN" dirty="0"/>
              </a:p>
            </p:txBody>
          </p:sp>
        </mc:Choice>
        <mc:Fallback xmlns="">
          <p:sp>
            <p:nvSpPr>
              <p:cNvPr id="3" name="内容占位符 2">
                <a:extLst>
                  <a:ext uri="{FF2B5EF4-FFF2-40B4-BE49-F238E27FC236}">
                    <a16:creationId xmlns:a16="http://schemas.microsoft.com/office/drawing/2014/main" id="{81BAEABE-D87A-2741-AA03-29CDE761B0E1}"/>
                  </a:ext>
                </a:extLst>
              </p:cNvPr>
              <p:cNvSpPr>
                <a:spLocks noGrp="1" noRot="1" noChangeAspect="1" noMove="1" noResize="1" noEditPoints="1" noAdjustHandles="1" noChangeArrowheads="1" noChangeShapeType="1" noTextEdit="1"/>
              </p:cNvSpPr>
              <p:nvPr>
                <p:ph idx="1"/>
              </p:nvPr>
            </p:nvSpPr>
            <p:spPr>
              <a:xfrm>
                <a:off x="838200" y="1825625"/>
                <a:ext cx="5673436" cy="4782994"/>
              </a:xfrm>
              <a:blipFill>
                <a:blip r:embed="rId2"/>
                <a:stretch>
                  <a:fillRect l="-1339" r="-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81FC4B3D-7E61-8046-8E5F-0BCB9F6EDF25}"/>
                  </a:ext>
                </a:extLst>
              </p:cNvPr>
              <p:cNvGraphicFramePr>
                <a:graphicFrameLocks noGrp="1"/>
              </p:cNvGraphicFramePr>
              <p:nvPr>
                <p:extLst>
                  <p:ext uri="{D42A27DB-BD31-4B8C-83A1-F6EECF244321}">
                    <p14:modId xmlns:p14="http://schemas.microsoft.com/office/powerpoint/2010/main" val="932550815"/>
                  </p:ext>
                </p:extLst>
              </p:nvPr>
            </p:nvGraphicFramePr>
            <p:xfrm>
              <a:off x="6707908" y="1925011"/>
              <a:ext cx="4645893" cy="2148225"/>
            </p:xfrm>
            <a:graphic>
              <a:graphicData uri="http://schemas.openxmlformats.org/drawingml/2006/table">
                <a:tbl>
                  <a:tblPr firstRow="1" bandRow="1">
                    <a:tableStyleId>{5C22544A-7EE6-4342-B048-85BDC9FD1C3A}</a:tableStyleId>
                  </a:tblPr>
                  <a:tblGrid>
                    <a:gridCol w="1050637">
                      <a:extLst>
                        <a:ext uri="{9D8B030D-6E8A-4147-A177-3AD203B41FA5}">
                          <a16:colId xmlns:a16="http://schemas.microsoft.com/office/drawing/2014/main" val="1854121552"/>
                        </a:ext>
                      </a:extLst>
                    </a:gridCol>
                    <a:gridCol w="1468582">
                      <a:extLst>
                        <a:ext uri="{9D8B030D-6E8A-4147-A177-3AD203B41FA5}">
                          <a16:colId xmlns:a16="http://schemas.microsoft.com/office/drawing/2014/main" val="3568049574"/>
                        </a:ext>
                      </a:extLst>
                    </a:gridCol>
                    <a:gridCol w="2126674">
                      <a:extLst>
                        <a:ext uri="{9D8B030D-6E8A-4147-A177-3AD203B41FA5}">
                          <a16:colId xmlns:a16="http://schemas.microsoft.com/office/drawing/2014/main" val="357413868"/>
                        </a:ext>
                      </a:extLst>
                    </a:gridCol>
                  </a:tblGrid>
                  <a:tr h="602695">
                    <a:tc>
                      <a:txBody>
                        <a:bodyPr/>
                        <a:lstStyle/>
                        <a:p>
                          <a:pPr algn="ctr"/>
                          <a:endParaRPr lang="zh-CN" altLang="en-US" dirty="0"/>
                        </a:p>
                      </a:txBody>
                      <a:tcPr anchor="ctr"/>
                    </a:tc>
                    <a:tc>
                      <a:txBody>
                        <a:bodyPr/>
                        <a:lstStyle/>
                        <a:p>
                          <a:pPr algn="ctr"/>
                          <a:r>
                            <a:rPr lang="zh-CN" altLang="en-US" dirty="0"/>
                            <a:t>不拒绝 </a:t>
                          </a:r>
                          <a:r>
                            <a:rPr lang="en-US" altLang="zh-CN" dirty="0"/>
                            <a:t>H</a:t>
                          </a:r>
                          <a:r>
                            <a:rPr lang="en-US" altLang="zh-CN" baseline="-25000" dirty="0"/>
                            <a:t>0</a:t>
                          </a:r>
                          <a:endParaRPr lang="zh-CN" altLang="en-US" baseline="-25000" dirty="0"/>
                        </a:p>
                      </a:txBody>
                      <a:tcPr anchor="ctr"/>
                    </a:tc>
                    <a:tc>
                      <a:txBody>
                        <a:bodyPr/>
                        <a:lstStyle/>
                        <a:p>
                          <a:pPr algn="ctr"/>
                          <a:r>
                            <a:rPr lang="zh-CN" altLang="en-US" dirty="0"/>
                            <a:t>拒绝 </a:t>
                          </a:r>
                          <a:r>
                            <a:rPr lang="en-US" altLang="zh-CN" dirty="0"/>
                            <a:t>H</a:t>
                          </a:r>
                          <a:r>
                            <a:rPr lang="en-US" altLang="zh-CN" baseline="-25000" dirty="0"/>
                            <a:t>0</a:t>
                          </a:r>
                          <a:endParaRPr lang="zh-CN" altLang="en-US" baseline="-25000" dirty="0"/>
                        </a:p>
                      </a:txBody>
                      <a:tcPr anchor="ctr"/>
                    </a:tc>
                    <a:extLst>
                      <a:ext uri="{0D108BD9-81ED-4DB2-BD59-A6C34878D82A}">
                        <a16:rowId xmlns:a16="http://schemas.microsoft.com/office/drawing/2014/main" val="4099524071"/>
                      </a:ext>
                    </a:extLst>
                  </a:tr>
                  <a:tr h="772765">
                    <a:tc>
                      <a:txBody>
                        <a:bodyPr/>
                        <a:lstStyle/>
                        <a:p>
                          <a:pPr algn="ctr"/>
                          <a:r>
                            <a:rPr lang="en-US" altLang="zh-CN" dirty="0"/>
                            <a:t>H</a:t>
                          </a:r>
                          <a:r>
                            <a:rPr lang="en-US" altLang="zh-CN" baseline="-25000" dirty="0"/>
                            <a:t>0</a:t>
                          </a:r>
                          <a:r>
                            <a:rPr lang="zh-CN" altLang="en-US" dirty="0"/>
                            <a:t> 为真</a:t>
                          </a:r>
                        </a:p>
                      </a:txBody>
                      <a:tcPr anchor="ctr"/>
                    </a:tc>
                    <a:tc>
                      <a:txBody>
                        <a:bodyPr/>
                        <a:lstStyle/>
                        <a:p>
                          <a:pPr algn="ctr"/>
                          <a:r>
                            <a:rPr lang="zh-CN" altLang="en-US" dirty="0"/>
                            <a:t>正确决策</a:t>
                          </a:r>
                          <a:endParaRPr lang="en-US" altLang="zh-CN" dirty="0"/>
                        </a:p>
                        <a:p>
                          <a:pPr algn="ct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1−</m:t>
                                </m:r>
                                <m:r>
                                  <a:rPr kumimoji="1" lang="en-US" altLang="zh-CN" i="1" smtClean="0">
                                    <a:latin typeface="Cambria Math" panose="02040503050406030204" pitchFamily="18" charset="0"/>
                                    <a:ea typeface="Cambria Math" panose="02040503050406030204" pitchFamily="18" charset="0"/>
                                  </a:rPr>
                                  <m:t>𝛼</m:t>
                                </m:r>
                              </m:oMath>
                            </m:oMathPara>
                          </a14:m>
                          <a:endParaRPr lang="zh-CN" altLang="en-US" dirty="0"/>
                        </a:p>
                      </a:txBody>
                      <a:tcPr anchor="ctr"/>
                    </a:tc>
                    <a:tc>
                      <a:txBody>
                        <a:bodyPr/>
                        <a:lstStyle/>
                        <a:p>
                          <a:pPr algn="ctr"/>
                          <a:r>
                            <a:rPr lang="en-US" altLang="zh-CN" dirty="0"/>
                            <a:t>I</a:t>
                          </a:r>
                          <a:r>
                            <a:rPr lang="zh-CN" altLang="en-US" dirty="0"/>
                            <a:t> 类错误，</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𝛼</m:t>
                              </m:r>
                            </m:oMath>
                          </a14:m>
                          <a:endParaRPr lang="zh-CN" altLang="en-US" dirty="0"/>
                        </a:p>
                      </a:txBody>
                      <a:tcPr anchor="ctr"/>
                    </a:tc>
                    <a:extLst>
                      <a:ext uri="{0D108BD9-81ED-4DB2-BD59-A6C34878D82A}">
                        <a16:rowId xmlns:a16="http://schemas.microsoft.com/office/drawing/2014/main" val="3315707712"/>
                      </a:ext>
                    </a:extLst>
                  </a:tr>
                  <a:tr h="772765">
                    <a:tc>
                      <a:txBody>
                        <a:bodyPr/>
                        <a:lstStyle/>
                        <a:p>
                          <a:pPr algn="ctr"/>
                          <a:r>
                            <a:rPr lang="en-US" altLang="zh-CN" dirty="0"/>
                            <a:t>H</a:t>
                          </a:r>
                          <a:r>
                            <a:rPr lang="en-US" altLang="zh-CN" baseline="-25000" dirty="0"/>
                            <a:t>0</a:t>
                          </a:r>
                          <a:r>
                            <a:rPr lang="zh-CN" altLang="en-US" dirty="0"/>
                            <a:t> 为假</a:t>
                          </a:r>
                        </a:p>
                      </a:txBody>
                      <a:tcPr anchor="ctr"/>
                    </a:tc>
                    <a:tc>
                      <a:txBody>
                        <a:bodyPr/>
                        <a:lstStyle/>
                        <a:p>
                          <a:pPr algn="ctr"/>
                          <a:r>
                            <a:rPr lang="en-US" altLang="zh-CN" dirty="0"/>
                            <a:t>II</a:t>
                          </a:r>
                          <a:r>
                            <a:rPr lang="zh-CN" altLang="en-US" dirty="0"/>
                            <a:t> 类错误，</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𝛽</m:t>
                              </m:r>
                            </m:oMath>
                          </a14:m>
                          <a:endParaRPr lang="zh-CN" altLang="en-US" dirty="0"/>
                        </a:p>
                      </a:txBody>
                      <a:tcPr anchor="ctr"/>
                    </a:tc>
                    <a:tc>
                      <a:txBody>
                        <a:bodyPr/>
                        <a:lstStyle/>
                        <a:p>
                          <a:pPr algn="ctr"/>
                          <a:r>
                            <a:rPr lang="zh-CN" altLang="en-US" dirty="0"/>
                            <a:t>正确决策，</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𝛽</m:t>
                              </m:r>
                            </m:oMath>
                          </a14:m>
                          <a:endParaRPr lang="en-US" altLang="zh-CN" dirty="0"/>
                        </a:p>
                        <a:p>
                          <a:pPr algn="ctr"/>
                          <a:r>
                            <a:rPr lang="zh-CN" altLang="en-US" dirty="0"/>
                            <a:t>统计功效</a:t>
                          </a:r>
                        </a:p>
                      </a:txBody>
                      <a:tcPr anchor="ctr"/>
                    </a:tc>
                    <a:extLst>
                      <a:ext uri="{0D108BD9-81ED-4DB2-BD59-A6C34878D82A}">
                        <a16:rowId xmlns:a16="http://schemas.microsoft.com/office/drawing/2014/main" val="1648611300"/>
                      </a:ext>
                    </a:extLst>
                  </a:tr>
                </a:tbl>
              </a:graphicData>
            </a:graphic>
          </p:graphicFrame>
        </mc:Choice>
        <mc:Fallback xmlns="">
          <p:graphicFrame>
            <p:nvGraphicFramePr>
              <p:cNvPr id="4" name="表格 3">
                <a:extLst>
                  <a:ext uri="{FF2B5EF4-FFF2-40B4-BE49-F238E27FC236}">
                    <a16:creationId xmlns:a16="http://schemas.microsoft.com/office/drawing/2014/main" id="{81FC4B3D-7E61-8046-8E5F-0BCB9F6EDF25}"/>
                  </a:ext>
                </a:extLst>
              </p:cNvPr>
              <p:cNvGraphicFramePr>
                <a:graphicFrameLocks noGrp="1"/>
              </p:cNvGraphicFramePr>
              <p:nvPr>
                <p:extLst>
                  <p:ext uri="{D42A27DB-BD31-4B8C-83A1-F6EECF244321}">
                    <p14:modId xmlns:p14="http://schemas.microsoft.com/office/powerpoint/2010/main" val="932550815"/>
                  </p:ext>
                </p:extLst>
              </p:nvPr>
            </p:nvGraphicFramePr>
            <p:xfrm>
              <a:off x="6707908" y="1925011"/>
              <a:ext cx="4645893" cy="2148225"/>
            </p:xfrm>
            <a:graphic>
              <a:graphicData uri="http://schemas.openxmlformats.org/drawingml/2006/table">
                <a:tbl>
                  <a:tblPr firstRow="1" bandRow="1">
                    <a:tableStyleId>{5C22544A-7EE6-4342-B048-85BDC9FD1C3A}</a:tableStyleId>
                  </a:tblPr>
                  <a:tblGrid>
                    <a:gridCol w="1050637">
                      <a:extLst>
                        <a:ext uri="{9D8B030D-6E8A-4147-A177-3AD203B41FA5}">
                          <a16:colId xmlns:a16="http://schemas.microsoft.com/office/drawing/2014/main" val="1854121552"/>
                        </a:ext>
                      </a:extLst>
                    </a:gridCol>
                    <a:gridCol w="1468582">
                      <a:extLst>
                        <a:ext uri="{9D8B030D-6E8A-4147-A177-3AD203B41FA5}">
                          <a16:colId xmlns:a16="http://schemas.microsoft.com/office/drawing/2014/main" val="3568049574"/>
                        </a:ext>
                      </a:extLst>
                    </a:gridCol>
                    <a:gridCol w="2126674">
                      <a:extLst>
                        <a:ext uri="{9D8B030D-6E8A-4147-A177-3AD203B41FA5}">
                          <a16:colId xmlns:a16="http://schemas.microsoft.com/office/drawing/2014/main" val="357413868"/>
                        </a:ext>
                      </a:extLst>
                    </a:gridCol>
                  </a:tblGrid>
                  <a:tr h="602695">
                    <a:tc>
                      <a:txBody>
                        <a:bodyPr/>
                        <a:lstStyle/>
                        <a:p>
                          <a:pPr algn="ctr"/>
                          <a:endParaRPr lang="zh-CN" altLang="en-US" dirty="0"/>
                        </a:p>
                      </a:txBody>
                      <a:tcPr anchor="ctr"/>
                    </a:tc>
                    <a:tc>
                      <a:txBody>
                        <a:bodyPr/>
                        <a:lstStyle/>
                        <a:p>
                          <a:pPr algn="ctr"/>
                          <a:r>
                            <a:rPr lang="zh-CN" altLang="en-US" dirty="0"/>
                            <a:t>不拒绝 </a:t>
                          </a:r>
                          <a:r>
                            <a:rPr lang="en-US" altLang="zh-CN" dirty="0"/>
                            <a:t>H</a:t>
                          </a:r>
                          <a:r>
                            <a:rPr lang="en-US" altLang="zh-CN" baseline="-25000" dirty="0"/>
                            <a:t>0</a:t>
                          </a:r>
                          <a:endParaRPr lang="zh-CN" altLang="en-US" baseline="-25000" dirty="0"/>
                        </a:p>
                      </a:txBody>
                      <a:tcPr anchor="ctr"/>
                    </a:tc>
                    <a:tc>
                      <a:txBody>
                        <a:bodyPr/>
                        <a:lstStyle/>
                        <a:p>
                          <a:pPr algn="ctr"/>
                          <a:r>
                            <a:rPr lang="zh-CN" altLang="en-US" dirty="0"/>
                            <a:t>拒绝 </a:t>
                          </a:r>
                          <a:r>
                            <a:rPr lang="en-US" altLang="zh-CN" dirty="0"/>
                            <a:t>H</a:t>
                          </a:r>
                          <a:r>
                            <a:rPr lang="en-US" altLang="zh-CN" baseline="-25000" dirty="0"/>
                            <a:t>0</a:t>
                          </a:r>
                          <a:endParaRPr lang="zh-CN" altLang="en-US" baseline="-25000" dirty="0"/>
                        </a:p>
                      </a:txBody>
                      <a:tcPr anchor="ctr"/>
                    </a:tc>
                    <a:extLst>
                      <a:ext uri="{0D108BD9-81ED-4DB2-BD59-A6C34878D82A}">
                        <a16:rowId xmlns:a16="http://schemas.microsoft.com/office/drawing/2014/main" val="4099524071"/>
                      </a:ext>
                    </a:extLst>
                  </a:tr>
                  <a:tr h="772765">
                    <a:tc>
                      <a:txBody>
                        <a:bodyPr/>
                        <a:lstStyle/>
                        <a:p>
                          <a:pPr algn="ctr"/>
                          <a:r>
                            <a:rPr lang="en-US" altLang="zh-CN" dirty="0"/>
                            <a:t>H</a:t>
                          </a:r>
                          <a:r>
                            <a:rPr lang="en-US" altLang="zh-CN" baseline="-25000" dirty="0"/>
                            <a:t>0</a:t>
                          </a:r>
                          <a:r>
                            <a:rPr lang="zh-CN" altLang="en-US" dirty="0"/>
                            <a:t> 为真</a:t>
                          </a:r>
                        </a:p>
                      </a:txBody>
                      <a:tcPr anchor="ctr"/>
                    </a:tc>
                    <a:tc>
                      <a:txBody>
                        <a:bodyPr/>
                        <a:lstStyle/>
                        <a:p>
                          <a:endParaRPr lang="zh-CN"/>
                        </a:p>
                      </a:txBody>
                      <a:tcPr anchor="ctr">
                        <a:blipFill>
                          <a:blip r:embed="rId3"/>
                          <a:stretch>
                            <a:fillRect l="-72414" t="-80328" r="-145690" b="-103279"/>
                          </a:stretch>
                        </a:blipFill>
                      </a:tcPr>
                    </a:tc>
                    <a:tc>
                      <a:txBody>
                        <a:bodyPr/>
                        <a:lstStyle/>
                        <a:p>
                          <a:endParaRPr lang="zh-CN"/>
                        </a:p>
                      </a:txBody>
                      <a:tcPr anchor="ctr">
                        <a:blipFill>
                          <a:blip r:embed="rId3"/>
                          <a:stretch>
                            <a:fillRect l="-119048" t="-80328" r="-595" b="-103279"/>
                          </a:stretch>
                        </a:blipFill>
                      </a:tcPr>
                    </a:tc>
                    <a:extLst>
                      <a:ext uri="{0D108BD9-81ED-4DB2-BD59-A6C34878D82A}">
                        <a16:rowId xmlns:a16="http://schemas.microsoft.com/office/drawing/2014/main" val="3315707712"/>
                      </a:ext>
                    </a:extLst>
                  </a:tr>
                  <a:tr h="772765">
                    <a:tc>
                      <a:txBody>
                        <a:bodyPr/>
                        <a:lstStyle/>
                        <a:p>
                          <a:pPr algn="ctr"/>
                          <a:r>
                            <a:rPr lang="en-US" altLang="zh-CN" dirty="0"/>
                            <a:t>H</a:t>
                          </a:r>
                          <a:r>
                            <a:rPr lang="en-US" altLang="zh-CN" baseline="-25000" dirty="0"/>
                            <a:t>0</a:t>
                          </a:r>
                          <a:r>
                            <a:rPr lang="zh-CN" altLang="en-US" dirty="0"/>
                            <a:t> 为假</a:t>
                          </a:r>
                        </a:p>
                      </a:txBody>
                      <a:tcPr anchor="ctr"/>
                    </a:tc>
                    <a:tc>
                      <a:txBody>
                        <a:bodyPr/>
                        <a:lstStyle/>
                        <a:p>
                          <a:endParaRPr lang="zh-CN"/>
                        </a:p>
                      </a:txBody>
                      <a:tcPr anchor="ctr">
                        <a:blipFill>
                          <a:blip r:embed="rId3"/>
                          <a:stretch>
                            <a:fillRect l="-72414" t="-180328" r="-145690" b="-3279"/>
                          </a:stretch>
                        </a:blipFill>
                      </a:tcPr>
                    </a:tc>
                    <a:tc>
                      <a:txBody>
                        <a:bodyPr/>
                        <a:lstStyle/>
                        <a:p>
                          <a:endParaRPr lang="zh-CN"/>
                        </a:p>
                      </a:txBody>
                      <a:tcPr anchor="ctr">
                        <a:blipFill>
                          <a:blip r:embed="rId3"/>
                          <a:stretch>
                            <a:fillRect l="-119048" t="-180328" r="-595" b="-3279"/>
                          </a:stretch>
                        </a:blipFill>
                      </a:tcPr>
                    </a:tc>
                    <a:extLst>
                      <a:ext uri="{0D108BD9-81ED-4DB2-BD59-A6C34878D82A}">
                        <a16:rowId xmlns:a16="http://schemas.microsoft.com/office/drawing/2014/main" val="1648611300"/>
                      </a:ext>
                    </a:extLst>
                  </a:tr>
                </a:tbl>
              </a:graphicData>
            </a:graphic>
          </p:graphicFrame>
        </mc:Fallback>
      </mc:AlternateContent>
      <p:pic>
        <p:nvPicPr>
          <p:cNvPr id="5" name="图片 4">
            <a:extLst>
              <a:ext uri="{FF2B5EF4-FFF2-40B4-BE49-F238E27FC236}">
                <a16:creationId xmlns:a16="http://schemas.microsoft.com/office/drawing/2014/main" id="{D0743900-0D52-944A-A30A-DAB7A7F3B98D}"/>
              </a:ext>
            </a:extLst>
          </p:cNvPr>
          <p:cNvPicPr>
            <a:picLocks noChangeAspect="1"/>
          </p:cNvPicPr>
          <p:nvPr/>
        </p:nvPicPr>
        <p:blipFill rotWithShape="1">
          <a:blip r:embed="rId4"/>
          <a:srcRect b="971"/>
          <a:stretch/>
        </p:blipFill>
        <p:spPr>
          <a:xfrm>
            <a:off x="6707908" y="4336472"/>
            <a:ext cx="4645892" cy="1981201"/>
          </a:xfrm>
          <a:prstGeom prst="rect">
            <a:avLst/>
          </a:prstGeom>
        </p:spPr>
      </p:pic>
    </p:spTree>
    <p:extLst>
      <p:ext uri="{BB962C8B-B14F-4D97-AF65-F5344CB8AC3E}">
        <p14:creationId xmlns:p14="http://schemas.microsoft.com/office/powerpoint/2010/main" val="373756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FE164-706B-1443-95CA-744AC020EDAE}"/>
              </a:ext>
            </a:extLst>
          </p:cNvPr>
          <p:cNvSpPr>
            <a:spLocks noGrp="1"/>
          </p:cNvSpPr>
          <p:nvPr>
            <p:ph type="title"/>
          </p:nvPr>
        </p:nvSpPr>
        <p:spPr/>
        <p:txBody>
          <a:bodyPr/>
          <a:lstStyle/>
          <a:p>
            <a:r>
              <a:rPr kumimoji="1" lang="zh-CN" altLang="en-US" dirty="0"/>
              <a:t>几个统计学概念（</a:t>
            </a:r>
            <a:r>
              <a:rPr kumimoji="1" lang="en-US" altLang="zh-CN" dirty="0"/>
              <a:t>3</a:t>
            </a:r>
            <a:r>
              <a:rPr kumimoji="1"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313F22E-EEF4-0F4D-98C8-390DA3FF10AD}"/>
                  </a:ext>
                </a:extLst>
              </p:cNvPr>
              <p:cNvSpPr>
                <a:spLocks noGrp="1"/>
              </p:cNvSpPr>
              <p:nvPr>
                <p:ph idx="1"/>
              </p:nvPr>
            </p:nvSpPr>
            <p:spPr>
              <a:xfrm>
                <a:off x="838200" y="1825625"/>
                <a:ext cx="6606308" cy="4713720"/>
              </a:xfrm>
            </p:spPr>
            <p:txBody>
              <a:bodyPr>
                <a:normAutofit/>
              </a:bodyPr>
              <a:lstStyle/>
              <a:p>
                <a:pPr>
                  <a:lnSpc>
                    <a:spcPct val="150000"/>
                  </a:lnSpc>
                </a:pPr>
                <a:r>
                  <a:rPr kumimoji="1" lang="zh-CN" altLang="en-US" sz="2400" b="1" dirty="0"/>
                  <a:t>正态分布</a:t>
                </a:r>
                <a:endParaRPr kumimoji="1" lang="en-US" altLang="zh-CN" sz="2400" b="1" dirty="0"/>
              </a:p>
              <a:p>
                <a:pPr lvl="1">
                  <a:lnSpc>
                    <a:spcPct val="120000"/>
                  </a:lnSpc>
                </a:pPr>
                <a:r>
                  <a:rPr lang="zh-CN" altLang="en-US" sz="2000" dirty="0"/>
                  <a:t>一种应用非常广泛的概率分布，是假设检验等统计推断方法的数学理论基础，</a:t>
                </a:r>
                <a:r>
                  <a:rPr kumimoji="1" lang="zh-CN" altLang="en-US" sz="2000" dirty="0"/>
                  <a:t>记为</a:t>
                </a:r>
                <a14:m>
                  <m:oMath xmlns:m="http://schemas.openxmlformats.org/officeDocument/2006/math">
                    <m:r>
                      <a:rPr kumimoji="1" lang="en-US" altLang="zh-CN" sz="2000" i="1" dirty="0">
                        <a:latin typeface="Cambria Math" panose="02040503050406030204" pitchFamily="18" charset="0"/>
                      </a:rPr>
                      <m:t>𝑋</m:t>
                    </m:r>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𝑁</m:t>
                    </m:r>
                    <m:d>
                      <m:dPr>
                        <m:ctrlPr>
                          <a:rPr kumimoji="1" lang="en-US" altLang="zh-CN" sz="2000" i="1" dirty="0">
                            <a:latin typeface="Cambria Math" panose="02040503050406030204" pitchFamily="18" charset="0"/>
                          </a:rPr>
                        </m:ctrlPr>
                      </m:dPr>
                      <m:e>
                        <m:r>
                          <a:rPr kumimoji="1" lang="en-US" altLang="zh-CN" sz="2000" i="1" dirty="0">
                            <a:latin typeface="Cambria Math" panose="02040503050406030204" pitchFamily="18" charset="0"/>
                            <a:ea typeface="Cambria Math" panose="02040503050406030204" pitchFamily="18" charset="0"/>
                          </a:rPr>
                          <m:t>𝜇</m:t>
                        </m:r>
                        <m:r>
                          <a:rPr kumimoji="1" lang="en-US" altLang="zh-CN" sz="2000" i="1" dirty="0">
                            <a:latin typeface="Cambria Math" panose="02040503050406030204" pitchFamily="18" charset="0"/>
                            <a:ea typeface="Cambria Math" panose="02040503050406030204" pitchFamily="18" charset="0"/>
                          </a:rPr>
                          <m:t>, </m:t>
                        </m:r>
                        <m:sSup>
                          <m:sSupPr>
                            <m:ctrlPr>
                              <a:rPr kumimoji="1" lang="en-US" altLang="zh-CN" sz="2000" i="1" dirty="0">
                                <a:latin typeface="Cambria Math" panose="02040503050406030204" pitchFamily="18" charset="0"/>
                                <a:ea typeface="Cambria Math" panose="02040503050406030204" pitchFamily="18" charset="0"/>
                              </a:rPr>
                            </m:ctrlPr>
                          </m:sSupPr>
                          <m:e>
                            <m:r>
                              <a:rPr kumimoji="1" lang="en-US" altLang="zh-CN" sz="2000" i="1" dirty="0">
                                <a:latin typeface="Cambria Math" panose="02040503050406030204" pitchFamily="18" charset="0"/>
                                <a:ea typeface="Cambria Math" panose="02040503050406030204" pitchFamily="18" charset="0"/>
                              </a:rPr>
                              <m:t>𝜎</m:t>
                            </m:r>
                          </m:e>
                          <m:sup>
                            <m:r>
                              <a:rPr kumimoji="1" lang="en-US" altLang="zh-CN" sz="2000" i="1" dirty="0">
                                <a:latin typeface="Cambria Math" panose="02040503050406030204" pitchFamily="18" charset="0"/>
                                <a:ea typeface="Cambria Math" panose="02040503050406030204" pitchFamily="18" charset="0"/>
                              </a:rPr>
                              <m:t>2</m:t>
                            </m:r>
                          </m:sup>
                        </m:sSup>
                      </m:e>
                    </m:d>
                  </m:oMath>
                </a14:m>
                <a:endParaRPr lang="en-US" altLang="zh-CN" sz="2000" dirty="0"/>
              </a:p>
              <a:p>
                <a:pPr marL="457200" lvl="1" indent="0">
                  <a:lnSpc>
                    <a:spcPct val="100000"/>
                  </a:lnSpc>
                  <a:buNone/>
                </a:pPr>
                <a:r>
                  <a:rPr lang="en-US" altLang="zh-CN" sz="2000" b="0" dirty="0"/>
                  <a:t>	</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𝜋</m:t>
                            </m:r>
                          </m:e>
                        </m:rad>
                        <m:r>
                          <a:rPr lang="en-US" altLang="zh-CN" sz="2000" b="0" i="1" smtClean="0">
                            <a:latin typeface="Cambria Math" panose="02040503050406030204" pitchFamily="18" charset="0"/>
                            <a:ea typeface="Cambria Math" panose="02040503050406030204" pitchFamily="18" charset="0"/>
                          </a:rPr>
                          <m:t>𝜎</m:t>
                        </m:r>
                      </m:den>
                    </m:f>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kumimoji="1" lang="en-US" altLang="zh-CN" sz="2000" i="1" dirty="0">
                                    <a:latin typeface="Cambria Math" panose="02040503050406030204" pitchFamily="18" charset="0"/>
                                    <a:ea typeface="Cambria Math" panose="02040503050406030204" pitchFamily="18" charset="0"/>
                                  </a:rPr>
                                  <m:t>𝜇</m:t>
                                </m:r>
                                <m:r>
                                  <a:rPr kumimoji="1" lang="en-US" altLang="zh-CN" sz="2000" i="1" dirty="0">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𝜎</m:t>
                                </m:r>
                              </m:e>
                              <m:sup>
                                <m:r>
                                  <a:rPr lang="en-US" altLang="zh-CN" sz="2000" b="0" i="1" smtClean="0">
                                    <a:latin typeface="Cambria Math" panose="02040503050406030204" pitchFamily="18" charset="0"/>
                                  </a:rPr>
                                  <m:t>2</m:t>
                                </m:r>
                              </m:sup>
                            </m:sSup>
                          </m:den>
                        </m:f>
                      </m:sup>
                    </m:sSup>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&lt;+∞</m:t>
                    </m:r>
                    <m:r>
                      <a:rPr lang="zh-CN" altLang="en-US"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𝜎</m:t>
                    </m:r>
                  </m:oMath>
                </a14:m>
                <a:r>
                  <a:rPr lang="en-US" altLang="zh-CN" sz="2000" dirty="0"/>
                  <a:t>&gt;0</a:t>
                </a:r>
              </a:p>
              <a:p>
                <a:pPr>
                  <a:lnSpc>
                    <a:spcPct val="150000"/>
                  </a:lnSpc>
                </a:pPr>
                <a:r>
                  <a:rPr kumimoji="1" lang="zh-CN" altLang="en-US" sz="2400" b="1" dirty="0"/>
                  <a:t>重要性质</a:t>
                </a:r>
                <a:endParaRPr kumimoji="1" lang="en-US" altLang="zh-CN" sz="2400" b="1" dirty="0"/>
              </a:p>
              <a:p>
                <a:pPr lvl="1">
                  <a:lnSpc>
                    <a:spcPct val="120000"/>
                  </a:lnSpc>
                </a:pPr>
                <a:r>
                  <a:rPr kumimoji="1" lang="zh-CN" altLang="en-US" sz="2000" dirty="0"/>
                  <a:t>标准化：</a:t>
                </a:r>
                <a14:m>
                  <m:oMath xmlns:m="http://schemas.openxmlformats.org/officeDocument/2006/math">
                    <m:r>
                      <a:rPr kumimoji="1" lang="zh-CN" altLang="en-US" sz="2000" i="1" dirty="0">
                        <a:latin typeface="Cambria Math" panose="02040503050406030204" pitchFamily="18" charset="0"/>
                      </a:rPr>
                      <m:t>若</m:t>
                    </m:r>
                    <m:r>
                      <a:rPr kumimoji="1" lang="en-US" altLang="zh-CN" sz="2000" b="0" i="1" dirty="0" smtClean="0">
                        <a:latin typeface="Cambria Math" panose="02040503050406030204" pitchFamily="18" charset="0"/>
                      </a:rPr>
                      <m:t> </m:t>
                    </m:r>
                    <m:r>
                      <a:rPr kumimoji="1" lang="en-US" altLang="zh-CN" sz="2000" b="0" i="1" dirty="0" smtClean="0">
                        <a:latin typeface="Cambria Math" panose="02040503050406030204" pitchFamily="18" charset="0"/>
                      </a:rPr>
                      <m:t>𝑋</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𝑁</m:t>
                    </m:r>
                    <m:d>
                      <m:dPr>
                        <m:ctrlPr>
                          <a:rPr kumimoji="1" lang="en-US" altLang="zh-CN" sz="2000" b="0" i="1" dirty="0" smtClean="0">
                            <a:latin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𝜇</m:t>
                        </m:r>
                        <m:r>
                          <a:rPr kumimoji="1" lang="en-US" altLang="zh-CN" sz="2000" b="0" i="1" dirty="0" smtClean="0">
                            <a:latin typeface="Cambria Math" panose="02040503050406030204" pitchFamily="18" charset="0"/>
                            <a:ea typeface="Cambria Math" panose="02040503050406030204" pitchFamily="18" charset="0"/>
                          </a:rPr>
                          <m:t>, </m:t>
                        </m:r>
                        <m:sSup>
                          <m:sSupPr>
                            <m:ctrlPr>
                              <a:rPr kumimoji="1" lang="en-US" altLang="zh-CN" sz="2000" b="0" i="1" dirty="0" smtClean="0">
                                <a:latin typeface="Cambria Math" panose="02040503050406030204" pitchFamily="18" charset="0"/>
                                <a:ea typeface="Cambria Math" panose="02040503050406030204" pitchFamily="18" charset="0"/>
                              </a:rPr>
                            </m:ctrlPr>
                          </m:sSupPr>
                          <m:e>
                            <m:r>
                              <a:rPr kumimoji="1" lang="en-US" altLang="zh-CN" sz="2000" b="0" i="1" dirty="0" smtClean="0">
                                <a:latin typeface="Cambria Math" panose="02040503050406030204" pitchFamily="18" charset="0"/>
                                <a:ea typeface="Cambria Math" panose="02040503050406030204" pitchFamily="18" charset="0"/>
                              </a:rPr>
                              <m:t>𝜎</m:t>
                            </m:r>
                          </m:e>
                          <m:sup>
                            <m:r>
                              <a:rPr kumimoji="1" lang="en-US" altLang="zh-CN" sz="2000" b="0" i="1" dirty="0" smtClean="0">
                                <a:latin typeface="Cambria Math" panose="02040503050406030204" pitchFamily="18" charset="0"/>
                                <a:ea typeface="Cambria Math" panose="02040503050406030204" pitchFamily="18" charset="0"/>
                              </a:rPr>
                              <m:t>2</m:t>
                            </m:r>
                          </m:sup>
                        </m:sSup>
                      </m:e>
                    </m:d>
                    <m:r>
                      <a:rPr kumimoji="1" lang="zh-CN" altLang="en-US" sz="2000" b="0" i="0" dirty="0" smtClean="0">
                        <a:latin typeface="Cambria Math" panose="02040503050406030204" pitchFamily="18" charset="0"/>
                      </a:rPr>
                      <m:t>，</m:t>
                    </m:r>
                    <m:r>
                      <a:rPr kumimoji="1" lang="zh-CN" altLang="en-US" sz="2000" i="1" dirty="0">
                        <a:latin typeface="Cambria Math" panose="02040503050406030204" pitchFamily="18" charset="0"/>
                      </a:rPr>
                      <m:t>则</m:t>
                    </m:r>
                    <m:r>
                      <a:rPr kumimoji="1" lang="en-US" altLang="zh-CN" sz="2000" b="0" i="1" dirty="0" smtClean="0">
                        <a:latin typeface="Cambria Math" panose="02040503050406030204" pitchFamily="18" charset="0"/>
                      </a:rPr>
                      <m:t>𝑌</m:t>
                    </m:r>
                    <m:r>
                      <a:rPr kumimoji="1" lang="en-US" altLang="zh-CN" sz="2000" b="0" i="1" dirty="0" smtClean="0">
                        <a:latin typeface="Cambria Math" panose="02040503050406030204" pitchFamily="18" charset="0"/>
                      </a:rPr>
                      <m:t>=</m:t>
                    </m:r>
                    <m:f>
                      <m:fPr>
                        <m:ctrlPr>
                          <a:rPr kumimoji="1" lang="en-US" altLang="zh-CN" sz="2000" b="0" i="1" dirty="0" smtClean="0">
                            <a:latin typeface="Cambria Math" panose="02040503050406030204" pitchFamily="18" charset="0"/>
                          </a:rPr>
                        </m:ctrlPr>
                      </m:fPr>
                      <m:num>
                        <m:r>
                          <a:rPr kumimoji="1" lang="en-US" altLang="zh-CN" sz="2000" b="0" i="1" dirty="0" smtClean="0">
                            <a:latin typeface="Cambria Math" panose="02040503050406030204" pitchFamily="18" charset="0"/>
                          </a:rPr>
                          <m:t>𝑋</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𝜇</m:t>
                        </m:r>
                      </m:num>
                      <m:den>
                        <m:r>
                          <a:rPr kumimoji="1" lang="en-US" altLang="zh-CN" sz="2000" b="0" i="1" dirty="0" smtClean="0">
                            <a:latin typeface="Cambria Math" panose="02040503050406030204" pitchFamily="18" charset="0"/>
                            <a:ea typeface="Cambria Math" panose="02040503050406030204" pitchFamily="18" charset="0"/>
                          </a:rPr>
                          <m:t>𝜎</m:t>
                        </m:r>
                      </m:den>
                    </m:f>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𝑁</m:t>
                    </m:r>
                    <m:r>
                      <a:rPr kumimoji="1" lang="en-US" altLang="zh-CN" sz="2000" b="0" i="1" dirty="0" smtClean="0">
                        <a:latin typeface="Cambria Math" panose="02040503050406030204" pitchFamily="18" charset="0"/>
                      </a:rPr>
                      <m:t>(0, 1)</m:t>
                    </m:r>
                  </m:oMath>
                </a14:m>
                <a:r>
                  <a:rPr kumimoji="1" lang="zh-CN" altLang="en-US" sz="2000" dirty="0"/>
                  <a:t> </a:t>
                </a:r>
                <a:endParaRPr kumimoji="1" lang="en-US" altLang="zh-CN" sz="2000" dirty="0"/>
              </a:p>
              <a:p>
                <a:pPr lvl="1">
                  <a:lnSpc>
                    <a:spcPct val="120000"/>
                  </a:lnSpc>
                </a:pPr>
                <a:r>
                  <a:rPr kumimoji="1" lang="zh-CN" altLang="en-US" sz="2000" dirty="0"/>
                  <a:t>线性组合：两个或多个相互独立的正态随机变量的线性组合仍然是正态随机变量，即</a:t>
                </a:r>
                <a:endParaRPr kumimoji="1" lang="en-US" altLang="zh-CN" sz="2000" dirty="0"/>
              </a:p>
              <a:p>
                <a:pPr marL="457200" lvl="1" indent="0">
                  <a:lnSpc>
                    <a:spcPct val="120000"/>
                  </a:lnSpc>
                  <a:buNone/>
                </a:pPr>
                <a:r>
                  <a:rPr kumimoji="1" lang="en-US" altLang="zh-CN" sz="2000" dirty="0"/>
                  <a:t>	</a:t>
                </a:r>
                <a14:m>
                  <m:oMath xmlns:m="http://schemas.openxmlformats.org/officeDocument/2006/math">
                    <m:r>
                      <a:rPr kumimoji="1" lang="zh-CN" altLang="en-US" sz="2000" i="1" dirty="0">
                        <a:latin typeface="Cambria Math" panose="02040503050406030204" pitchFamily="18" charset="0"/>
                      </a:rPr>
                      <m:t>若</m:t>
                    </m:r>
                    <m:r>
                      <a:rPr kumimoji="1" lang="en-US" altLang="zh-CN" sz="2000" i="1" dirty="0">
                        <a:latin typeface="Cambria Math" panose="02040503050406030204" pitchFamily="18" charset="0"/>
                      </a:rPr>
                      <m:t> </m:t>
                    </m:r>
                    <m:r>
                      <a:rPr kumimoji="1" lang="en-US" altLang="zh-CN" sz="2000" i="1" dirty="0">
                        <a:latin typeface="Cambria Math" panose="02040503050406030204" pitchFamily="18" charset="0"/>
                      </a:rPr>
                      <m:t>𝑋</m:t>
                    </m:r>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𝑁</m:t>
                    </m:r>
                    <m:d>
                      <m:dPr>
                        <m:ctrlPr>
                          <a:rPr kumimoji="1" lang="en-US" altLang="zh-CN" sz="2000" i="1" dirty="0">
                            <a:latin typeface="Cambria Math" panose="02040503050406030204" pitchFamily="18" charset="0"/>
                          </a:rPr>
                        </m:ctrlPr>
                      </m:dPr>
                      <m:e>
                        <m:r>
                          <a:rPr kumimoji="1" lang="en-US" altLang="zh-CN" sz="2000" i="1" dirty="0">
                            <a:latin typeface="Cambria Math" panose="02040503050406030204" pitchFamily="18" charset="0"/>
                            <a:ea typeface="Cambria Math" panose="02040503050406030204" pitchFamily="18" charset="0"/>
                          </a:rPr>
                          <m:t>𝜇</m:t>
                        </m:r>
                        <m:r>
                          <a:rPr kumimoji="1" lang="en-US" altLang="zh-CN" sz="2000" i="1" dirty="0">
                            <a:latin typeface="Cambria Math" panose="02040503050406030204" pitchFamily="18" charset="0"/>
                            <a:ea typeface="Cambria Math" panose="02040503050406030204" pitchFamily="18" charset="0"/>
                          </a:rPr>
                          <m:t>, </m:t>
                        </m:r>
                        <m:sSup>
                          <m:sSupPr>
                            <m:ctrlPr>
                              <a:rPr kumimoji="1" lang="en-US" altLang="zh-CN" sz="2000" i="1" dirty="0">
                                <a:latin typeface="Cambria Math" panose="02040503050406030204" pitchFamily="18" charset="0"/>
                                <a:ea typeface="Cambria Math" panose="02040503050406030204" pitchFamily="18" charset="0"/>
                              </a:rPr>
                            </m:ctrlPr>
                          </m:sSupPr>
                          <m:e>
                            <m:r>
                              <a:rPr kumimoji="1" lang="en-US" altLang="zh-CN" sz="2000" i="1" dirty="0">
                                <a:latin typeface="Cambria Math" panose="02040503050406030204" pitchFamily="18" charset="0"/>
                                <a:ea typeface="Cambria Math" panose="02040503050406030204" pitchFamily="18" charset="0"/>
                              </a:rPr>
                              <m:t>𝜎</m:t>
                            </m:r>
                          </m:e>
                          <m:sup>
                            <m:r>
                              <a:rPr kumimoji="1" lang="en-US" altLang="zh-CN" sz="2000" i="1" dirty="0">
                                <a:latin typeface="Cambria Math" panose="02040503050406030204" pitchFamily="18" charset="0"/>
                                <a:ea typeface="Cambria Math" panose="02040503050406030204" pitchFamily="18" charset="0"/>
                              </a:rPr>
                              <m:t>2</m:t>
                            </m:r>
                          </m:sup>
                        </m:sSup>
                      </m:e>
                    </m:d>
                    <m:r>
                      <a:rPr kumimoji="1" lang="zh-CN" altLang="en-US" sz="2000" dirty="0">
                        <a:latin typeface="Cambria Math" panose="02040503050406030204" pitchFamily="18" charset="0"/>
                      </a:rPr>
                      <m:t>，</m:t>
                    </m:r>
                    <m:r>
                      <a:rPr kumimoji="1" lang="zh-CN" altLang="en-US" sz="2000" i="1" dirty="0">
                        <a:latin typeface="Cambria Math" panose="02040503050406030204" pitchFamily="18" charset="0"/>
                      </a:rPr>
                      <m:t>则</m:t>
                    </m:r>
                    <m:r>
                      <a:rPr kumimoji="1" lang="en-US" altLang="zh-CN" sz="2000" i="1" dirty="0">
                        <a:latin typeface="Cambria Math" panose="02040503050406030204" pitchFamily="18" charset="0"/>
                      </a:rPr>
                      <m:t>𝑌</m:t>
                    </m:r>
                    <m:r>
                      <a:rPr kumimoji="1" lang="en-US" altLang="zh-CN" sz="2000" i="1" dirty="0">
                        <a:latin typeface="Cambria Math" panose="02040503050406030204" pitchFamily="18" charset="0"/>
                      </a:rPr>
                      <m:t>=</m:t>
                    </m:r>
                    <m:r>
                      <a:rPr kumimoji="1" lang="en-US" altLang="zh-CN" sz="2000" b="0" i="1" dirty="0" smtClean="0">
                        <a:latin typeface="Cambria Math" panose="02040503050406030204" pitchFamily="18" charset="0"/>
                      </a:rPr>
                      <m:t>𝑎𝑋</m:t>
                    </m:r>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𝑏</m:t>
                    </m:r>
                    <m:r>
                      <a:rPr kumimoji="1" lang="en-US" altLang="zh-CN" sz="2000" b="0" i="1" dirty="0" smtClean="0">
                        <a:latin typeface="Cambria Math" panose="02040503050406030204" pitchFamily="18" charset="0"/>
                      </a:rPr>
                      <m:t> ~ </m:t>
                    </m:r>
                    <m:r>
                      <a:rPr kumimoji="1" lang="en-US" altLang="zh-CN" sz="2000" i="1" dirty="0">
                        <a:latin typeface="Cambria Math" panose="02040503050406030204" pitchFamily="18" charset="0"/>
                      </a:rPr>
                      <m:t>𝑁</m:t>
                    </m:r>
                    <m:r>
                      <a:rPr kumimoji="1" lang="en-US" altLang="zh-CN" sz="2000" i="1" dirty="0">
                        <a:latin typeface="Cambria Math" panose="02040503050406030204" pitchFamily="18" charset="0"/>
                      </a:rPr>
                      <m:t>(</m:t>
                    </m:r>
                    <m:r>
                      <a:rPr kumimoji="1" lang="en-US" altLang="zh-CN" sz="2000" b="0" i="1" dirty="0" smtClean="0">
                        <a:latin typeface="Cambria Math" panose="02040503050406030204" pitchFamily="18" charset="0"/>
                      </a:rPr>
                      <m:t>𝑎</m:t>
                    </m:r>
                    <m:r>
                      <a:rPr kumimoji="1" lang="en-US" altLang="zh-CN" sz="2000" i="1" dirty="0">
                        <a:latin typeface="Cambria Math" panose="02040503050406030204" pitchFamily="18" charset="0"/>
                        <a:ea typeface="Cambria Math" panose="02040503050406030204" pitchFamily="18" charset="0"/>
                      </a:rPr>
                      <m:t>𝜇</m:t>
                    </m:r>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i="1" dirty="0">
                        <a:latin typeface="Cambria Math" panose="02040503050406030204" pitchFamily="18" charset="0"/>
                      </a:rPr>
                      <m:t>𝑏</m:t>
                    </m:r>
                    <m:r>
                      <a:rPr kumimoji="1" lang="en-US" altLang="zh-CN" sz="2000" i="1" dirty="0">
                        <a:latin typeface="Cambria Math" panose="02040503050406030204" pitchFamily="18" charset="0"/>
                        <a:ea typeface="Cambria Math" panose="02040503050406030204" pitchFamily="18" charset="0"/>
                      </a:rPr>
                      <m:t>, </m:t>
                    </m:r>
                    <m:sSup>
                      <m:sSupPr>
                        <m:ctrlPr>
                          <a:rPr kumimoji="1" lang="en-US" altLang="zh-CN" sz="2000" i="1" dirty="0">
                            <a:latin typeface="Cambria Math" panose="02040503050406030204" pitchFamily="18" charset="0"/>
                            <a:ea typeface="Cambria Math" panose="02040503050406030204" pitchFamily="18" charset="0"/>
                          </a:rPr>
                        </m:ctrlPr>
                      </m:sSupPr>
                      <m:e>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𝑎</m:t>
                        </m:r>
                        <m:r>
                          <a:rPr kumimoji="1" lang="en-US" altLang="zh-CN" sz="2000" i="1" dirty="0">
                            <a:latin typeface="Cambria Math" panose="02040503050406030204" pitchFamily="18" charset="0"/>
                            <a:ea typeface="Cambria Math" panose="02040503050406030204" pitchFamily="18" charset="0"/>
                          </a:rPr>
                          <m:t>𝜎</m:t>
                        </m:r>
                        <m:r>
                          <a:rPr kumimoji="1" lang="en-US" altLang="zh-CN" sz="2000" b="0" i="1" dirty="0" smtClean="0">
                            <a:latin typeface="Cambria Math" panose="02040503050406030204" pitchFamily="18" charset="0"/>
                            <a:ea typeface="Cambria Math" panose="02040503050406030204" pitchFamily="18" charset="0"/>
                          </a:rPr>
                          <m:t>)</m:t>
                        </m:r>
                      </m:e>
                      <m:sup>
                        <m:r>
                          <a:rPr kumimoji="1" lang="en-US" altLang="zh-CN" sz="2000" i="1" dirty="0">
                            <a:latin typeface="Cambria Math" panose="02040503050406030204" pitchFamily="18" charset="0"/>
                            <a:ea typeface="Cambria Math" panose="02040503050406030204" pitchFamily="18" charset="0"/>
                          </a:rPr>
                          <m:t>2</m:t>
                        </m:r>
                      </m:sup>
                    </m:sSup>
                    <m:r>
                      <a:rPr kumimoji="1" lang="en-US" altLang="zh-CN" sz="2000" i="1" dirty="0">
                        <a:latin typeface="Cambria Math" panose="02040503050406030204" pitchFamily="18" charset="0"/>
                      </a:rPr>
                      <m:t>)</m:t>
                    </m:r>
                  </m:oMath>
                </a14:m>
                <a:endParaRPr kumimoji="1" lang="en-US" altLang="zh-CN" sz="2000" dirty="0"/>
              </a:p>
            </p:txBody>
          </p:sp>
        </mc:Choice>
        <mc:Fallback>
          <p:sp>
            <p:nvSpPr>
              <p:cNvPr id="3" name="内容占位符 2">
                <a:extLst>
                  <a:ext uri="{FF2B5EF4-FFF2-40B4-BE49-F238E27FC236}">
                    <a16:creationId xmlns:a16="http://schemas.microsoft.com/office/drawing/2014/main" id="{7313F22E-EEF4-0F4D-98C8-390DA3FF10AD}"/>
                  </a:ext>
                </a:extLst>
              </p:cNvPr>
              <p:cNvSpPr>
                <a:spLocks noGrp="1" noRot="1" noChangeAspect="1" noMove="1" noResize="1" noEditPoints="1" noAdjustHandles="1" noChangeArrowheads="1" noChangeShapeType="1" noTextEdit="1"/>
              </p:cNvSpPr>
              <p:nvPr>
                <p:ph idx="1"/>
              </p:nvPr>
            </p:nvSpPr>
            <p:spPr>
              <a:xfrm>
                <a:off x="838200" y="1825625"/>
                <a:ext cx="6606308" cy="4713720"/>
              </a:xfrm>
              <a:blipFill>
                <a:blip r:embed="rId2"/>
                <a:stretch>
                  <a:fillRect l="-115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BF739E0-5F9E-E74B-8315-A590CDBCEB2E}"/>
              </a:ext>
            </a:extLst>
          </p:cNvPr>
          <p:cNvPicPr>
            <a:picLocks noChangeAspect="1"/>
          </p:cNvPicPr>
          <p:nvPr/>
        </p:nvPicPr>
        <p:blipFill>
          <a:blip r:embed="rId3"/>
          <a:stretch>
            <a:fillRect/>
          </a:stretch>
        </p:blipFill>
        <p:spPr>
          <a:xfrm>
            <a:off x="7863609" y="1921019"/>
            <a:ext cx="3490191" cy="2261466"/>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C6C844-96B2-1C4A-89E9-084C324C2A0E}"/>
                  </a:ext>
                </a:extLst>
              </p:cNvPr>
              <p:cNvSpPr txBox="1"/>
              <p:nvPr/>
            </p:nvSpPr>
            <p:spPr>
              <a:xfrm>
                <a:off x="7501660" y="4458567"/>
                <a:ext cx="4373419" cy="1890069"/>
              </a:xfrm>
              <a:prstGeom prst="rect">
                <a:avLst/>
              </a:prstGeom>
              <a:solidFill>
                <a:schemeClr val="bg1">
                  <a:lumMod val="85000"/>
                </a:schemeClr>
              </a:solidFill>
            </p:spPr>
            <p:txBody>
              <a:bodyPr wrap="square" rtlCol="0">
                <a:spAutoFit/>
              </a:bodyPr>
              <a:lstStyle/>
              <a:p>
                <a:pPr>
                  <a:lnSpc>
                    <a:spcPct val="120000"/>
                  </a:lnSpc>
                </a:pPr>
                <a:r>
                  <a:rPr kumimoji="1" lang="zh-CN" altLang="en-US" dirty="0"/>
                  <a:t>（</a:t>
                </a:r>
                <a:r>
                  <a:rPr kumimoji="1" lang="en-US" altLang="zh-CN" dirty="0"/>
                  <a:t>1</a:t>
                </a:r>
                <a:r>
                  <a:rPr kumimoji="1" lang="zh-CN" altLang="en-US" dirty="0"/>
                  <a:t>）曲线关于</a:t>
                </a: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𝑥</m:t>
                    </m:r>
                    <m:r>
                      <a:rPr kumimoji="1" lang="en-US" altLang="zh-CN" b="0" i="0" dirty="0"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𝜇</m:t>
                    </m:r>
                  </m:oMath>
                </a14:m>
                <a:r>
                  <a:rPr kumimoji="1" lang="zh-CN" altLang="en-US" dirty="0"/>
                  <a:t> 对称</a:t>
                </a:r>
                <a:endParaRPr kumimoji="1" lang="en-US" altLang="zh-CN" dirty="0"/>
              </a:p>
              <a:p>
                <a:pPr>
                  <a:lnSpc>
                    <a:spcPct val="120000"/>
                  </a:lnSpc>
                </a:pPr>
                <a:r>
                  <a:rPr kumimoji="1" lang="zh-CN" altLang="en-US" dirty="0"/>
                  <a:t>（</a:t>
                </a:r>
                <a:r>
                  <a:rPr kumimoji="1" lang="en-US" altLang="zh-CN" dirty="0"/>
                  <a:t>2</a:t>
                </a:r>
                <a:r>
                  <a:rPr kumimoji="1" lang="zh-CN" altLang="en-US" dirty="0"/>
                  <a:t>）当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𝑥</m:t>
                    </m:r>
                    <m:r>
                      <a:rPr kumimoji="1" lang="en-US" altLang="zh-CN"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𝜇</m:t>
                    </m:r>
                  </m:oMath>
                </a14:m>
                <a:r>
                  <a:rPr kumimoji="1" lang="zh-CN" altLang="en-US" dirty="0"/>
                  <a:t> 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kumimoji="1" lang="zh-CN" altLang="en-US" dirty="0"/>
                  <a:t> 取得最大值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𝜋</m:t>
                            </m:r>
                          </m:e>
                        </m:rad>
                        <m:r>
                          <a:rPr lang="en-US" altLang="zh-CN" i="1">
                            <a:latin typeface="Cambria Math" panose="02040503050406030204" pitchFamily="18" charset="0"/>
                            <a:ea typeface="Cambria Math" panose="02040503050406030204" pitchFamily="18" charset="0"/>
                          </a:rPr>
                          <m:t>𝜎</m:t>
                        </m:r>
                      </m:den>
                    </m:f>
                  </m:oMath>
                </a14:m>
                <a:endParaRPr kumimoji="1" lang="en-US" altLang="zh-CN" dirty="0"/>
              </a:p>
              <a:p>
                <a:pPr>
                  <a:lnSpc>
                    <a:spcPct val="120000"/>
                  </a:lnSpc>
                </a:pPr>
                <a:r>
                  <a:rPr kumimoji="1" lang="zh-CN" altLang="en-US" dirty="0"/>
                  <a:t>（</a:t>
                </a:r>
                <a:r>
                  <a:rPr kumimoji="1" lang="en-US" altLang="zh-CN" dirty="0"/>
                  <a:t>3</a:t>
                </a:r>
                <a:r>
                  <a:rPr kumimoji="1" lang="zh-CN" altLang="en-US" dirty="0"/>
                  <a:t>）当 </a:t>
                </a:r>
                <a14:m>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oMath>
                </a14:m>
                <a:r>
                  <a:rPr kumimoji="1" lang="zh-CN" altLang="en-US" dirty="0"/>
                  <a:t> 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endParaRPr kumimoji="1" lang="en-US" altLang="zh-CN" dirty="0"/>
              </a:p>
              <a:p>
                <a:pPr>
                  <a:lnSpc>
                    <a:spcPct val="120000"/>
                  </a:lnSpc>
                </a:pPr>
                <a:r>
                  <a:rPr kumimoji="1" lang="zh-CN" altLang="en-US" dirty="0"/>
                  <a:t>（</a:t>
                </a:r>
                <a:r>
                  <a:rPr kumimoji="1" lang="en-US" altLang="zh-CN" dirty="0"/>
                  <a:t>4</a:t>
                </a:r>
                <a:r>
                  <a:rPr kumimoji="1" lang="zh-CN" altLang="en-US" dirty="0"/>
                  <a:t>）曲线在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𝑥</m:t>
                    </m:r>
                    <m:r>
                      <a:rPr kumimoji="1" lang="en-US" altLang="zh-CN"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𝜇</m:t>
                    </m:r>
                    <m:r>
                      <a:rPr kumimoji="1" lang="en-US" altLang="zh-CN" i="1" dirty="0"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𝜎</m:t>
                    </m:r>
                  </m:oMath>
                </a14:m>
                <a:r>
                  <a:rPr kumimoji="1" lang="zh-CN" altLang="en-US" dirty="0"/>
                  <a:t> 处有拐点</a:t>
                </a:r>
                <a:endParaRPr kumimoji="1" lang="en-US" altLang="zh-CN" dirty="0"/>
              </a:p>
              <a:p>
                <a:pPr>
                  <a:lnSpc>
                    <a:spcPct val="120000"/>
                  </a:lnSpc>
                </a:pPr>
                <a:r>
                  <a:rPr kumimoji="1" lang="zh-CN" altLang="en-US" dirty="0"/>
                  <a:t>（</a:t>
                </a:r>
                <a:r>
                  <a:rPr kumimoji="1" lang="en-US" altLang="zh-CN" dirty="0"/>
                  <a:t>5</a:t>
                </a:r>
                <a:r>
                  <a:rPr kumimoji="1" lang="zh-CN" altLang="en-US" dirty="0"/>
                  <a:t>）</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𝜇</m:t>
                    </m:r>
                  </m:oMath>
                </a14:m>
                <a:r>
                  <a:rPr kumimoji="1" lang="zh-CN" altLang="en-US" dirty="0"/>
                  <a:t>决定中心位置，</a:t>
                </a:r>
                <a:r>
                  <a:rPr kumimoji="1" lang="en-US" altLang="zh-CN" dirty="0">
                    <a:ea typeface="Cambria Math" panose="02040503050406030204" pitchFamily="18" charset="0"/>
                  </a:rPr>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𝜎</m:t>
                    </m:r>
                  </m:oMath>
                </a14:m>
                <a:r>
                  <a:rPr kumimoji="1" lang="zh-CN" altLang="en-US" dirty="0"/>
                  <a:t>决定陡峭程度</a:t>
                </a:r>
              </a:p>
            </p:txBody>
          </p:sp>
        </mc:Choice>
        <mc:Fallback>
          <p:sp>
            <p:nvSpPr>
              <p:cNvPr id="5" name="文本框 4">
                <a:extLst>
                  <a:ext uri="{FF2B5EF4-FFF2-40B4-BE49-F238E27FC236}">
                    <a16:creationId xmlns:a16="http://schemas.microsoft.com/office/drawing/2014/main" id="{77C6C844-96B2-1C4A-89E9-084C324C2A0E}"/>
                  </a:ext>
                </a:extLst>
              </p:cNvPr>
              <p:cNvSpPr txBox="1">
                <a:spLocks noRot="1" noChangeAspect="1" noMove="1" noResize="1" noEditPoints="1" noAdjustHandles="1" noChangeArrowheads="1" noChangeShapeType="1" noTextEdit="1"/>
              </p:cNvSpPr>
              <p:nvPr/>
            </p:nvSpPr>
            <p:spPr>
              <a:xfrm>
                <a:off x="7501660" y="4458567"/>
                <a:ext cx="4373419" cy="1890069"/>
              </a:xfrm>
              <a:prstGeom prst="rect">
                <a:avLst/>
              </a:prstGeom>
              <a:blipFill>
                <a:blip r:embed="rId4"/>
                <a:stretch>
                  <a:fillRect l="-1159" b="-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04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FE164-706B-1443-95CA-744AC020EDAE}"/>
              </a:ext>
            </a:extLst>
          </p:cNvPr>
          <p:cNvSpPr>
            <a:spLocks noGrp="1"/>
          </p:cNvSpPr>
          <p:nvPr>
            <p:ph type="title"/>
          </p:nvPr>
        </p:nvSpPr>
        <p:spPr/>
        <p:txBody>
          <a:bodyPr/>
          <a:lstStyle/>
          <a:p>
            <a:r>
              <a:rPr kumimoji="1" lang="zh-CN" altLang="en-US" dirty="0"/>
              <a:t>几个统计学概念（</a:t>
            </a:r>
            <a:r>
              <a:rPr kumimoji="1" lang="en-US" altLang="zh-CN" dirty="0"/>
              <a:t>4</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13F22E-EEF4-0F4D-98C8-390DA3FF10AD}"/>
                  </a:ext>
                </a:extLst>
              </p:cNvPr>
              <p:cNvSpPr>
                <a:spLocks noGrp="1"/>
              </p:cNvSpPr>
              <p:nvPr>
                <p:ph idx="1"/>
              </p:nvPr>
            </p:nvSpPr>
            <p:spPr/>
            <p:txBody>
              <a:bodyPr>
                <a:noAutofit/>
              </a:bodyPr>
              <a:lstStyle/>
              <a:p>
                <a:pPr>
                  <a:lnSpc>
                    <a:spcPct val="150000"/>
                  </a:lnSpc>
                </a:pPr>
                <a:r>
                  <a:rPr kumimoji="1" lang="zh-CN" altLang="en-US" sz="2400" b="1" dirty="0"/>
                  <a:t>大数定律</a:t>
                </a:r>
                <a:endParaRPr kumimoji="1" lang="en-US" altLang="zh-CN" sz="2400" b="1" dirty="0"/>
              </a:p>
              <a:p>
                <a:pPr lvl="1">
                  <a:lnSpc>
                    <a:spcPct val="120000"/>
                  </a:lnSpc>
                </a:pPr>
                <a:r>
                  <a:rPr kumimoji="1" lang="zh-CN" altLang="en-US" sz="2000" dirty="0"/>
                  <a:t>切比雪夫大数定律：随着样本容量 </a:t>
                </a:r>
                <a:r>
                  <a:rPr kumimoji="1" lang="en-US" altLang="zh-CN" sz="2000" dirty="0"/>
                  <a:t>n</a:t>
                </a:r>
                <a:r>
                  <a:rPr kumimoji="1" lang="zh-CN" altLang="en-US" sz="2000" dirty="0"/>
                  <a:t> 的增加，样本平均数将无限趋近于总体平均数。</a:t>
                </a:r>
                <a:endParaRPr kumimoji="1" lang="en-US" altLang="zh-CN" sz="2000" dirty="0"/>
              </a:p>
              <a:p>
                <a:pPr lvl="1">
                  <a:lnSpc>
                    <a:spcPct val="120000"/>
                  </a:lnSpc>
                </a:pPr>
                <a:r>
                  <a:rPr kumimoji="1" lang="zh-CN" altLang="en-US" sz="2000" dirty="0"/>
                  <a:t>伯努利大数定律：切比雪夫大数定律的特例，当样本容量 </a:t>
                </a:r>
                <a:r>
                  <a:rPr kumimoji="1" lang="en-US" altLang="zh-CN" sz="2000" dirty="0"/>
                  <a:t>n</a:t>
                </a:r>
                <a:r>
                  <a:rPr kumimoji="1" lang="zh-CN" altLang="en-US" sz="2000" dirty="0"/>
                  <a:t> 足够大时，时间</a:t>
                </a:r>
                <a:r>
                  <a:rPr kumimoji="1" lang="en-US" altLang="zh-CN" sz="2000" dirty="0"/>
                  <a:t>A</a:t>
                </a:r>
                <a:r>
                  <a:rPr kumimoji="1" lang="zh-CN" altLang="en-US" sz="2000" dirty="0"/>
                  <a:t>出现的频率将无限接近于其发生的概率。</a:t>
                </a:r>
                <a:endParaRPr kumimoji="1" lang="en-US" altLang="zh-CN" sz="2000" dirty="0"/>
              </a:p>
              <a:p>
                <a:pPr>
                  <a:lnSpc>
                    <a:spcPct val="150000"/>
                  </a:lnSpc>
                </a:pPr>
                <a:r>
                  <a:rPr kumimoji="1" lang="zh-CN" altLang="en-US" sz="2400" b="1" dirty="0"/>
                  <a:t>中心及限定理</a:t>
                </a:r>
                <a:endParaRPr kumimoji="1" lang="en-US" altLang="zh-CN" sz="2400" b="1" dirty="0"/>
              </a:p>
              <a:p>
                <a:pPr lvl="1">
                  <a:lnSpc>
                    <a:spcPct val="120000"/>
                  </a:lnSpc>
                </a:pPr>
                <a:r>
                  <a:rPr kumimoji="1" lang="zh-CN" altLang="en-US" sz="2000" dirty="0"/>
                  <a:t>独立同分布的中心极限定理：独立同分布的随机变量 </a:t>
                </a:r>
                <a:r>
                  <a:rPr kumimoji="1" lang="en-US" altLang="zh-CN" sz="2000" dirty="0"/>
                  <a:t>X</a:t>
                </a:r>
                <a:r>
                  <a:rPr kumimoji="1" lang="en-US" altLang="zh-CN" sz="2000" baseline="-25000" dirty="0"/>
                  <a:t>1</a:t>
                </a:r>
                <a:r>
                  <a:rPr kumimoji="1" lang="en-US" altLang="zh-CN" sz="2000" dirty="0"/>
                  <a:t>, X</a:t>
                </a:r>
                <a:r>
                  <a:rPr kumimoji="1" lang="en-US" altLang="zh-CN" sz="2000" baseline="-25000" dirty="0"/>
                  <a:t>2,</a:t>
                </a:r>
                <a:r>
                  <a:rPr kumimoji="1" lang="en-US" altLang="zh-CN" sz="2000" dirty="0"/>
                  <a:t> …, </a:t>
                </a:r>
                <a:r>
                  <a:rPr kumimoji="1" lang="en-US" altLang="zh-CN" sz="2000" dirty="0" err="1"/>
                  <a:t>X</a:t>
                </a:r>
                <a:r>
                  <a:rPr kumimoji="1" lang="en-US" altLang="zh-CN" sz="2000" baseline="-25000" dirty="0" err="1"/>
                  <a:t>n</a:t>
                </a:r>
                <a:r>
                  <a:rPr kumimoji="1" lang="en-US" altLang="zh-CN" sz="2000" dirty="0"/>
                  <a:t>,</a:t>
                </a:r>
                <a:r>
                  <a:rPr kumimoji="1" lang="zh-CN" altLang="en-US" sz="2000" dirty="0"/>
                  <a:t> 当 </a:t>
                </a:r>
                <a:r>
                  <a:rPr kumimoji="1" lang="en-US" altLang="zh-CN" sz="2000" dirty="0"/>
                  <a:t>n</a:t>
                </a:r>
                <a:r>
                  <a:rPr kumimoji="1" lang="zh-CN" altLang="en-US" sz="2000" dirty="0"/>
                  <a:t> 充分大时，随机变量</a:t>
                </a:r>
                <a:r>
                  <a:rPr kumimoji="1" lang="en-US" altLang="zh-CN" sz="2000" dirty="0"/>
                  <a:t> </a:t>
                </a:r>
                <a14:m>
                  <m:oMath xmlns:m="http://schemas.openxmlformats.org/officeDocument/2006/math">
                    <m:sSub>
                      <m:sSubPr>
                        <m:ctrlPr>
                          <a:rPr kumimoji="1" lang="en-US" altLang="zh-CN" sz="2000" i="1" dirty="0" smtClean="0">
                            <a:latin typeface="Cambria Math" panose="02040503050406030204" pitchFamily="18" charset="0"/>
                          </a:rPr>
                        </m:ctrlPr>
                      </m:sSubPr>
                      <m:e>
                        <m:r>
                          <a:rPr kumimoji="1" lang="en-US" altLang="zh-CN" sz="2000" b="0" i="1" dirty="0" smtClean="0">
                            <a:latin typeface="Cambria Math" panose="02040503050406030204" pitchFamily="18" charset="0"/>
                          </a:rPr>
                          <m:t>𝑌</m:t>
                        </m:r>
                      </m:e>
                      <m:sub>
                        <m:r>
                          <a:rPr kumimoji="1" lang="en-US" altLang="zh-CN" sz="2000" b="0" i="1" dirty="0" smtClean="0">
                            <a:latin typeface="Cambria Math" panose="02040503050406030204" pitchFamily="18" charset="0"/>
                          </a:rPr>
                          <m:t>𝑛</m:t>
                        </m:r>
                      </m:sub>
                    </m:sSub>
                    <m:r>
                      <a:rPr kumimoji="1" lang="en-US" altLang="zh-CN" sz="2000" i="1" dirty="0">
                        <a:latin typeface="Cambria Math" panose="02040503050406030204" pitchFamily="18" charset="0"/>
                      </a:rPr>
                      <m:t>=</m:t>
                    </m:r>
                    <m:f>
                      <m:fPr>
                        <m:ctrlPr>
                          <a:rPr kumimoji="1" lang="en-US" altLang="zh-CN" sz="2000" i="1" dirty="0" smtClean="0">
                            <a:latin typeface="Cambria Math" panose="02040503050406030204" pitchFamily="18" charset="0"/>
                          </a:rPr>
                        </m:ctrlPr>
                      </m:fPr>
                      <m:num>
                        <m:nary>
                          <m:naryPr>
                            <m:chr m:val="∑"/>
                            <m:limLoc m:val="subSup"/>
                            <m:ctrlPr>
                              <a:rPr kumimoji="1" lang="en-US" altLang="zh-CN" sz="2000" i="1" dirty="0" smtClean="0">
                                <a:latin typeface="Cambria Math" panose="02040503050406030204" pitchFamily="18" charset="0"/>
                              </a:rPr>
                            </m:ctrlPr>
                          </m:naryPr>
                          <m:sub>
                            <m:r>
                              <m:rPr>
                                <m:brk m:alnAt="25"/>
                              </m:rPr>
                              <a:rPr kumimoji="1" lang="en-US" altLang="zh-CN" sz="2000" b="0" i="1" dirty="0" smtClean="0">
                                <a:latin typeface="Cambria Math" panose="02040503050406030204" pitchFamily="18" charset="0"/>
                              </a:rPr>
                              <m:t>𝑖</m:t>
                            </m:r>
                            <m:r>
                              <a:rPr kumimoji="1" lang="en-US" altLang="zh-CN" sz="2000" b="0" i="1" dirty="0" smtClean="0">
                                <a:latin typeface="Cambria Math" panose="02040503050406030204" pitchFamily="18" charset="0"/>
                              </a:rPr>
                              <m:t>=1</m:t>
                            </m:r>
                          </m:sub>
                          <m:sup>
                            <m:r>
                              <a:rPr kumimoji="1" lang="en-US" altLang="zh-CN" sz="2000" b="0" i="1" dirty="0" smtClean="0">
                                <a:latin typeface="Cambria Math" panose="02040503050406030204" pitchFamily="18" charset="0"/>
                              </a:rPr>
                              <m:t>𝑛</m:t>
                            </m:r>
                          </m:sup>
                          <m:e>
                            <m:sSub>
                              <m:sSubPr>
                                <m:ctrlPr>
                                  <a:rPr kumimoji="1" lang="en-US" altLang="zh-CN" sz="2000" i="1" dirty="0" smtClean="0">
                                    <a:latin typeface="Cambria Math" panose="02040503050406030204" pitchFamily="18" charset="0"/>
                                  </a:rPr>
                                </m:ctrlPr>
                              </m:sSubPr>
                              <m:e>
                                <m:r>
                                  <a:rPr kumimoji="1" lang="en-US" altLang="zh-CN" sz="2000" b="0" i="1" dirty="0" smtClean="0">
                                    <a:latin typeface="Cambria Math" panose="02040503050406030204" pitchFamily="18" charset="0"/>
                                  </a:rPr>
                                  <m:t>𝑋</m:t>
                                </m:r>
                              </m:e>
                              <m:sub>
                                <m:r>
                                  <a:rPr kumimoji="1" lang="en-US" altLang="zh-CN" sz="2000" b="0" i="1" dirty="0" smtClean="0">
                                    <a:latin typeface="Cambria Math" panose="02040503050406030204" pitchFamily="18" charset="0"/>
                                  </a:rPr>
                                  <m:t>𝑖</m:t>
                                </m:r>
                              </m:sub>
                            </m:sSub>
                          </m:e>
                        </m:nary>
                        <m:r>
                          <a:rPr kumimoji="1" lang="en-US" altLang="zh-CN" sz="2000" b="0" i="1" dirty="0" smtClean="0">
                            <a:latin typeface="Cambria Math" panose="02040503050406030204" pitchFamily="18" charset="0"/>
                          </a:rPr>
                          <m:t>−</m:t>
                        </m:r>
                        <m:r>
                          <a:rPr kumimoji="1" lang="en-US" altLang="zh-CN" sz="2000" b="0" i="1" dirty="0" smtClean="0">
                            <a:latin typeface="Cambria Math" panose="02040503050406030204" pitchFamily="18" charset="0"/>
                          </a:rPr>
                          <m:t>𝑛</m:t>
                        </m:r>
                        <m:r>
                          <a:rPr kumimoji="1" lang="en-US" altLang="zh-CN" sz="2000" i="1" dirty="0">
                            <a:latin typeface="Cambria Math" panose="02040503050406030204" pitchFamily="18" charset="0"/>
                            <a:ea typeface="Cambria Math" panose="02040503050406030204" pitchFamily="18" charset="0"/>
                          </a:rPr>
                          <m:t>𝜇</m:t>
                        </m:r>
                      </m:num>
                      <m:den>
                        <m:rad>
                          <m:radPr>
                            <m:degHide m:val="on"/>
                            <m:ctrlPr>
                              <a:rPr kumimoji="1" lang="en-US" altLang="zh-CN" sz="2000" i="1" dirty="0" smtClean="0">
                                <a:latin typeface="Cambria Math" panose="02040503050406030204" pitchFamily="18" charset="0"/>
                              </a:rPr>
                            </m:ctrlPr>
                          </m:radPr>
                          <m:deg/>
                          <m:e>
                            <m:r>
                              <a:rPr kumimoji="1" lang="en-US" altLang="zh-CN" sz="2000" b="0" i="1" dirty="0" smtClean="0">
                                <a:latin typeface="Cambria Math" panose="02040503050406030204" pitchFamily="18" charset="0"/>
                              </a:rPr>
                              <m:t>𝑛</m:t>
                            </m:r>
                          </m:e>
                        </m:rad>
                        <m:r>
                          <a:rPr kumimoji="1" lang="en-US" altLang="zh-CN" sz="2000" i="1" dirty="0" smtClean="0">
                            <a:latin typeface="Cambria Math" panose="02040503050406030204" pitchFamily="18" charset="0"/>
                            <a:ea typeface="Cambria Math" panose="02040503050406030204" pitchFamily="18" charset="0"/>
                          </a:rPr>
                          <m:t>𝜎</m:t>
                        </m:r>
                      </m:den>
                    </m:f>
                    <m:r>
                      <a:rPr kumimoji="1" lang="en-US" altLang="zh-CN" sz="2000" i="1" dirty="0">
                        <a:latin typeface="Cambria Math" panose="02040503050406030204" pitchFamily="18" charset="0"/>
                      </a:rPr>
                      <m:t> ~ </m:t>
                    </m:r>
                    <m:r>
                      <a:rPr kumimoji="1" lang="en-US" altLang="zh-CN" sz="2000" i="1" dirty="0">
                        <a:latin typeface="Cambria Math" panose="02040503050406030204" pitchFamily="18" charset="0"/>
                      </a:rPr>
                      <m:t>𝑁</m:t>
                    </m:r>
                    <m:r>
                      <a:rPr kumimoji="1" lang="en-US" altLang="zh-CN" sz="2000" i="1" dirty="0">
                        <a:latin typeface="Cambria Math" panose="02040503050406030204" pitchFamily="18" charset="0"/>
                      </a:rPr>
                      <m:t>(0, 1)</m:t>
                    </m:r>
                  </m:oMath>
                </a14:m>
                <a:endParaRPr kumimoji="1" lang="en-US" altLang="zh-CN" sz="2000" dirty="0"/>
              </a:p>
              <a:p>
                <a:pPr lvl="1">
                  <a:lnSpc>
                    <a:spcPct val="120000"/>
                  </a:lnSpc>
                </a:pPr>
                <a:r>
                  <a:rPr kumimoji="1" lang="zh-CN" altLang="en-US" sz="2000" dirty="0"/>
                  <a:t>棣莫佛</a:t>
                </a:r>
                <a:r>
                  <a:rPr kumimoji="1" lang="en-US" altLang="zh-CN" sz="2000" dirty="0"/>
                  <a:t>-</a:t>
                </a:r>
                <a:r>
                  <a:rPr kumimoji="1" lang="zh-CN" altLang="en-US" sz="2000" dirty="0"/>
                  <a:t>拉普拉斯定理：正态分布是二项分布的极限分布，即随机变量</a:t>
                </a:r>
                <a:r>
                  <a:rPr kumimoji="1" lang="en-US" altLang="zh-CN" sz="2000" dirty="0"/>
                  <a:t> X</a:t>
                </a:r>
                <a:r>
                  <a:rPr kumimoji="1" lang="en-US" altLang="zh-CN" sz="2000" baseline="-25000" dirty="0"/>
                  <a:t>i</a:t>
                </a:r>
                <a:r>
                  <a:rPr kumimoji="1" lang="en-US" altLang="zh-CN" sz="2000" dirty="0"/>
                  <a:t> (</a:t>
                </a:r>
                <a:r>
                  <a:rPr kumimoji="1" lang="en-US" altLang="zh-CN" sz="2000" dirty="0" err="1"/>
                  <a:t>i</a:t>
                </a:r>
                <a:r>
                  <a:rPr kumimoji="1" lang="en-US" altLang="zh-CN" sz="2000" dirty="0"/>
                  <a:t>=1, 2, …, n) ~ B (n, p)</a:t>
                </a:r>
                <a:r>
                  <a:rPr kumimoji="1" lang="zh-CN" altLang="en-US" sz="2000" dirty="0"/>
                  <a:t>，则 </a:t>
                </a:r>
                <a:r>
                  <a:rPr kumimoji="1" lang="en-US" altLang="zh-CN" sz="2000" dirty="0"/>
                  <a:t>n</a:t>
                </a:r>
                <a:r>
                  <a:rPr kumimoji="1" lang="zh-CN" altLang="en-US" sz="2000" dirty="0"/>
                  <a:t> 充分大时，随机变量</a:t>
                </a:r>
                <a:r>
                  <a:rPr kumimoji="1" lang="en-US" altLang="zh-CN" sz="2000" dirty="0"/>
                  <a:t> </a:t>
                </a:r>
                <a14:m>
                  <m:oMath xmlns:m="http://schemas.openxmlformats.org/officeDocument/2006/math">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𝑌</m:t>
                        </m:r>
                      </m:e>
                      <m:sub>
                        <m:r>
                          <a:rPr kumimoji="1" lang="en-US" altLang="zh-CN" sz="2000" i="1" dirty="0">
                            <a:latin typeface="Cambria Math" panose="02040503050406030204" pitchFamily="18" charset="0"/>
                          </a:rPr>
                          <m:t>𝑛</m:t>
                        </m:r>
                      </m:sub>
                    </m:sSub>
                    <m:r>
                      <a:rPr kumimoji="1" lang="en-US" altLang="zh-CN" sz="2000" i="1" dirty="0">
                        <a:latin typeface="Cambria Math" panose="02040503050406030204" pitchFamily="18" charset="0"/>
                      </a:rPr>
                      <m:t>=</m:t>
                    </m:r>
                    <m:f>
                      <m:fPr>
                        <m:ctrlPr>
                          <a:rPr kumimoji="1" lang="en-US" altLang="zh-CN" sz="2000" i="1" dirty="0">
                            <a:latin typeface="Cambria Math" panose="02040503050406030204" pitchFamily="18" charset="0"/>
                          </a:rPr>
                        </m:ctrlPr>
                      </m:fPr>
                      <m:num>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𝑋</m:t>
                            </m:r>
                          </m:e>
                          <m:sub>
                            <m:r>
                              <a:rPr kumimoji="1" lang="en-US" altLang="zh-CN" sz="2000" b="0" i="1" dirty="0" smtClean="0">
                                <a:latin typeface="Cambria Math" panose="02040503050406030204" pitchFamily="18" charset="0"/>
                              </a:rPr>
                              <m:t>𝑛</m:t>
                            </m:r>
                          </m:sub>
                        </m:sSub>
                        <m:r>
                          <a:rPr kumimoji="1" lang="en-US" altLang="zh-CN" sz="2000" i="1" dirty="0">
                            <a:latin typeface="Cambria Math" panose="02040503050406030204" pitchFamily="18" charset="0"/>
                          </a:rPr>
                          <m:t>−</m:t>
                        </m:r>
                        <m:r>
                          <a:rPr kumimoji="1" lang="en-US" altLang="zh-CN" sz="2000" i="1" dirty="0">
                            <a:latin typeface="Cambria Math" panose="02040503050406030204" pitchFamily="18" charset="0"/>
                          </a:rPr>
                          <m:t>𝑛𝑝</m:t>
                        </m:r>
                      </m:num>
                      <m:den>
                        <m:rad>
                          <m:radPr>
                            <m:degHide m:val="on"/>
                            <m:ctrlPr>
                              <a:rPr kumimoji="1" lang="en-US" altLang="zh-CN" sz="2000" i="1" dirty="0">
                                <a:latin typeface="Cambria Math" panose="02040503050406030204" pitchFamily="18" charset="0"/>
                              </a:rPr>
                            </m:ctrlPr>
                          </m:radPr>
                          <m:deg/>
                          <m:e>
                            <m:r>
                              <a:rPr kumimoji="1" lang="en-US" altLang="zh-CN" sz="2000" i="1" dirty="0">
                                <a:latin typeface="Cambria Math" panose="02040503050406030204" pitchFamily="18" charset="0"/>
                              </a:rPr>
                              <m:t>𝑛</m:t>
                            </m:r>
                            <m:r>
                              <a:rPr kumimoji="1" lang="en-US" altLang="zh-CN" sz="2000" b="0" i="1" dirty="0" smtClean="0">
                                <a:latin typeface="Cambria Math" panose="02040503050406030204" pitchFamily="18" charset="0"/>
                              </a:rPr>
                              <m:t>𝑝</m:t>
                            </m:r>
                            <m:r>
                              <a:rPr kumimoji="1" lang="en-US" altLang="zh-CN" sz="2000" b="0" i="1" dirty="0" smtClean="0">
                                <a:latin typeface="Cambria Math" panose="02040503050406030204" pitchFamily="18" charset="0"/>
                              </a:rPr>
                              <m:t>(1−</m:t>
                            </m:r>
                            <m:r>
                              <a:rPr kumimoji="1" lang="en-US" altLang="zh-CN" sz="2000" b="0" i="1" dirty="0" smtClean="0">
                                <a:latin typeface="Cambria Math" panose="02040503050406030204" pitchFamily="18" charset="0"/>
                              </a:rPr>
                              <m:t>𝑝</m:t>
                            </m:r>
                            <m:r>
                              <a:rPr kumimoji="1" lang="en-US" altLang="zh-CN" sz="2000" b="0" i="1" dirty="0" smtClean="0">
                                <a:latin typeface="Cambria Math" panose="02040503050406030204" pitchFamily="18" charset="0"/>
                              </a:rPr>
                              <m:t>)</m:t>
                            </m:r>
                          </m:e>
                        </m:rad>
                      </m:den>
                    </m:f>
                    <m:r>
                      <a:rPr kumimoji="1" lang="en-US" altLang="zh-CN" sz="2000" i="1" dirty="0">
                        <a:latin typeface="Cambria Math" panose="02040503050406030204" pitchFamily="18" charset="0"/>
                      </a:rPr>
                      <m:t> ~ </m:t>
                    </m:r>
                    <m:r>
                      <a:rPr kumimoji="1" lang="en-US" altLang="zh-CN" sz="2000" i="1" dirty="0">
                        <a:latin typeface="Cambria Math" panose="02040503050406030204" pitchFamily="18" charset="0"/>
                      </a:rPr>
                      <m:t>𝑁</m:t>
                    </m:r>
                    <m:r>
                      <a:rPr kumimoji="1" lang="en-US" altLang="zh-CN" sz="2000" i="1" dirty="0">
                        <a:latin typeface="Cambria Math" panose="02040503050406030204" pitchFamily="18" charset="0"/>
                      </a:rPr>
                      <m:t>(0, 1)</m:t>
                    </m:r>
                  </m:oMath>
                </a14:m>
                <a:endParaRPr kumimoji="1" lang="en-US" altLang="zh-CN" sz="2000" dirty="0"/>
              </a:p>
            </p:txBody>
          </p:sp>
        </mc:Choice>
        <mc:Fallback xmlns="">
          <p:sp>
            <p:nvSpPr>
              <p:cNvPr id="3" name="内容占位符 2">
                <a:extLst>
                  <a:ext uri="{FF2B5EF4-FFF2-40B4-BE49-F238E27FC236}">
                    <a16:creationId xmlns:a16="http://schemas.microsoft.com/office/drawing/2014/main" id="{7313F22E-EEF4-0F4D-98C8-390DA3FF10AD}"/>
                  </a:ext>
                </a:extLst>
              </p:cNvPr>
              <p:cNvSpPr>
                <a:spLocks noGrp="1" noRot="1" noChangeAspect="1" noMove="1" noResize="1" noEditPoints="1" noAdjustHandles="1" noChangeArrowheads="1" noChangeShapeType="1" noTextEdit="1"/>
              </p:cNvSpPr>
              <p:nvPr>
                <p:ph idx="1"/>
              </p:nvPr>
            </p:nvSpPr>
            <p:spPr>
              <a:blipFill>
                <a:blip r:embed="rId2"/>
                <a:stretch>
                  <a:fillRect l="-724" b="-6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08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C89BF853-2BCC-524F-A887-9B11D13580B9}"/>
              </a:ext>
            </a:extLst>
          </p:cNvPr>
          <p:cNvSpPr/>
          <p:nvPr/>
        </p:nvSpPr>
        <p:spPr>
          <a:xfrm>
            <a:off x="7435652" y="3962400"/>
            <a:ext cx="3525137" cy="18842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DF67AF09-A4E7-C440-BE13-1AE1BE507D20}"/>
              </a:ext>
            </a:extLst>
          </p:cNvPr>
          <p:cNvSpPr/>
          <p:nvPr/>
        </p:nvSpPr>
        <p:spPr>
          <a:xfrm>
            <a:off x="4876800" y="3962400"/>
            <a:ext cx="1496292" cy="1884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0A7DF187-5E0A-3F4A-BCCC-0D84C61EDC72}"/>
              </a:ext>
            </a:extLst>
          </p:cNvPr>
          <p:cNvSpPr/>
          <p:nvPr/>
        </p:nvSpPr>
        <p:spPr>
          <a:xfrm>
            <a:off x="1510146" y="3962400"/>
            <a:ext cx="3352799" cy="18842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5E0FE164-706B-1443-95CA-744AC020EDAE}"/>
              </a:ext>
            </a:extLst>
          </p:cNvPr>
          <p:cNvSpPr>
            <a:spLocks noGrp="1"/>
          </p:cNvSpPr>
          <p:nvPr>
            <p:ph type="title"/>
          </p:nvPr>
        </p:nvSpPr>
        <p:spPr/>
        <p:txBody>
          <a:bodyPr/>
          <a:lstStyle/>
          <a:p>
            <a:r>
              <a:rPr kumimoji="1" lang="zh-CN" altLang="en-US" dirty="0"/>
              <a:t>几个统计学概念（</a:t>
            </a:r>
            <a:r>
              <a:rPr kumimoji="1" lang="en-US" altLang="zh-CN" dirty="0"/>
              <a:t>5</a:t>
            </a:r>
            <a:r>
              <a:rPr kumimoji="1"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13F22E-EEF4-0F4D-98C8-390DA3FF10AD}"/>
                  </a:ext>
                </a:extLst>
              </p:cNvPr>
              <p:cNvSpPr>
                <a:spLocks noGrp="1"/>
              </p:cNvSpPr>
              <p:nvPr>
                <p:ph idx="1"/>
              </p:nvPr>
            </p:nvSpPr>
            <p:spPr>
              <a:xfrm>
                <a:off x="838200" y="1825624"/>
                <a:ext cx="10515600" cy="1984375"/>
              </a:xfrm>
            </p:spPr>
            <p:txBody>
              <a:bodyPr>
                <a:noAutofit/>
              </a:bodyPr>
              <a:lstStyle/>
              <a:p>
                <a:pPr>
                  <a:lnSpc>
                    <a:spcPct val="150000"/>
                  </a:lnSpc>
                </a:pPr>
                <a:r>
                  <a:rPr kumimoji="1" lang="zh-CN" altLang="en-US" sz="2400" dirty="0"/>
                  <a:t>正态分布的性质、大数定律和中心极限定理告诉我们什么？</a:t>
                </a:r>
                <a:endParaRPr kumimoji="1" lang="en-US" altLang="zh-CN" sz="2400" dirty="0"/>
              </a:p>
              <a:p>
                <a:pPr lvl="1">
                  <a:lnSpc>
                    <a:spcPct val="150000"/>
                  </a:lnSpc>
                </a:pPr>
                <a:r>
                  <a:rPr kumimoji="1" lang="zh-CN" altLang="en-US" sz="2000" dirty="0"/>
                  <a:t>以样本均值为例：记两组实验</a:t>
                </a:r>
                <a:r>
                  <a:rPr kumimoji="1" lang="en-US" altLang="zh-CN" sz="2000" dirty="0"/>
                  <a:t>A</a:t>
                </a:r>
                <a:r>
                  <a:rPr kumimoji="1" lang="zh-CN" altLang="en-US" sz="2000" dirty="0"/>
                  <a:t>，</a:t>
                </a:r>
                <a:r>
                  <a:rPr kumimoji="1" lang="en-US" altLang="zh-CN" sz="2000" dirty="0"/>
                  <a:t>B</a:t>
                </a:r>
                <a:r>
                  <a:rPr kumimoji="1" lang="zh-CN" altLang="en-US" sz="2000" dirty="0"/>
                  <a:t>的总体均值分别为</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𝜇</m:t>
                        </m:r>
                      </m:e>
                      <m:sub>
                        <m:r>
                          <a:rPr kumimoji="1" lang="en-US" altLang="zh-CN" sz="2000" i="1">
                            <a:latin typeface="Cambria Math" panose="02040503050406030204" pitchFamily="18" charset="0"/>
                            <a:ea typeface="Cambria Math" panose="02040503050406030204" pitchFamily="18" charset="0"/>
                          </a:rPr>
                          <m:t>1</m:t>
                        </m:r>
                      </m:sub>
                    </m:sSub>
                  </m:oMath>
                </a14:m>
                <a:r>
                  <a:rPr kumimoji="1" lang="en-US" altLang="zh-CN" sz="2000" dirty="0">
                    <a:ea typeface="Cambria Math" panose="02040503050406030204" pitchFamily="18"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𝜇</m:t>
                        </m:r>
                      </m:e>
                      <m:sub>
                        <m:r>
                          <a:rPr kumimoji="1" lang="en-US" altLang="zh-CN" sz="2000" b="0" i="1" smtClean="0">
                            <a:latin typeface="Cambria Math" panose="02040503050406030204" pitchFamily="18" charset="0"/>
                            <a:ea typeface="Cambria Math" panose="02040503050406030204" pitchFamily="18" charset="0"/>
                          </a:rPr>
                          <m:t>2</m:t>
                        </m:r>
                      </m:sub>
                    </m:sSub>
                  </m:oMath>
                </a14:m>
                <a:r>
                  <a:rPr kumimoji="1" lang="zh-CN" altLang="en-US" sz="2000" dirty="0"/>
                  <a:t>，总体方差分别为</a:t>
                </a:r>
                <a14:m>
                  <m:oMath xmlns:m="http://schemas.openxmlformats.org/officeDocument/2006/math">
                    <m:sSubSup>
                      <m:sSubSupPr>
                        <m:ctrlPr>
                          <a:rPr kumimoji="1" lang="en-US" altLang="zh-CN" sz="2000" i="1">
                            <a:latin typeface="Cambria Math" panose="02040503050406030204" pitchFamily="18" charset="0"/>
                            <a:ea typeface="Cambria Math" panose="02040503050406030204" pitchFamily="18" charset="0"/>
                          </a:rPr>
                        </m:ctrlPr>
                      </m:sSubSupPr>
                      <m:e>
                        <m:r>
                          <a:rPr kumimoji="1" lang="en-US" altLang="zh-CN" sz="2000" i="1">
                            <a:latin typeface="Cambria Math" panose="02040503050406030204" pitchFamily="18" charset="0"/>
                            <a:ea typeface="Cambria Math" panose="02040503050406030204" pitchFamily="18" charset="0"/>
                          </a:rPr>
                          <m:t>𝜎</m:t>
                        </m:r>
                      </m:e>
                      <m:sub>
                        <m:r>
                          <a:rPr kumimoji="1" lang="en-US" altLang="zh-CN" sz="2000" i="1">
                            <a:latin typeface="Cambria Math" panose="02040503050406030204" pitchFamily="18" charset="0"/>
                            <a:ea typeface="Cambria Math" panose="02040503050406030204" pitchFamily="18" charset="0"/>
                          </a:rPr>
                          <m:t>1</m:t>
                        </m:r>
                      </m:sub>
                      <m:sup>
                        <m:r>
                          <a:rPr kumimoji="1" lang="en-US" altLang="zh-CN" sz="2000" i="1">
                            <a:latin typeface="Cambria Math" panose="02040503050406030204" pitchFamily="18" charset="0"/>
                            <a:ea typeface="Cambria Math" panose="02040503050406030204" pitchFamily="18" charset="0"/>
                          </a:rPr>
                          <m:t>2</m:t>
                        </m:r>
                      </m:sup>
                    </m:sSubSup>
                    <m:r>
                      <a:rPr kumimoji="1" lang="en-US" altLang="zh-CN" sz="2000" i="1">
                        <a:latin typeface="Cambria Math" panose="02040503050406030204" pitchFamily="18" charset="0"/>
                        <a:ea typeface="Cambria Math" panose="02040503050406030204" pitchFamily="18" charset="0"/>
                      </a:rPr>
                      <m:t> </m:t>
                    </m:r>
                  </m:oMath>
                </a14:m>
                <a:r>
                  <a:rPr kumimoji="1" lang="en-US" altLang="zh-CN" sz="2000" dirty="0"/>
                  <a:t>, </a:t>
                </a:r>
                <a14:m>
                  <m:oMath xmlns:m="http://schemas.openxmlformats.org/officeDocument/2006/math">
                    <m:sSubSup>
                      <m:sSubSupPr>
                        <m:ctrlPr>
                          <a:rPr kumimoji="1" lang="en-US" altLang="zh-CN" sz="2000" i="1">
                            <a:latin typeface="Cambria Math" panose="02040503050406030204" pitchFamily="18" charset="0"/>
                            <a:ea typeface="Cambria Math" panose="02040503050406030204" pitchFamily="18" charset="0"/>
                          </a:rPr>
                        </m:ctrlPr>
                      </m:sSubSupPr>
                      <m:e>
                        <m:r>
                          <a:rPr kumimoji="1" lang="en-US" altLang="zh-CN" sz="2000" i="1">
                            <a:latin typeface="Cambria Math" panose="02040503050406030204" pitchFamily="18" charset="0"/>
                            <a:ea typeface="Cambria Math" panose="02040503050406030204" pitchFamily="18" charset="0"/>
                          </a:rPr>
                          <m:t>𝜎</m:t>
                        </m:r>
                      </m:e>
                      <m:sub>
                        <m:r>
                          <a:rPr kumimoji="1" lang="en-US" altLang="zh-CN" sz="2000" b="0" i="1" smtClean="0">
                            <a:latin typeface="Cambria Math" panose="02040503050406030204" pitchFamily="18" charset="0"/>
                            <a:ea typeface="Cambria Math" panose="02040503050406030204" pitchFamily="18" charset="0"/>
                          </a:rPr>
                          <m:t>2</m:t>
                        </m:r>
                      </m:sub>
                      <m:sup>
                        <m:r>
                          <a:rPr kumimoji="1" lang="en-US" altLang="zh-CN" sz="2000" i="1">
                            <a:latin typeface="Cambria Math" panose="02040503050406030204" pitchFamily="18" charset="0"/>
                            <a:ea typeface="Cambria Math" panose="02040503050406030204" pitchFamily="18" charset="0"/>
                          </a:rPr>
                          <m:t>2</m:t>
                        </m:r>
                      </m:sup>
                    </m:sSubSup>
                    <m:r>
                      <a:rPr kumimoji="1" lang="en-US" altLang="zh-CN" sz="2000" i="1">
                        <a:latin typeface="Cambria Math" panose="02040503050406030204" pitchFamily="18" charset="0"/>
                        <a:ea typeface="Cambria Math" panose="02040503050406030204" pitchFamily="18" charset="0"/>
                      </a:rPr>
                      <m:t> </m:t>
                    </m:r>
                  </m:oMath>
                </a14:m>
                <a:r>
                  <a:rPr kumimoji="1" lang="zh-CN" altLang="en-US" sz="2000" dirty="0"/>
                  <a:t>，样本均值分别为 </a:t>
                </a:r>
                <a14:m>
                  <m:oMath xmlns:m="http://schemas.openxmlformats.org/officeDocument/2006/math">
                    <m:acc>
                      <m:accPr>
                        <m:chr m:val="̅"/>
                        <m:ctrlPr>
                          <a:rPr kumimoji="1" lang="en-US" altLang="zh-CN" sz="2000" i="1">
                            <a:latin typeface="Cambria Math" panose="02040503050406030204" pitchFamily="18" charset="0"/>
                          </a:rPr>
                        </m:ctrlPr>
                      </m:acc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𝑋</m:t>
                            </m:r>
                          </m:e>
                          <m:sub>
                            <m:r>
                              <a:rPr kumimoji="1" lang="en-US" altLang="zh-CN" sz="2000" b="0" i="1" smtClean="0">
                                <a:latin typeface="Cambria Math" panose="02040503050406030204" pitchFamily="18" charset="0"/>
                              </a:rPr>
                              <m:t>1</m:t>
                            </m:r>
                          </m:sub>
                        </m:sSub>
                      </m:e>
                    </m:acc>
                  </m:oMath>
                </a14:m>
                <a:r>
                  <a:rPr kumimoji="1" lang="en-US" altLang="zh-CN" sz="2000" dirty="0"/>
                  <a:t>, </a:t>
                </a:r>
                <a14:m>
                  <m:oMath xmlns:m="http://schemas.openxmlformats.org/officeDocument/2006/math">
                    <m:acc>
                      <m:accPr>
                        <m:chr m:val="̅"/>
                        <m:ctrlPr>
                          <a:rPr kumimoji="1" lang="en-US" altLang="zh-CN" sz="2000" i="1">
                            <a:latin typeface="Cambria Math" panose="02040503050406030204" pitchFamily="18" charset="0"/>
                          </a:rPr>
                        </m:ctrlPr>
                      </m:accPr>
                      <m:e>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𝑋</m:t>
                            </m:r>
                          </m:e>
                          <m:sub>
                            <m:r>
                              <a:rPr kumimoji="1" lang="en-US" altLang="zh-CN" sz="2000" b="0" i="1" smtClean="0">
                                <a:latin typeface="Cambria Math" panose="02040503050406030204" pitchFamily="18" charset="0"/>
                              </a:rPr>
                              <m:t>2</m:t>
                            </m:r>
                          </m:sub>
                        </m:sSub>
                      </m:e>
                    </m:acc>
                    <m:r>
                      <a:rPr kumimoji="1" lang="en-US" altLang="zh-CN" sz="2000" i="1">
                        <a:latin typeface="Cambria Math" panose="02040503050406030204" pitchFamily="18" charset="0"/>
                      </a:rPr>
                      <m:t> </m:t>
                    </m:r>
                  </m:oMath>
                </a14:m>
                <a:r>
                  <a:rPr kumimoji="1" lang="zh-CN" altLang="en-US" sz="2000" dirty="0"/>
                  <a:t>，样本方差分别为</a:t>
                </a:r>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𝑆</m:t>
                        </m:r>
                      </m:e>
                      <m:sub>
                        <m:r>
                          <a:rPr kumimoji="1" lang="en-US" altLang="zh-CN" sz="2000" b="0" i="1" smtClean="0">
                            <a:latin typeface="Cambria Math" panose="02040503050406030204" pitchFamily="18" charset="0"/>
                          </a:rPr>
                          <m:t>1</m:t>
                        </m:r>
                      </m:sub>
                      <m:sup>
                        <m:r>
                          <a:rPr kumimoji="1" lang="en-US" altLang="zh-CN" sz="2000" b="0" i="1" smtClean="0">
                            <a:latin typeface="Cambria Math" panose="02040503050406030204" pitchFamily="18" charset="0"/>
                          </a:rPr>
                          <m:t>2</m:t>
                        </m:r>
                      </m:sup>
                    </m:sSubSup>
                  </m:oMath>
                </a14:m>
                <a:r>
                  <a:rPr kumimoji="1" lang="en-US" altLang="zh-CN" sz="2000" dirty="0"/>
                  <a:t>, </a:t>
                </a:r>
                <a14:m>
                  <m:oMath xmlns:m="http://schemas.openxmlformats.org/officeDocument/2006/math">
                    <m:sSubSup>
                      <m:sSubSupPr>
                        <m:ctrlPr>
                          <a:rPr kumimoji="1" lang="en-US" altLang="zh-CN" sz="2000" i="1">
                            <a:latin typeface="Cambria Math" panose="02040503050406030204" pitchFamily="18" charset="0"/>
                          </a:rPr>
                        </m:ctrlPr>
                      </m:sSubSupPr>
                      <m:e>
                        <m:r>
                          <a:rPr kumimoji="1" lang="en-US" altLang="zh-CN" sz="2000" i="1">
                            <a:latin typeface="Cambria Math" panose="02040503050406030204" pitchFamily="18" charset="0"/>
                          </a:rPr>
                          <m:t>𝑆</m:t>
                        </m:r>
                      </m:e>
                      <m:sub>
                        <m:r>
                          <a:rPr kumimoji="1" lang="en-US" altLang="zh-CN" sz="2000" b="0" i="1" smtClean="0">
                            <a:latin typeface="Cambria Math" panose="02040503050406030204" pitchFamily="18" charset="0"/>
                          </a:rPr>
                          <m:t>2</m:t>
                        </m:r>
                      </m:sub>
                      <m:sup>
                        <m:r>
                          <a:rPr kumimoji="1" lang="en-US" altLang="zh-CN" sz="2000" i="1">
                            <a:latin typeface="Cambria Math" panose="02040503050406030204" pitchFamily="18" charset="0"/>
                          </a:rPr>
                          <m:t>2</m:t>
                        </m:r>
                      </m:sup>
                    </m:sSubSup>
                    <m:r>
                      <a:rPr kumimoji="1" lang="en-US" altLang="zh-CN" sz="2000" i="1">
                        <a:latin typeface="Cambria Math" panose="02040503050406030204" pitchFamily="18" charset="0"/>
                      </a:rPr>
                      <m:t> </m:t>
                    </m:r>
                  </m:oMath>
                </a14:m>
                <a:r>
                  <a:rPr kumimoji="1" lang="zh-CN" altLang="en-US" sz="2000" dirty="0"/>
                  <a:t>。那么当样本量足够大时（</a:t>
                </a:r>
                <a:r>
                  <a:rPr kumimoji="1" lang="en-US" altLang="zh-CN" sz="2000" dirty="0"/>
                  <a:t>n&gt;1000</a:t>
                </a:r>
                <a:r>
                  <a:rPr kumimoji="1" lang="zh-CN" altLang="en-US" sz="2000" dirty="0"/>
                  <a:t>），两组的样本均值为总体均值的无偏估计，且样本均值随机变量</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𝑌</m:t>
                        </m:r>
                      </m:e>
                      <m:sub>
                        <m:r>
                          <a:rPr kumimoji="1" lang="en-US" altLang="zh-CN" sz="2000" i="1">
                            <a:latin typeface="Cambria Math" panose="02040503050406030204" pitchFamily="18" charset="0"/>
                          </a:rPr>
                          <m:t>1</m:t>
                        </m:r>
                        <m:r>
                          <a:rPr kumimoji="1" lang="en-US" altLang="zh-CN" sz="2000" i="1">
                            <a:latin typeface="Cambria Math" panose="02040503050406030204" pitchFamily="18" charset="0"/>
                          </a:rPr>
                          <m:t>𝑛</m:t>
                        </m:r>
                      </m:sub>
                    </m:sSub>
                  </m:oMath>
                </a14:m>
                <a:r>
                  <a:rPr kumimoji="1" lang="zh-CN" altLang="en-US" sz="2000" dirty="0"/>
                  <a:t>与</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𝑌</m:t>
                        </m:r>
                      </m:e>
                      <m:sub>
                        <m:r>
                          <a:rPr kumimoji="1" lang="en-US" altLang="zh-CN" sz="2000" b="0" i="1" smtClean="0">
                            <a:latin typeface="Cambria Math" panose="02040503050406030204" pitchFamily="18" charset="0"/>
                          </a:rPr>
                          <m:t>2</m:t>
                        </m:r>
                        <m:r>
                          <a:rPr kumimoji="1" lang="en-US" altLang="zh-CN" sz="2000" i="1">
                            <a:latin typeface="Cambria Math" panose="02040503050406030204" pitchFamily="18" charset="0"/>
                          </a:rPr>
                          <m:t>𝑛</m:t>
                        </m:r>
                      </m:sub>
                    </m:sSub>
                  </m:oMath>
                </a14:m>
                <a:r>
                  <a:rPr kumimoji="1" lang="zh-CN" altLang="en-US" sz="2000" dirty="0"/>
                  <a:t>满足</a:t>
                </a:r>
                <a:endParaRPr kumimoji="1" lang="en-US" altLang="zh-CN" sz="2000" baseline="-25000" dirty="0"/>
              </a:p>
            </p:txBody>
          </p:sp>
        </mc:Choice>
        <mc:Fallback xmlns="">
          <p:sp>
            <p:nvSpPr>
              <p:cNvPr id="3" name="内容占位符 2">
                <a:extLst>
                  <a:ext uri="{FF2B5EF4-FFF2-40B4-BE49-F238E27FC236}">
                    <a16:creationId xmlns:a16="http://schemas.microsoft.com/office/drawing/2014/main" id="{7313F22E-EEF4-0F4D-98C8-390DA3FF10AD}"/>
                  </a:ext>
                </a:extLst>
              </p:cNvPr>
              <p:cNvSpPr>
                <a:spLocks noGrp="1" noRot="1" noChangeAspect="1" noMove="1" noResize="1" noEditPoints="1" noAdjustHandles="1" noChangeArrowheads="1" noChangeShapeType="1" noTextEdit="1"/>
              </p:cNvSpPr>
              <p:nvPr>
                <p:ph idx="1"/>
              </p:nvPr>
            </p:nvSpPr>
            <p:spPr>
              <a:xfrm>
                <a:off x="838200" y="1825624"/>
                <a:ext cx="10515600" cy="1984375"/>
              </a:xfrm>
              <a:blipFill>
                <a:blip r:embed="rId2"/>
                <a:stretch>
                  <a:fillRect l="-724" r="-2895"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1C90BBE-95D7-9B49-8831-2C5FD0C3FF57}"/>
                  </a:ext>
                </a:extLst>
              </p:cNvPr>
              <p:cNvSpPr txBox="1"/>
              <p:nvPr/>
            </p:nvSpPr>
            <p:spPr>
              <a:xfrm>
                <a:off x="1510146" y="4124322"/>
                <a:ext cx="4849091" cy="6320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1</m:t>
                              </m:r>
                            </m:sub>
                          </m:sSub>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1</m:t>
                              </m:r>
                            </m:sub>
                          </m:s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𝑖</m:t>
                              </m:r>
                            </m:sub>
                          </m:sSub>
                        </m:e>
                      </m:nary>
                      <m:r>
                        <a:rPr kumimoji="1" lang="en-US" altLang="zh-CN" b="0" i="1" smtClean="0">
                          <a:latin typeface="Cambria Math" panose="02040503050406030204" pitchFamily="18" charset="0"/>
                        </a:rPr>
                        <m:t> </m:t>
                      </m:r>
                      <m:r>
                        <a:rPr kumimoji="1" lang="en-US" altLang="zh-CN" i="1">
                          <a:latin typeface="Cambria Math" panose="02040503050406030204" pitchFamily="18" charset="0"/>
                        </a:rPr>
                        <m:t>~</m:t>
                      </m:r>
                      <m:r>
                        <a:rPr kumimoji="1" lang="en-US" altLang="zh-CN" b="0" i="1" smtClean="0">
                          <a:latin typeface="Cambria Math" panose="02040503050406030204" pitchFamily="18" charset="0"/>
                        </a:rPr>
                        <m:t>  </m:t>
                      </m:r>
                      <m:r>
                        <a:rPr kumimoji="1" lang="en-US" altLang="zh-CN" i="1">
                          <a:latin typeface="Cambria Math" panose="02040503050406030204" pitchFamily="18" charset="0"/>
                        </a:rPr>
                        <m:t>𝑁</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𝜇</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 </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𝜎</m:t>
                                  </m:r>
                                </m:e>
                                <m:sub>
                                  <m:r>
                                    <a:rPr kumimoji="1" lang="en-US" altLang="zh-CN" i="1">
                                      <a:latin typeface="Cambria Math" panose="02040503050406030204" pitchFamily="18" charset="0"/>
                                      <a:ea typeface="Cambria Math" panose="02040503050406030204" pitchFamily="18" charset="0"/>
                                    </a:rPr>
                                    <m:t>1</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i="1">
                                      <a:latin typeface="Cambria Math" panose="02040503050406030204" pitchFamily="18" charset="0"/>
                                      <a:ea typeface="Cambria Math" panose="02040503050406030204" pitchFamily="18" charset="0"/>
                                    </a:rPr>
                                    <m:t>1</m:t>
                                  </m:r>
                                </m:sub>
                              </m:sSub>
                            </m:den>
                          </m:f>
                        </m:e>
                      </m:d>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𝑁</m:t>
                      </m:r>
                      <m:d>
                        <m:dPr>
                          <m:ctrlPr>
                            <a:rPr kumimoji="1" lang="en-US" altLang="zh-CN" i="1">
                              <a:latin typeface="Cambria Math" panose="02040503050406030204" pitchFamily="18" charset="0"/>
                              <a:ea typeface="Cambria Math" panose="02040503050406030204" pitchFamily="18" charset="0"/>
                            </a:rPr>
                          </m:ctrlPr>
                        </m:dPr>
                        <m:e>
                          <m:acc>
                            <m:accPr>
                              <m:chr m:val="̅"/>
                              <m:ctrlPr>
                                <a:rPr kumimoji="1" lang="en-US" altLang="zh-CN" i="1">
                                  <a:latin typeface="Cambria Math" panose="02040503050406030204" pitchFamily="18" charset="0"/>
                                </a:rPr>
                              </m:ctrlPr>
                            </m:accPr>
                            <m:e>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smtClean="0">
                                      <a:latin typeface="Cambria Math" panose="02040503050406030204" pitchFamily="18" charset="0"/>
                                    </a:rPr>
                                    <m:t>1</m:t>
                                  </m:r>
                                </m:sub>
                              </m:sSub>
                            </m:e>
                          </m:acc>
                          <m:r>
                            <a:rPr kumimoji="1" lang="en-US" altLang="zh-CN">
                              <a:latin typeface="Cambria Math" panose="02040503050406030204" pitchFamily="18" charset="0"/>
                            </a:rPr>
                            <m:t>, </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𝑆</m:t>
                                  </m:r>
                                </m:e>
                                <m:sub>
                                  <m:r>
                                    <a:rPr kumimoji="1" lang="en-US" altLang="zh-CN" i="1">
                                      <a:latin typeface="Cambria Math" panose="02040503050406030204" pitchFamily="18" charset="0"/>
                                      <a:ea typeface="Cambria Math" panose="02040503050406030204" pitchFamily="18" charset="0"/>
                                    </a:rPr>
                                    <m:t>1</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i="1">
                                      <a:latin typeface="Cambria Math" panose="02040503050406030204" pitchFamily="18" charset="0"/>
                                      <a:ea typeface="Cambria Math" panose="02040503050406030204" pitchFamily="18" charset="0"/>
                                    </a:rPr>
                                    <m:t>1</m:t>
                                  </m:r>
                                </m:sub>
                              </m:sSub>
                            </m:den>
                          </m:f>
                        </m:e>
                      </m:d>
                    </m:oMath>
                  </m:oMathPara>
                </a14:m>
                <a:endParaRPr kumimoji="1" lang="zh-CN" altLang="en-US" dirty="0"/>
              </a:p>
            </p:txBody>
          </p:sp>
        </mc:Choice>
        <mc:Fallback xmlns="">
          <p:sp>
            <p:nvSpPr>
              <p:cNvPr id="5" name="文本框 4">
                <a:extLst>
                  <a:ext uri="{FF2B5EF4-FFF2-40B4-BE49-F238E27FC236}">
                    <a16:creationId xmlns:a16="http://schemas.microsoft.com/office/drawing/2014/main" id="{01C90BBE-95D7-9B49-8831-2C5FD0C3FF57}"/>
                  </a:ext>
                </a:extLst>
              </p:cNvPr>
              <p:cNvSpPr txBox="1">
                <a:spLocks noRot="1" noChangeAspect="1" noMove="1" noResize="1" noEditPoints="1" noAdjustHandles="1" noChangeArrowheads="1" noChangeShapeType="1" noTextEdit="1"/>
              </p:cNvSpPr>
              <p:nvPr/>
            </p:nvSpPr>
            <p:spPr>
              <a:xfrm>
                <a:off x="1510146" y="4124322"/>
                <a:ext cx="4849091" cy="632033"/>
              </a:xfrm>
              <a:prstGeom prst="rect">
                <a:avLst/>
              </a:prstGeom>
              <a:blipFill>
                <a:blip r:embed="rId3"/>
                <a:stretch>
                  <a:fillRect t="-149020" b="-2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91B7989-681D-C546-9337-3013EB86129C}"/>
                  </a:ext>
                </a:extLst>
              </p:cNvPr>
              <p:cNvSpPr txBox="1"/>
              <p:nvPr/>
            </p:nvSpPr>
            <p:spPr>
              <a:xfrm>
                <a:off x="1510146" y="4994611"/>
                <a:ext cx="4849091" cy="6320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2</m:t>
                              </m:r>
                            </m:sub>
                          </m:sSub>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2</m:t>
                              </m:r>
                            </m:sub>
                          </m:s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2</m:t>
                              </m:r>
                              <m:r>
                                <a:rPr kumimoji="1" lang="en-US" altLang="zh-CN" b="0" i="1" smtClean="0">
                                  <a:latin typeface="Cambria Math" panose="02040503050406030204" pitchFamily="18" charset="0"/>
                                </a:rPr>
                                <m:t>𝑖</m:t>
                              </m:r>
                            </m:sub>
                          </m:sSub>
                        </m:e>
                      </m:nary>
                      <m:r>
                        <a:rPr kumimoji="1" lang="en-US" altLang="zh-CN" b="0" i="1" smtClean="0">
                          <a:latin typeface="Cambria Math" panose="02040503050406030204" pitchFamily="18" charset="0"/>
                        </a:rPr>
                        <m:t> </m:t>
                      </m:r>
                      <m:r>
                        <a:rPr kumimoji="1" lang="en-US" altLang="zh-CN" i="1">
                          <a:latin typeface="Cambria Math" panose="02040503050406030204" pitchFamily="18" charset="0"/>
                        </a:rPr>
                        <m:t>~</m:t>
                      </m:r>
                      <m:r>
                        <a:rPr kumimoji="1" lang="en-US" altLang="zh-CN" b="0" i="1" smtClean="0">
                          <a:latin typeface="Cambria Math" panose="02040503050406030204" pitchFamily="18" charset="0"/>
                        </a:rPr>
                        <m:t>  </m:t>
                      </m:r>
                      <m:r>
                        <a:rPr kumimoji="1" lang="en-US" altLang="zh-CN" i="1">
                          <a:latin typeface="Cambria Math" panose="02040503050406030204" pitchFamily="18" charset="0"/>
                        </a:rPr>
                        <m:t>𝑁</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𝜇</m:t>
                              </m:r>
                            </m:e>
                            <m:sub>
                              <m:r>
                                <a:rPr kumimoji="1" lang="en-US" altLang="zh-CN" b="0" i="1" smtClean="0">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ea typeface="Cambria Math" panose="02040503050406030204" pitchFamily="18" charset="0"/>
                            </a:rPr>
                            <m:t>, </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𝜎</m:t>
                                  </m:r>
                                </m:e>
                                <m:sub>
                                  <m:r>
                                    <a:rPr kumimoji="1" lang="en-US" altLang="zh-CN" b="0" i="1" smtClean="0">
                                      <a:latin typeface="Cambria Math" panose="02040503050406030204" pitchFamily="18" charset="0"/>
                                      <a:ea typeface="Cambria Math" panose="02040503050406030204" pitchFamily="18" charset="0"/>
                                    </a:rPr>
                                    <m:t>2</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b="0" i="1" smtClean="0">
                                      <a:latin typeface="Cambria Math" panose="02040503050406030204" pitchFamily="18" charset="0"/>
                                      <a:ea typeface="Cambria Math" panose="02040503050406030204" pitchFamily="18" charset="0"/>
                                    </a:rPr>
                                    <m:t>2</m:t>
                                  </m:r>
                                </m:sub>
                              </m:sSub>
                            </m:den>
                          </m:f>
                        </m:e>
                      </m:d>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𝑁</m:t>
                      </m:r>
                      <m:d>
                        <m:dPr>
                          <m:ctrlPr>
                            <a:rPr kumimoji="1" lang="en-US" altLang="zh-CN" i="1">
                              <a:latin typeface="Cambria Math" panose="02040503050406030204" pitchFamily="18" charset="0"/>
                              <a:ea typeface="Cambria Math" panose="02040503050406030204" pitchFamily="18" charset="0"/>
                            </a:rPr>
                          </m:ctrlPr>
                        </m:dPr>
                        <m:e>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2</m:t>
                                  </m:r>
                                </m:sub>
                              </m:sSub>
                            </m:e>
                          </m:acc>
                          <m:r>
                            <a:rPr kumimoji="1" lang="en-US" altLang="zh-CN">
                              <a:latin typeface="Cambria Math" panose="02040503050406030204" pitchFamily="18" charset="0"/>
                            </a:rPr>
                            <m:t>, </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𝑆</m:t>
                                  </m:r>
                                </m:e>
                                <m:sub>
                                  <m:r>
                                    <a:rPr kumimoji="1" lang="en-US" altLang="zh-CN" b="0" i="1" smtClean="0">
                                      <a:latin typeface="Cambria Math" panose="02040503050406030204" pitchFamily="18" charset="0"/>
                                      <a:ea typeface="Cambria Math" panose="02040503050406030204" pitchFamily="18" charset="0"/>
                                    </a:rPr>
                                    <m:t>2</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b="0" i="1" smtClean="0">
                                      <a:latin typeface="Cambria Math" panose="02040503050406030204" pitchFamily="18" charset="0"/>
                                      <a:ea typeface="Cambria Math" panose="02040503050406030204" pitchFamily="18" charset="0"/>
                                    </a:rPr>
                                    <m:t>2</m:t>
                                  </m:r>
                                </m:sub>
                              </m:sSub>
                            </m:den>
                          </m:f>
                        </m:e>
                      </m:d>
                    </m:oMath>
                  </m:oMathPara>
                </a14:m>
                <a:endParaRPr kumimoji="1" lang="zh-CN" altLang="en-US" dirty="0"/>
              </a:p>
            </p:txBody>
          </p:sp>
        </mc:Choice>
        <mc:Fallback xmlns="">
          <p:sp>
            <p:nvSpPr>
              <p:cNvPr id="8" name="文本框 7">
                <a:extLst>
                  <a:ext uri="{FF2B5EF4-FFF2-40B4-BE49-F238E27FC236}">
                    <a16:creationId xmlns:a16="http://schemas.microsoft.com/office/drawing/2014/main" id="{291B7989-681D-C546-9337-3013EB86129C}"/>
                  </a:ext>
                </a:extLst>
              </p:cNvPr>
              <p:cNvSpPr txBox="1">
                <a:spLocks noRot="1" noChangeAspect="1" noMove="1" noResize="1" noEditPoints="1" noAdjustHandles="1" noChangeArrowheads="1" noChangeShapeType="1" noTextEdit="1"/>
              </p:cNvSpPr>
              <p:nvPr/>
            </p:nvSpPr>
            <p:spPr>
              <a:xfrm>
                <a:off x="1510146" y="4994611"/>
                <a:ext cx="4849091" cy="632033"/>
              </a:xfrm>
              <a:prstGeom prst="rect">
                <a:avLst/>
              </a:prstGeom>
              <a:blipFill>
                <a:blip r:embed="rId4"/>
                <a:stretch>
                  <a:fillRect t="-145098" b="-2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44C04D7-152E-1F44-BB45-974280535C1E}"/>
                  </a:ext>
                </a:extLst>
              </p:cNvPr>
              <p:cNvSpPr/>
              <p:nvPr/>
            </p:nvSpPr>
            <p:spPr>
              <a:xfrm>
                <a:off x="7449509" y="4440338"/>
                <a:ext cx="3511281" cy="7246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1</m:t>
                          </m:r>
                          <m:r>
                            <a:rPr kumimoji="1" lang="en-US" altLang="zh-CN" i="1">
                              <a:latin typeface="Cambria Math" panose="02040503050406030204" pitchFamily="18" charset="0"/>
                            </a:rPr>
                            <m:t>𝑛</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b="0" i="1" smtClean="0">
                              <a:latin typeface="Cambria Math" panose="02040503050406030204" pitchFamily="18" charset="0"/>
                            </a:rPr>
                            <m:t>2</m:t>
                          </m:r>
                          <m:r>
                            <a:rPr kumimoji="1" lang="en-US" altLang="zh-CN" i="1">
                              <a:latin typeface="Cambria Math" panose="02040503050406030204" pitchFamily="18" charset="0"/>
                            </a:rPr>
                            <m:t>𝑛</m:t>
                          </m:r>
                        </m:sub>
                      </m:sSub>
                      <m:r>
                        <a:rPr kumimoji="1" lang="en-US" altLang="zh-CN" b="0" i="1" smtClean="0">
                          <a:latin typeface="Cambria Math" panose="02040503050406030204" pitchFamily="18" charset="0"/>
                        </a:rPr>
                        <m:t> ~ </m:t>
                      </m:r>
                      <m:r>
                        <a:rPr kumimoji="1" lang="en-US" altLang="zh-CN" b="0" i="1" smtClean="0">
                          <a:latin typeface="Cambria Math" panose="02040503050406030204" pitchFamily="18" charset="0"/>
                        </a:rPr>
                        <m:t>𝑁</m:t>
                      </m:r>
                      <m:d>
                        <m:dPr>
                          <m:ctrlPr>
                            <a:rPr kumimoji="1" lang="en-US" altLang="zh-CN" i="1">
                              <a:latin typeface="Cambria Math" panose="02040503050406030204" pitchFamily="18" charset="0"/>
                              <a:ea typeface="Cambria Math" panose="02040503050406030204" pitchFamily="18" charset="0"/>
                            </a:rPr>
                          </m:ctrlPr>
                        </m:dPr>
                        <m:e>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1</m:t>
                                  </m:r>
                                </m:sub>
                              </m:sSub>
                            </m:e>
                          </m:acc>
                          <m:r>
                            <a:rPr kumimoji="1" lang="en-US" altLang="zh-CN" b="0" i="1" smtClean="0">
                              <a:latin typeface="Cambria Math" panose="02040503050406030204" pitchFamily="18" charset="0"/>
                            </a:rPr>
                            <m:t>−</m:t>
                          </m:r>
                          <m:acc>
                            <m:accPr>
                              <m:chr m:val="̅"/>
                              <m:ctrlPr>
                                <a:rPr kumimoji="1" lang="en-US" altLang="zh-CN" i="1">
                                  <a:latin typeface="Cambria Math" panose="02040503050406030204" pitchFamily="18" charset="0"/>
                                </a:rPr>
                              </m:ctrlPr>
                            </m:acc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2</m:t>
                                  </m:r>
                                </m:sub>
                              </m:sSub>
                            </m:e>
                          </m:acc>
                          <m:r>
                            <a:rPr kumimoji="1" lang="en-US" altLang="zh-CN" b="0" i="1" smtClean="0">
                              <a:latin typeface="Cambria Math" panose="02040503050406030204" pitchFamily="18" charset="0"/>
                            </a:rPr>
                            <m:t>, </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𝑆</m:t>
                                  </m:r>
                                </m:e>
                                <m:sub>
                                  <m:r>
                                    <a:rPr kumimoji="1" lang="en-US" altLang="zh-CN" i="1">
                                      <a:latin typeface="Cambria Math" panose="02040503050406030204" pitchFamily="18" charset="0"/>
                                      <a:ea typeface="Cambria Math" panose="02040503050406030204" pitchFamily="18" charset="0"/>
                                    </a:rPr>
                                    <m:t>1</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i="1">
                                      <a:latin typeface="Cambria Math" panose="02040503050406030204" pitchFamily="18" charset="0"/>
                                      <a:ea typeface="Cambria Math" panose="02040503050406030204" pitchFamily="18" charset="0"/>
                                    </a:rPr>
                                    <m:t>1</m:t>
                                  </m:r>
                                </m:sub>
                              </m:sSub>
                            </m:den>
                          </m:f>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ea typeface="Cambria Math" panose="02040503050406030204" pitchFamily="18" charset="0"/>
                                </a:rPr>
                              </m:ctrlPr>
                            </m:fPr>
                            <m:num>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𝑆</m:t>
                                  </m:r>
                                </m:e>
                                <m:sub>
                                  <m:r>
                                    <a:rPr kumimoji="1" lang="en-US" altLang="zh-CN" i="1">
                                      <a:latin typeface="Cambria Math" panose="02040503050406030204" pitchFamily="18" charset="0"/>
                                      <a:ea typeface="Cambria Math" panose="02040503050406030204" pitchFamily="18" charset="0"/>
                                    </a:rPr>
                                    <m:t>2</m:t>
                                  </m:r>
                                </m:sub>
                                <m:sup>
                                  <m:r>
                                    <a:rPr kumimoji="1" lang="en-US" altLang="zh-CN" i="1">
                                      <a:latin typeface="Cambria Math" panose="02040503050406030204" pitchFamily="18" charset="0"/>
                                      <a:ea typeface="Cambria Math" panose="02040503050406030204" pitchFamily="18" charset="0"/>
                                    </a:rPr>
                                    <m:t>2</m:t>
                                  </m:r>
                                </m:sup>
                              </m:sSubSup>
                            </m:num>
                            <m:den>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𝑛</m:t>
                                  </m:r>
                                </m:e>
                                <m:sub>
                                  <m:r>
                                    <a:rPr kumimoji="1" lang="en-US" altLang="zh-CN" i="1">
                                      <a:latin typeface="Cambria Math" panose="02040503050406030204" pitchFamily="18" charset="0"/>
                                      <a:ea typeface="Cambria Math" panose="02040503050406030204" pitchFamily="18" charset="0"/>
                                    </a:rPr>
                                    <m:t>2</m:t>
                                  </m:r>
                                </m:sub>
                              </m:sSub>
                            </m:den>
                          </m:f>
                        </m:e>
                      </m:d>
                    </m:oMath>
                  </m:oMathPara>
                </a14:m>
                <a:endParaRPr kumimoji="1" lang="zh-CN" altLang="en-US" dirty="0"/>
              </a:p>
            </p:txBody>
          </p:sp>
        </mc:Choice>
        <mc:Fallback xmlns="">
          <p:sp>
            <p:nvSpPr>
              <p:cNvPr id="9" name="矩形 8">
                <a:extLst>
                  <a:ext uri="{FF2B5EF4-FFF2-40B4-BE49-F238E27FC236}">
                    <a16:creationId xmlns:a16="http://schemas.microsoft.com/office/drawing/2014/main" id="{F44C04D7-152E-1F44-BB45-974280535C1E}"/>
                  </a:ext>
                </a:extLst>
              </p:cNvPr>
              <p:cNvSpPr>
                <a:spLocks noRot="1" noChangeAspect="1" noMove="1" noResize="1" noEditPoints="1" noAdjustHandles="1" noChangeArrowheads="1" noChangeShapeType="1" noTextEdit="1"/>
              </p:cNvSpPr>
              <p:nvPr/>
            </p:nvSpPr>
            <p:spPr>
              <a:xfrm>
                <a:off x="7449509" y="4440338"/>
                <a:ext cx="3511281" cy="724686"/>
              </a:xfrm>
              <a:prstGeom prst="rect">
                <a:avLst/>
              </a:prstGeom>
              <a:blipFill>
                <a:blip r:embed="rId5"/>
                <a:stretch>
                  <a:fillRect/>
                </a:stretch>
              </a:blipFill>
            </p:spPr>
            <p:txBody>
              <a:bodyPr/>
              <a:lstStyle/>
              <a:p>
                <a:r>
                  <a:rPr lang="zh-CN" altLang="en-US">
                    <a:noFill/>
                  </a:rPr>
                  <a:t> </a:t>
                </a:r>
              </a:p>
            </p:txBody>
          </p:sp>
        </mc:Fallback>
      </mc:AlternateContent>
      <p:sp>
        <p:nvSpPr>
          <p:cNvPr id="13" name="右箭头 12">
            <a:extLst>
              <a:ext uri="{FF2B5EF4-FFF2-40B4-BE49-F238E27FC236}">
                <a16:creationId xmlns:a16="http://schemas.microsoft.com/office/drawing/2014/main" id="{E8905917-24B9-C546-A1D1-298DBB8F100D}"/>
              </a:ext>
            </a:extLst>
          </p:cNvPr>
          <p:cNvSpPr/>
          <p:nvPr/>
        </p:nvSpPr>
        <p:spPr>
          <a:xfrm>
            <a:off x="6615546" y="4440338"/>
            <a:ext cx="577653" cy="7246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A53E3D6D-DDAC-7343-B24D-E8B5F059536E}"/>
              </a:ext>
            </a:extLst>
          </p:cNvPr>
          <p:cNvSpPr txBox="1"/>
          <p:nvPr/>
        </p:nvSpPr>
        <p:spPr>
          <a:xfrm>
            <a:off x="1510146" y="6008540"/>
            <a:ext cx="336665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dirty="0"/>
              <a:t>中心极限定理 </a:t>
            </a:r>
            <a:r>
              <a:rPr kumimoji="1" lang="en-US" altLang="zh-CN" dirty="0"/>
              <a:t>+</a:t>
            </a:r>
            <a:r>
              <a:rPr kumimoji="1" lang="zh-CN" altLang="en-US" dirty="0"/>
              <a:t> 正态分布性质</a:t>
            </a:r>
          </a:p>
        </p:txBody>
      </p:sp>
      <p:sp>
        <p:nvSpPr>
          <p:cNvPr id="16" name="文本框 15">
            <a:extLst>
              <a:ext uri="{FF2B5EF4-FFF2-40B4-BE49-F238E27FC236}">
                <a16:creationId xmlns:a16="http://schemas.microsoft.com/office/drawing/2014/main" id="{6BAD17AB-3AC0-EE4E-B0F4-E8AE214638C5}"/>
              </a:ext>
            </a:extLst>
          </p:cNvPr>
          <p:cNvSpPr txBox="1"/>
          <p:nvPr/>
        </p:nvSpPr>
        <p:spPr>
          <a:xfrm>
            <a:off x="4876800" y="5999019"/>
            <a:ext cx="149629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zh-CN" altLang="en-US" dirty="0"/>
              <a:t>大数定律</a:t>
            </a:r>
          </a:p>
        </p:txBody>
      </p:sp>
      <p:sp>
        <p:nvSpPr>
          <p:cNvPr id="17" name="文本框 16">
            <a:extLst>
              <a:ext uri="{FF2B5EF4-FFF2-40B4-BE49-F238E27FC236}">
                <a16:creationId xmlns:a16="http://schemas.microsoft.com/office/drawing/2014/main" id="{474546C6-4386-A543-B9F1-AAF37CBC8D53}"/>
              </a:ext>
            </a:extLst>
          </p:cNvPr>
          <p:cNvSpPr txBox="1"/>
          <p:nvPr/>
        </p:nvSpPr>
        <p:spPr>
          <a:xfrm>
            <a:off x="7449509" y="5999019"/>
            <a:ext cx="351128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zh-CN" altLang="en-US" dirty="0"/>
              <a:t>正态分布的线性组合</a:t>
            </a:r>
          </a:p>
        </p:txBody>
      </p:sp>
    </p:spTree>
    <p:extLst>
      <p:ext uri="{BB962C8B-B14F-4D97-AF65-F5344CB8AC3E}">
        <p14:creationId xmlns:p14="http://schemas.microsoft.com/office/powerpoint/2010/main" val="424073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FE164-706B-1443-95CA-744AC020EDAE}"/>
              </a:ext>
            </a:extLst>
          </p:cNvPr>
          <p:cNvSpPr>
            <a:spLocks noGrp="1"/>
          </p:cNvSpPr>
          <p:nvPr>
            <p:ph type="title"/>
          </p:nvPr>
        </p:nvSpPr>
        <p:spPr/>
        <p:txBody>
          <a:bodyPr/>
          <a:lstStyle/>
          <a:p>
            <a:r>
              <a:rPr kumimoji="1" lang="zh-CN" altLang="en-US" dirty="0"/>
              <a:t>几个统计学概念（</a:t>
            </a:r>
            <a:r>
              <a:rPr kumimoji="1" lang="en-US" altLang="zh-CN" dirty="0"/>
              <a:t>6</a:t>
            </a:r>
            <a:r>
              <a:rPr kumimoji="1" lang="zh-CN" altLang="en-US" dirty="0"/>
              <a:t>）</a:t>
            </a:r>
          </a:p>
        </p:txBody>
      </p:sp>
      <p:sp>
        <p:nvSpPr>
          <p:cNvPr id="3" name="内容占位符 2">
            <a:extLst>
              <a:ext uri="{FF2B5EF4-FFF2-40B4-BE49-F238E27FC236}">
                <a16:creationId xmlns:a16="http://schemas.microsoft.com/office/drawing/2014/main" id="{7313F22E-EEF4-0F4D-98C8-390DA3FF10AD}"/>
              </a:ext>
            </a:extLst>
          </p:cNvPr>
          <p:cNvSpPr>
            <a:spLocks noGrp="1"/>
          </p:cNvSpPr>
          <p:nvPr>
            <p:ph idx="1"/>
          </p:nvPr>
        </p:nvSpPr>
        <p:spPr>
          <a:xfrm>
            <a:off x="838200" y="1825624"/>
            <a:ext cx="10515600" cy="4866121"/>
          </a:xfrm>
        </p:spPr>
        <p:txBody>
          <a:bodyPr>
            <a:normAutofit lnSpcReduction="10000"/>
          </a:bodyPr>
          <a:lstStyle/>
          <a:p>
            <a:pPr>
              <a:lnSpc>
                <a:spcPct val="150000"/>
              </a:lnSpc>
            </a:pPr>
            <a:r>
              <a:rPr kumimoji="1" lang="zh-CN" altLang="en-US" sz="2400" b="1" dirty="0"/>
              <a:t>双独立样本 </a:t>
            </a:r>
            <a:r>
              <a:rPr kumimoji="1" lang="en-US" altLang="zh-CN" sz="2400" b="1" dirty="0"/>
              <a:t>t</a:t>
            </a:r>
            <a:r>
              <a:rPr kumimoji="1" lang="zh-CN" altLang="en-US" sz="2400" b="1" dirty="0"/>
              <a:t> 检验</a:t>
            </a:r>
            <a:endParaRPr kumimoji="1" lang="en-US" altLang="zh-CN" sz="2400" b="1" dirty="0"/>
          </a:p>
          <a:p>
            <a:pPr lvl="1">
              <a:lnSpc>
                <a:spcPct val="120000"/>
              </a:lnSpc>
            </a:pPr>
            <a:r>
              <a:rPr kumimoji="1" lang="en-US" altLang="zh-CN" sz="2000" dirty="0"/>
              <a:t>t</a:t>
            </a:r>
            <a:r>
              <a:rPr kumimoji="1" lang="zh-CN" altLang="en-US" sz="2000" dirty="0"/>
              <a:t> 检验，亦称</a:t>
            </a:r>
            <a:r>
              <a:rPr kumimoji="1" lang="en-US" altLang="zh-CN" sz="2000" dirty="0"/>
              <a:t>student t</a:t>
            </a:r>
            <a:r>
              <a:rPr kumimoji="1" lang="zh-CN" altLang="en-US" sz="2000" dirty="0"/>
              <a:t>检验（</a:t>
            </a:r>
            <a:r>
              <a:rPr kumimoji="1" lang="en-US" altLang="zh-CN" sz="2000" dirty="0"/>
              <a:t>Student‘s t test</a:t>
            </a:r>
            <a:r>
              <a:rPr kumimoji="1" lang="zh-CN" altLang="en-US" sz="2000" dirty="0"/>
              <a:t>），主要用于样本含量较小（</a:t>
            </a:r>
            <a:r>
              <a:rPr kumimoji="1" lang="en-US" altLang="zh-CN" sz="2000" dirty="0"/>
              <a:t>n &lt; 30</a:t>
            </a:r>
            <a:r>
              <a:rPr kumimoji="1" lang="zh-CN" altLang="en-US" sz="2000" dirty="0"/>
              <a:t>），总体标准差</a:t>
            </a:r>
            <a:r>
              <a:rPr kumimoji="1" lang="el-GR" altLang="zh-CN" sz="2000" dirty="0"/>
              <a:t>σ</a:t>
            </a:r>
            <a:r>
              <a:rPr kumimoji="1" lang="zh-CN" altLang="en-US" sz="2000" dirty="0"/>
              <a:t>未知的正态分布。它使用</a:t>
            </a:r>
            <a:r>
              <a:rPr kumimoji="1" lang="en-US" altLang="zh-CN" sz="2000" dirty="0"/>
              <a:t> t </a:t>
            </a:r>
            <a:r>
              <a:rPr kumimoji="1" lang="zh-CN" altLang="en-US" sz="2000" dirty="0"/>
              <a:t>分布理论来推论差异发生的概率，从而比较两个平均数的差异是否显著。 </a:t>
            </a:r>
            <a:endParaRPr kumimoji="1" lang="en-US" altLang="zh-CN" sz="2000" dirty="0"/>
          </a:p>
          <a:p>
            <a:pPr lvl="1">
              <a:lnSpc>
                <a:spcPct val="120000"/>
              </a:lnSpc>
            </a:pPr>
            <a:r>
              <a:rPr kumimoji="1" lang="en-US" altLang="zh-CN" sz="2000" dirty="0"/>
              <a:t>Z</a:t>
            </a:r>
            <a:r>
              <a:rPr kumimoji="1" lang="zh-CN" altLang="en-US" sz="2000" dirty="0"/>
              <a:t> 检验（</a:t>
            </a:r>
            <a:r>
              <a:rPr kumimoji="1" lang="en-US" altLang="zh-CN" sz="2000" dirty="0"/>
              <a:t>Z Test</a:t>
            </a:r>
            <a:r>
              <a:rPr kumimoji="1" lang="zh-CN" altLang="en-US" sz="2000" dirty="0"/>
              <a:t>），一般用于大样本（</a:t>
            </a:r>
            <a:r>
              <a:rPr kumimoji="1" lang="en-US" altLang="zh-CN" sz="2000" dirty="0"/>
              <a:t>n&gt;30</a:t>
            </a:r>
            <a:r>
              <a:rPr kumimoji="1" lang="zh-CN" altLang="en-US" sz="2000" dirty="0"/>
              <a:t>）且总体标准差</a:t>
            </a:r>
            <a:r>
              <a:rPr kumimoji="1" lang="el-GR" altLang="zh-CN" sz="2000" dirty="0"/>
              <a:t>σ</a:t>
            </a:r>
            <a:r>
              <a:rPr kumimoji="1" lang="zh-CN" altLang="en-US" sz="2000" dirty="0"/>
              <a:t>已知时的平均值差异性检验的方法。它使用标准正态分布的理论来推断差异发生的概率，从而比较两个平均数的差异是否显著。</a:t>
            </a:r>
            <a:endParaRPr kumimoji="1" lang="en-US" altLang="zh-CN" sz="2000" dirty="0"/>
          </a:p>
          <a:p>
            <a:pPr lvl="1">
              <a:lnSpc>
                <a:spcPct val="120000"/>
              </a:lnSpc>
            </a:pPr>
            <a:r>
              <a:rPr kumimoji="1" lang="zh-CN" altLang="en-US" sz="2000" dirty="0"/>
              <a:t>当样本量足够大时，</a:t>
            </a:r>
            <a:r>
              <a:rPr kumimoji="1" lang="en-US" altLang="zh-CN" sz="2000" dirty="0"/>
              <a:t>t</a:t>
            </a:r>
            <a:r>
              <a:rPr kumimoji="1" lang="zh-CN" altLang="en-US" sz="2000" dirty="0"/>
              <a:t> 检验近似简化为 </a:t>
            </a:r>
            <a:r>
              <a:rPr kumimoji="1" lang="en-US" altLang="zh-CN" sz="2000" dirty="0"/>
              <a:t>Z</a:t>
            </a:r>
            <a:r>
              <a:rPr kumimoji="1" lang="zh-CN" altLang="en-US" sz="2000" dirty="0"/>
              <a:t> 检验。</a:t>
            </a:r>
            <a:endParaRPr kumimoji="1" lang="en-US" altLang="zh-CN" sz="2000" dirty="0"/>
          </a:p>
          <a:p>
            <a:pPr>
              <a:lnSpc>
                <a:spcPct val="150000"/>
              </a:lnSpc>
            </a:pPr>
            <a:r>
              <a:rPr kumimoji="1" lang="en-US" altLang="zh-CN" sz="2400" b="1" dirty="0"/>
              <a:t>Why not ANOVA / F-Test ?</a:t>
            </a:r>
          </a:p>
          <a:p>
            <a:pPr lvl="1">
              <a:lnSpc>
                <a:spcPct val="130000"/>
              </a:lnSpc>
            </a:pPr>
            <a:r>
              <a:rPr kumimoji="1" lang="en-US" altLang="zh-CN" sz="2000" dirty="0"/>
              <a:t>ANOVA</a:t>
            </a:r>
            <a:r>
              <a:rPr kumimoji="1" lang="zh-CN" altLang="en-US" sz="2000" dirty="0"/>
              <a:t> </a:t>
            </a:r>
            <a:r>
              <a:rPr kumimoji="1" lang="en-US" altLang="zh-CN" sz="2000" dirty="0"/>
              <a:t>/</a:t>
            </a:r>
            <a:r>
              <a:rPr kumimoji="1" lang="zh-CN" altLang="en-US" sz="2000" dirty="0"/>
              <a:t> </a:t>
            </a:r>
            <a:r>
              <a:rPr kumimoji="1" lang="en-US" altLang="zh-CN" sz="2000" dirty="0"/>
              <a:t>F-Test</a:t>
            </a:r>
            <a:r>
              <a:rPr kumimoji="1" lang="zh-CN" altLang="en-US" sz="2000" dirty="0"/>
              <a:t> 对样本的正态性、方差齐性要求很严格，而我们大部分的数据都不满足这样的前提条件，因此难以通过</a:t>
            </a:r>
            <a:r>
              <a:rPr kumimoji="1" lang="en-US" altLang="zh-CN" sz="2000" dirty="0"/>
              <a:t>ANOVA</a:t>
            </a:r>
            <a:r>
              <a:rPr kumimoji="1" lang="zh-CN" altLang="en-US" sz="2000" dirty="0"/>
              <a:t> </a:t>
            </a:r>
            <a:r>
              <a:rPr kumimoji="1" lang="en-US" altLang="zh-CN" sz="2000" dirty="0"/>
              <a:t>/</a:t>
            </a:r>
            <a:r>
              <a:rPr kumimoji="1" lang="zh-CN" altLang="en-US" sz="2000" dirty="0"/>
              <a:t> </a:t>
            </a:r>
            <a:r>
              <a:rPr kumimoji="1" lang="en-US" altLang="zh-CN" sz="2000" dirty="0"/>
              <a:t>F-Test</a:t>
            </a:r>
            <a:r>
              <a:rPr kumimoji="1" lang="zh-CN" altLang="en-US" sz="2000" dirty="0"/>
              <a:t>获得准确的检验结果。</a:t>
            </a:r>
            <a:endParaRPr kumimoji="1" lang="en-US" altLang="zh-CN" sz="2000" dirty="0"/>
          </a:p>
          <a:p>
            <a:endParaRPr kumimoji="1" lang="en-US" altLang="zh-CN" sz="24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F13669E-2FAA-2744-AA05-996C06D3F090}"/>
                  </a:ext>
                </a:extLst>
              </p:cNvPr>
              <p:cNvSpPr/>
              <p:nvPr/>
            </p:nvSpPr>
            <p:spPr>
              <a:xfrm>
                <a:off x="7677709" y="4357237"/>
                <a:ext cx="2794035" cy="111876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600" i="1">
                          <a:latin typeface="Cambria Math" panose="02040503050406030204" pitchFamily="18" charset="0"/>
                        </a:rPr>
                        <m:t>𝑍</m:t>
                      </m:r>
                      <m:r>
                        <a:rPr kumimoji="1" lang="en-US" altLang="zh-CN" sz="1600" i="1">
                          <a:latin typeface="Cambria Math" panose="02040503050406030204" pitchFamily="18" charset="0"/>
                        </a:rPr>
                        <m:t>= </m:t>
                      </m:r>
                      <m:f>
                        <m:fPr>
                          <m:ctrlPr>
                            <a:rPr kumimoji="1" lang="en-US" altLang="zh-CN" sz="1600" i="1">
                              <a:latin typeface="Cambria Math" panose="02040503050406030204" pitchFamily="18" charset="0"/>
                            </a:rPr>
                          </m:ctrlPr>
                        </m:fPr>
                        <m:num>
                          <m:acc>
                            <m:accPr>
                              <m:chr m:val="̅"/>
                              <m:ctrlPr>
                                <a:rPr kumimoji="1" lang="en-US" altLang="zh-CN" sz="1600" i="1">
                                  <a:latin typeface="Cambria Math" panose="02040503050406030204" pitchFamily="18" charset="0"/>
                                </a:rPr>
                              </m:ctrlPr>
                            </m:accPr>
                            <m:e>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1</m:t>
                                  </m:r>
                                </m:sub>
                              </m:sSub>
                            </m:e>
                          </m:acc>
                          <m:r>
                            <a:rPr kumimoji="1" lang="en-US" altLang="zh-CN" sz="1600" i="1">
                              <a:latin typeface="Cambria Math" panose="02040503050406030204" pitchFamily="18" charset="0"/>
                            </a:rPr>
                            <m:t>−</m:t>
                          </m:r>
                          <m:acc>
                            <m:accPr>
                              <m:chr m:val="̅"/>
                              <m:ctrlPr>
                                <a:rPr kumimoji="1" lang="en-US" altLang="zh-CN" sz="1600" i="1">
                                  <a:latin typeface="Cambria Math" panose="02040503050406030204" pitchFamily="18" charset="0"/>
                                </a:rPr>
                              </m:ctrlPr>
                            </m:accPr>
                            <m:e>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𝑋</m:t>
                                  </m:r>
                                </m:e>
                                <m:sub>
                                  <m:r>
                                    <a:rPr kumimoji="1" lang="en-US" altLang="zh-CN" sz="1600" i="1">
                                      <a:latin typeface="Cambria Math" panose="02040503050406030204" pitchFamily="18" charset="0"/>
                                    </a:rPr>
                                    <m:t>2</m:t>
                                  </m:r>
                                </m:sub>
                              </m:sSub>
                            </m:e>
                          </m:acc>
                        </m:num>
                        <m:den>
                          <m:rad>
                            <m:radPr>
                              <m:degHide m:val="on"/>
                              <m:ctrlPr>
                                <a:rPr kumimoji="1" lang="en-US" altLang="zh-CN" sz="1600" i="1">
                                  <a:latin typeface="Cambria Math" panose="02040503050406030204" pitchFamily="18" charset="0"/>
                                </a:rPr>
                              </m:ctrlPr>
                            </m:radPr>
                            <m:deg/>
                            <m:e>
                              <m:f>
                                <m:fPr>
                                  <m:ctrlPr>
                                    <a:rPr kumimoji="1" lang="en-US" altLang="zh-CN" sz="1600" i="1">
                                      <a:latin typeface="Cambria Math" panose="02040503050406030204" pitchFamily="18" charset="0"/>
                                    </a:rPr>
                                  </m:ctrlPr>
                                </m:fPr>
                                <m:num>
                                  <m:sSubSup>
                                    <m:sSubSupPr>
                                      <m:ctrlPr>
                                        <a:rPr kumimoji="1" lang="en-US" altLang="zh-CN" sz="1600" i="1">
                                          <a:latin typeface="Cambria Math" panose="02040503050406030204" pitchFamily="18" charset="0"/>
                                        </a:rPr>
                                      </m:ctrlPr>
                                    </m:sSubSupPr>
                                    <m:e>
                                      <m:r>
                                        <a:rPr kumimoji="1" lang="en-US" altLang="zh-CN" sz="1600" i="1">
                                          <a:latin typeface="Cambria Math" panose="02040503050406030204" pitchFamily="18" charset="0"/>
                                        </a:rPr>
                                        <m:t>𝑆</m:t>
                                      </m:r>
                                    </m:e>
                                    <m:sub>
                                      <m:r>
                                        <a:rPr kumimoji="1" lang="en-US" altLang="zh-CN" sz="1600" i="1">
                                          <a:latin typeface="Cambria Math" panose="02040503050406030204" pitchFamily="18" charset="0"/>
                                        </a:rPr>
                                        <m:t>1</m:t>
                                      </m:r>
                                    </m:sub>
                                    <m:sup>
                                      <m:r>
                                        <a:rPr kumimoji="1" lang="en-US" altLang="zh-CN" sz="1600" i="1">
                                          <a:latin typeface="Cambria Math" panose="02040503050406030204" pitchFamily="18" charset="0"/>
                                        </a:rPr>
                                        <m:t>2</m:t>
                                      </m:r>
                                    </m:sup>
                                  </m:sSubSup>
                                </m:num>
                                <m:den>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𝑛</m:t>
                                      </m:r>
                                    </m:e>
                                    <m:sub>
                                      <m:r>
                                        <a:rPr kumimoji="1" lang="en-US" altLang="zh-CN" sz="1600" i="1">
                                          <a:latin typeface="Cambria Math" panose="02040503050406030204" pitchFamily="18" charset="0"/>
                                        </a:rPr>
                                        <m:t>1</m:t>
                                      </m:r>
                                    </m:sub>
                                  </m:sSub>
                                </m:den>
                              </m:f>
                              <m:r>
                                <a:rPr kumimoji="1" lang="en-US" altLang="zh-CN" sz="1600" i="1">
                                  <a:latin typeface="Cambria Math" panose="02040503050406030204" pitchFamily="18" charset="0"/>
                                </a:rPr>
                                <m:t>+</m:t>
                              </m:r>
                              <m:f>
                                <m:fPr>
                                  <m:ctrlPr>
                                    <a:rPr kumimoji="1" lang="en-US" altLang="zh-CN" sz="1600" i="1">
                                      <a:latin typeface="Cambria Math" panose="02040503050406030204" pitchFamily="18" charset="0"/>
                                    </a:rPr>
                                  </m:ctrlPr>
                                </m:fPr>
                                <m:num>
                                  <m:sSubSup>
                                    <m:sSubSupPr>
                                      <m:ctrlPr>
                                        <a:rPr kumimoji="1" lang="en-US" altLang="zh-CN" sz="1600" i="1">
                                          <a:latin typeface="Cambria Math" panose="02040503050406030204" pitchFamily="18" charset="0"/>
                                        </a:rPr>
                                      </m:ctrlPr>
                                    </m:sSubSupPr>
                                    <m:e>
                                      <m:r>
                                        <a:rPr kumimoji="1" lang="en-US" altLang="zh-CN" sz="1600" i="1">
                                          <a:latin typeface="Cambria Math" panose="02040503050406030204" pitchFamily="18" charset="0"/>
                                        </a:rPr>
                                        <m:t>𝑆</m:t>
                                      </m:r>
                                    </m:e>
                                    <m:sub>
                                      <m:r>
                                        <a:rPr kumimoji="1" lang="en-US" altLang="zh-CN" sz="1600" i="1">
                                          <a:latin typeface="Cambria Math" panose="02040503050406030204" pitchFamily="18" charset="0"/>
                                        </a:rPr>
                                        <m:t>2</m:t>
                                      </m:r>
                                    </m:sub>
                                    <m:sup>
                                      <m:r>
                                        <a:rPr kumimoji="1" lang="en-US" altLang="zh-CN" sz="1600" i="1">
                                          <a:latin typeface="Cambria Math" panose="02040503050406030204" pitchFamily="18" charset="0"/>
                                        </a:rPr>
                                        <m:t>2</m:t>
                                      </m:r>
                                    </m:sup>
                                  </m:sSubSup>
                                </m:num>
                                <m:den>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𝑛</m:t>
                                      </m:r>
                                    </m:e>
                                    <m:sub>
                                      <m:r>
                                        <a:rPr kumimoji="1" lang="en-US" altLang="zh-CN" sz="1600" i="1">
                                          <a:latin typeface="Cambria Math" panose="02040503050406030204" pitchFamily="18" charset="0"/>
                                        </a:rPr>
                                        <m:t>2</m:t>
                                      </m:r>
                                    </m:sub>
                                  </m:sSub>
                                </m:den>
                              </m:f>
                            </m:e>
                          </m:rad>
                        </m:den>
                      </m:f>
                      <m:r>
                        <a:rPr kumimoji="1" lang="en-US" altLang="zh-CN" sz="1600" i="1">
                          <a:latin typeface="Cambria Math" panose="02040503050406030204" pitchFamily="18" charset="0"/>
                        </a:rPr>
                        <m:t>  </m:t>
                      </m:r>
                      <m:r>
                        <a:rPr kumimoji="1" lang="en-US" altLang="zh-CN" sz="1600" i="1">
                          <a:latin typeface="Cambria Math" panose="02040503050406030204" pitchFamily="18" charset="0"/>
                          <a:ea typeface="Cambria Math" panose="02040503050406030204" pitchFamily="18" charset="0"/>
                        </a:rPr>
                        <m:t>~  </m:t>
                      </m:r>
                      <m:r>
                        <a:rPr kumimoji="1" lang="en-US" altLang="zh-CN" sz="1600" i="1">
                          <a:latin typeface="Cambria Math" panose="02040503050406030204" pitchFamily="18" charset="0"/>
                          <a:ea typeface="Cambria Math" panose="02040503050406030204" pitchFamily="18" charset="0"/>
                        </a:rPr>
                        <m:t>𝑁</m:t>
                      </m:r>
                      <m:r>
                        <a:rPr kumimoji="1" lang="en-US" altLang="zh-CN" sz="1600" i="1">
                          <a:latin typeface="Cambria Math" panose="02040503050406030204" pitchFamily="18" charset="0"/>
                          <a:ea typeface="Cambria Math" panose="02040503050406030204" pitchFamily="18" charset="0"/>
                        </a:rPr>
                        <m:t>(0, 1)</m:t>
                      </m:r>
                    </m:oMath>
                  </m:oMathPara>
                </a14:m>
                <a:endParaRPr lang="zh-CN" altLang="en-US" sz="1600" dirty="0"/>
              </a:p>
            </p:txBody>
          </p:sp>
        </mc:Choice>
        <mc:Fallback xmlns="">
          <p:sp>
            <p:nvSpPr>
              <p:cNvPr id="4" name="矩形 3">
                <a:extLst>
                  <a:ext uri="{FF2B5EF4-FFF2-40B4-BE49-F238E27FC236}">
                    <a16:creationId xmlns:a16="http://schemas.microsoft.com/office/drawing/2014/main" id="{0F13669E-2FAA-2744-AA05-996C06D3F090}"/>
                  </a:ext>
                </a:extLst>
              </p:cNvPr>
              <p:cNvSpPr>
                <a:spLocks noRot="1" noChangeAspect="1" noMove="1" noResize="1" noEditPoints="1" noAdjustHandles="1" noChangeArrowheads="1" noChangeShapeType="1" noTextEdit="1"/>
              </p:cNvSpPr>
              <p:nvPr/>
            </p:nvSpPr>
            <p:spPr>
              <a:xfrm>
                <a:off x="7677709" y="4357237"/>
                <a:ext cx="2794035" cy="111876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37443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12452</TotalTime>
  <Words>1881</Words>
  <Application>Microsoft Macintosh PowerPoint</Application>
  <PresentationFormat>宽屏</PresentationFormat>
  <Paragraphs>188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Microsoft YaHei</vt:lpstr>
      <vt:lpstr>Microsoft YaHei Light</vt:lpstr>
      <vt:lpstr>Arial</vt:lpstr>
      <vt:lpstr>Cambria Math</vt:lpstr>
      <vt:lpstr>Office 主题​​</vt:lpstr>
      <vt:lpstr>AB Test 统计学原理</vt:lpstr>
      <vt:lpstr>目录</vt:lpstr>
      <vt:lpstr>AB Test 简介</vt:lpstr>
      <vt:lpstr>几个统计学概念（1）</vt:lpstr>
      <vt:lpstr>几个统计学概念（2）</vt:lpstr>
      <vt:lpstr>几个统计学概念（3）</vt:lpstr>
      <vt:lpstr>几个统计学概念（4）</vt:lpstr>
      <vt:lpstr>几个统计学概念（5）</vt:lpstr>
      <vt:lpstr>几个统计学概念（6）</vt:lpstr>
      <vt:lpstr>AB Test 的后台实现</vt:lpstr>
      <vt:lpstr>AB Test 的后台实现（1）</vt:lpstr>
      <vt:lpstr>AB Test 的后台实现（2）</vt:lpstr>
      <vt:lpstr>AB Test 的后台实现（3）</vt:lpstr>
      <vt:lpstr>AB Test 的后台实现（4）</vt:lpstr>
      <vt:lpstr>AB Test 的效果评价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快看App活跃用户留存率下降因素分析（2017-2018）</dc:title>
  <dc:creator>Shang Yue</dc:creator>
  <cp:lastModifiedBy>Shang Yue</cp:lastModifiedBy>
  <cp:revision>312</cp:revision>
  <cp:lastPrinted>2018-09-13T06:38:06Z</cp:lastPrinted>
  <dcterms:created xsi:type="dcterms:W3CDTF">2018-09-04T09:37:16Z</dcterms:created>
  <dcterms:modified xsi:type="dcterms:W3CDTF">2019-12-31T10:45:23Z</dcterms:modified>
</cp:coreProperties>
</file>