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0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00866ee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00866ee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cc7a6a50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cc7a6a50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cc7a6a507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cc7a6a507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02255241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02255241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e8600136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e8600136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00866ee9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00866ee9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e5a5b307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e5a5b307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e8600136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e8600136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e8600136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e8600136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b82a0822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b82a082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cc7a6a5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cc7a6a5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3c59544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3c59544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00866ee9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00866ee9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00866ee9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00866ee9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cc7a6a507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cc7a6a507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cc7a6a507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cc7a6a507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cc7a6a507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cc7a6a507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cc7a6a507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cc7a6a507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cc7a6a50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cc7a6a50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61500" y="1786800"/>
            <a:ext cx="79425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  </a:t>
            </a:r>
            <a:r>
              <a:rPr b="1" lang="fr" sz="3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 Stephen</a:t>
            </a:r>
            <a:endParaRPr b="1" sz="3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7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                          Data Analyst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775" y="0"/>
            <a:ext cx="3221550" cy="19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201500" y="3377375"/>
            <a:ext cx="7942500" cy="1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Produire une étude de marché</a:t>
            </a:r>
            <a:endParaRPr b="1" sz="2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/>
        </p:nvSpPr>
        <p:spPr>
          <a:xfrm>
            <a:off x="0" y="578375"/>
            <a:ext cx="3000000" cy="4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0000FF"/>
                </a:solidFill>
                <a:highlight>
                  <a:srgbClr val="FFFFFF"/>
                </a:highlight>
              </a:rPr>
              <a:t>Les pays du cluster 1</a:t>
            </a:r>
            <a:endParaRPr b="1" sz="105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['Afghanistan' 'Angola' 'Bangladesh' 'Belize'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 'Bolivie (État plurinational de)' 'Botswana' 'Burkina Faso' 'Bénin'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 'Cabo Verde' 'Cambodge' 'Cameroun' 'Congo' "Côte d'Ivoire" 'Djibouti'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 'El Salvador' 'Eswatini' 'Gambie' 'Ghana' 'Guatemala' 'Guinée'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 'Guinée-Bissau' 'Haïti' 'Honduras' 'Inde' 'Indonésie' 'Iraq' 'Jordanie'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 'Kenya' 'Lesotho' 'Liban' 'Libéria' 'Madagascar' 'Malawi' 'Mozambique'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 'Namibie' 'Nicaragua' 'Niger' 'Nigéria' 'Népal' 'Ouganda' 'Pakistan'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 'Philippines' 'Rwanda' 'République centrafricaine'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 'République populaire démocratique de Corée'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 'République-Unie de Tanzanie' 'Sao Tomé-et-Principe' 'Sierra Leone'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 'Soudan' 'Sri Lanka' 'Suriname' 'Sénégal' 'Tadjikistan' 'Tchad'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 'Timor-Leste' 'Togo' 'Vanuatu' 'Yémen' 'Zambie' 'Zimbabwe' 'Équateur'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 'Éthiopie' 'Îles Salomon']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00FF00"/>
                </a:solidFill>
                <a:highlight>
                  <a:srgbClr val="FFFFFF"/>
                </a:highlight>
              </a:rPr>
              <a:t>+++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Forte croissance population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0000"/>
                </a:solidFill>
                <a:highlight>
                  <a:srgbClr val="FFFFFF"/>
                </a:highlight>
              </a:rPr>
              <a:t>- </a:t>
            </a:r>
            <a:r>
              <a:rPr lang="fr" sz="1050">
                <a:solidFill>
                  <a:srgbClr val="FF0000"/>
                </a:solidFill>
                <a:highlight>
                  <a:srgbClr val="FFFFFF"/>
                </a:highlight>
              </a:rPr>
              <a:t>- - 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PIB/habitant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0000"/>
                </a:solidFill>
                <a:highlight>
                  <a:srgbClr val="FFFFFF"/>
                </a:highlight>
              </a:rPr>
              <a:t>- - -  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D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ispo_alim volaille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0000"/>
                </a:solidFill>
                <a:highlight>
                  <a:srgbClr val="FFFFFF"/>
                </a:highlight>
              </a:rPr>
              <a:t>- - - 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Stabilité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2855400" y="795425"/>
            <a:ext cx="37491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50">
                <a:solidFill>
                  <a:srgbClr val="00FF00"/>
                </a:solidFill>
                <a:highlight>
                  <a:srgbClr val="FFFFFF"/>
                </a:highlight>
              </a:rPr>
              <a:t>Les pays du cluster 3</a:t>
            </a:r>
            <a:endParaRPr b="1" sz="1050">
              <a:solidFill>
                <a:srgbClr val="00FF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['Afrique du Sud' 'Algérie' 'Arabie saoudite' 'Azerbaïdjan' 'Chili'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 'Colombie' 'Costa Rica' 'Gabon' "Iran (République islamique d')"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 'Kirghizistan' 'Kiribati' 'Koweït' 'Malaisie' 'Maldives' 'Mali' 'Maroc'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 'Mauritanie' 'Oman' 'Panama' 'Pérou' 'Tunisie' 'Turkménistan' 'Turquie'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 'Viet Nam' 'Égypte' 'Émirats arabes unis']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---------------------------------------------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2855388" y="2086300"/>
            <a:ext cx="22674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50">
                <a:solidFill>
                  <a:srgbClr val="CC0000"/>
                </a:solidFill>
                <a:highlight>
                  <a:srgbClr val="FFFFFF"/>
                </a:highlight>
              </a:rPr>
              <a:t>Les pays du cluster 4</a:t>
            </a:r>
            <a:endParaRPr b="1" sz="105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50">
                <a:solidFill>
                  <a:schemeClr val="dk1"/>
                </a:solidFill>
                <a:highlight>
                  <a:srgbClr val="FFFFFF"/>
                </a:highlight>
              </a:rPr>
              <a:t>['Antigua-et-Barbuda' 'Bahamas' 'Chypre' 'Fidji' 'Grenade' 'Jamaïque'</a:t>
            </a:r>
            <a:endParaRPr b="1"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50">
                <a:solidFill>
                  <a:schemeClr val="dk1"/>
                </a:solidFill>
                <a:highlight>
                  <a:srgbClr val="FFFFFF"/>
                </a:highlight>
              </a:rPr>
              <a:t> 'Mongolie' 'Nouvelle-Calédonie' 'Paraguay' 'République de Moldova'</a:t>
            </a:r>
            <a:endParaRPr b="1"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50">
                <a:solidFill>
                  <a:schemeClr val="dk1"/>
                </a:solidFill>
                <a:highlight>
                  <a:srgbClr val="FFFFFF"/>
                </a:highlight>
              </a:rPr>
              <a:t> 'République dominicaine' 'Saint-Kitts-et-Nevis' 'Sainte-Lucie'</a:t>
            </a:r>
            <a:endParaRPr b="1"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50">
                <a:solidFill>
                  <a:schemeClr val="dk1"/>
                </a:solidFill>
                <a:highlight>
                  <a:srgbClr val="FFFFFF"/>
                </a:highlight>
              </a:rPr>
              <a:t> 'Slovaquie' 'Thaïlande' 'Venezuela (République bolivarienne du)']</a:t>
            </a:r>
            <a:endParaRPr b="1" sz="1300"/>
          </a:p>
        </p:txBody>
      </p:sp>
      <p:sp>
        <p:nvSpPr>
          <p:cNvPr id="154" name="Google Shape;154;p22"/>
          <p:cNvSpPr txBox="1"/>
          <p:nvPr/>
        </p:nvSpPr>
        <p:spPr>
          <a:xfrm>
            <a:off x="4903600" y="1767350"/>
            <a:ext cx="23754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50">
                <a:solidFill>
                  <a:srgbClr val="9900FF"/>
                </a:solidFill>
                <a:highlight>
                  <a:srgbClr val="FFFFFF"/>
                </a:highlight>
              </a:rPr>
              <a:t>Les pays du clusters 5</a:t>
            </a:r>
            <a:endParaRPr b="1" sz="1050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50">
                <a:solidFill>
                  <a:schemeClr val="dk1"/>
                </a:solidFill>
                <a:highlight>
                  <a:srgbClr val="FFFFFF"/>
                </a:highlight>
              </a:rPr>
              <a:t>[</a:t>
            </a: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'Arménie' 'Barbade' 'Bosnie-Herzégovine' 'Bulgarie' 'Bélarus'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 'Chine, continentale' 'Croatie' 'Cuba' 'Dominique' 'Fédération de Russie'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 'Grèce' 'Guyana' 'Géorgie' 'Hongrie' 'Italie' 'Japon' 'Lettonie'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 'Macédoine du Nord' 'Maurice' 'Myanmar' 'Pologne' 'Roumanie'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 'République de Corée' 'Saint-Vincent-et-les Grenadines' 'Samoa' 'Serbie'</a:t>
            </a:r>
            <a:endParaRPr b="1"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850">
                <a:solidFill>
                  <a:schemeClr val="dk1"/>
                </a:solidFill>
                <a:highlight>
                  <a:srgbClr val="FFFFFF"/>
                </a:highlight>
              </a:rPr>
              <a:t> 'Slovénie' 'Tchéquie' 'Trinité-et-Tobago' 'Ukraine' 'Uruguay']</a:t>
            </a:r>
            <a:endParaRPr b="1" sz="1200"/>
          </a:p>
        </p:txBody>
      </p:sp>
      <p:sp>
        <p:nvSpPr>
          <p:cNvPr id="155" name="Google Shape;155;p22"/>
          <p:cNvSpPr txBox="1"/>
          <p:nvPr/>
        </p:nvSpPr>
        <p:spPr>
          <a:xfrm>
            <a:off x="0" y="-18150"/>
            <a:ext cx="9144000" cy="56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</a:t>
            </a:r>
            <a:r>
              <a:rPr lang="fr" sz="1500"/>
              <a:t>          </a:t>
            </a:r>
            <a:r>
              <a:rPr lang="fr" sz="1700"/>
              <a:t>   </a:t>
            </a:r>
            <a:r>
              <a:rPr lang="fr" sz="2500">
                <a:solidFill>
                  <a:srgbClr val="FFFFFF"/>
                </a:solidFill>
              </a:rPr>
              <a:t>Les clusters non ciblés pour la liste de pays</a:t>
            </a:r>
            <a:r>
              <a:rPr lang="fr" sz="2200">
                <a:solidFill>
                  <a:srgbClr val="FFFFFF"/>
                </a:solidFill>
              </a:rPr>
              <a:t> </a:t>
            </a:r>
            <a:r>
              <a:rPr lang="fr" sz="2000">
                <a:solidFill>
                  <a:srgbClr val="FFFFFF"/>
                </a:solidFill>
              </a:rPr>
              <a:t> </a:t>
            </a:r>
            <a:r>
              <a:rPr lang="fr" sz="2200"/>
              <a:t>         </a:t>
            </a:r>
            <a:r>
              <a:rPr lang="fr" sz="1700"/>
              <a:t>  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6300"/>
            <a:ext cx="788850" cy="6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/>
          <p:nvPr/>
        </p:nvSpPr>
        <p:spPr>
          <a:xfrm>
            <a:off x="72300" y="4040825"/>
            <a:ext cx="1941600" cy="803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6604500" y="733325"/>
            <a:ext cx="27267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+++</a:t>
            </a:r>
            <a:r>
              <a:rPr lang="fr"/>
              <a:t>Croissance population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- - </a:t>
            </a:r>
            <a:r>
              <a:rPr lang="fr"/>
              <a:t>   </a:t>
            </a:r>
            <a:r>
              <a:rPr lang="fr"/>
              <a:t>Stabilité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>
                <a:solidFill>
                  <a:srgbClr val="00FF00"/>
                </a:solidFill>
              </a:rPr>
              <a:t>+</a:t>
            </a:r>
            <a:r>
              <a:rPr b="1" lang="fr" sz="1200">
                <a:solidFill>
                  <a:schemeClr val="dk1"/>
                </a:solidFill>
              </a:rPr>
              <a:t> </a:t>
            </a:r>
            <a:r>
              <a:rPr lang="fr" sz="1300">
                <a:solidFill>
                  <a:schemeClr val="dk1"/>
                </a:solidFill>
              </a:rPr>
              <a:t>importation volaille et      alimentation humaine volaille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0000"/>
                </a:solidFill>
              </a:rPr>
              <a:t>- -</a:t>
            </a:r>
            <a:r>
              <a:rPr lang="fr"/>
              <a:t>PIB/hab</a:t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6641100" y="805600"/>
            <a:ext cx="2375400" cy="1094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22"/>
          <p:cNvCxnSpPr/>
          <p:nvPr/>
        </p:nvCxnSpPr>
        <p:spPr>
          <a:xfrm flipH="1" rot="10800000">
            <a:off x="1962300" y="3718250"/>
            <a:ext cx="51600" cy="196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2"/>
          <p:cNvCxnSpPr/>
          <p:nvPr/>
        </p:nvCxnSpPr>
        <p:spPr>
          <a:xfrm flipH="1" rot="10800000">
            <a:off x="4792325" y="981275"/>
            <a:ext cx="1518300" cy="309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2"/>
          <p:cNvSpPr txBox="1"/>
          <p:nvPr/>
        </p:nvSpPr>
        <p:spPr>
          <a:xfrm>
            <a:off x="2365175" y="3852500"/>
            <a:ext cx="31191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- -</a:t>
            </a:r>
            <a:r>
              <a:rPr lang="fr" sz="1200"/>
              <a:t>croissance population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++</a:t>
            </a:r>
            <a:r>
              <a:rPr lang="fr" sz="1200"/>
              <a:t>Stabilité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CC0000"/>
                </a:solidFill>
              </a:rPr>
              <a:t>- -</a:t>
            </a:r>
            <a:r>
              <a:rPr lang="fr" sz="1200">
                <a:solidFill>
                  <a:schemeClr val="dk1"/>
                </a:solidFill>
              </a:rPr>
              <a:t>importation volaille et alimentation humaine volaille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CC0000"/>
                </a:solidFill>
              </a:rPr>
              <a:t>- -</a:t>
            </a:r>
            <a:r>
              <a:rPr lang="fr" sz="1200">
                <a:solidFill>
                  <a:schemeClr val="dk1"/>
                </a:solidFill>
              </a:rPr>
              <a:t>PIB/hab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2251575" y="3914450"/>
            <a:ext cx="2726700" cy="10431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7209175" y="2135500"/>
            <a:ext cx="24684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- </a:t>
            </a:r>
            <a:r>
              <a:rPr lang="fr" sz="1200">
                <a:solidFill>
                  <a:srgbClr val="FF0000"/>
                </a:solidFill>
              </a:rPr>
              <a:t>- -</a:t>
            </a:r>
            <a:r>
              <a:rPr lang="fr" sz="1200"/>
              <a:t>croissance population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     </a:t>
            </a:r>
            <a:r>
              <a:rPr lang="fr" sz="1200">
                <a:solidFill>
                  <a:srgbClr val="00FF00"/>
                </a:solidFill>
              </a:rPr>
              <a:t>+</a:t>
            </a:r>
            <a:r>
              <a:rPr lang="fr" sz="1200"/>
              <a:t>Stabilité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++</a:t>
            </a:r>
            <a:r>
              <a:rPr lang="fr" sz="1200">
                <a:solidFill>
                  <a:schemeClr val="dk1"/>
                </a:solidFill>
              </a:rPr>
              <a:t>i</a:t>
            </a:r>
            <a:r>
              <a:rPr lang="fr" sz="1200">
                <a:solidFill>
                  <a:schemeClr val="dk1"/>
                </a:solidFill>
              </a:rPr>
              <a:t>mportation volaille et alimentation humaine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volaille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+</a:t>
            </a:r>
            <a:r>
              <a:rPr lang="fr" sz="1200">
                <a:solidFill>
                  <a:schemeClr val="dk1"/>
                </a:solidFill>
              </a:rPr>
              <a:t>PIB/hab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5" name="Google Shape;165;p22"/>
          <p:cNvSpPr/>
          <p:nvPr/>
        </p:nvSpPr>
        <p:spPr>
          <a:xfrm>
            <a:off x="7209175" y="2221750"/>
            <a:ext cx="1941600" cy="11670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  <p:cxnSp>
        <p:nvCxnSpPr>
          <p:cNvPr id="166" name="Google Shape;166;p22"/>
          <p:cNvCxnSpPr/>
          <p:nvPr/>
        </p:nvCxnSpPr>
        <p:spPr>
          <a:xfrm>
            <a:off x="6527500" y="2117300"/>
            <a:ext cx="681600" cy="165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2"/>
          <p:cNvCxnSpPr/>
          <p:nvPr/>
        </p:nvCxnSpPr>
        <p:spPr>
          <a:xfrm flipH="1">
            <a:off x="2809375" y="3532275"/>
            <a:ext cx="103200" cy="2790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0" y="0"/>
            <a:ext cx="9144000" cy="56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</a:t>
            </a:r>
            <a:r>
              <a:rPr lang="fr" sz="1500"/>
              <a:t>  </a:t>
            </a:r>
            <a:r>
              <a:rPr lang="fr" sz="1900">
                <a:solidFill>
                  <a:srgbClr val="FFFFFF"/>
                </a:solidFill>
              </a:rPr>
              <a:t>La liste courte des pays ciblés pour exportation des produits de poulet</a:t>
            </a:r>
            <a:r>
              <a:rPr lang="fr" sz="2100">
                <a:solidFill>
                  <a:srgbClr val="FFFFFF"/>
                </a:solidFill>
              </a:rPr>
              <a:t> </a:t>
            </a:r>
            <a:r>
              <a:rPr lang="fr" sz="2100"/>
              <a:t> </a:t>
            </a:r>
            <a:r>
              <a:rPr lang="fr" sz="1700"/>
              <a:t>          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8150"/>
            <a:ext cx="788850" cy="6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4109150" y="779225"/>
            <a:ext cx="94440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Scoring_final=somme(coefficient*variable)/somme(</a:t>
            </a:r>
            <a:r>
              <a:rPr lang="fr"/>
              <a:t>coefficient</a:t>
            </a:r>
            <a:r>
              <a:rPr lang="fr"/>
              <a:t>)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263275" y="1279075"/>
            <a:ext cx="19182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Cluster 2</a:t>
            </a:r>
            <a:r>
              <a:rPr lang="fr"/>
              <a:t>: 32 pays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197450" y="1515600"/>
            <a:ext cx="50307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 </a:t>
            </a:r>
            <a:r>
              <a:rPr lang="fr"/>
              <a:t>Variable/variable.max = score entre 0 et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</a:t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1071950" y="2002850"/>
            <a:ext cx="493500" cy="338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3"/>
          <p:cNvSpPr txBox="1"/>
          <p:nvPr/>
        </p:nvSpPr>
        <p:spPr>
          <a:xfrm>
            <a:off x="5566650" y="1438675"/>
            <a:ext cx="150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3"/>
          <p:cNvCxnSpPr/>
          <p:nvPr/>
        </p:nvCxnSpPr>
        <p:spPr>
          <a:xfrm>
            <a:off x="7917425" y="1636150"/>
            <a:ext cx="517200" cy="173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3"/>
          <p:cNvSpPr/>
          <p:nvPr/>
        </p:nvSpPr>
        <p:spPr>
          <a:xfrm>
            <a:off x="56425" y="1053150"/>
            <a:ext cx="3723600" cy="905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3998700" y="586050"/>
            <a:ext cx="5094000" cy="1029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b="1" lang="fr"/>
              <a:t>Cluster target:</a:t>
            </a:r>
            <a:r>
              <a:rPr lang="fr"/>
              <a:t> 10 pays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050" y="1871475"/>
            <a:ext cx="4024426" cy="320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375" y="2425650"/>
            <a:ext cx="4477973" cy="265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/>
        </p:nvSpPr>
        <p:spPr>
          <a:xfrm>
            <a:off x="25" y="0"/>
            <a:ext cx="9144000" cy="702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</a:t>
            </a:r>
            <a:r>
              <a:rPr lang="fr" sz="2300"/>
              <a:t>   </a:t>
            </a:r>
            <a:r>
              <a:rPr lang="fr" sz="2400"/>
              <a:t>           </a:t>
            </a:r>
            <a:r>
              <a:rPr lang="fr" sz="2700">
                <a:solidFill>
                  <a:srgbClr val="FFFFFF"/>
                </a:solidFill>
              </a:rPr>
              <a:t>Analyse en composantes principales</a:t>
            </a:r>
            <a:endParaRPr sz="2600">
              <a:solidFill>
                <a:srgbClr val="FFFFFF"/>
              </a:solidFill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-18150"/>
            <a:ext cx="788850" cy="7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1125775" y="51650"/>
            <a:ext cx="7694400" cy="50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CC0000"/>
                </a:solidFill>
              </a:rPr>
              <a:t>            </a:t>
            </a:r>
            <a:endParaRPr b="1" sz="29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900">
                <a:solidFill>
                  <a:srgbClr val="CC0000"/>
                </a:solidFill>
              </a:rPr>
              <a:t>OBJECTIF</a:t>
            </a:r>
            <a:endParaRPr b="1" sz="29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CC0000"/>
              </a:solidFill>
            </a:endParaRPr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fr" sz="2300"/>
              <a:t>Analyser les pays dans plusieurs dimensions </a:t>
            </a:r>
            <a:endParaRPr sz="2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fr" sz="2300"/>
              <a:t>Trouver des variables synthétiques </a:t>
            </a:r>
            <a:endParaRPr sz="2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fr" sz="2300"/>
              <a:t>Similitude entre pays ou de dissimilitude </a:t>
            </a:r>
            <a:endParaRPr sz="2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/>
        </p:nvSpPr>
        <p:spPr>
          <a:xfrm>
            <a:off x="25" y="0"/>
            <a:ext cx="9144000" cy="56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</a:t>
            </a:r>
            <a:r>
              <a:rPr lang="fr" sz="2200">
                <a:solidFill>
                  <a:srgbClr val="FFFFFF"/>
                </a:solidFill>
              </a:rPr>
              <a:t>Eboulis des valeurs propres</a:t>
            </a:r>
            <a:r>
              <a:rPr lang="fr" sz="2200"/>
              <a:t>    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-18150"/>
            <a:ext cx="788850" cy="6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" y="1184800"/>
            <a:ext cx="6911349" cy="380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/>
        </p:nvSpPr>
        <p:spPr>
          <a:xfrm>
            <a:off x="658225" y="921500"/>
            <a:ext cx="5886300" cy="47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1034350" y="921500"/>
            <a:ext cx="5510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Eboulis des valeurs propres</a:t>
            </a:r>
            <a:endParaRPr sz="1800"/>
          </a:p>
        </p:txBody>
      </p:sp>
      <p:sp>
        <p:nvSpPr>
          <p:cNvPr id="200" name="Google Shape;200;p25"/>
          <p:cNvSpPr txBox="1"/>
          <p:nvPr/>
        </p:nvSpPr>
        <p:spPr>
          <a:xfrm>
            <a:off x="1570325" y="1513900"/>
            <a:ext cx="7053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71.8%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CC0000"/>
                </a:solidFill>
              </a:rPr>
              <a:t>PC1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3394575" y="3488550"/>
            <a:ext cx="705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15.6%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CC0000"/>
                </a:solidFill>
              </a:rPr>
              <a:t>PC2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5171700" y="3516800"/>
            <a:ext cx="7053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7,60%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PC3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7089950" y="1767775"/>
            <a:ext cx="1664400" cy="21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-</a:t>
            </a:r>
            <a:r>
              <a:rPr lang="fr">
                <a:solidFill>
                  <a:srgbClr val="CC0000"/>
                </a:solidFill>
              </a:rPr>
              <a:t>95% </a:t>
            </a:r>
            <a:r>
              <a:rPr lang="fr">
                <a:solidFill>
                  <a:schemeClr val="dk1"/>
                </a:solidFill>
              </a:rPr>
              <a:t>de l’inertie conservée pour </a:t>
            </a:r>
            <a:r>
              <a:rPr b="1" lang="fr">
                <a:solidFill>
                  <a:schemeClr val="dk1"/>
                </a:solidFill>
              </a:rPr>
              <a:t>les 3 composantes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- </a:t>
            </a:r>
            <a:r>
              <a:rPr b="1" lang="fr">
                <a:solidFill>
                  <a:schemeClr val="dk1"/>
                </a:solidFill>
              </a:rPr>
              <a:t>1er plan factoriel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CC0000"/>
                </a:solidFill>
              </a:rPr>
              <a:t>87,4% de l’inertie expliqué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/>
        </p:nvSpPr>
        <p:spPr>
          <a:xfrm>
            <a:off x="4300950" y="-547350"/>
            <a:ext cx="3834300" cy="1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>
                <a:latin typeface="Comic Sans MS"/>
                <a:ea typeface="Comic Sans MS"/>
                <a:cs typeface="Comic Sans MS"/>
                <a:sym typeface="Comic Sans MS"/>
              </a:rPr>
              <a:t>            SML  </a:t>
            </a:r>
            <a:r>
              <a:rPr lang="fr" sz="1100">
                <a:latin typeface="Comic Sans MS"/>
                <a:ea typeface="Comic Sans MS"/>
                <a:cs typeface="Comic Sans MS"/>
                <a:sym typeface="Comic Sans MS"/>
              </a:rPr>
              <a:t>company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0" y="0"/>
            <a:ext cx="9144000" cy="460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</a:t>
            </a:r>
            <a:r>
              <a:rPr lang="fr" sz="1500"/>
              <a:t> </a:t>
            </a:r>
            <a:r>
              <a:rPr lang="fr" sz="1700"/>
              <a:t>   </a:t>
            </a:r>
            <a:r>
              <a:rPr lang="fr" sz="2000">
                <a:solidFill>
                  <a:srgbClr val="FFFFFF"/>
                </a:solidFill>
              </a:rPr>
              <a:t>Projections des variables et des individus sur le 1er plan factoriel</a:t>
            </a:r>
            <a:r>
              <a:rPr lang="fr" sz="1900"/>
              <a:t> </a:t>
            </a:r>
            <a:r>
              <a:rPr lang="fr" sz="1700"/>
              <a:t>          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8150"/>
            <a:ext cx="788850" cy="6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7766900" y="1001850"/>
            <a:ext cx="1280700" cy="3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PC1: variable synthétique= dispo alimentaire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PC2: croissance population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bas plus de croissance pays et haut moins de croissance</a:t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75550"/>
            <a:ext cx="4240800" cy="28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5500" y="2275550"/>
            <a:ext cx="3986101" cy="28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60800"/>
            <a:ext cx="3629601" cy="190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7400" y="460800"/>
            <a:ext cx="3584500" cy="190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0" y="-9075"/>
            <a:ext cx="9144000" cy="8754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</a:t>
            </a:r>
            <a:r>
              <a:rPr lang="fr" sz="2000"/>
              <a:t>      </a:t>
            </a:r>
            <a:r>
              <a:rPr lang="fr" sz="2100"/>
              <a:t> </a:t>
            </a:r>
            <a:r>
              <a:rPr lang="fr" sz="2300"/>
              <a:t>        </a:t>
            </a:r>
            <a:r>
              <a:rPr lang="fr" sz="2600">
                <a:solidFill>
                  <a:srgbClr val="FFFFFF"/>
                </a:solidFill>
              </a:rPr>
              <a:t>Vérification que les clusters soit différents</a:t>
            </a:r>
            <a:r>
              <a:rPr lang="fr" sz="2300">
                <a:solidFill>
                  <a:srgbClr val="FFFFFF"/>
                </a:solidFill>
              </a:rPr>
              <a:t> </a:t>
            </a:r>
            <a:r>
              <a:rPr lang="fr" sz="2500"/>
              <a:t> </a:t>
            </a:r>
            <a:r>
              <a:rPr lang="fr" sz="1700"/>
              <a:t>          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8150"/>
            <a:ext cx="981200" cy="8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340825" y="1569900"/>
            <a:ext cx="93681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CC0000"/>
                </a:solidFill>
              </a:rPr>
              <a:t>                                   </a:t>
            </a:r>
            <a:r>
              <a:rPr b="1" lang="fr" sz="2900">
                <a:solidFill>
                  <a:srgbClr val="CC0000"/>
                </a:solidFill>
              </a:rPr>
              <a:t>OBJECTIF</a:t>
            </a:r>
            <a:endParaRPr b="1" sz="2900">
              <a:solidFill>
                <a:srgbClr val="CC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fr" sz="2300"/>
              <a:t>Vérification que les clusters soit </a:t>
            </a:r>
            <a:r>
              <a:rPr lang="fr" sz="2300"/>
              <a:t>homogène</a:t>
            </a:r>
            <a:endParaRPr sz="2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fr" sz="2300">
                <a:solidFill>
                  <a:schemeClr val="dk1"/>
                </a:solidFill>
                <a:highlight>
                  <a:srgbClr val="FFFFFF"/>
                </a:highlight>
              </a:rPr>
              <a:t>Déterminer s'il existe ou non une différence statistiquement 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dk1"/>
                </a:solidFill>
                <a:highlight>
                  <a:srgbClr val="FFFFFF"/>
                </a:highlight>
              </a:rPr>
              <a:t>significative entre les moyennes des clusters 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925" y="919225"/>
            <a:ext cx="4160076" cy="39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/>
        </p:nvSpPr>
        <p:spPr>
          <a:xfrm>
            <a:off x="0" y="1260050"/>
            <a:ext cx="2220600" cy="3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H0: l'échantillon a une distribution gaussienne.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H1: l'échantillon n'a pas de distribution gaussienne.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Seuil significativité</a:t>
            </a:r>
            <a:r>
              <a:rPr lang="fr" sz="1200"/>
              <a:t> </a:t>
            </a:r>
            <a:r>
              <a:rPr lang="fr" sz="1200">
                <a:solidFill>
                  <a:srgbClr val="CC0000"/>
                </a:solidFill>
              </a:rPr>
              <a:t>5%</a:t>
            </a:r>
            <a:endParaRPr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non rejet de H0</a:t>
            </a:r>
            <a:r>
              <a:rPr lang="fr" sz="1200"/>
              <a:t>  </a:t>
            </a:r>
            <a:r>
              <a:rPr lang="fr" sz="1350">
                <a:solidFill>
                  <a:srgbClr val="FF0000"/>
                </a:solidFill>
                <a:highlight>
                  <a:schemeClr val="lt1"/>
                </a:highlight>
              </a:rPr>
              <a:t>p=0.179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50">
                <a:solidFill>
                  <a:srgbClr val="FF0000"/>
                </a:solidFill>
                <a:highlight>
                  <a:srgbClr val="FFFFFF"/>
                </a:highlight>
              </a:rPr>
              <a:t>stat=0.988, p=0.179</a:t>
            </a:r>
            <a:endParaRPr b="1" sz="13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50">
                <a:solidFill>
                  <a:srgbClr val="00FF00"/>
                </a:solidFill>
                <a:highlight>
                  <a:srgbClr val="FFFFFF"/>
                </a:highlight>
              </a:rPr>
              <a:t>la distribution price est </a:t>
            </a:r>
            <a:r>
              <a:rPr b="1" lang="fr" sz="1350">
                <a:solidFill>
                  <a:srgbClr val="00FF00"/>
                </a:solidFill>
                <a:highlight>
                  <a:srgbClr val="FFFFFF"/>
                </a:highlight>
              </a:rPr>
              <a:t>probablement</a:t>
            </a:r>
            <a:r>
              <a:rPr b="1" lang="fr" sz="1350">
                <a:solidFill>
                  <a:srgbClr val="00FF00"/>
                </a:solidFill>
                <a:highlight>
                  <a:srgbClr val="FFFFFF"/>
                </a:highlight>
              </a:rPr>
              <a:t> gaussien</a:t>
            </a:r>
            <a:endParaRPr b="1" sz="1350">
              <a:solidFill>
                <a:srgbClr val="00FF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0" y="0"/>
            <a:ext cx="9144000" cy="56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</a:t>
            </a:r>
            <a:r>
              <a:rPr lang="fr" sz="1700">
                <a:solidFill>
                  <a:srgbClr val="FFFFFF"/>
                </a:solidFill>
              </a:rPr>
              <a:t> </a:t>
            </a:r>
            <a:r>
              <a:rPr lang="fr" sz="1700"/>
              <a:t>                      </a:t>
            </a:r>
            <a:r>
              <a:rPr lang="fr" sz="2400">
                <a:solidFill>
                  <a:srgbClr val="FFFFFF"/>
                </a:solidFill>
              </a:rPr>
              <a:t>Tests de normalité avec Shapiro-wilk</a:t>
            </a:r>
            <a:endParaRPr b="1" sz="1500">
              <a:solidFill>
                <a:srgbClr val="22222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 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150" y="-18150"/>
            <a:ext cx="788850" cy="6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0125" y="970863"/>
            <a:ext cx="3163875" cy="38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/>
        </p:nvSpPr>
        <p:spPr>
          <a:xfrm>
            <a:off x="3592000" y="1071750"/>
            <a:ext cx="792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1 2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stat=3.219, p=0.076                       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variance égale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1 3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stat=0.164, p=0.686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variance égale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1 4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stat=1.230, p=0.271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variance égale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1 5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stat=9.832, p=0.002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variance pas égale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6112025" y="1006125"/>
            <a:ext cx="2012100" cy="20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2 3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stat=0.811, p=0.372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variance égale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2 4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stat=0.042, p=0.839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variance égale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2 5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stat=1.503, p=0.225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variance égale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3 4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stat=0.269, p=0.607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variance égale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3 5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stat=3.442, p=0.069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variance égale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4 5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stat=1.522, p=0.224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variance égale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 txBox="1"/>
          <p:nvPr/>
        </p:nvSpPr>
        <p:spPr>
          <a:xfrm>
            <a:off x="0" y="0"/>
            <a:ext cx="9144000" cy="56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</a:t>
            </a:r>
            <a:r>
              <a:rPr lang="fr" sz="1700">
                <a:solidFill>
                  <a:srgbClr val="FFFFFF"/>
                </a:solidFill>
              </a:rPr>
              <a:t> </a:t>
            </a:r>
            <a:r>
              <a:rPr lang="fr" sz="1700"/>
              <a:t>                      </a:t>
            </a:r>
            <a:r>
              <a:rPr lang="fr" sz="2400">
                <a:solidFill>
                  <a:srgbClr val="FFFFFF"/>
                </a:solidFill>
              </a:rPr>
              <a:t>Tests de la variance avec Levene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 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50" y="-18150"/>
            <a:ext cx="788850" cy="6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 txBox="1"/>
          <p:nvPr/>
        </p:nvSpPr>
        <p:spPr>
          <a:xfrm>
            <a:off x="282100" y="1081350"/>
            <a:ext cx="2661000" cy="3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</a:rPr>
              <a:t>H0: les variances des échantillons sont égales.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00FF"/>
                </a:solidFill>
              </a:rPr>
              <a:t>H1: une ou plusieurs des variances des échantillons sont inégales.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seuil significativité</a:t>
            </a:r>
            <a:r>
              <a:rPr lang="fr">
                <a:solidFill>
                  <a:schemeClr val="dk1"/>
                </a:solidFill>
              </a:rPr>
              <a:t> </a:t>
            </a:r>
            <a:r>
              <a:rPr lang="fr">
                <a:solidFill>
                  <a:srgbClr val="CC0000"/>
                </a:solidFill>
              </a:rPr>
              <a:t>5%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stat, p = levene(a, b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 if p &gt; 0.05: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        print('variance égale')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  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        print('variance pas égale 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3864675" y="855675"/>
            <a:ext cx="3996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</a:rPr>
              <a:t>Comparaison des clusters pour la variance</a:t>
            </a:r>
            <a:r>
              <a:rPr b="1" lang="fr"/>
              <a:t> </a:t>
            </a:r>
            <a:r>
              <a:rPr b="1" lang="fr">
                <a:solidFill>
                  <a:srgbClr val="CC0000"/>
                </a:solidFill>
              </a:rPr>
              <a:t>sur la variable %_difference_pop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3629600" y="3103025"/>
            <a:ext cx="1316400" cy="67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/>
        </p:nvSpPr>
        <p:spPr>
          <a:xfrm>
            <a:off x="0" y="0"/>
            <a:ext cx="9144000" cy="56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</a:t>
            </a:r>
            <a:r>
              <a:rPr lang="fr" sz="2000">
                <a:solidFill>
                  <a:srgbClr val="FFFFFF"/>
                </a:solidFill>
              </a:rPr>
              <a:t>Déterminer si il existe une différence significative entre les clusters</a:t>
            </a:r>
            <a:r>
              <a:rPr lang="fr" sz="1900">
                <a:solidFill>
                  <a:srgbClr val="FFFFFF"/>
                </a:solidFill>
              </a:rPr>
              <a:t> </a:t>
            </a:r>
            <a:r>
              <a:rPr lang="fr" sz="1800"/>
              <a:t> </a:t>
            </a:r>
            <a:r>
              <a:rPr lang="fr"/>
              <a:t>                   </a:t>
            </a:r>
            <a:r>
              <a:rPr lang="fr" sz="1700">
                <a:solidFill>
                  <a:srgbClr val="FFFFFF"/>
                </a:solidFill>
              </a:rPr>
              <a:t> </a:t>
            </a:r>
            <a:r>
              <a:rPr lang="fr" sz="1700"/>
              <a:t>           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8150"/>
            <a:ext cx="788850" cy="6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3375" y="769425"/>
            <a:ext cx="5414550" cy="41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0" y="639400"/>
            <a:ext cx="3643500" cy="4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>
                <a:solidFill>
                  <a:srgbClr val="0000FF"/>
                </a:solidFill>
              </a:rPr>
              <a:t>Test non paramétriques car la variance égales n'est pas respecté dans tous les échantillons  (Kruskal-Wallis H)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/>
              <a:t>#Les observations dans chaque échantillon sont indépendantes et distribuées de manière identique (iid).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/>
              <a:t>#Les observations de chaque échantillon peuvent être classées.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/>
              <a:t>#Interprétation: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/>
              <a:t>#H0 : toutes les distributions d'échantillons sont égales.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/>
              <a:t>#H1 : une ou plusieurs distributions d'échantillon ne sont pas égales.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stats.kruskal(a, b, c, d,e)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00">
                <a:solidFill>
                  <a:schemeClr val="dk1"/>
                </a:solidFill>
              </a:rPr>
              <a:t>seuil significativité</a:t>
            </a:r>
            <a:r>
              <a:rPr lang="fr" sz="1300">
                <a:solidFill>
                  <a:schemeClr val="dk1"/>
                </a:solidFill>
              </a:rPr>
              <a:t> </a:t>
            </a:r>
            <a:r>
              <a:rPr lang="fr" sz="1300">
                <a:solidFill>
                  <a:srgbClr val="CC0000"/>
                </a:solidFill>
              </a:rPr>
              <a:t>5%</a:t>
            </a:r>
            <a:r>
              <a:rPr lang="fr" sz="1300">
                <a:solidFill>
                  <a:schemeClr val="dk1"/>
                </a:solidFill>
              </a:rPr>
              <a:t>, </a:t>
            </a:r>
            <a:r>
              <a:rPr b="1" lang="fr" sz="1300">
                <a:solidFill>
                  <a:schemeClr val="dk1"/>
                </a:solidFill>
              </a:rPr>
              <a:t>rejet H0</a:t>
            </a:r>
            <a:r>
              <a:rPr lang="fr" sz="1300">
                <a:solidFill>
                  <a:schemeClr val="dk1"/>
                </a:solidFill>
              </a:rPr>
              <a:t> </a:t>
            </a:r>
            <a:r>
              <a:rPr lang="fr" sz="1250">
                <a:solidFill>
                  <a:srgbClr val="990000"/>
                </a:solidFill>
                <a:highlight>
                  <a:schemeClr val="lt1"/>
                </a:highlight>
              </a:rPr>
              <a:t>p=0.000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/>
              <a:t>if p &gt; 0.05: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/>
              <a:t>    print('les 5 clusters sont significativement les </a:t>
            </a:r>
            <a:r>
              <a:rPr lang="fr" sz="1000"/>
              <a:t>mêmes</a:t>
            </a:r>
            <a:r>
              <a:rPr lang="fr" sz="1000"/>
              <a:t>')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/>
              <a:t>else: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    print('les 5 clusters sont </a:t>
            </a:r>
            <a:r>
              <a:rPr lang="fr" sz="1000"/>
              <a:t>significativement</a:t>
            </a:r>
            <a:r>
              <a:rPr lang="fr" sz="1000"/>
              <a:t> différents')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CC0000"/>
                </a:solidFill>
                <a:highlight>
                  <a:srgbClr val="FFFFFF"/>
                </a:highlight>
              </a:rPr>
              <a:t>stat=60.190, p=0.000</a:t>
            </a:r>
            <a:endParaRPr sz="135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50">
                <a:solidFill>
                  <a:srgbClr val="CC0000"/>
                </a:solidFill>
                <a:highlight>
                  <a:srgbClr val="FFFFFF"/>
                </a:highlight>
              </a:rPr>
              <a:t>les 5 clusters sont significativement différents</a:t>
            </a:r>
            <a:endParaRPr sz="135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/>
              <a:t>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/>
        </p:nvSpPr>
        <p:spPr>
          <a:xfrm>
            <a:off x="0" y="0"/>
            <a:ext cx="9144000" cy="56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</a:t>
            </a:r>
            <a:r>
              <a:rPr lang="fr" sz="2100">
                <a:solidFill>
                  <a:srgbClr val="FFFFFF"/>
                </a:solidFill>
              </a:rPr>
              <a:t>Déterminer si il existe une différence significative entre 2 clusters </a:t>
            </a:r>
            <a:r>
              <a:rPr lang="fr" sz="1500"/>
              <a:t>    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8150"/>
            <a:ext cx="788850" cy="6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 txBox="1"/>
          <p:nvPr/>
        </p:nvSpPr>
        <p:spPr>
          <a:xfrm>
            <a:off x="235075" y="272700"/>
            <a:ext cx="3056100" cy="4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CC0000"/>
                </a:solidFill>
              </a:rPr>
              <a:t>Pour le cluster 1 et </a:t>
            </a:r>
            <a:endParaRPr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CC0000"/>
                </a:solidFill>
              </a:rPr>
              <a:t>2 pour la variable %_difference_pop</a:t>
            </a:r>
            <a:endParaRPr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#Test des égalités des variances (</a:t>
            </a:r>
            <a:r>
              <a:rPr b="1" lang="fr" sz="1200">
                <a:solidFill>
                  <a:srgbClr val="0000FF"/>
                </a:solidFill>
              </a:rPr>
              <a:t>LEVENE</a:t>
            </a:r>
            <a:r>
              <a:rPr lang="fr" sz="1200">
                <a:solidFill>
                  <a:srgbClr val="0000FF"/>
                </a:solidFill>
              </a:rPr>
              <a:t>)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Hypothèse</a:t>
            </a:r>
            <a:r>
              <a:rPr lang="fr" sz="1200">
                <a:solidFill>
                  <a:srgbClr val="0000FF"/>
                </a:solidFill>
              </a:rPr>
              <a:t> : normalité 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H0: les variances des échantillons sont égales.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H1: une ou plusieurs des variances des échantillons sont inégales.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</a:rPr>
              <a:t>Seuil significativité</a:t>
            </a:r>
            <a:r>
              <a:rPr lang="fr" sz="1200">
                <a:solidFill>
                  <a:schemeClr val="dk1"/>
                </a:solidFill>
              </a:rPr>
              <a:t> </a:t>
            </a:r>
            <a:r>
              <a:rPr lang="fr" sz="1200">
                <a:solidFill>
                  <a:srgbClr val="CC0000"/>
                </a:solidFill>
              </a:rPr>
              <a:t>5%</a:t>
            </a:r>
            <a:endParaRPr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</a:rPr>
              <a:t>non rejet de H0  </a:t>
            </a:r>
            <a:r>
              <a:rPr lang="fr" sz="1200">
                <a:solidFill>
                  <a:schemeClr val="dk1"/>
                </a:solidFill>
              </a:rPr>
              <a:t> </a:t>
            </a:r>
            <a:r>
              <a:rPr b="1" lang="fr" sz="1150">
                <a:solidFill>
                  <a:srgbClr val="CC0000"/>
                </a:solidFill>
                <a:highlight>
                  <a:srgbClr val="FFFFFF"/>
                </a:highlight>
              </a:rPr>
              <a:t>p=0.076</a:t>
            </a:r>
            <a:endParaRPr sz="120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highlight>
                  <a:srgbClr val="FFFFFF"/>
                </a:highlight>
              </a:rPr>
              <a:t>if p &gt; 0.05: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highlight>
                  <a:srgbClr val="FFFFFF"/>
                </a:highlight>
              </a:rPr>
              <a:t>	print('variance égale')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highlight>
                  <a:srgbClr val="FFFFFF"/>
                </a:highlight>
              </a:rPr>
              <a:t>else: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highlight>
                  <a:srgbClr val="FFFFFF"/>
                </a:highlight>
              </a:rPr>
              <a:t>	print('variance pas égale ')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50">
                <a:solidFill>
                  <a:srgbClr val="CC0000"/>
                </a:solidFill>
                <a:highlight>
                  <a:srgbClr val="FFFFFF"/>
                </a:highlight>
              </a:rPr>
              <a:t>stat=3.219, p=0.076</a:t>
            </a:r>
            <a:endParaRPr b="1" sz="115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50">
                <a:solidFill>
                  <a:srgbClr val="CC0000"/>
                </a:solidFill>
                <a:highlight>
                  <a:srgbClr val="FFFFFF"/>
                </a:highlight>
              </a:rPr>
              <a:t>variance égale</a:t>
            </a:r>
            <a:endParaRPr b="1" sz="115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58" name="Google Shape;258;p31"/>
          <p:cNvSpPr txBox="1"/>
          <p:nvPr/>
        </p:nvSpPr>
        <p:spPr>
          <a:xfrm>
            <a:off x="3375725" y="586050"/>
            <a:ext cx="339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CC0000"/>
                </a:solidFill>
              </a:rPr>
              <a:t>Pour le cluster 1 et 2 pour la variable %_difference_pop</a:t>
            </a:r>
            <a:endParaRPr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0000FF"/>
                </a:solidFill>
              </a:rPr>
              <a:t>#Test comparaison des moyennes (</a:t>
            </a:r>
            <a:r>
              <a:rPr b="1" lang="fr">
                <a:solidFill>
                  <a:srgbClr val="0000FF"/>
                </a:solidFill>
              </a:rPr>
              <a:t>ttest_ind</a:t>
            </a:r>
            <a:r>
              <a:rPr lang="fr" sz="1200">
                <a:solidFill>
                  <a:srgbClr val="0000FF"/>
                </a:solidFill>
              </a:rPr>
              <a:t>)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/>
              <a:t>H0: les moyennes des échantillons sont égales.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/>
              <a:t>H1: les moyennes des échantillons sont inégales.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seuil significativité</a:t>
            </a:r>
            <a:r>
              <a:rPr lang="fr" sz="1200"/>
              <a:t> </a:t>
            </a:r>
            <a:r>
              <a:rPr lang="fr" sz="1200">
                <a:solidFill>
                  <a:srgbClr val="CC0000"/>
                </a:solidFill>
              </a:rPr>
              <a:t>5%</a:t>
            </a:r>
            <a:r>
              <a:rPr lang="fr" sz="1200"/>
              <a:t> , </a:t>
            </a:r>
            <a:r>
              <a:rPr b="1" lang="fr" sz="1200"/>
              <a:t>rejet de H0 </a:t>
            </a:r>
            <a:r>
              <a:rPr lang="fr" sz="1200">
                <a:solidFill>
                  <a:srgbClr val="CC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p=0.000</a:t>
            </a:r>
            <a:endParaRPr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if p &gt; 0.05: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  print('Probablement les mêmes distributions')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else: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   print('Probablement </a:t>
            </a:r>
            <a:r>
              <a:rPr lang="fr" sz="1200"/>
              <a:t>différentes</a:t>
            </a:r>
            <a:r>
              <a:rPr lang="fr" sz="1200"/>
              <a:t> distributions')</a:t>
            </a:r>
            <a:endParaRPr sz="1200"/>
          </a:p>
          <a:p>
            <a:pPr indent="0" lvl="0" marL="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CC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stat=5.482, p=0.000</a:t>
            </a:r>
            <a:endParaRPr b="1" sz="1200">
              <a:solidFill>
                <a:srgbClr val="CC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508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CC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Probablement </a:t>
            </a:r>
            <a:r>
              <a:rPr b="1" lang="fr" sz="1200">
                <a:solidFill>
                  <a:srgbClr val="CC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différentes</a:t>
            </a:r>
            <a:r>
              <a:rPr b="1" lang="fr" sz="1200">
                <a:solidFill>
                  <a:srgbClr val="CC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distributions</a:t>
            </a:r>
            <a:endParaRPr b="1"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4425" y="1307025"/>
            <a:ext cx="2287176" cy="3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>
            <a:off x="6854775" y="727213"/>
            <a:ext cx="19464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CC0000"/>
                </a:solidFill>
              </a:rPr>
              <a:t>U de Mann-Whitney</a:t>
            </a:r>
            <a:endParaRPr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CC0000"/>
                </a:solidFill>
              </a:rPr>
              <a:t>test non </a:t>
            </a:r>
            <a:r>
              <a:rPr lang="fr" sz="1200">
                <a:solidFill>
                  <a:srgbClr val="CC0000"/>
                </a:solidFill>
              </a:rPr>
              <a:t>paramétrique</a:t>
            </a:r>
            <a:endParaRPr sz="12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575" y="0"/>
            <a:ext cx="3077825" cy="16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127625" y="1724850"/>
            <a:ext cx="5122800" cy="712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rgbClr val="FFFFFF"/>
                </a:solidFill>
              </a:rPr>
              <a:t>                 </a:t>
            </a:r>
            <a:r>
              <a:rPr lang="fr" sz="2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Sommaire</a:t>
            </a:r>
            <a:r>
              <a:rPr lang="fr" sz="2700">
                <a:solidFill>
                  <a:srgbClr val="FFFFFF"/>
                </a:solidFill>
              </a:rPr>
              <a:t> 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644050" y="2664700"/>
            <a:ext cx="3966000" cy="21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127625" y="2891925"/>
            <a:ext cx="51951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MISSION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LES </a:t>
            </a:r>
            <a:r>
              <a:rPr lang="fr" sz="1700"/>
              <a:t>DONNÉES</a:t>
            </a:r>
            <a:r>
              <a:rPr lang="fr" sz="1700"/>
              <a:t> </a:t>
            </a:r>
            <a:r>
              <a:rPr lang="fr" sz="1700"/>
              <a:t>UTILISÉES</a:t>
            </a:r>
            <a:r>
              <a:rPr lang="fr" sz="1700"/>
              <a:t> POUR L’</a:t>
            </a:r>
            <a:r>
              <a:rPr lang="fr" sz="1700"/>
              <a:t>ÉTUDE</a:t>
            </a:r>
            <a:r>
              <a:rPr lang="fr" sz="1700"/>
              <a:t>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SEGMENTATION DES PAYS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ACP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VÉRIFICATION</a:t>
            </a:r>
            <a:r>
              <a:rPr lang="fr" sz="1700"/>
              <a:t> CLUSTERS SIGNIFICATIVEMENT </a:t>
            </a:r>
            <a:r>
              <a:rPr lang="fr" sz="1700"/>
              <a:t>DIFFÉRENTS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/>
        </p:nvSpPr>
        <p:spPr>
          <a:xfrm>
            <a:off x="2127625" y="1724850"/>
            <a:ext cx="5122800" cy="712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rgbClr val="FFFFFF"/>
                </a:solidFill>
              </a:rPr>
              <a:t>              </a:t>
            </a:r>
            <a:r>
              <a:rPr lang="fr" sz="2900">
                <a:solidFill>
                  <a:srgbClr val="FFFFFF"/>
                </a:solidFill>
              </a:rPr>
              <a:t> Conclusion</a:t>
            </a:r>
            <a:r>
              <a:rPr lang="fr" sz="2700">
                <a:solidFill>
                  <a:srgbClr val="FFFFFF"/>
                </a:solidFill>
              </a:rPr>
              <a:t> </a:t>
            </a:r>
            <a:endParaRPr sz="2700">
              <a:solidFill>
                <a:srgbClr val="FFFFFF"/>
              </a:solidFill>
            </a:endParaRPr>
          </a:p>
        </p:txBody>
      </p:sp>
      <p:pic>
        <p:nvPicPr>
          <p:cNvPr id="266" name="Google Shape;2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575" y="0"/>
            <a:ext cx="3077825" cy="16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 txBox="1"/>
          <p:nvPr/>
        </p:nvSpPr>
        <p:spPr>
          <a:xfrm>
            <a:off x="2127625" y="2764525"/>
            <a:ext cx="5206800" cy="2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5 groupes ont étaient identifiés et leurs </a:t>
            </a:r>
            <a:r>
              <a:rPr lang="fr" sz="1600"/>
              <a:t>caractéristiques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Des variables synthétiques ont étaient identifiés </a:t>
            </a:r>
            <a:r>
              <a:rPr lang="fr" sz="1600"/>
              <a:t>grâce</a:t>
            </a:r>
            <a:r>
              <a:rPr lang="fr" sz="1600"/>
              <a:t> à ACP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Une liste de pays à était </a:t>
            </a:r>
            <a:r>
              <a:rPr lang="fr" sz="1600"/>
              <a:t>identifiée</a:t>
            </a:r>
            <a:r>
              <a:rPr lang="fr" sz="1600"/>
              <a:t> pour </a:t>
            </a:r>
            <a:r>
              <a:rPr lang="fr" sz="1600"/>
              <a:t>approfondir</a:t>
            </a:r>
            <a:r>
              <a:rPr lang="fr" sz="1600"/>
              <a:t> l’étude de marché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le pourcentage population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Il y a une différence significative pour certain clusters pour la croissance population 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0"/>
            <a:ext cx="9144000" cy="692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</a:t>
            </a:r>
            <a:r>
              <a:rPr lang="fr" sz="2300"/>
              <a:t>     </a:t>
            </a:r>
            <a:r>
              <a:rPr lang="fr" sz="2500"/>
              <a:t>                               </a:t>
            </a:r>
            <a:r>
              <a:rPr lang="fr" sz="3100">
                <a:solidFill>
                  <a:srgbClr val="FFFFFF"/>
                </a:solidFill>
              </a:rPr>
              <a:t>Mission</a:t>
            </a:r>
            <a:r>
              <a:rPr lang="fr" sz="1700">
                <a:solidFill>
                  <a:srgbClr val="FFFFFF"/>
                </a:solidFill>
              </a:rPr>
              <a:t> </a:t>
            </a:r>
            <a:r>
              <a:rPr lang="fr" sz="1300"/>
              <a:t>        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850" cy="6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859100" y="950200"/>
            <a:ext cx="59283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FF0000"/>
                </a:solidFill>
              </a:rPr>
              <a:t>                  </a:t>
            </a:r>
            <a:r>
              <a:rPr lang="fr" sz="2200"/>
              <a:t>     </a:t>
            </a:r>
            <a:r>
              <a:rPr lang="fr" sz="2900"/>
              <a:t> </a:t>
            </a:r>
            <a:r>
              <a:rPr lang="fr" sz="29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Objectif</a:t>
            </a:r>
            <a:r>
              <a:rPr lang="fr" sz="22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 u="sng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fr" sz="2200"/>
              <a:t>Se développer à </a:t>
            </a:r>
            <a:r>
              <a:rPr lang="fr" sz="2200"/>
              <a:t>l'internationale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fr" sz="2200"/>
              <a:t>Exportation de la production de poulet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fr" sz="2200"/>
              <a:t>Segmentation des pays 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0" y="0"/>
            <a:ext cx="9144000" cy="6921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</a:t>
            </a:r>
            <a:r>
              <a:rPr lang="fr" sz="2500"/>
              <a:t> </a:t>
            </a:r>
            <a:r>
              <a:rPr lang="fr" sz="2600">
                <a:solidFill>
                  <a:srgbClr val="FFFFFF"/>
                </a:solidFill>
              </a:rPr>
              <a:t>Les données utilisées pour l’étude (Source: FAO)</a:t>
            </a:r>
            <a:r>
              <a:rPr lang="fr" sz="1300"/>
              <a:t>       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850" cy="6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50" y="803175"/>
            <a:ext cx="5786376" cy="2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754725" y="1156775"/>
            <a:ext cx="2138100" cy="1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-Variables OC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-Segmentation (CAH)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-ACP</a:t>
            </a:r>
            <a:endParaRPr b="1"/>
          </a:p>
        </p:txBody>
      </p:sp>
      <p:cxnSp>
        <p:nvCxnSpPr>
          <p:cNvPr id="80" name="Google Shape;80;p16"/>
          <p:cNvCxnSpPr/>
          <p:nvPr/>
        </p:nvCxnSpPr>
        <p:spPr>
          <a:xfrm>
            <a:off x="6093700" y="1735150"/>
            <a:ext cx="4131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550" y="3108825"/>
            <a:ext cx="4389460" cy="17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7000" y="3202025"/>
            <a:ext cx="3584001" cy="15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506800" y="2240925"/>
            <a:ext cx="26751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- Variables complémentaires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- Décrire la segmentation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- Choix des pays ciblés</a:t>
            </a:r>
            <a:endParaRPr b="1"/>
          </a:p>
        </p:txBody>
      </p:sp>
      <p:sp>
        <p:nvSpPr>
          <p:cNvPr id="84" name="Google Shape;84;p16"/>
          <p:cNvSpPr/>
          <p:nvPr/>
        </p:nvSpPr>
        <p:spPr>
          <a:xfrm>
            <a:off x="6475850" y="2261900"/>
            <a:ext cx="2540700" cy="9915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 - </a:t>
            </a:r>
            <a:r>
              <a:rPr b="1" lang="fr"/>
              <a:t>167 pays pour l’étude</a:t>
            </a:r>
            <a:endParaRPr b="1"/>
          </a:p>
        </p:txBody>
      </p:sp>
      <p:cxnSp>
        <p:nvCxnSpPr>
          <p:cNvPr id="85" name="Google Shape;85;p16"/>
          <p:cNvCxnSpPr/>
          <p:nvPr/>
        </p:nvCxnSpPr>
        <p:spPr>
          <a:xfrm flipH="1">
            <a:off x="5690875" y="2850625"/>
            <a:ext cx="578400" cy="3201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/>
          <p:nvPr/>
        </p:nvSpPr>
        <p:spPr>
          <a:xfrm>
            <a:off x="6744400" y="1177425"/>
            <a:ext cx="1941600" cy="9915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-169 pays</a:t>
            </a:r>
            <a:endParaRPr b="1"/>
          </a:p>
        </p:txBody>
      </p:sp>
      <p:sp>
        <p:nvSpPr>
          <p:cNvPr id="87" name="Google Shape;87;p16"/>
          <p:cNvSpPr txBox="1"/>
          <p:nvPr/>
        </p:nvSpPr>
        <p:spPr>
          <a:xfrm>
            <a:off x="289200" y="3057175"/>
            <a:ext cx="4461900" cy="14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3855275" y="567900"/>
            <a:ext cx="3336000" cy="42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- Inertie total= inertie-intra + inertie-inter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0000"/>
                </a:solidFill>
              </a:rPr>
              <a:t>inertie total:</a:t>
            </a:r>
            <a:r>
              <a:rPr lang="fr" sz="1300"/>
              <a:t>somme ( Xiq-moyenne general) carré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 </a:t>
            </a:r>
            <a:r>
              <a:rPr lang="fr" sz="1300">
                <a:solidFill>
                  <a:srgbClr val="FF0000"/>
                </a:solidFill>
              </a:rPr>
              <a:t>inertie-intra</a:t>
            </a:r>
            <a:r>
              <a:rPr lang="fr" sz="1300"/>
              <a:t>: somme de tous les écarts au carré entre Xiq - Xbarre q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0000"/>
                </a:solidFill>
              </a:rPr>
              <a:t>inertie-inter</a:t>
            </a:r>
            <a:r>
              <a:rPr lang="fr" sz="1300"/>
              <a:t>: </a:t>
            </a:r>
            <a:r>
              <a:rPr lang="fr" sz="1300">
                <a:solidFill>
                  <a:schemeClr val="dk1"/>
                </a:solidFill>
              </a:rPr>
              <a:t>somme de tous les écarts au carré entre  Xbarre q - moyenne général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0" y="0"/>
            <a:ext cx="9144000" cy="56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</a:t>
            </a:r>
            <a:r>
              <a:rPr lang="fr" sz="1600"/>
              <a:t> </a:t>
            </a:r>
            <a:r>
              <a:rPr lang="fr" sz="1700">
                <a:solidFill>
                  <a:srgbClr val="FFFFFF"/>
                </a:solidFill>
              </a:rPr>
              <a:t>Mesures ressemblance entre individus et ressemblance entre groupes individus</a:t>
            </a:r>
            <a:r>
              <a:rPr lang="fr" sz="1300">
                <a:solidFill>
                  <a:srgbClr val="FFFFFF"/>
                </a:solidFill>
              </a:rPr>
              <a:t> </a:t>
            </a:r>
            <a:r>
              <a:rPr lang="fr" sz="1300"/>
              <a:t>        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850" cy="6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61625" y="663575"/>
            <a:ext cx="3139800" cy="30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Mesure euclidienne: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-ACP</a:t>
            </a:r>
            <a:r>
              <a:rPr lang="fr"/>
              <a:t> utilise la distance euclidienne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Distance euclidienne: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-racine((xA-xB)²+(yA-yB)²)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-chercher la plus petite distance entre 2 individus  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958700" y="2990175"/>
            <a:ext cx="40530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inertie inter/inertie total=0  (mauvaise partition)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inertie inter/inertie total=1(bonne partition)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inertie(a)+inertie(b)= inertie (a </a:t>
            </a:r>
            <a:r>
              <a:rPr b="1" lang="fr" sz="1100">
                <a:solidFill>
                  <a:srgbClr val="222222"/>
                </a:solidFill>
                <a:highlight>
                  <a:srgbClr val="FFFFFF"/>
                </a:highlight>
              </a:rPr>
              <a:t>∪ </a:t>
            </a:r>
            <a:r>
              <a:rPr lang="fr" sz="1000">
                <a:solidFill>
                  <a:srgbClr val="222222"/>
                </a:solidFill>
                <a:highlight>
                  <a:srgbClr val="FFFFFF"/>
                </a:highlight>
              </a:rPr>
              <a:t>b) - </a:t>
            </a:r>
            <a:r>
              <a:rPr lang="fr" sz="1000">
                <a:solidFill>
                  <a:srgbClr val="FF0000"/>
                </a:solidFill>
                <a:highlight>
                  <a:srgbClr val="FFFFFF"/>
                </a:highlight>
              </a:rPr>
              <a:t>(m_a*m_b/m_a+m_b) d**2(a,b)  </a:t>
            </a:r>
            <a:r>
              <a:rPr lang="fr" sz="1000" u="sng">
                <a:solidFill>
                  <a:srgbClr val="00FF00"/>
                </a:solidFill>
                <a:highlight>
                  <a:srgbClr val="FFFFFF"/>
                </a:highlight>
              </a:rPr>
              <a:t>minimixer cette quantité </a:t>
            </a:r>
            <a:endParaRPr sz="1000" u="sng">
              <a:solidFill>
                <a:srgbClr val="00FF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rgbClr val="00FF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958700" y="4113850"/>
            <a:ext cx="4193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m_a est le nombre d’individu de la classe a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m_b est le nombre d’individu de la classe b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2 eme terme à minimiser de la quantité à minimixer </a:t>
            </a:r>
            <a:r>
              <a:rPr lang="fr" sz="900">
                <a:solidFill>
                  <a:srgbClr val="FF0000"/>
                </a:solidFill>
                <a:highlight>
                  <a:srgbClr val="FFFFFF"/>
                </a:highlight>
              </a:rPr>
              <a:t>d**2(a,b), c’est la distance des barycentres des classes a et b (regrouper des centres de gravité qui sont proche)</a:t>
            </a:r>
            <a:endParaRPr sz="9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180325" y="1023600"/>
            <a:ext cx="3139800" cy="1899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256150" y="2990175"/>
            <a:ext cx="30003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FF0000"/>
                </a:solidFill>
                <a:highlight>
                  <a:schemeClr val="lt1"/>
                </a:highlight>
              </a:rPr>
              <a:t>Critère de Ward (aggregation)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</a:rPr>
              <a:t>: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highlight>
                  <a:schemeClr val="lt1"/>
                </a:highlight>
              </a:rPr>
              <a:t>- Lorsque 2 clusters sont regroupés en 1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highlight>
                  <a:schemeClr val="lt1"/>
                </a:highlight>
              </a:rPr>
              <a:t>on cherche à </a:t>
            </a:r>
            <a:r>
              <a:rPr lang="fr" sz="1100">
                <a:solidFill>
                  <a:schemeClr val="dk1"/>
                </a:solidFill>
              </a:rPr>
              <a:t>maximiser l’inertie inter-classe et minimiser l’inertie intraclasse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</a:rPr>
              <a:t>-Les individus d’une même classe sont proches et les individus de 2 classes différentes sont éloignés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0" y="0"/>
            <a:ext cx="9144000" cy="56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                                </a:t>
            </a:r>
            <a:r>
              <a:rPr lang="fr" sz="2600">
                <a:solidFill>
                  <a:srgbClr val="FFFFFF"/>
                </a:solidFill>
              </a:rPr>
              <a:t>Le dendrogramme </a:t>
            </a:r>
            <a:r>
              <a:rPr lang="fr" sz="2500"/>
              <a:t>   </a:t>
            </a:r>
            <a:r>
              <a:rPr lang="fr" sz="2300"/>
              <a:t>   </a:t>
            </a:r>
            <a:r>
              <a:rPr lang="fr" sz="1700"/>
              <a:t>     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850" cy="56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8"/>
          <p:cNvCxnSpPr/>
          <p:nvPr/>
        </p:nvCxnSpPr>
        <p:spPr>
          <a:xfrm>
            <a:off x="601375" y="3103588"/>
            <a:ext cx="7010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/>
        </p:nvSpPr>
        <p:spPr>
          <a:xfrm>
            <a:off x="8246525" y="1147175"/>
            <a:ext cx="7428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8152500" y="1090750"/>
            <a:ext cx="9498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Mesure</a:t>
            </a:r>
            <a:r>
              <a:rPr lang="fr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Euclidienne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Critère</a:t>
            </a:r>
            <a:r>
              <a:rPr b="1" lang="fr"/>
              <a:t> ward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Coupure </a:t>
            </a:r>
            <a:r>
              <a:rPr lang="fr"/>
              <a:t>: 5 clusters 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75" y="686424"/>
            <a:ext cx="7847702" cy="422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8"/>
          <p:cNvCxnSpPr/>
          <p:nvPr/>
        </p:nvCxnSpPr>
        <p:spPr>
          <a:xfrm flipH="1" rot="10800000">
            <a:off x="1081350" y="3159325"/>
            <a:ext cx="6262500" cy="1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8"/>
          <p:cNvSpPr txBox="1"/>
          <p:nvPr/>
        </p:nvSpPr>
        <p:spPr>
          <a:xfrm>
            <a:off x="3855275" y="4325425"/>
            <a:ext cx="272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9900"/>
                </a:solidFill>
              </a:rPr>
              <a:t>2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040075" y="4325575"/>
            <a:ext cx="329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3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036800" y="4466625"/>
            <a:ext cx="272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0000"/>
                </a:solidFill>
              </a:rPr>
              <a:t>4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36950" y="4381850"/>
            <a:ext cx="3948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00FF"/>
                </a:solidFill>
              </a:rPr>
              <a:t>5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1231800" y="4466625"/>
            <a:ext cx="329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1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5119375" y="1507925"/>
            <a:ext cx="30000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metrics.silhouette_score(X_scaled, clusters): </a:t>
            </a: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0.2686690193701992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25" y="-36300"/>
            <a:ext cx="788850" cy="6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0" y="0"/>
            <a:ext cx="9144000" cy="56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</a:t>
            </a:r>
            <a:r>
              <a:rPr lang="fr" sz="2100"/>
              <a:t>        </a:t>
            </a:r>
            <a:r>
              <a:rPr lang="fr" sz="2500"/>
              <a:t> </a:t>
            </a:r>
            <a:r>
              <a:rPr lang="fr" sz="2500">
                <a:solidFill>
                  <a:srgbClr val="FFFFFF"/>
                </a:solidFill>
              </a:rPr>
              <a:t>Coefficient de silhouette pour les 5 clusters </a:t>
            </a:r>
            <a:r>
              <a:rPr lang="fr" sz="2100"/>
              <a:t> </a:t>
            </a:r>
            <a:r>
              <a:rPr lang="fr" sz="1700"/>
              <a:t>          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8850" cy="5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375" y="725625"/>
            <a:ext cx="7645475" cy="39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4993050" y="2161000"/>
            <a:ext cx="365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Coupure de </a:t>
            </a:r>
            <a:r>
              <a:rPr lang="fr"/>
              <a:t>l'arborescence</a:t>
            </a:r>
            <a:r>
              <a:rPr lang="fr"/>
              <a:t> à 5 clusters 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5119375" y="2599700"/>
            <a:ext cx="3525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 Coefficient &lt; 0.0 ont une faible    appartenance au groupe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6279625" y="599050"/>
            <a:ext cx="26130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0375"/>
            <a:ext cx="5318799" cy="359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975" y="1125775"/>
            <a:ext cx="4066975" cy="18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1200" y="2942475"/>
            <a:ext cx="3672799" cy="204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485425" y="0"/>
            <a:ext cx="8376300" cy="56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</a:t>
            </a:r>
            <a:r>
              <a:rPr lang="fr" sz="1700">
                <a:solidFill>
                  <a:srgbClr val="FFFFFF"/>
                </a:solidFill>
              </a:rPr>
              <a:t>Standardiser les 4 variables et les centroïdes pour chaque dimensions </a:t>
            </a:r>
            <a:r>
              <a:rPr lang="fr" sz="1700"/>
              <a:t>           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325" y="0"/>
            <a:ext cx="788850" cy="5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3015875" y="609375"/>
            <a:ext cx="64863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50">
                <a:solidFill>
                  <a:schemeClr val="dk1"/>
                </a:solidFill>
                <a:highlight>
                  <a:srgbClr val="FFFFFF"/>
                </a:highlight>
              </a:rPr>
              <a:t>Objectif:</a:t>
            </a:r>
            <a:r>
              <a:rPr lang="fr" sz="950">
                <a:solidFill>
                  <a:schemeClr val="dk1"/>
                </a:solidFill>
                <a:highlight>
                  <a:srgbClr val="FFFFFF"/>
                </a:highlight>
              </a:rPr>
              <a:t> Met à l'échelle les valeurs de telle sorte que </a:t>
            </a:r>
            <a:r>
              <a:rPr lang="fr" sz="950">
                <a:solidFill>
                  <a:srgbClr val="CC0000"/>
                </a:solidFill>
                <a:highlight>
                  <a:srgbClr val="FFFFFF"/>
                </a:highlight>
              </a:rPr>
              <a:t>la moyenne de toutes les valeurs soit 0</a:t>
            </a:r>
            <a:r>
              <a:rPr lang="fr" sz="950">
                <a:solidFill>
                  <a:schemeClr val="dk1"/>
                </a:solidFill>
                <a:highlight>
                  <a:srgbClr val="FFFFFF"/>
                </a:highlight>
              </a:rPr>
              <a:t> et </a:t>
            </a:r>
            <a:r>
              <a:rPr lang="fr" sz="950">
                <a:solidFill>
                  <a:srgbClr val="CC0000"/>
                </a:solidFill>
                <a:highlight>
                  <a:srgbClr val="FFFFFF"/>
                </a:highlight>
              </a:rPr>
              <a:t>std. dev. vaut 1.</a:t>
            </a:r>
            <a:r>
              <a:rPr lang="fr" sz="15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fr" sz="1150">
                <a:solidFill>
                  <a:schemeClr val="dk1"/>
                </a:solidFill>
                <a:highlight>
                  <a:srgbClr val="FFFFFF"/>
                </a:highlight>
              </a:rPr>
              <a:t>Formule: </a:t>
            </a:r>
            <a:r>
              <a:rPr lang="fr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fr" sz="1150">
                <a:solidFill>
                  <a:srgbClr val="CC0000"/>
                </a:solidFill>
                <a:highlight>
                  <a:srgbClr val="FFFFFF"/>
                </a:highlight>
              </a:rPr>
              <a:t>Nouvelle valeur = (valeur - moyenne) / (écart type)</a:t>
            </a:r>
            <a:endParaRPr sz="115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0" y="0"/>
            <a:ext cx="9144000" cy="56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</a:t>
            </a:r>
            <a:r>
              <a:rPr lang="fr" sz="1500"/>
              <a:t>   </a:t>
            </a:r>
            <a:r>
              <a:rPr lang="fr" sz="1800">
                <a:solidFill>
                  <a:srgbClr val="FFFFFF"/>
                </a:solidFill>
              </a:rPr>
              <a:t> </a:t>
            </a:r>
            <a:r>
              <a:rPr lang="fr" sz="2100">
                <a:solidFill>
                  <a:srgbClr val="FFFFFF"/>
                </a:solidFill>
              </a:rPr>
              <a:t>Comparaison des caractéristiques pour chaque clusters</a:t>
            </a:r>
            <a:r>
              <a:rPr lang="fr" sz="2000"/>
              <a:t> </a:t>
            </a:r>
            <a:r>
              <a:rPr lang="fr"/>
              <a:t>        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8150"/>
            <a:ext cx="788850" cy="6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6486175" y="586050"/>
            <a:ext cx="3619500" cy="3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50">
                <a:solidFill>
                  <a:srgbClr val="FF9900"/>
                </a:solidFill>
                <a:highlight>
                  <a:schemeClr val="lt1"/>
                </a:highlight>
              </a:rPr>
              <a:t>Les pays du cluster 2:</a:t>
            </a:r>
            <a:endParaRPr b="1" sz="1250">
              <a:solidFill>
                <a:srgbClr val="FF99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chemeClr val="dk1"/>
                </a:solidFill>
                <a:highlight>
                  <a:schemeClr val="lt1"/>
                </a:highlight>
              </a:rPr>
              <a:t>['Albanie' 'Allemagne' 'Argentine' </a:t>
            </a:r>
            <a:endParaRPr b="1"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chemeClr val="dk1"/>
                </a:solidFill>
                <a:highlight>
                  <a:schemeClr val="lt1"/>
                </a:highlight>
              </a:rPr>
              <a:t>'Australie' 'Autriche' 'Belgique'</a:t>
            </a:r>
            <a:endParaRPr b="1"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chemeClr val="dk1"/>
                </a:solidFill>
                <a:highlight>
                  <a:schemeClr val="lt1"/>
                </a:highlight>
              </a:rPr>
              <a:t> 'Brésil' 'Canada' </a:t>
            </a:r>
            <a:endParaRPr b="1"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chemeClr val="dk1"/>
                </a:solidFill>
                <a:highlight>
                  <a:schemeClr val="lt1"/>
                </a:highlight>
              </a:rPr>
              <a:t>'Chine - RAS de Hong-Kong' </a:t>
            </a:r>
            <a:endParaRPr b="1"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chemeClr val="dk1"/>
                </a:solidFill>
                <a:highlight>
                  <a:schemeClr val="lt1"/>
                </a:highlight>
              </a:rPr>
              <a:t>'Chine - RAS de Macao'</a:t>
            </a:r>
            <a:endParaRPr b="1"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chemeClr val="dk1"/>
                </a:solidFill>
                <a:highlight>
                  <a:schemeClr val="lt1"/>
                </a:highlight>
              </a:rPr>
              <a:t> 'Danemark' 'Espagne' 'Estonie' </a:t>
            </a:r>
            <a:endParaRPr b="1"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chemeClr val="dk1"/>
                </a:solidFill>
                <a:highlight>
                  <a:schemeClr val="lt1"/>
                </a:highlight>
              </a:rPr>
              <a:t>'Finlande' 'France' 'Irlande' 'Islande'</a:t>
            </a:r>
            <a:endParaRPr b="1"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chemeClr val="dk1"/>
                </a:solidFill>
                <a:highlight>
                  <a:schemeClr val="lt1"/>
                </a:highlight>
              </a:rPr>
              <a:t> 'Israël' 'Kazakhstan' </a:t>
            </a:r>
            <a:endParaRPr b="1"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chemeClr val="dk1"/>
                </a:solidFill>
                <a:highlight>
                  <a:schemeClr val="lt1"/>
                </a:highlight>
              </a:rPr>
              <a:t>'Lituanie' 'Luxembourg' 'Malte' 'Mexique'</a:t>
            </a:r>
            <a:endParaRPr b="1"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chemeClr val="dk1"/>
                </a:solidFill>
                <a:highlight>
                  <a:schemeClr val="lt1"/>
                </a:highlight>
              </a:rPr>
              <a:t> 'Monténégro' 'Norvège' </a:t>
            </a:r>
            <a:endParaRPr b="1"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chemeClr val="dk1"/>
                </a:solidFill>
                <a:highlight>
                  <a:schemeClr val="lt1"/>
                </a:highlight>
              </a:rPr>
              <a:t>'Nouvelle-Zélande' 'Pays-Bas'</a:t>
            </a:r>
            <a:endParaRPr b="1"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chemeClr val="dk1"/>
                </a:solidFill>
                <a:highlight>
                  <a:schemeClr val="lt1"/>
                </a:highlight>
              </a:rPr>
              <a:t> 'Polynésie française' 'Portugal'</a:t>
            </a:r>
            <a:endParaRPr b="1"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chemeClr val="dk1"/>
                </a:solidFill>
                <a:highlight>
                  <a:schemeClr val="lt1"/>
                </a:highlight>
              </a:rPr>
              <a:t> "Royaume-Uni de Grande-Bretagne et</a:t>
            </a:r>
            <a:endParaRPr b="1"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chemeClr val="dk1"/>
                </a:solidFill>
                <a:highlight>
                  <a:schemeClr val="lt1"/>
                </a:highlight>
              </a:rPr>
              <a:t> d'Irlande du Nord" 'Suisse' 'Suède'</a:t>
            </a:r>
            <a:endParaRPr b="1"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chemeClr val="dk1"/>
                </a:solidFill>
                <a:highlight>
                  <a:schemeClr val="lt1"/>
                </a:highlight>
              </a:rPr>
              <a:t> "États-Unis d'Amérique"</a:t>
            </a:r>
            <a:r>
              <a:rPr lang="fr" sz="1050">
                <a:solidFill>
                  <a:schemeClr val="dk1"/>
                </a:solidFill>
                <a:highlight>
                  <a:schemeClr val="lt1"/>
                </a:highlight>
              </a:rPr>
              <a:t>]</a:t>
            </a:r>
            <a:endParaRPr sz="1600"/>
          </a:p>
        </p:txBody>
      </p:sp>
      <p:sp>
        <p:nvSpPr>
          <p:cNvPr id="145" name="Google Shape;145;p21"/>
          <p:cNvSpPr txBox="1"/>
          <p:nvPr/>
        </p:nvSpPr>
        <p:spPr>
          <a:xfrm>
            <a:off x="6589475" y="3490975"/>
            <a:ext cx="2654400" cy="16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9900"/>
                </a:solidFill>
              </a:rPr>
              <a:t>Les caractéristiques du cluster 2:</a:t>
            </a:r>
            <a:endParaRPr b="1"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00FF00"/>
                </a:solidFill>
              </a:rPr>
              <a:t>+++</a:t>
            </a:r>
            <a:r>
              <a:rPr b="1" lang="fr" sz="1200"/>
              <a:t> PIB/hab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00FF00"/>
                </a:solidFill>
              </a:rPr>
              <a:t>+</a:t>
            </a:r>
            <a:r>
              <a:rPr b="1" lang="fr" sz="1200">
                <a:solidFill>
                  <a:srgbClr val="00FF00"/>
                </a:solidFill>
              </a:rPr>
              <a:t>++</a:t>
            </a:r>
            <a:r>
              <a:rPr b="1" lang="fr" sz="1200"/>
              <a:t> importation volaille et alimentation humaine volaille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00FF00"/>
                </a:solidFill>
              </a:rPr>
              <a:t>+++ </a:t>
            </a:r>
            <a:r>
              <a:rPr b="1" lang="fr" sz="1200"/>
              <a:t>forte dispo_alim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00FF00"/>
                </a:solidFill>
              </a:rPr>
              <a:t>+++ </a:t>
            </a:r>
            <a:r>
              <a:rPr b="1" lang="fr" sz="1200"/>
              <a:t>régime alimentaire animal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0000"/>
                </a:solidFill>
              </a:rPr>
              <a:t>- - </a:t>
            </a:r>
            <a:r>
              <a:rPr b="1" lang="fr" sz="1200"/>
              <a:t>croissance population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00FF00"/>
                </a:solidFill>
              </a:rPr>
              <a:t> +++ </a:t>
            </a:r>
            <a:r>
              <a:rPr b="1" lang="fr" sz="1200"/>
              <a:t>Stabilité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46275"/>
            <a:ext cx="6486176" cy="419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